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318" r:id="rId3"/>
    <p:sldId id="258" r:id="rId4"/>
    <p:sldId id="261" r:id="rId5"/>
    <p:sldId id="262" r:id="rId6"/>
    <p:sldId id="263" r:id="rId7"/>
    <p:sldId id="264" r:id="rId8"/>
    <p:sldId id="269" r:id="rId9"/>
    <p:sldId id="291" r:id="rId10"/>
    <p:sldId id="293" r:id="rId11"/>
    <p:sldId id="294" r:id="rId12"/>
    <p:sldId id="265" r:id="rId13"/>
    <p:sldId id="267" r:id="rId14"/>
    <p:sldId id="271" r:id="rId15"/>
    <p:sldId id="273" r:id="rId16"/>
    <p:sldId id="299" r:id="rId17"/>
    <p:sldId id="310" r:id="rId18"/>
    <p:sldId id="302" r:id="rId19"/>
    <p:sldId id="303" r:id="rId20"/>
    <p:sldId id="304" r:id="rId21"/>
    <p:sldId id="305" r:id="rId22"/>
    <p:sldId id="306" r:id="rId23"/>
    <p:sldId id="307" r:id="rId24"/>
    <p:sldId id="309" r:id="rId25"/>
    <p:sldId id="268" r:id="rId26"/>
    <p:sldId id="311" r:id="rId27"/>
    <p:sldId id="301" r:id="rId28"/>
    <p:sldId id="270" r:id="rId29"/>
    <p:sldId id="266" r:id="rId30"/>
    <p:sldId id="312" r:id="rId31"/>
    <p:sldId id="314" r:id="rId32"/>
    <p:sldId id="315" r:id="rId33"/>
    <p:sldId id="313" r:id="rId34"/>
    <p:sldId id="308" r:id="rId35"/>
    <p:sldId id="300" r:id="rId36"/>
    <p:sldId id="316" r:id="rId37"/>
    <p:sldId id="317" r:id="rId38"/>
    <p:sldId id="2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5510"/>
  </p:normalViewPr>
  <p:slideViewPr>
    <p:cSldViewPr snapToGrid="0" snapToObjects="1">
      <p:cViewPr varScale="1">
        <p:scale>
          <a:sx n="81" d="100"/>
          <a:sy n="81" d="100"/>
        </p:scale>
        <p:origin x="10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66DB2-42AF-8C42-9886-7B81646A09AD}" type="datetimeFigureOut">
              <a:rPr lang="en-US" smtClean="0"/>
              <a:t>1/11/19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DF656-43DD-C647-8193-729F56EE6E13}" type="slidenum">
              <a:rPr lang="en-US" smtClean="0"/>
              <a:t>‹#›</a:t>
            </a:fld>
            <a:endParaRPr lang="en-US"/>
          </a:p>
        </p:txBody>
      </p:sp>
    </p:spTree>
    <p:extLst>
      <p:ext uri="{BB962C8B-B14F-4D97-AF65-F5344CB8AC3E}">
        <p14:creationId xmlns:p14="http://schemas.microsoft.com/office/powerpoint/2010/main" val="47836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looked at something and said, why did we do that?</a:t>
            </a:r>
          </a:p>
          <a:p>
            <a:r>
              <a:rPr lang="en-US" dirty="0"/>
              <a:t>I know every developer has faced this at some point. You're looking at something that was done (maybe you did it!), and you're not sure why it was done that way.</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3</a:t>
            </a:fld>
            <a:endParaRPr lang="en-US"/>
          </a:p>
        </p:txBody>
      </p:sp>
    </p:spTree>
    <p:extLst>
      <p:ext uri="{BB962C8B-B14F-4D97-AF65-F5344CB8AC3E}">
        <p14:creationId xmlns:p14="http://schemas.microsoft.com/office/powerpoint/2010/main" val="1212905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12</a:t>
            </a:fld>
            <a:endParaRPr lang="en-US"/>
          </a:p>
        </p:txBody>
      </p:sp>
    </p:spTree>
    <p:extLst>
      <p:ext uri="{BB962C8B-B14F-4D97-AF65-F5344CB8AC3E}">
        <p14:creationId xmlns:p14="http://schemas.microsoft.com/office/powerpoint/2010/main" val="142676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First proposed by Michael Nygard (consultant, author, speaker), Architectural Decision Records provide a way to capture these decisions as part of the codebase that's being working on; where the rubber meets the road.</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There’s a special case for decisions that span projects or the entire enterprise, I’ll get to that in a few minutes.</a:t>
            </a:r>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13</a:t>
            </a:fld>
            <a:endParaRPr lang="en-US"/>
          </a:p>
        </p:txBody>
      </p:sp>
    </p:spTree>
    <p:extLst>
      <p:ext uri="{BB962C8B-B14F-4D97-AF65-F5344CB8AC3E}">
        <p14:creationId xmlns:p14="http://schemas.microsoft.com/office/powerpoint/2010/main" val="3265524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Lightweight, text based solution, usually written in Markdown</a:t>
            </a:r>
          </a:p>
          <a:p>
            <a:pPr rtl="0"/>
            <a:r>
              <a:rPr lang="en-US" sz="1200" b="0" i="0" u="none" strike="noStrike" kern="1200" dirty="0">
                <a:solidFill>
                  <a:schemeClr val="tx1"/>
                </a:solidFill>
                <a:effectLst/>
                <a:latin typeface="+mn-lt"/>
                <a:ea typeface="+mn-ea"/>
                <a:cs typeface="+mn-cs"/>
              </a:rPr>
              <a:t>	Markdown allows "pretty" rendering when used with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Gitlab &amp; others, still human readable</a:t>
            </a:r>
          </a:p>
        </p:txBody>
      </p:sp>
      <p:sp>
        <p:nvSpPr>
          <p:cNvPr id="4" name="Slide Number Placeholder 3"/>
          <p:cNvSpPr>
            <a:spLocks noGrp="1"/>
          </p:cNvSpPr>
          <p:nvPr>
            <p:ph type="sldNum" sz="quarter" idx="5"/>
          </p:nvPr>
        </p:nvSpPr>
        <p:spPr/>
        <p:txBody>
          <a:bodyPr/>
          <a:lstStyle/>
          <a:p>
            <a:fld id="{E42DF656-43DD-C647-8193-729F56EE6E13}" type="slidenum">
              <a:rPr lang="en-US" smtClean="0"/>
              <a:t>14</a:t>
            </a:fld>
            <a:endParaRPr lang="en-US"/>
          </a:p>
        </p:txBody>
      </p:sp>
    </p:spTree>
    <p:extLst>
      <p:ext uri="{BB962C8B-B14F-4D97-AF65-F5344CB8AC3E}">
        <p14:creationId xmlns:p14="http://schemas.microsoft.com/office/powerpoint/2010/main" val="127330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Each decision is stored in a separate file, with an incrementing sequence; so the first decision on a project is 0001, the second is 0002, etc.</a:t>
            </a:r>
          </a:p>
        </p:txBody>
      </p:sp>
      <p:sp>
        <p:nvSpPr>
          <p:cNvPr id="4" name="Slide Number Placeholder 3"/>
          <p:cNvSpPr>
            <a:spLocks noGrp="1"/>
          </p:cNvSpPr>
          <p:nvPr>
            <p:ph type="sldNum" sz="quarter" idx="5"/>
          </p:nvPr>
        </p:nvSpPr>
        <p:spPr/>
        <p:txBody>
          <a:bodyPr/>
          <a:lstStyle/>
          <a:p>
            <a:fld id="{E42DF656-43DD-C647-8193-729F56EE6E13}" type="slidenum">
              <a:rPr lang="en-US" smtClean="0"/>
              <a:t>15</a:t>
            </a:fld>
            <a:endParaRPr lang="en-US"/>
          </a:p>
        </p:txBody>
      </p:sp>
    </p:spTree>
    <p:extLst>
      <p:ext uri="{BB962C8B-B14F-4D97-AF65-F5344CB8AC3E}">
        <p14:creationId xmlns:p14="http://schemas.microsoft.com/office/powerpoint/2010/main" val="4233849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16</a:t>
            </a:fld>
            <a:endParaRPr lang="en-US"/>
          </a:p>
        </p:txBody>
      </p:sp>
    </p:spTree>
    <p:extLst>
      <p:ext uri="{BB962C8B-B14F-4D97-AF65-F5344CB8AC3E}">
        <p14:creationId xmlns:p14="http://schemas.microsoft.com/office/powerpoint/2010/main" val="3858374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17</a:t>
            </a:fld>
            <a:endParaRPr lang="en-US"/>
          </a:p>
        </p:txBody>
      </p:sp>
    </p:spTree>
    <p:extLst>
      <p:ext uri="{BB962C8B-B14F-4D97-AF65-F5344CB8AC3E}">
        <p14:creationId xmlns:p14="http://schemas.microsoft.com/office/powerpoint/2010/main" val="2510649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an example ADR, which records our decision to use Markdown when creating ADRs. Meta enough?</a:t>
            </a:r>
          </a:p>
        </p:txBody>
      </p:sp>
      <p:sp>
        <p:nvSpPr>
          <p:cNvPr id="4" name="Slide Number Placeholder 3"/>
          <p:cNvSpPr>
            <a:spLocks noGrp="1"/>
          </p:cNvSpPr>
          <p:nvPr>
            <p:ph type="sldNum" sz="quarter" idx="10"/>
          </p:nvPr>
        </p:nvSpPr>
        <p:spPr/>
        <p:txBody>
          <a:bodyPr/>
          <a:lstStyle/>
          <a:p>
            <a:fld id="{096F4AFB-61BD-1340-90B6-0FECED04B0A2}" type="slidenum">
              <a:rPr lang="en-US" smtClean="0"/>
              <a:t>18</a:t>
            </a:fld>
            <a:endParaRPr lang="en-US"/>
          </a:p>
        </p:txBody>
      </p:sp>
    </p:spTree>
    <p:extLst>
      <p:ext uri="{BB962C8B-B14F-4D97-AF65-F5344CB8AC3E}">
        <p14:creationId xmlns:p14="http://schemas.microsoft.com/office/powerpoint/2010/main" val="3980653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Titles are usually best expressed as simple noun phrases: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"LDAP for authentication"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"Spring MVC for web development"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19</a:t>
            </a:fld>
            <a:endParaRPr lang="en-US"/>
          </a:p>
        </p:txBody>
      </p:sp>
    </p:spTree>
    <p:extLst>
      <p:ext uri="{BB962C8B-B14F-4D97-AF65-F5344CB8AC3E}">
        <p14:creationId xmlns:p14="http://schemas.microsoft.com/office/powerpoint/2010/main" val="1374742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One of</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Proposed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Accepted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Superseded</a:t>
            </a: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Deprecated</a:t>
            </a:r>
          </a:p>
          <a:p>
            <a:pPr marL="171450" indent="-171450" rtl="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Side note: The original idea around ADRs was that they were immutable.</a:t>
            </a:r>
          </a:p>
          <a:p>
            <a:pPr rtl="0"/>
            <a:r>
              <a:rPr lang="en-US" sz="1200" b="0" i="0" u="none" strike="noStrike" kern="1200" dirty="0">
                <a:solidFill>
                  <a:schemeClr val="tx1"/>
                </a:solidFill>
                <a:effectLst/>
                <a:latin typeface="+mn-lt"/>
                <a:ea typeface="+mn-ea"/>
                <a:cs typeface="+mn-cs"/>
              </a:rPr>
              <a:t>This is one area where, in the past, we have deviated from the original ideas around ADRs. For superseded &amp; deprecated ADRs, we either just changed the ADR itself, or moved it to an "archive" directory, to reduce the signal-to-noise ratio. Changing ADRs is fine, if you're storing them in source control.</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20</a:t>
            </a:fld>
            <a:endParaRPr lang="en-US"/>
          </a:p>
        </p:txBody>
      </p:sp>
    </p:spTree>
    <p:extLst>
      <p:ext uri="{BB962C8B-B14F-4D97-AF65-F5344CB8AC3E}">
        <p14:creationId xmlns:p14="http://schemas.microsoft.com/office/powerpoint/2010/main" val="350237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Describes the forces at play, in a factual way. These forces can be technology-based, politically-based, culturally-based, project-based, etc. There is likely tension, and if so, the context should reflect that tension in a non-biased way.</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21</a:t>
            </a:fld>
            <a:endParaRPr lang="en-US"/>
          </a:p>
        </p:txBody>
      </p:sp>
    </p:spTree>
    <p:extLst>
      <p:ext uri="{BB962C8B-B14F-4D97-AF65-F5344CB8AC3E}">
        <p14:creationId xmlns:p14="http://schemas.microsoft.com/office/powerpoint/2010/main" val="247135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technologists, we make important architectural decisions every day</a:t>
            </a:r>
          </a:p>
          <a:p>
            <a:r>
              <a:rPr lang="en-US" dirty="0"/>
              <a:t>These decisions can range from far reaching (Angular vs. React) to mundane (Infinite scroll vs. pagination for search results)</a:t>
            </a:r>
          </a:p>
          <a:p>
            <a:r>
              <a:rPr lang="en-US" dirty="0"/>
              <a:t>These decisions can be made by one person, or made by the team</a:t>
            </a:r>
          </a:p>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4</a:t>
            </a:fld>
            <a:endParaRPr lang="en-US"/>
          </a:p>
        </p:txBody>
      </p:sp>
    </p:spTree>
    <p:extLst>
      <p:ext uri="{BB962C8B-B14F-4D97-AF65-F5344CB8AC3E}">
        <p14:creationId xmlns:p14="http://schemas.microsoft.com/office/powerpoint/2010/main" val="2566387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Most commonly stated as "We will..." and then the decision, or just a statement of the decision itself.</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22</a:t>
            </a:fld>
            <a:endParaRPr lang="en-US"/>
          </a:p>
        </p:txBody>
      </p:sp>
    </p:spTree>
    <p:extLst>
      <p:ext uri="{BB962C8B-B14F-4D97-AF65-F5344CB8AC3E}">
        <p14:creationId xmlns:p14="http://schemas.microsoft.com/office/powerpoint/2010/main" val="1972115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Every decision has consequences, for good or ill. Record them here. Again, pay attention to the language used; these aren't value judgements, they are statements of fact, or as close as you can get.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23</a:t>
            </a:fld>
            <a:endParaRPr lang="en-US"/>
          </a:p>
        </p:txBody>
      </p:sp>
    </p:spTree>
    <p:extLst>
      <p:ext uri="{BB962C8B-B14F-4D97-AF65-F5344CB8AC3E}">
        <p14:creationId xmlns:p14="http://schemas.microsoft.com/office/powerpoint/2010/main" val="2214453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entire ADR document should be no more than a page or two; after all, we're trying to keep these lightweight!</a:t>
            </a:r>
            <a:endParaRPr lang="en-US" dirty="0"/>
          </a:p>
        </p:txBody>
      </p:sp>
      <p:sp>
        <p:nvSpPr>
          <p:cNvPr id="4" name="Slide Number Placeholder 3"/>
          <p:cNvSpPr>
            <a:spLocks noGrp="1"/>
          </p:cNvSpPr>
          <p:nvPr>
            <p:ph type="sldNum" sz="quarter" idx="10"/>
          </p:nvPr>
        </p:nvSpPr>
        <p:spPr/>
        <p:txBody>
          <a:bodyPr/>
          <a:lstStyle/>
          <a:p>
            <a:fld id="{096F4AFB-61BD-1340-90B6-0FECED04B0A2}" type="slidenum">
              <a:rPr lang="en-US" smtClean="0"/>
              <a:t>24</a:t>
            </a:fld>
            <a:endParaRPr lang="en-US"/>
          </a:p>
        </p:txBody>
      </p:sp>
    </p:spTree>
    <p:extLst>
      <p:ext uri="{BB962C8B-B14F-4D97-AF65-F5344CB8AC3E}">
        <p14:creationId xmlns:p14="http://schemas.microsoft.com/office/powerpoint/2010/main" val="1455477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using a PR/MR workflow for the project, you can leverage that for ADRs too!</a:t>
            </a:r>
          </a:p>
          <a:p>
            <a:r>
              <a:rPr lang="en-US" dirty="0"/>
              <a:t>Architectural decisions can be proposed via a Pull Request, and any discussion related to what goes into the ADR itself is captured as part of the repo in </a:t>
            </a:r>
            <a:r>
              <a:rPr lang="en-US" dirty="0" err="1"/>
              <a:t>Github</a:t>
            </a:r>
            <a:r>
              <a:rPr lang="en-US" dirty="0"/>
              <a:t>/Gitlab/etc.</a:t>
            </a:r>
          </a:p>
        </p:txBody>
      </p:sp>
      <p:sp>
        <p:nvSpPr>
          <p:cNvPr id="4" name="Slide Number Placeholder 3"/>
          <p:cNvSpPr>
            <a:spLocks noGrp="1"/>
          </p:cNvSpPr>
          <p:nvPr>
            <p:ph type="sldNum" sz="quarter" idx="5"/>
          </p:nvPr>
        </p:nvSpPr>
        <p:spPr/>
        <p:txBody>
          <a:bodyPr/>
          <a:lstStyle/>
          <a:p>
            <a:fld id="{E42DF656-43DD-C647-8193-729F56EE6E13}" type="slidenum">
              <a:rPr lang="en-US" smtClean="0"/>
              <a:t>25</a:t>
            </a:fld>
            <a:endParaRPr lang="en-US"/>
          </a:p>
        </p:txBody>
      </p:sp>
    </p:spTree>
    <p:extLst>
      <p:ext uri="{BB962C8B-B14F-4D97-AF65-F5344CB8AC3E}">
        <p14:creationId xmlns:p14="http://schemas.microsoft.com/office/powerpoint/2010/main" val="2275036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sweat the details — if you’re not sure if you should create an ADR, create one. You’ll learn to start to know it when you see it. Until then, if you even think you might need one, make one!</a:t>
            </a:r>
          </a:p>
          <a:p>
            <a:endParaRPr lang="en-US" dirty="0"/>
          </a:p>
          <a:p>
            <a:r>
              <a:rPr lang="en-US" dirty="0"/>
              <a:t>* Can be as simple as choice of IDE (eclipse vs. IntelliJ)</a:t>
            </a:r>
          </a:p>
          <a:p>
            <a:r>
              <a:rPr lang="en-US" dirty="0"/>
              <a:t>* Or as complex as documenting a spike done to validate an architectural approach</a:t>
            </a:r>
          </a:p>
          <a:p>
            <a:r>
              <a:rPr lang="en-US" dirty="0"/>
              <a:t>* Can also document feature decisions: Infinite scroll vs. pagination</a:t>
            </a:r>
          </a:p>
        </p:txBody>
      </p:sp>
      <p:sp>
        <p:nvSpPr>
          <p:cNvPr id="4" name="Slide Number Placeholder 3"/>
          <p:cNvSpPr>
            <a:spLocks noGrp="1"/>
          </p:cNvSpPr>
          <p:nvPr>
            <p:ph type="sldNum" sz="quarter" idx="5"/>
          </p:nvPr>
        </p:nvSpPr>
        <p:spPr/>
        <p:txBody>
          <a:bodyPr/>
          <a:lstStyle/>
          <a:p>
            <a:fld id="{E42DF656-43DD-C647-8193-729F56EE6E13}" type="slidenum">
              <a:rPr lang="en-US" smtClean="0"/>
              <a:t>26</a:t>
            </a:fld>
            <a:endParaRPr lang="en-US"/>
          </a:p>
        </p:txBody>
      </p:sp>
    </p:spTree>
    <p:extLst>
      <p:ext uri="{BB962C8B-B14F-4D97-AF65-F5344CB8AC3E}">
        <p14:creationId xmlns:p14="http://schemas.microsoft.com/office/powerpoint/2010/main" val="421649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also used ADRs to document and socialize Technical Architecture decisions. Sure, there are lots of ways that companies can do this, lots of systems to capture these kinds of things. But using the tools that most of the technology team was *already* using (i.e. text editors, source control,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we exposed the decisions in a way that we hadn’t seen before. In this context, the ADRs were things like:</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"Git for version control"</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"Code commit formatting"</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"Docker for deployments"</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"Ansible for orchestration"</a:t>
            </a:r>
            <a:endParaRPr lang="en-US" b="0" dirty="0">
              <a:effectLst/>
            </a:endParaRPr>
          </a:p>
          <a:p>
            <a:pPr marL="171450" indent="-171450" rtl="0">
              <a:buFont typeface="Arial" panose="020B0604020202020204" pitchFamily="34" charset="0"/>
              <a:buChar char="•"/>
            </a:pPr>
            <a:r>
              <a:rPr lang="en-US" sz="1200" b="0" i="0" u="none" strike="noStrike" kern="1200" dirty="0">
                <a:solidFill>
                  <a:schemeClr val="tx1"/>
                </a:solidFill>
                <a:effectLst/>
                <a:latin typeface="+mn-lt"/>
                <a:ea typeface="+mn-ea"/>
                <a:cs typeface="+mn-cs"/>
              </a:rPr>
              <a:t>"Vault for secret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These were kept in a special repo on </a:t>
            </a:r>
            <a:r>
              <a:rPr lang="en-US" sz="1200" b="0" i="0" u="none" strike="noStrike" kern="1200" dirty="0" err="1">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that existed just for Technical Architecture ADRs. Other stuff, like architectural diagrams were also stored there [</a:t>
            </a:r>
            <a:r>
              <a:rPr lang="en-US" sz="1200" b="0" i="0" u="none" strike="noStrike" kern="1200" dirty="0" err="1">
                <a:solidFill>
                  <a:schemeClr val="tx1"/>
                </a:solidFill>
                <a:effectLst/>
                <a:latin typeface="+mn-lt"/>
                <a:ea typeface="+mn-ea"/>
                <a:cs typeface="+mn-cs"/>
              </a:rPr>
              <a:t>PlantUML</a:t>
            </a:r>
            <a:r>
              <a:rPr lang="en-US" sz="1200" b="0" i="0" u="none" strike="noStrike" kern="1200" dirty="0">
                <a:solidFill>
                  <a:schemeClr val="tx1"/>
                </a:solidFill>
                <a:effectLst/>
                <a:latin typeface="+mn-lt"/>
                <a:ea typeface="+mn-ea"/>
                <a:cs typeface="+mn-cs"/>
              </a:rPr>
              <a:t>](http://</a:t>
            </a:r>
            <a:r>
              <a:rPr lang="en-US" sz="1200" b="0" i="0" u="none" strike="noStrike" kern="1200" dirty="0" err="1">
                <a:solidFill>
                  <a:schemeClr val="tx1"/>
                </a:solidFill>
                <a:effectLst/>
                <a:latin typeface="+mn-lt"/>
                <a:ea typeface="+mn-ea"/>
                <a:cs typeface="+mn-cs"/>
              </a:rPr>
              <a:t>plantuml.com</a:t>
            </a:r>
            <a:r>
              <a:rPr lang="en-US" sz="1200" b="0" i="0" u="none" strike="noStrike" kern="1200" dirty="0">
                <a:solidFill>
                  <a:schemeClr val="tx1"/>
                </a:solidFill>
                <a:effectLst/>
                <a:latin typeface="+mn-lt"/>
                <a:ea typeface="+mn-ea"/>
                <a:cs typeface="+mn-cs"/>
              </a:rPr>
              <a:t>/) is a good tool for text-based architecture diagrams.</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27</a:t>
            </a:fld>
            <a:endParaRPr lang="en-US"/>
          </a:p>
        </p:txBody>
      </p:sp>
    </p:spTree>
    <p:extLst>
      <p:ext uri="{BB962C8B-B14F-4D97-AF65-F5344CB8AC3E}">
        <p14:creationId xmlns:p14="http://schemas.microsoft.com/office/powerpoint/2010/main" val="1951235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wikis?</a:t>
            </a:r>
          </a:p>
          <a:p>
            <a:r>
              <a:rPr lang="en-US" dirty="0"/>
              <a:t>Lots of people use wikis to try to document these types of decisions, which is better than nothing</a:t>
            </a:r>
          </a:p>
          <a:p>
            <a:r>
              <a:rPr lang="en-US" dirty="0"/>
              <a:t>But, there is a disconnect (usually) between the code and the wiki, and in most places, wikis are where documents go to die</a:t>
            </a:r>
          </a:p>
          <a:p>
            <a:r>
              <a:rPr lang="en-US" dirty="0"/>
              <a:t>That being said, well maintained wikis can be great, and ADRs can exist on wikis (but I wouldn’t recommend it)</a:t>
            </a:r>
          </a:p>
        </p:txBody>
      </p:sp>
      <p:sp>
        <p:nvSpPr>
          <p:cNvPr id="4" name="Slide Number Placeholder 3"/>
          <p:cNvSpPr>
            <a:spLocks noGrp="1"/>
          </p:cNvSpPr>
          <p:nvPr>
            <p:ph type="sldNum" sz="quarter" idx="5"/>
          </p:nvPr>
        </p:nvSpPr>
        <p:spPr/>
        <p:txBody>
          <a:bodyPr/>
          <a:lstStyle/>
          <a:p>
            <a:fld id="{E42DF656-43DD-C647-8193-729F56EE6E13}" type="slidenum">
              <a:rPr lang="en-US" smtClean="0"/>
              <a:t>28</a:t>
            </a:fld>
            <a:endParaRPr lang="en-US"/>
          </a:p>
        </p:txBody>
      </p:sp>
    </p:spTree>
    <p:extLst>
      <p:ext uri="{BB962C8B-B14F-4D97-AF65-F5344CB8AC3E}">
        <p14:creationId xmlns:p14="http://schemas.microsoft.com/office/powerpoint/2010/main" val="1056821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2DF656-43DD-C647-8193-729F56EE6E13}" type="slidenum">
              <a:rPr lang="en-US" smtClean="0"/>
              <a:t>29</a:t>
            </a:fld>
            <a:endParaRPr lang="en-US"/>
          </a:p>
        </p:txBody>
      </p:sp>
    </p:spTree>
    <p:extLst>
      <p:ext uri="{BB962C8B-B14F-4D97-AF65-F5344CB8AC3E}">
        <p14:creationId xmlns:p14="http://schemas.microsoft.com/office/powerpoint/2010/main" val="1719158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New people joining the team can better understand the thought processes that lead to current state</a:t>
            </a:r>
          </a:p>
        </p:txBody>
      </p:sp>
      <p:sp>
        <p:nvSpPr>
          <p:cNvPr id="4" name="Slide Number Placeholder 3"/>
          <p:cNvSpPr>
            <a:spLocks noGrp="1"/>
          </p:cNvSpPr>
          <p:nvPr>
            <p:ph type="sldNum" sz="quarter" idx="5"/>
          </p:nvPr>
        </p:nvSpPr>
        <p:spPr/>
        <p:txBody>
          <a:bodyPr/>
          <a:lstStyle/>
          <a:p>
            <a:fld id="{E42DF656-43DD-C647-8193-729F56EE6E13}" type="slidenum">
              <a:rPr lang="en-US" smtClean="0"/>
              <a:t>30</a:t>
            </a:fld>
            <a:endParaRPr lang="en-US"/>
          </a:p>
        </p:txBody>
      </p:sp>
    </p:spTree>
    <p:extLst>
      <p:ext uri="{BB962C8B-B14F-4D97-AF65-F5344CB8AC3E}">
        <p14:creationId xmlns:p14="http://schemas.microsoft.com/office/powerpoint/2010/main" val="2945286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Stops people from repeating the sins of the past</a:t>
            </a:r>
          </a:p>
          <a:p>
            <a:r>
              <a:rPr lang="en-US" dirty="0"/>
              <a:t>    How many times have we said "I swear we looked at that, but I don’t really remember"</a:t>
            </a:r>
          </a:p>
        </p:txBody>
      </p:sp>
      <p:sp>
        <p:nvSpPr>
          <p:cNvPr id="4" name="Slide Number Placeholder 3"/>
          <p:cNvSpPr>
            <a:spLocks noGrp="1"/>
          </p:cNvSpPr>
          <p:nvPr>
            <p:ph type="sldNum" sz="quarter" idx="5"/>
          </p:nvPr>
        </p:nvSpPr>
        <p:spPr/>
        <p:txBody>
          <a:bodyPr/>
          <a:lstStyle/>
          <a:p>
            <a:fld id="{E42DF656-43DD-C647-8193-729F56EE6E13}" type="slidenum">
              <a:rPr lang="en-US" smtClean="0"/>
              <a:t>31</a:t>
            </a:fld>
            <a:endParaRPr lang="en-US"/>
          </a:p>
        </p:txBody>
      </p:sp>
    </p:spTree>
    <p:extLst>
      <p:ext uri="{BB962C8B-B14F-4D97-AF65-F5344CB8AC3E}">
        <p14:creationId xmlns:p14="http://schemas.microsoft.com/office/powerpoint/2010/main" val="3182135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us do a great job and carefully thinking through these decisions:</a:t>
            </a:r>
          </a:p>
          <a:p>
            <a:r>
              <a:rPr lang="en-US" dirty="0"/>
              <a:t>Taking into account all of the pros and cons of the many different options</a:t>
            </a:r>
          </a:p>
          <a:p>
            <a:r>
              <a:rPr lang="en-US" dirty="0"/>
              <a:t>Discussing these options with the team</a:t>
            </a:r>
          </a:p>
          <a:p>
            <a:r>
              <a:rPr lang="en-US" dirty="0"/>
              <a:t>Perhaps doing a spike or a "</a:t>
            </a:r>
            <a:r>
              <a:rPr lang="en-US" dirty="0" err="1"/>
              <a:t>pepsi</a:t>
            </a:r>
            <a:r>
              <a:rPr lang="en-US" dirty="0"/>
              <a:t> challenge" to determine a "best fit" for a particular decision</a:t>
            </a:r>
          </a:p>
        </p:txBody>
      </p:sp>
      <p:sp>
        <p:nvSpPr>
          <p:cNvPr id="4" name="Slide Number Placeholder 3"/>
          <p:cNvSpPr>
            <a:spLocks noGrp="1"/>
          </p:cNvSpPr>
          <p:nvPr>
            <p:ph type="sldNum" sz="quarter" idx="5"/>
          </p:nvPr>
        </p:nvSpPr>
        <p:spPr/>
        <p:txBody>
          <a:bodyPr/>
          <a:lstStyle/>
          <a:p>
            <a:fld id="{E42DF656-43DD-C647-8193-729F56EE6E13}" type="slidenum">
              <a:rPr lang="en-US" smtClean="0"/>
              <a:t>5</a:t>
            </a:fld>
            <a:endParaRPr lang="en-US"/>
          </a:p>
        </p:txBody>
      </p:sp>
    </p:spTree>
    <p:extLst>
      <p:ext uri="{BB962C8B-B14F-4D97-AF65-F5344CB8AC3E}">
        <p14:creationId xmlns:p14="http://schemas.microsoft.com/office/powerpoint/2010/main" val="1521213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Informs current decision making processes - by looking at all of the decisions that were made in a project, one can get a sense for the types of decisions that are made, which in itself is informative and provides context</a:t>
            </a:r>
          </a:p>
        </p:txBody>
      </p:sp>
      <p:sp>
        <p:nvSpPr>
          <p:cNvPr id="4" name="Slide Number Placeholder 3"/>
          <p:cNvSpPr>
            <a:spLocks noGrp="1"/>
          </p:cNvSpPr>
          <p:nvPr>
            <p:ph type="sldNum" sz="quarter" idx="5"/>
          </p:nvPr>
        </p:nvSpPr>
        <p:spPr/>
        <p:txBody>
          <a:bodyPr/>
          <a:lstStyle/>
          <a:p>
            <a:fld id="{E42DF656-43DD-C647-8193-729F56EE6E13}" type="slidenum">
              <a:rPr lang="en-US" smtClean="0"/>
              <a:t>32</a:t>
            </a:fld>
            <a:endParaRPr lang="en-US"/>
          </a:p>
        </p:txBody>
      </p:sp>
    </p:spTree>
    <p:extLst>
      <p:ext uri="{BB962C8B-B14F-4D97-AF65-F5344CB8AC3E}">
        <p14:creationId xmlns:p14="http://schemas.microsoft.com/office/powerpoint/2010/main" val="3532860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ADRs proved to be a powerful tool that helped codify our decisions, and record them, which allowed them to be socialized much easier, and capturing the context behind the decisions helped us avoid problems that would have had us repeat mistakes of the past.</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33</a:t>
            </a:fld>
            <a:endParaRPr lang="en-US"/>
          </a:p>
        </p:txBody>
      </p:sp>
    </p:spTree>
    <p:extLst>
      <p:ext uri="{BB962C8B-B14F-4D97-AF65-F5344CB8AC3E}">
        <p14:creationId xmlns:p14="http://schemas.microsoft.com/office/powerpoint/2010/main" val="1291212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34</a:t>
            </a:fld>
            <a:endParaRPr lang="en-US"/>
          </a:p>
        </p:txBody>
      </p:sp>
    </p:spTree>
    <p:extLst>
      <p:ext uri="{BB962C8B-B14F-4D97-AF65-F5344CB8AC3E}">
        <p14:creationId xmlns:p14="http://schemas.microsoft.com/office/powerpoint/2010/main" val="17997761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a:t>Thoughtworks</a:t>
            </a:r>
            <a:r>
              <a:rPr lang="en-US" dirty="0"/>
              <a:t> has also moved ADRs into “Adopt” in their technology radar, so the idea of using ADRs is gaining momentum in the world.</a:t>
            </a:r>
          </a:p>
        </p:txBody>
      </p:sp>
      <p:sp>
        <p:nvSpPr>
          <p:cNvPr id="4" name="Slide Number Placeholder 3"/>
          <p:cNvSpPr>
            <a:spLocks noGrp="1"/>
          </p:cNvSpPr>
          <p:nvPr>
            <p:ph type="sldNum" sz="quarter" idx="10"/>
          </p:nvPr>
        </p:nvSpPr>
        <p:spPr/>
        <p:txBody>
          <a:bodyPr/>
          <a:lstStyle/>
          <a:p>
            <a:fld id="{096F4AFB-61BD-1340-90B6-0FECED04B0A2}" type="slidenum">
              <a:rPr lang="en-US" smtClean="0"/>
              <a:t>35</a:t>
            </a:fld>
            <a:endParaRPr lang="en-US"/>
          </a:p>
        </p:txBody>
      </p:sp>
    </p:spTree>
    <p:extLst>
      <p:ext uri="{BB962C8B-B14F-4D97-AF65-F5344CB8AC3E}">
        <p14:creationId xmlns:p14="http://schemas.microsoft.com/office/powerpoint/2010/main" val="40122203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36</a:t>
            </a:fld>
            <a:endParaRPr lang="en-US"/>
          </a:p>
        </p:txBody>
      </p:sp>
    </p:spTree>
    <p:extLst>
      <p:ext uri="{BB962C8B-B14F-4D97-AF65-F5344CB8AC3E}">
        <p14:creationId xmlns:p14="http://schemas.microsoft.com/office/powerpoint/2010/main" val="906280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Has anyone heard of this? </a:t>
            </a:r>
            <a:r>
              <a:rPr lang="en-US" sz="1200" b="0" i="0" u="none" strike="noStrike" kern="1200" dirty="0" err="1">
                <a:solidFill>
                  <a:schemeClr val="tx1"/>
                </a:solidFill>
                <a:effectLst/>
                <a:latin typeface="+mn-lt"/>
                <a:ea typeface="+mn-ea"/>
                <a:cs typeface="+mn-cs"/>
              </a:rPr>
              <a:t>Thoughworks</a:t>
            </a:r>
            <a:r>
              <a:rPr lang="en-US" sz="1200" b="0" i="0" u="none" strike="noStrike" kern="1200" dirty="0">
                <a:solidFill>
                  <a:schemeClr val="tx1"/>
                </a:solidFill>
                <a:effectLst/>
                <a:latin typeface="+mn-lt"/>
                <a:ea typeface="+mn-ea"/>
                <a:cs typeface="+mn-cs"/>
              </a:rPr>
              <a:t> puts this together every six months based on what they are seeing in the marketplace.</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37</a:t>
            </a:fld>
            <a:endParaRPr lang="en-US"/>
          </a:p>
        </p:txBody>
      </p:sp>
    </p:spTree>
    <p:extLst>
      <p:ext uri="{BB962C8B-B14F-4D97-AF65-F5344CB8AC3E}">
        <p14:creationId xmlns:p14="http://schemas.microsoft.com/office/powerpoint/2010/main" val="319300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we go about implementing it</a:t>
            </a:r>
          </a:p>
          <a:p>
            <a:endParaRPr lang="en-US" dirty="0"/>
          </a:p>
          <a:p>
            <a:r>
              <a:rPr lang="en-US" dirty="0"/>
              <a:t>Maybe we update a user story with some of the information that led to the decision (usually not though)</a:t>
            </a:r>
          </a:p>
        </p:txBody>
      </p:sp>
      <p:sp>
        <p:nvSpPr>
          <p:cNvPr id="4" name="Slide Number Placeholder 3"/>
          <p:cNvSpPr>
            <a:spLocks noGrp="1"/>
          </p:cNvSpPr>
          <p:nvPr>
            <p:ph type="sldNum" sz="quarter" idx="5"/>
          </p:nvPr>
        </p:nvSpPr>
        <p:spPr/>
        <p:txBody>
          <a:bodyPr/>
          <a:lstStyle/>
          <a:p>
            <a:fld id="{E42DF656-43DD-C647-8193-729F56EE6E13}" type="slidenum">
              <a:rPr lang="en-US" smtClean="0"/>
              <a:t>6</a:t>
            </a:fld>
            <a:endParaRPr lang="en-US"/>
          </a:p>
        </p:txBody>
      </p:sp>
    </p:spTree>
    <p:extLst>
      <p:ext uri="{BB962C8B-B14F-4D97-AF65-F5344CB8AC3E}">
        <p14:creationId xmlns:p14="http://schemas.microsoft.com/office/powerpoint/2010/main" val="236775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all of that context is lost</a:t>
            </a:r>
          </a:p>
        </p:txBody>
      </p:sp>
      <p:sp>
        <p:nvSpPr>
          <p:cNvPr id="4" name="Slide Number Placeholder 3"/>
          <p:cNvSpPr>
            <a:spLocks noGrp="1"/>
          </p:cNvSpPr>
          <p:nvPr>
            <p:ph type="sldNum" sz="quarter" idx="5"/>
          </p:nvPr>
        </p:nvSpPr>
        <p:spPr/>
        <p:txBody>
          <a:bodyPr/>
          <a:lstStyle/>
          <a:p>
            <a:fld id="{E42DF656-43DD-C647-8193-729F56EE6E13}" type="slidenum">
              <a:rPr lang="en-US" smtClean="0"/>
              <a:t>7</a:t>
            </a:fld>
            <a:endParaRPr lang="en-US"/>
          </a:p>
        </p:txBody>
      </p:sp>
    </p:spTree>
    <p:extLst>
      <p:ext uri="{BB962C8B-B14F-4D97-AF65-F5344CB8AC3E}">
        <p14:creationId xmlns:p14="http://schemas.microsoft.com/office/powerpoint/2010/main" val="3422914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that context matter?</a:t>
            </a:r>
          </a:p>
        </p:txBody>
      </p:sp>
      <p:sp>
        <p:nvSpPr>
          <p:cNvPr id="4" name="Slide Number Placeholder 3"/>
          <p:cNvSpPr>
            <a:spLocks noGrp="1"/>
          </p:cNvSpPr>
          <p:nvPr>
            <p:ph type="sldNum" sz="quarter" idx="5"/>
          </p:nvPr>
        </p:nvSpPr>
        <p:spPr/>
        <p:txBody>
          <a:bodyPr/>
          <a:lstStyle/>
          <a:p>
            <a:fld id="{E42DF656-43DD-C647-8193-729F56EE6E13}" type="slidenum">
              <a:rPr lang="en-US" smtClean="0"/>
              <a:t>8</a:t>
            </a:fld>
            <a:endParaRPr lang="en-US"/>
          </a:p>
        </p:txBody>
      </p:sp>
    </p:spTree>
    <p:extLst>
      <p:ext uri="{BB962C8B-B14F-4D97-AF65-F5344CB8AC3E}">
        <p14:creationId xmlns:p14="http://schemas.microsoft.com/office/powerpoint/2010/main" val="2036785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say someone wants to make a change, and there is no context about why the original decision was made. They can either:</a:t>
            </a:r>
            <a:endParaRPr lang="en-US" b="0" dirty="0">
              <a:effectLst/>
            </a:endParaRPr>
          </a:p>
        </p:txBody>
      </p:sp>
      <p:sp>
        <p:nvSpPr>
          <p:cNvPr id="4" name="Slide Number Placeholder 3"/>
          <p:cNvSpPr>
            <a:spLocks noGrp="1"/>
          </p:cNvSpPr>
          <p:nvPr>
            <p:ph type="sldNum" sz="quarter" idx="10"/>
          </p:nvPr>
        </p:nvSpPr>
        <p:spPr/>
        <p:txBody>
          <a:bodyPr/>
          <a:lstStyle/>
          <a:p>
            <a:fld id="{096F4AFB-61BD-1340-90B6-0FECED04B0A2}" type="slidenum">
              <a:rPr lang="en-US" smtClean="0"/>
              <a:t>9</a:t>
            </a:fld>
            <a:endParaRPr lang="en-US"/>
          </a:p>
        </p:txBody>
      </p:sp>
    </p:spTree>
    <p:extLst>
      <p:ext uri="{BB962C8B-B14F-4D97-AF65-F5344CB8AC3E}">
        <p14:creationId xmlns:p14="http://schemas.microsoft.com/office/powerpoint/2010/main" val="72523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accept the original decision</a:t>
            </a:r>
            <a:r>
              <a:rPr lang="en-US" sz="1200" b="0" i="0" u="none" strike="noStrike" kern="1200" dirty="0">
                <a:solidFill>
                  <a:schemeClr val="tx1"/>
                </a:solidFill>
                <a:effectLst/>
                <a:latin typeface="+mn-lt"/>
                <a:ea typeface="+mn-ea"/>
                <a:cs typeface="+mn-cs"/>
              </a:rPr>
              <a:t>. Which might be ok, if it was a good decision to begin with. But maybe the context has changed, and without any record of that context, doing nothing may be a mistake.</a:t>
            </a:r>
          </a:p>
        </p:txBody>
      </p:sp>
      <p:sp>
        <p:nvSpPr>
          <p:cNvPr id="4" name="Slide Number Placeholder 3"/>
          <p:cNvSpPr>
            <a:spLocks noGrp="1"/>
          </p:cNvSpPr>
          <p:nvPr>
            <p:ph type="sldNum" sz="quarter" idx="10"/>
          </p:nvPr>
        </p:nvSpPr>
        <p:spPr/>
        <p:txBody>
          <a:bodyPr/>
          <a:lstStyle/>
          <a:p>
            <a:fld id="{096F4AFB-61BD-1340-90B6-0FECED04B0A2}" type="slidenum">
              <a:rPr lang="en-US" smtClean="0"/>
              <a:t>10</a:t>
            </a:fld>
            <a:endParaRPr lang="en-US"/>
          </a:p>
        </p:txBody>
      </p:sp>
    </p:spTree>
    <p:extLst>
      <p:ext uri="{BB962C8B-B14F-4D97-AF65-F5344CB8AC3E}">
        <p14:creationId xmlns:p14="http://schemas.microsoft.com/office/powerpoint/2010/main" val="2042078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fontAlgn="base"/>
            <a:r>
              <a:rPr lang="en-US" sz="1200" b="1" i="0" u="none" strike="noStrike" kern="1200" dirty="0">
                <a:solidFill>
                  <a:schemeClr val="tx1"/>
                </a:solidFill>
                <a:effectLst/>
                <a:latin typeface="+mn-lt"/>
                <a:ea typeface="+mn-ea"/>
                <a:cs typeface="+mn-cs"/>
              </a:rPr>
              <a:t>Blindly change the decision</a:t>
            </a:r>
            <a:r>
              <a:rPr lang="en-US" sz="1200" b="0" i="0" u="none" strike="noStrike" kern="1200" dirty="0">
                <a:solidFill>
                  <a:schemeClr val="tx1"/>
                </a:solidFill>
                <a:effectLst/>
                <a:latin typeface="+mn-lt"/>
                <a:ea typeface="+mn-ea"/>
                <a:cs typeface="+mn-cs"/>
              </a:rPr>
              <a:t>. Which also might be ok, but maybe there is a crucial fact about the new decision (some non-functional requirement, for example) that was considered and ultimately discarded for reasons which are still valid.</a:t>
            </a:r>
          </a:p>
        </p:txBody>
      </p:sp>
      <p:sp>
        <p:nvSpPr>
          <p:cNvPr id="4" name="Slide Number Placeholder 3"/>
          <p:cNvSpPr>
            <a:spLocks noGrp="1"/>
          </p:cNvSpPr>
          <p:nvPr>
            <p:ph type="sldNum" sz="quarter" idx="10"/>
          </p:nvPr>
        </p:nvSpPr>
        <p:spPr/>
        <p:txBody>
          <a:bodyPr/>
          <a:lstStyle/>
          <a:p>
            <a:fld id="{096F4AFB-61BD-1340-90B6-0FECED04B0A2}" type="slidenum">
              <a:rPr lang="en-US" smtClean="0"/>
              <a:t>11</a:t>
            </a:fld>
            <a:endParaRPr lang="en-US"/>
          </a:p>
        </p:txBody>
      </p:sp>
    </p:spTree>
    <p:extLst>
      <p:ext uri="{BB962C8B-B14F-4D97-AF65-F5344CB8AC3E}">
        <p14:creationId xmlns:p14="http://schemas.microsoft.com/office/powerpoint/2010/main" val="316754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41DA-62EC-5845-8AAE-7038FE12C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F881DE-09D6-EF48-A060-D2F76A4DA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39CA4E-2462-D645-AF86-6A087F0AD7CC}"/>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C7AF795C-0DA9-CF4E-B490-FC3D32D5A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5E9EF-D03F-D84B-9F10-5875EA5350AC}"/>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4941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5BE-9438-1E4F-B505-C8F8548505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D1809-5E73-C845-A06C-3A8773B62C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A31DF-862E-1D4C-A706-DFB2ABB0CEB0}"/>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4DAED1A7-51FE-094B-A8C2-3077A0E6C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DADC7-CA5F-D24C-8F32-47BC96DD5F4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7672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73E7D-F7D5-EF42-B277-4E6C1DC99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CB182-A8F5-BA49-9469-41BCAFD79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CDBD3-0D16-AD41-B575-2064C4ECD521}"/>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1EC3C2CF-1491-644F-9BA8-7699F67F1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92840-56EB-0E41-B913-78B0E6FAC314}"/>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18218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9DD37-F45D-A846-8F73-0893D5620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95EE6-B5E8-6C4E-932C-6F6DBF853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837-E820-7D4F-953D-387817121A04}"/>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52C15F71-4B94-E440-AF28-8EEB04BC9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D460C-4C9B-C44E-A406-F12169B5A93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98723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D7A7-0899-A145-A01B-54D9BE2A2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4D08B7-F4D3-9A48-A25C-7D26D773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E0D693-374C-A141-8E7D-AAEA1B93AB21}"/>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A5E0AF7B-F0F0-1948-A61C-2F226339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2E967-7D25-A641-A8AD-BBDB26E2110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30938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C3CA-56C9-984F-8130-C0D6F18B9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57FDF-AF35-0C4D-90B4-D56D478813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A5AB76-561B-3C43-9985-706416CFD1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1186B-F59A-AD4C-B03D-18971E94099B}"/>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7BD9353E-D352-7243-8A91-88D84CA18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4387F-C4A9-9545-9130-7C3336BBD26E}"/>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29442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CE26-7D76-724F-A0FC-313DA7AE1C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1E135-9B4F-CE41-93E8-6F6F87275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3F997F-31D7-4E48-A3E0-D82C6637B8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C57C5-392C-9E45-8BC9-72876440A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CDF0A5-6979-8240-9814-0DF1E1D303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1AD9D-5383-0540-972D-6E850634CEE5}"/>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8" name="Footer Placeholder 7">
            <a:extLst>
              <a:ext uri="{FF2B5EF4-FFF2-40B4-BE49-F238E27FC236}">
                <a16:creationId xmlns:a16="http://schemas.microsoft.com/office/drawing/2014/main" id="{07320906-028D-4647-A9A2-F167C7AE0A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7CBE3-200B-154E-8A27-9A382C32BD6D}"/>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263495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9BA0-A030-3B42-92D9-063E8FDAF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448964-52AD-8544-8D52-60F9E8724F5D}"/>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4" name="Footer Placeholder 3">
            <a:extLst>
              <a:ext uri="{FF2B5EF4-FFF2-40B4-BE49-F238E27FC236}">
                <a16:creationId xmlns:a16="http://schemas.microsoft.com/office/drawing/2014/main" id="{715F6143-7457-9140-847F-72CD8474A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6E0A5-790C-3F43-95A1-0A504DC2A612}"/>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69931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3C5FC-6C65-D445-BE0F-2CFC48887BCA}"/>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3" name="Footer Placeholder 2">
            <a:extLst>
              <a:ext uri="{FF2B5EF4-FFF2-40B4-BE49-F238E27FC236}">
                <a16:creationId xmlns:a16="http://schemas.microsoft.com/office/drawing/2014/main" id="{AAF270A4-8F7D-6D45-AD06-24989C857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88FD7-BF49-AF43-935D-42CD2489AF79}"/>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99577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6486-D16D-3C4C-ABC7-602D7BA0A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921CA-17C2-8D46-A0AC-565451D07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335118-01CF-0B42-B910-4D8F7B5C3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3CA37B-7577-C142-A71B-C79A6EAB6FEE}"/>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BCC73F9D-C874-9A45-A672-988655E75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D370D-CA82-0645-B0C2-2A7FA35286A7}"/>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165661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9071-010F-0B4C-BD0A-2FA361F1A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C20550-378F-C548-B623-7EAE9D7FB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0B0510-CCBC-C54C-91BF-C95CAD951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B97869-1EC1-7A48-9F4C-A8B0FFDC038F}"/>
              </a:ext>
            </a:extLst>
          </p:cNvPr>
          <p:cNvSpPr>
            <a:spLocks noGrp="1"/>
          </p:cNvSpPr>
          <p:nvPr>
            <p:ph type="dt" sz="half" idx="10"/>
          </p:nvPr>
        </p:nvSpPr>
        <p:spPr/>
        <p:txBody>
          <a:bodyPr/>
          <a:lstStyle/>
          <a:p>
            <a:fld id="{5387A2D6-595D-DA44-B145-80F30058C334}" type="datetimeFigureOut">
              <a:rPr lang="en-US" smtClean="0"/>
              <a:t>1/11/19</a:t>
            </a:fld>
            <a:endParaRPr lang="en-US"/>
          </a:p>
        </p:txBody>
      </p:sp>
      <p:sp>
        <p:nvSpPr>
          <p:cNvPr id="6" name="Footer Placeholder 5">
            <a:extLst>
              <a:ext uri="{FF2B5EF4-FFF2-40B4-BE49-F238E27FC236}">
                <a16:creationId xmlns:a16="http://schemas.microsoft.com/office/drawing/2014/main" id="{2F48363C-D878-7847-8DB0-BDF0ECF97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11A6-C18C-9442-A4E1-A271C6492E08}"/>
              </a:ext>
            </a:extLst>
          </p:cNvPr>
          <p:cNvSpPr>
            <a:spLocks noGrp="1"/>
          </p:cNvSpPr>
          <p:nvPr>
            <p:ph type="sldNum" sz="quarter" idx="12"/>
          </p:nvPr>
        </p:nvSpPr>
        <p:spPr/>
        <p:txBody>
          <a:bodyPr/>
          <a:lstStyle/>
          <a:p>
            <a:fld id="{C4155D96-60FD-784E-B723-41BDB0ED541E}" type="slidenum">
              <a:rPr lang="en-US" smtClean="0"/>
              <a:t>‹#›</a:t>
            </a:fld>
            <a:endParaRPr lang="en-US"/>
          </a:p>
        </p:txBody>
      </p:sp>
    </p:spTree>
    <p:extLst>
      <p:ext uri="{BB962C8B-B14F-4D97-AF65-F5344CB8AC3E}">
        <p14:creationId xmlns:p14="http://schemas.microsoft.com/office/powerpoint/2010/main" val="326028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BE755-982A-2E4C-B530-A0D6252E9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850EE-C714-F842-997C-A22185151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5B960-1519-C84D-987B-96A06817C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7A2D6-595D-DA44-B145-80F30058C334}" type="datetimeFigureOut">
              <a:rPr lang="en-US" smtClean="0"/>
              <a:t>1/11/19</a:t>
            </a:fld>
            <a:endParaRPr lang="en-US"/>
          </a:p>
        </p:txBody>
      </p:sp>
      <p:sp>
        <p:nvSpPr>
          <p:cNvPr id="5" name="Footer Placeholder 4">
            <a:extLst>
              <a:ext uri="{FF2B5EF4-FFF2-40B4-BE49-F238E27FC236}">
                <a16:creationId xmlns:a16="http://schemas.microsoft.com/office/drawing/2014/main" id="{251E8C94-7368-8242-9243-D8FD412D9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6C347-54ED-A040-A144-E57FBD420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55D96-60FD-784E-B723-41BDB0ED541E}" type="slidenum">
              <a:rPr lang="en-US" smtClean="0"/>
              <a:t>‹#›</a:t>
            </a:fld>
            <a:endParaRPr lang="en-US"/>
          </a:p>
        </p:txBody>
      </p:sp>
    </p:spTree>
    <p:extLst>
      <p:ext uri="{BB962C8B-B14F-4D97-AF65-F5344CB8AC3E}">
        <p14:creationId xmlns:p14="http://schemas.microsoft.com/office/powerpoint/2010/main" val="2588944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avid.ayers@creder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thinkrelevance.com/blog/2011/11/15/documenting-architecture-decision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npryce/adr-tools/tree/master/doc/adr"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hyperlink" Target="https://github.com/hilton/scripting-docs/tree/master/ADR" TargetMode="External"/><Relationship Id="rId5" Type="http://schemas.openxmlformats.org/officeDocument/2006/relationships/hyperlink" Target="https://github.com/marc-bouvier/trello2eisenhower/tree/master/adr" TargetMode="External"/><Relationship Id="rId4" Type="http://schemas.openxmlformats.org/officeDocument/2006/relationships/hyperlink" Target="https://github.com/arachne-framework/architectur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npryce/adr-tools" TargetMode="External"/><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hyperlink" Target="https://adr.github.io/"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davidaayers/adr-tal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1122363"/>
            <a:ext cx="9144000" cy="2783210"/>
          </a:xfrm>
        </p:spPr>
        <p:txBody>
          <a:bodyPr>
            <a:normAutofit fontScale="90000"/>
          </a:bodyPr>
          <a:lstStyle/>
          <a:p>
            <a:r>
              <a:rPr lang="en-US" sz="8000" b="1" dirty="0"/>
              <a:t>Recording Architectural</a:t>
            </a:r>
            <a:br>
              <a:rPr lang="en-US" sz="8000" b="1" dirty="0"/>
            </a:br>
            <a:r>
              <a:rPr lang="en-US" sz="8000" b="1" dirty="0"/>
              <a:t>Decisions</a:t>
            </a:r>
          </a:p>
        </p:txBody>
      </p:sp>
      <p:sp>
        <p:nvSpPr>
          <p:cNvPr id="3" name="Subtitle 2">
            <a:extLst>
              <a:ext uri="{FF2B5EF4-FFF2-40B4-BE49-F238E27FC236}">
                <a16:creationId xmlns:a16="http://schemas.microsoft.com/office/drawing/2014/main" id="{9AA71D10-7137-C54A-B876-056F627A8F9D}"/>
              </a:ext>
            </a:extLst>
          </p:cNvPr>
          <p:cNvSpPr>
            <a:spLocks noGrp="1"/>
          </p:cNvSpPr>
          <p:nvPr>
            <p:ph type="subTitle" idx="1"/>
          </p:nvPr>
        </p:nvSpPr>
        <p:spPr>
          <a:xfrm>
            <a:off x="1524000" y="3602038"/>
            <a:ext cx="9144000" cy="2783210"/>
          </a:xfrm>
        </p:spPr>
        <p:txBody>
          <a:bodyPr>
            <a:normAutofit lnSpcReduction="10000"/>
          </a:bodyPr>
          <a:lstStyle/>
          <a:p>
            <a:endParaRPr lang="en-US" sz="3200" dirty="0"/>
          </a:p>
          <a:p>
            <a:r>
              <a:rPr lang="en-US" sz="3200" dirty="0"/>
              <a:t>David Ayers, Principal Architect, </a:t>
            </a:r>
            <a:r>
              <a:rPr lang="en-US" sz="3200" dirty="0" err="1"/>
              <a:t>Credera</a:t>
            </a:r>
            <a:endParaRPr lang="en-US" sz="3200" dirty="0"/>
          </a:p>
          <a:p>
            <a:r>
              <a:rPr lang="en-US" sz="3200" dirty="0">
                <a:hlinkClick r:id="rId2"/>
              </a:rPr>
              <a:t>david.ayers@credera.com</a:t>
            </a:r>
            <a:endParaRPr lang="en-US" sz="3200" dirty="0"/>
          </a:p>
          <a:p>
            <a:endParaRPr lang="en-US" sz="3200" dirty="0"/>
          </a:p>
          <a:p>
            <a:r>
              <a:rPr lang="en-US" sz="3200" dirty="0"/>
              <a:t>           @</a:t>
            </a:r>
            <a:r>
              <a:rPr lang="en-US" sz="3200" dirty="0" err="1"/>
              <a:t>iamagiantnerd</a:t>
            </a:r>
            <a:endParaRPr lang="en-US" sz="3200" dirty="0"/>
          </a:p>
        </p:txBody>
      </p:sp>
      <p:pic>
        <p:nvPicPr>
          <p:cNvPr id="7" name="Picture 6">
            <a:extLst>
              <a:ext uri="{FF2B5EF4-FFF2-40B4-BE49-F238E27FC236}">
                <a16:creationId xmlns:a16="http://schemas.microsoft.com/office/drawing/2014/main" id="{A9D65308-1747-194C-9189-12C3779719B5}"/>
              </a:ext>
            </a:extLst>
          </p:cNvPr>
          <p:cNvPicPr>
            <a:picLocks noChangeAspect="1"/>
          </p:cNvPicPr>
          <p:nvPr/>
        </p:nvPicPr>
        <p:blipFill>
          <a:blip r:embed="rId3">
            <a:clrChange>
              <a:clrFrom>
                <a:srgbClr val="282F36">
                  <a:alpha val="14902"/>
                </a:srgbClr>
              </a:clrFrom>
              <a:clrTo>
                <a:srgbClr val="282F36">
                  <a:alpha val="0"/>
                </a:srgbClr>
              </a:clrTo>
            </a:clrChange>
            <a:alphaModFix/>
          </a:blip>
          <a:stretch>
            <a:fillRect/>
          </a:stretch>
        </p:blipFill>
        <p:spPr>
          <a:xfrm>
            <a:off x="4368802" y="5422677"/>
            <a:ext cx="962571" cy="962571"/>
          </a:xfrm>
          <a:prstGeom prst="rect">
            <a:avLst/>
          </a:prstGeom>
        </p:spPr>
      </p:pic>
    </p:spTree>
    <p:extLst>
      <p:ext uri="{BB962C8B-B14F-4D97-AF65-F5344CB8AC3E}">
        <p14:creationId xmlns:p14="http://schemas.microsoft.com/office/powerpoint/2010/main" val="373619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Oh well, I guess they knew better</a:t>
            </a:r>
          </a:p>
        </p:txBody>
      </p:sp>
      <p:sp>
        <p:nvSpPr>
          <p:cNvPr id="5" name="TextBox 4">
            <a:extLst>
              <a:ext uri="{FF2B5EF4-FFF2-40B4-BE49-F238E27FC236}">
                <a16:creationId xmlns:a16="http://schemas.microsoft.com/office/drawing/2014/main" id="{6B72547F-225F-4540-B09C-B5CB422CAEF2}"/>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281172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728420"/>
            <a:ext cx="8686800" cy="3755093"/>
          </a:xfrm>
          <a:prstGeom prst="cloudCallout">
            <a:avLst>
              <a:gd name="adj1" fmla="val -30231"/>
              <a:gd name="adj2" fmla="val 7257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800" dirty="0"/>
              <a:t>I’ll just go ahead and change things!</a:t>
            </a:r>
          </a:p>
        </p:txBody>
      </p:sp>
      <p:sp>
        <p:nvSpPr>
          <p:cNvPr id="4" name="TextBox 3">
            <a:extLst>
              <a:ext uri="{FF2B5EF4-FFF2-40B4-BE49-F238E27FC236}">
                <a16:creationId xmlns:a16="http://schemas.microsoft.com/office/drawing/2014/main" id="{F0764BCA-94A5-714F-887B-7AFD43E41D1C}"/>
              </a:ext>
            </a:extLst>
          </p:cNvPr>
          <p:cNvSpPr txBox="1"/>
          <p:nvPr/>
        </p:nvSpPr>
        <p:spPr>
          <a:xfrm>
            <a:off x="2218008" y="5380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75892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t>The Solution</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831850" y="3086127"/>
            <a:ext cx="10515600" cy="1500187"/>
          </a:xfrm>
        </p:spPr>
        <p:txBody>
          <a:bodyPr/>
          <a:lstStyle/>
          <a:p>
            <a:r>
              <a:rPr lang="en-US" i="1" dirty="0">
                <a:solidFill>
                  <a:schemeClr val="bg1"/>
                </a:solidFill>
              </a:rPr>
              <a:t>“Large documents are never kept up to date. Small, modular documents have at least a chance at being updated.”</a:t>
            </a:r>
          </a:p>
          <a:p>
            <a:r>
              <a:rPr lang="en-US" dirty="0">
                <a:solidFill>
                  <a:schemeClr val="bg1"/>
                </a:solidFill>
              </a:rPr>
              <a:t>— Michael Nygard, </a:t>
            </a:r>
            <a:r>
              <a:rPr lang="en-US" dirty="0">
                <a:solidFill>
                  <a:schemeClr val="bg1"/>
                </a:solidFill>
                <a:hlinkClick r:id="rId3">
                  <a:extLst>
                    <a:ext uri="{A12FA001-AC4F-418D-AE19-62706E023703}">
                      <ahyp:hlinkClr xmlns:ahyp="http://schemas.microsoft.com/office/drawing/2018/hyperlinkcolor" val="tx"/>
                    </a:ext>
                  </a:extLst>
                </a:hlinkClick>
              </a:rPr>
              <a:t>Documenting Architectural Decisions</a:t>
            </a:r>
            <a:r>
              <a:rPr lang="en-US" dirty="0">
                <a:solidFill>
                  <a:schemeClr val="bg1"/>
                </a:solidFill>
              </a:rPr>
              <a:t> Blog Post</a:t>
            </a:r>
          </a:p>
        </p:txBody>
      </p:sp>
    </p:spTree>
    <p:extLst>
      <p:ext uri="{BB962C8B-B14F-4D97-AF65-F5344CB8AC3E}">
        <p14:creationId xmlns:p14="http://schemas.microsoft.com/office/powerpoint/2010/main" val="58850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553443" y="2515913"/>
            <a:ext cx="9023176" cy="1754326"/>
          </a:xfrm>
          <a:prstGeom prst="rect">
            <a:avLst/>
          </a:prstGeom>
          <a:noFill/>
        </p:spPr>
        <p:txBody>
          <a:bodyPr wrap="none" rtlCol="0">
            <a:spAutoFit/>
          </a:bodyPr>
          <a:lstStyle/>
          <a:p>
            <a:pPr algn="ctr"/>
            <a:r>
              <a:rPr lang="en-US" sz="5400" dirty="0">
                <a:solidFill>
                  <a:schemeClr val="bg1"/>
                </a:solidFill>
              </a:rPr>
              <a:t>Architectural Decision Records</a:t>
            </a:r>
          </a:p>
          <a:p>
            <a:pPr algn="ctr"/>
            <a:r>
              <a:rPr lang="en-US" sz="5400" dirty="0">
                <a:solidFill>
                  <a:schemeClr val="bg1"/>
                </a:solidFill>
              </a:rPr>
              <a:t>(ADRs)</a:t>
            </a:r>
          </a:p>
        </p:txBody>
      </p:sp>
    </p:spTree>
    <p:extLst>
      <p:ext uri="{BB962C8B-B14F-4D97-AF65-F5344CB8AC3E}">
        <p14:creationId xmlns:p14="http://schemas.microsoft.com/office/powerpoint/2010/main" val="113861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019555" y="2515913"/>
            <a:ext cx="10090969" cy="1754326"/>
          </a:xfrm>
          <a:prstGeom prst="rect">
            <a:avLst/>
          </a:prstGeom>
          <a:noFill/>
        </p:spPr>
        <p:txBody>
          <a:bodyPr wrap="none" rtlCol="0">
            <a:spAutoFit/>
          </a:bodyPr>
          <a:lstStyle/>
          <a:p>
            <a:pPr algn="ctr"/>
            <a:r>
              <a:rPr lang="en-US" sz="5400" i="1" dirty="0">
                <a:solidFill>
                  <a:schemeClr val="bg1"/>
                </a:solidFill>
              </a:rPr>
              <a:t>ADRs are:</a:t>
            </a:r>
          </a:p>
          <a:p>
            <a:pPr algn="ctr"/>
            <a:r>
              <a:rPr lang="en-US" sz="5400" dirty="0">
                <a:solidFill>
                  <a:schemeClr val="bg1"/>
                </a:solidFill>
              </a:rPr>
              <a:t>Lightweight, text based, markdown</a:t>
            </a:r>
          </a:p>
        </p:txBody>
      </p:sp>
    </p:spTree>
    <p:extLst>
      <p:ext uri="{BB962C8B-B14F-4D97-AF65-F5344CB8AC3E}">
        <p14:creationId xmlns:p14="http://schemas.microsoft.com/office/powerpoint/2010/main" val="306688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008777" y="1446530"/>
            <a:ext cx="10360530" cy="4247317"/>
          </a:xfrm>
          <a:prstGeom prst="rect">
            <a:avLst/>
          </a:prstGeom>
          <a:noFill/>
        </p:spPr>
        <p:txBody>
          <a:bodyPr wrap="none" rtlCol="0">
            <a:spAutoFit/>
          </a:bodyPr>
          <a:lstStyle/>
          <a:p>
            <a:pPr algn="ctr"/>
            <a:r>
              <a:rPr lang="en-US" sz="5400" i="1" dirty="0">
                <a:solidFill>
                  <a:schemeClr val="bg1"/>
                </a:solidFill>
              </a:rPr>
              <a:t>ADRs are:</a:t>
            </a:r>
          </a:p>
          <a:p>
            <a:pPr algn="ctr"/>
            <a:r>
              <a:rPr lang="en-US" sz="5400" dirty="0">
                <a:solidFill>
                  <a:schemeClr val="bg1"/>
                </a:solidFill>
              </a:rPr>
              <a:t>Saved in a file with an </a:t>
            </a:r>
          </a:p>
          <a:p>
            <a:pPr algn="ctr"/>
            <a:r>
              <a:rPr lang="en-US" sz="5400" dirty="0">
                <a:solidFill>
                  <a:schemeClr val="bg1"/>
                </a:solidFill>
              </a:rPr>
              <a:t>incrementing sequence:</a:t>
            </a:r>
          </a:p>
          <a:p>
            <a:pPr algn="ctr"/>
            <a:r>
              <a:rPr lang="en-US" sz="5400" b="1" dirty="0">
                <a:solidFill>
                  <a:schemeClr val="bg1"/>
                </a:solidFill>
              </a:rPr>
              <a:t>0001-git-for-version-control.md</a:t>
            </a:r>
          </a:p>
          <a:p>
            <a:pPr algn="ctr"/>
            <a:endParaRPr lang="en-US" sz="5400" dirty="0">
              <a:solidFill>
                <a:schemeClr val="bg1"/>
              </a:solidFill>
            </a:endParaRPr>
          </a:p>
        </p:txBody>
      </p:sp>
    </p:spTree>
    <p:extLst>
      <p:ext uri="{BB962C8B-B14F-4D97-AF65-F5344CB8AC3E}">
        <p14:creationId xmlns:p14="http://schemas.microsoft.com/office/powerpoint/2010/main" val="338756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52948" y="108821"/>
            <a:ext cx="10515600" cy="2127352"/>
          </a:xfrm>
        </p:spPr>
        <p:txBody>
          <a:bodyPr>
            <a:noAutofit/>
          </a:bodyPr>
          <a:lstStyle/>
          <a:p>
            <a:pPr algn="ctr"/>
            <a:r>
              <a:rPr lang="en-US" sz="6000" i="1" dirty="0"/>
              <a:t>ADRs are:</a:t>
            </a:r>
            <a:br>
              <a:rPr lang="en-US" sz="6000" i="1" dirty="0"/>
            </a:br>
            <a:r>
              <a:rPr lang="en-US" sz="6000" dirty="0"/>
              <a:t>Saved </a:t>
            </a:r>
            <a:r>
              <a:rPr lang="en-US" sz="6000" b="1" dirty="0"/>
              <a:t>with</a:t>
            </a:r>
            <a:r>
              <a:rPr lang="en-US" sz="6000" dirty="0"/>
              <a:t> the project</a:t>
            </a:r>
          </a:p>
        </p:txBody>
      </p:sp>
      <p:pic>
        <p:nvPicPr>
          <p:cNvPr id="3" name="Picture 2">
            <a:extLst>
              <a:ext uri="{FF2B5EF4-FFF2-40B4-BE49-F238E27FC236}">
                <a16:creationId xmlns:a16="http://schemas.microsoft.com/office/drawing/2014/main" id="{B7499277-C951-994B-A389-7C7B4ABB0CC6}"/>
              </a:ext>
            </a:extLst>
          </p:cNvPr>
          <p:cNvPicPr>
            <a:picLocks noChangeAspect="1"/>
          </p:cNvPicPr>
          <p:nvPr/>
        </p:nvPicPr>
        <p:blipFill>
          <a:blip r:embed="rId3"/>
          <a:stretch>
            <a:fillRect/>
          </a:stretch>
        </p:blipFill>
        <p:spPr>
          <a:xfrm>
            <a:off x="1828801" y="2354161"/>
            <a:ext cx="8563897" cy="3934764"/>
          </a:xfrm>
          <a:prstGeom prst="rect">
            <a:avLst/>
          </a:prstGeom>
        </p:spPr>
      </p:pic>
    </p:spTree>
    <p:extLst>
      <p:ext uri="{BB962C8B-B14F-4D97-AF65-F5344CB8AC3E}">
        <p14:creationId xmlns:p14="http://schemas.microsoft.com/office/powerpoint/2010/main" val="341348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110539" y="2515913"/>
            <a:ext cx="5908990" cy="923330"/>
          </a:xfrm>
          <a:prstGeom prst="rect">
            <a:avLst/>
          </a:prstGeom>
          <a:noFill/>
        </p:spPr>
        <p:txBody>
          <a:bodyPr wrap="none" rtlCol="0">
            <a:spAutoFit/>
          </a:bodyPr>
          <a:lstStyle/>
          <a:p>
            <a:pPr algn="ctr"/>
            <a:r>
              <a:rPr lang="en-US" sz="5400" dirty="0">
                <a:solidFill>
                  <a:schemeClr val="bg1"/>
                </a:solidFill>
              </a:rPr>
              <a:t>Anatomy of an ADR</a:t>
            </a:r>
          </a:p>
        </p:txBody>
      </p:sp>
    </p:spTree>
    <p:extLst>
      <p:ext uri="{BB962C8B-B14F-4D97-AF65-F5344CB8AC3E}">
        <p14:creationId xmlns:p14="http://schemas.microsoft.com/office/powerpoint/2010/main" val="741909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stretch>
            <a:fillRect/>
          </a:stretch>
        </p:blipFill>
        <p:spPr>
          <a:xfrm>
            <a:off x="2202831" y="0"/>
            <a:ext cx="7786339" cy="6858000"/>
          </a:xfrm>
          <a:prstGeom prst="rect">
            <a:avLst/>
          </a:prstGeom>
        </p:spPr>
      </p:pic>
    </p:spTree>
    <p:extLst>
      <p:ext uri="{BB962C8B-B14F-4D97-AF65-F5344CB8AC3E}">
        <p14:creationId xmlns:p14="http://schemas.microsoft.com/office/powerpoint/2010/main" val="285416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b="92903"/>
          <a:stretch/>
        </p:blipFill>
        <p:spPr>
          <a:xfrm>
            <a:off x="2202831" y="0"/>
            <a:ext cx="7786339" cy="486697"/>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787143" y="1441713"/>
            <a:ext cx="1231427" cy="769441"/>
          </a:xfrm>
          <a:prstGeom prst="rect">
            <a:avLst/>
          </a:prstGeom>
          <a:noFill/>
        </p:spPr>
        <p:txBody>
          <a:bodyPr wrap="none" rtlCol="0">
            <a:spAutoFit/>
          </a:bodyPr>
          <a:lstStyle/>
          <a:p>
            <a:r>
              <a:rPr lang="en-US" sz="4400" dirty="0"/>
              <a:t>Title</a:t>
            </a:r>
          </a:p>
        </p:txBody>
      </p:sp>
      <p:sp>
        <p:nvSpPr>
          <p:cNvPr id="8" name="Left Arrow 7">
            <a:extLst>
              <a:ext uri="{FF2B5EF4-FFF2-40B4-BE49-F238E27FC236}">
                <a16:creationId xmlns:a16="http://schemas.microsoft.com/office/drawing/2014/main" id="{F5BA64AF-9A79-5E4C-8FDC-FB51331AE991}"/>
              </a:ext>
            </a:extLst>
          </p:cNvPr>
          <p:cNvSpPr/>
          <p:nvPr/>
        </p:nvSpPr>
        <p:spPr>
          <a:xfrm rot="1838549">
            <a:off x="4999703" y="48669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59A882-4B36-4A48-A95F-0493C26B6F80}"/>
              </a:ext>
            </a:extLst>
          </p:cNvPr>
          <p:cNvSpPr txBox="1"/>
          <p:nvPr/>
        </p:nvSpPr>
        <p:spPr>
          <a:xfrm>
            <a:off x="1072847" y="513710"/>
            <a:ext cx="9637382" cy="646331"/>
          </a:xfrm>
          <a:prstGeom prst="rect">
            <a:avLst/>
          </a:prstGeom>
          <a:noFill/>
        </p:spPr>
        <p:txBody>
          <a:bodyPr wrap="none" rtlCol="0">
            <a:spAutoFit/>
          </a:bodyPr>
          <a:lstStyle/>
          <a:p>
            <a:pPr algn="ctr"/>
            <a:r>
              <a:rPr lang="en-US" sz="3600" b="1" dirty="0">
                <a:solidFill>
                  <a:schemeClr val="bg1"/>
                </a:solidFill>
                <a:latin typeface="Gill Sans MT" panose="020B0502020104020203" pitchFamily="34" charset="77"/>
              </a:rPr>
              <a:t>Who am I, and why should you listen to me?</a:t>
            </a:r>
          </a:p>
        </p:txBody>
      </p:sp>
      <p:sp>
        <p:nvSpPr>
          <p:cNvPr id="5" name="TextBox 4">
            <a:extLst>
              <a:ext uri="{FF2B5EF4-FFF2-40B4-BE49-F238E27FC236}">
                <a16:creationId xmlns:a16="http://schemas.microsoft.com/office/drawing/2014/main" id="{655CA335-BE13-044A-B239-FD699B500879}"/>
              </a:ext>
            </a:extLst>
          </p:cNvPr>
          <p:cNvSpPr txBox="1"/>
          <p:nvPr/>
        </p:nvSpPr>
        <p:spPr>
          <a:xfrm>
            <a:off x="627918" y="1518864"/>
            <a:ext cx="10527241" cy="461665"/>
          </a:xfrm>
          <a:prstGeom prst="rect">
            <a:avLst/>
          </a:prstGeom>
          <a:noFill/>
        </p:spPr>
        <p:txBody>
          <a:bodyPr wrap="none" rtlCol="0">
            <a:spAutoFit/>
          </a:bodyPr>
          <a:lstStyle/>
          <a:p>
            <a:pPr algn="ctr"/>
            <a:r>
              <a:rPr lang="en-US" sz="2400" dirty="0">
                <a:solidFill>
                  <a:schemeClr val="bg1"/>
                </a:solidFill>
              </a:rPr>
              <a:t>Technologist with 20+ years of experience building solutions to complex problems</a:t>
            </a:r>
          </a:p>
        </p:txBody>
      </p:sp>
      <p:sp>
        <p:nvSpPr>
          <p:cNvPr id="6" name="TextBox 5">
            <a:extLst>
              <a:ext uri="{FF2B5EF4-FFF2-40B4-BE49-F238E27FC236}">
                <a16:creationId xmlns:a16="http://schemas.microsoft.com/office/drawing/2014/main" id="{3C824F65-296C-B54E-A4BB-0D1B0DC7191A}"/>
              </a:ext>
            </a:extLst>
          </p:cNvPr>
          <p:cNvSpPr txBox="1"/>
          <p:nvPr/>
        </p:nvSpPr>
        <p:spPr>
          <a:xfrm>
            <a:off x="2696925" y="2431686"/>
            <a:ext cx="6389250" cy="461665"/>
          </a:xfrm>
          <a:prstGeom prst="rect">
            <a:avLst/>
          </a:prstGeom>
          <a:noFill/>
        </p:spPr>
        <p:txBody>
          <a:bodyPr wrap="none" rtlCol="0">
            <a:spAutoFit/>
          </a:bodyPr>
          <a:lstStyle/>
          <a:p>
            <a:pPr algn="ctr"/>
            <a:r>
              <a:rPr lang="en-US" sz="2400" dirty="0">
                <a:solidFill>
                  <a:schemeClr val="bg1"/>
                </a:solidFill>
              </a:rPr>
              <a:t>Former VP of Technology for The Container Store</a:t>
            </a:r>
          </a:p>
        </p:txBody>
      </p:sp>
      <p:sp>
        <p:nvSpPr>
          <p:cNvPr id="7" name="TextBox 6">
            <a:extLst>
              <a:ext uri="{FF2B5EF4-FFF2-40B4-BE49-F238E27FC236}">
                <a16:creationId xmlns:a16="http://schemas.microsoft.com/office/drawing/2014/main" id="{DC947C2B-DE10-FF4E-9C18-4FE6B7DD1713}"/>
              </a:ext>
            </a:extLst>
          </p:cNvPr>
          <p:cNvSpPr txBox="1"/>
          <p:nvPr/>
        </p:nvSpPr>
        <p:spPr>
          <a:xfrm>
            <a:off x="3006796" y="3344509"/>
            <a:ext cx="5769528" cy="830997"/>
          </a:xfrm>
          <a:prstGeom prst="rect">
            <a:avLst/>
          </a:prstGeom>
          <a:noFill/>
        </p:spPr>
        <p:txBody>
          <a:bodyPr wrap="none" rtlCol="0">
            <a:spAutoFit/>
          </a:bodyPr>
          <a:lstStyle/>
          <a:p>
            <a:pPr algn="ctr"/>
            <a:r>
              <a:rPr lang="en-US" sz="2400" dirty="0">
                <a:solidFill>
                  <a:schemeClr val="bg1"/>
                </a:solidFill>
              </a:rPr>
              <a:t>Principal Architect with </a:t>
            </a:r>
            <a:r>
              <a:rPr lang="en-US" sz="2400" dirty="0" err="1">
                <a:solidFill>
                  <a:schemeClr val="bg1"/>
                </a:solidFill>
              </a:rPr>
              <a:t>Credera</a:t>
            </a:r>
            <a:r>
              <a:rPr lang="en-US" sz="2400" dirty="0">
                <a:solidFill>
                  <a:schemeClr val="bg1"/>
                </a:solidFill>
              </a:rPr>
              <a:t> in the</a:t>
            </a:r>
          </a:p>
          <a:p>
            <a:pPr algn="ctr"/>
            <a:r>
              <a:rPr lang="en-US" sz="2400" dirty="0">
                <a:solidFill>
                  <a:schemeClr val="bg1"/>
                </a:solidFill>
              </a:rPr>
              <a:t>Technology Architecture &amp; Strategy Practice</a:t>
            </a:r>
          </a:p>
        </p:txBody>
      </p:sp>
      <p:sp>
        <p:nvSpPr>
          <p:cNvPr id="8" name="TextBox 7">
            <a:extLst>
              <a:ext uri="{FF2B5EF4-FFF2-40B4-BE49-F238E27FC236}">
                <a16:creationId xmlns:a16="http://schemas.microsoft.com/office/drawing/2014/main" id="{81638456-B195-2944-97EE-12EEFF77E544}"/>
              </a:ext>
            </a:extLst>
          </p:cNvPr>
          <p:cNvSpPr txBox="1"/>
          <p:nvPr/>
        </p:nvSpPr>
        <p:spPr>
          <a:xfrm>
            <a:off x="3879234" y="4626662"/>
            <a:ext cx="4288353" cy="461665"/>
          </a:xfrm>
          <a:prstGeom prst="rect">
            <a:avLst/>
          </a:prstGeom>
          <a:noFill/>
        </p:spPr>
        <p:txBody>
          <a:bodyPr wrap="none" rtlCol="0">
            <a:spAutoFit/>
          </a:bodyPr>
          <a:lstStyle/>
          <a:p>
            <a:pPr algn="ctr"/>
            <a:r>
              <a:rPr lang="en-US" sz="2400" dirty="0">
                <a:solidFill>
                  <a:schemeClr val="bg1"/>
                </a:solidFill>
              </a:rPr>
              <a:t>Advocate for technology-as-craft</a:t>
            </a:r>
          </a:p>
        </p:txBody>
      </p:sp>
      <p:sp>
        <p:nvSpPr>
          <p:cNvPr id="9" name="TextBox 8">
            <a:extLst>
              <a:ext uri="{FF2B5EF4-FFF2-40B4-BE49-F238E27FC236}">
                <a16:creationId xmlns:a16="http://schemas.microsoft.com/office/drawing/2014/main" id="{0D20D6EC-4816-214F-A7E7-396F457D0930}"/>
              </a:ext>
            </a:extLst>
          </p:cNvPr>
          <p:cNvSpPr txBox="1"/>
          <p:nvPr/>
        </p:nvSpPr>
        <p:spPr>
          <a:xfrm>
            <a:off x="4622229" y="5539484"/>
            <a:ext cx="2802369" cy="461665"/>
          </a:xfrm>
          <a:prstGeom prst="rect">
            <a:avLst/>
          </a:prstGeom>
          <a:noFill/>
        </p:spPr>
        <p:txBody>
          <a:bodyPr wrap="none" rtlCol="0">
            <a:spAutoFit/>
          </a:bodyPr>
          <a:lstStyle/>
          <a:p>
            <a:pPr algn="ctr"/>
            <a:r>
              <a:rPr lang="en-US" sz="2400" dirty="0">
                <a:solidFill>
                  <a:schemeClr val="bg1"/>
                </a:solidFill>
              </a:rPr>
              <a:t>All around nerdy guy</a:t>
            </a:r>
          </a:p>
        </p:txBody>
      </p:sp>
    </p:spTree>
    <p:extLst>
      <p:ext uri="{BB962C8B-B14F-4D97-AF65-F5344CB8AC3E}">
        <p14:creationId xmlns:p14="http://schemas.microsoft.com/office/powerpoint/2010/main" val="423290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14410" b="72687"/>
          <a:stretch/>
        </p:blipFill>
        <p:spPr>
          <a:xfrm>
            <a:off x="2202831" y="988142"/>
            <a:ext cx="7786339" cy="884903"/>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92523" y="824016"/>
            <a:ext cx="1556836" cy="769441"/>
          </a:xfrm>
          <a:prstGeom prst="rect">
            <a:avLst/>
          </a:prstGeom>
          <a:noFill/>
        </p:spPr>
        <p:txBody>
          <a:bodyPr wrap="none" rtlCol="0">
            <a:spAutoFit/>
          </a:bodyPr>
          <a:lstStyle/>
          <a:p>
            <a:r>
              <a:rPr lang="en-US" sz="4400" dirty="0"/>
              <a:t>Status</a:t>
            </a:r>
          </a:p>
        </p:txBody>
      </p:sp>
      <p:sp>
        <p:nvSpPr>
          <p:cNvPr id="8" name="Left Arrow 7">
            <a:extLst>
              <a:ext uri="{FF2B5EF4-FFF2-40B4-BE49-F238E27FC236}">
                <a16:creationId xmlns:a16="http://schemas.microsoft.com/office/drawing/2014/main" id="{F5BA64AF-9A79-5E4C-8FDC-FB51331AE991}"/>
              </a:ext>
            </a:extLst>
          </p:cNvPr>
          <p:cNvSpPr/>
          <p:nvPr/>
        </p:nvSpPr>
        <p:spPr>
          <a:xfrm>
            <a:off x="3536342" y="544429"/>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97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27313" b="36774"/>
          <a:stretch/>
        </p:blipFill>
        <p:spPr>
          <a:xfrm>
            <a:off x="2202831" y="1873044"/>
            <a:ext cx="7786339" cy="246298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7996510" y="1805415"/>
            <a:ext cx="2105063" cy="769441"/>
          </a:xfrm>
          <a:prstGeom prst="rect">
            <a:avLst/>
          </a:prstGeom>
          <a:noFill/>
        </p:spPr>
        <p:txBody>
          <a:bodyPr wrap="none" rtlCol="0">
            <a:spAutoFit/>
          </a:bodyPr>
          <a:lstStyle/>
          <a:p>
            <a:r>
              <a:rPr lang="en-US" sz="4400" dirty="0"/>
              <a:t>Context</a:t>
            </a:r>
          </a:p>
        </p:txBody>
      </p:sp>
      <p:sp>
        <p:nvSpPr>
          <p:cNvPr id="8" name="Left Arrow 7">
            <a:extLst>
              <a:ext uri="{FF2B5EF4-FFF2-40B4-BE49-F238E27FC236}">
                <a16:creationId xmlns:a16="http://schemas.microsoft.com/office/drawing/2014/main" id="{F5BA64AF-9A79-5E4C-8FDC-FB51331AE991}"/>
              </a:ext>
            </a:extLst>
          </p:cNvPr>
          <p:cNvSpPr/>
          <p:nvPr/>
        </p:nvSpPr>
        <p:spPr>
          <a:xfrm>
            <a:off x="5969826" y="1525828"/>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43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63871" b="24086"/>
          <a:stretch/>
        </p:blipFill>
        <p:spPr>
          <a:xfrm>
            <a:off x="2202831" y="4380271"/>
            <a:ext cx="7786339" cy="825910"/>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5563026" y="2875789"/>
            <a:ext cx="2182008" cy="769441"/>
          </a:xfrm>
          <a:prstGeom prst="rect">
            <a:avLst/>
          </a:prstGeom>
          <a:noFill/>
        </p:spPr>
        <p:txBody>
          <a:bodyPr wrap="none" rtlCol="0">
            <a:spAutoFit/>
          </a:bodyPr>
          <a:lstStyle/>
          <a:p>
            <a:r>
              <a:rPr lang="en-US" sz="4400" dirty="0"/>
              <a:t>Decision</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728072" y="3263582"/>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40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6986D0-EB48-794D-BB7E-C84315408B86}"/>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rotWithShape="1">
          <a:blip r:embed="rId4"/>
          <a:srcRect t="76560" b="2365"/>
          <a:stretch/>
        </p:blipFill>
        <p:spPr>
          <a:xfrm>
            <a:off x="2202831" y="5250426"/>
            <a:ext cx="7786339" cy="1445341"/>
          </a:xfrm>
          <a:prstGeom prst="rect">
            <a:avLst/>
          </a:prstGeom>
        </p:spPr>
      </p:pic>
      <p:sp>
        <p:nvSpPr>
          <p:cNvPr id="5" name="TextBox 4">
            <a:extLst>
              <a:ext uri="{FF2B5EF4-FFF2-40B4-BE49-F238E27FC236}">
                <a16:creationId xmlns:a16="http://schemas.microsoft.com/office/drawing/2014/main" id="{D84897DD-3562-C143-A690-430146840081}"/>
              </a:ext>
            </a:extLst>
          </p:cNvPr>
          <p:cNvSpPr txBox="1"/>
          <p:nvPr/>
        </p:nvSpPr>
        <p:spPr>
          <a:xfrm>
            <a:off x="6096000" y="3880942"/>
            <a:ext cx="3515706" cy="769441"/>
          </a:xfrm>
          <a:prstGeom prst="rect">
            <a:avLst/>
          </a:prstGeom>
          <a:noFill/>
        </p:spPr>
        <p:txBody>
          <a:bodyPr wrap="none" rtlCol="0">
            <a:spAutoFit/>
          </a:bodyPr>
          <a:lstStyle/>
          <a:p>
            <a:r>
              <a:rPr lang="en-US" sz="4400" dirty="0"/>
              <a:t>Consequences</a:t>
            </a:r>
          </a:p>
        </p:txBody>
      </p:sp>
      <p:sp>
        <p:nvSpPr>
          <p:cNvPr id="8" name="Left Arrow 7">
            <a:extLst>
              <a:ext uri="{FF2B5EF4-FFF2-40B4-BE49-F238E27FC236}">
                <a16:creationId xmlns:a16="http://schemas.microsoft.com/office/drawing/2014/main" id="{F5BA64AF-9A79-5E4C-8FDC-FB51331AE991}"/>
              </a:ext>
            </a:extLst>
          </p:cNvPr>
          <p:cNvSpPr/>
          <p:nvPr/>
        </p:nvSpPr>
        <p:spPr>
          <a:xfrm rot="19817367">
            <a:off x="3975489" y="4170607"/>
            <a:ext cx="1917291" cy="13286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413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0230DF-A64A-E947-8F63-21C8D2534883}"/>
              </a:ext>
            </a:extLst>
          </p:cNvPr>
          <p:cNvPicPr>
            <a:picLocks noChangeAspect="1"/>
          </p:cNvPicPr>
          <p:nvPr/>
        </p:nvPicPr>
        <p:blipFill>
          <a:blip r:embed="rId3">
            <a:extLst>
              <a:ext uri="{BEBA8EAE-BF5A-486C-A8C5-ECC9F3942E4B}">
                <a14:imgProps xmlns:a14="http://schemas.microsoft.com/office/drawing/2010/main">
                  <a14:imgLayer>
                    <a14:imgEffect>
                      <a14:artisticBlur/>
                    </a14:imgEffect>
                  </a14:imgLayer>
                </a14:imgProps>
              </a:ext>
            </a:extLst>
          </a:blip>
          <a:stretch>
            <a:fillRect/>
          </a:stretch>
        </p:blipFill>
        <p:spPr>
          <a:xfrm>
            <a:off x="2202831" y="0"/>
            <a:ext cx="7786339" cy="6858000"/>
          </a:xfrm>
          <a:prstGeom prst="rect">
            <a:avLst/>
          </a:prstGeom>
        </p:spPr>
      </p:pic>
      <p:sp>
        <p:nvSpPr>
          <p:cNvPr id="3" name="TextBox 2">
            <a:extLst>
              <a:ext uri="{FF2B5EF4-FFF2-40B4-BE49-F238E27FC236}">
                <a16:creationId xmlns:a16="http://schemas.microsoft.com/office/drawing/2014/main" id="{970AC701-3CC3-154A-A9C4-393D8DA52912}"/>
              </a:ext>
            </a:extLst>
          </p:cNvPr>
          <p:cNvSpPr txBox="1"/>
          <p:nvPr/>
        </p:nvSpPr>
        <p:spPr>
          <a:xfrm>
            <a:off x="1415845" y="2684206"/>
            <a:ext cx="9609810" cy="1015663"/>
          </a:xfrm>
          <a:prstGeom prst="rect">
            <a:avLst/>
          </a:prstGeom>
          <a:noFill/>
        </p:spPr>
        <p:txBody>
          <a:bodyPr wrap="none" rtlCol="0">
            <a:spAutoFit/>
          </a:bodyPr>
          <a:lstStyle/>
          <a:p>
            <a:r>
              <a:rPr lang="en-US" sz="6000" dirty="0"/>
              <a:t>SHORT AND TO THE POINT</a:t>
            </a:r>
          </a:p>
        </p:txBody>
      </p:sp>
    </p:spTree>
    <p:extLst>
      <p:ext uri="{BB962C8B-B14F-4D97-AF65-F5344CB8AC3E}">
        <p14:creationId xmlns:p14="http://schemas.microsoft.com/office/powerpoint/2010/main" val="214709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855013" y="2515913"/>
            <a:ext cx="6420026" cy="1754326"/>
          </a:xfrm>
          <a:prstGeom prst="rect">
            <a:avLst/>
          </a:prstGeom>
          <a:noFill/>
        </p:spPr>
        <p:txBody>
          <a:bodyPr wrap="none" rtlCol="0">
            <a:spAutoFit/>
          </a:bodyPr>
          <a:lstStyle/>
          <a:p>
            <a:pPr algn="ctr"/>
            <a:r>
              <a:rPr lang="en-US" sz="5400" dirty="0">
                <a:solidFill>
                  <a:schemeClr val="bg1"/>
                </a:solidFill>
              </a:rPr>
              <a:t>Leverage your existing</a:t>
            </a:r>
          </a:p>
          <a:p>
            <a:pPr algn="ctr"/>
            <a:r>
              <a:rPr lang="en-US" sz="5400" dirty="0">
                <a:solidFill>
                  <a:schemeClr val="bg1"/>
                </a:solidFill>
              </a:rPr>
              <a:t>workflow!</a:t>
            </a:r>
          </a:p>
        </p:txBody>
      </p:sp>
    </p:spTree>
    <p:extLst>
      <p:ext uri="{BB962C8B-B14F-4D97-AF65-F5344CB8AC3E}">
        <p14:creationId xmlns:p14="http://schemas.microsoft.com/office/powerpoint/2010/main" val="1655217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50456" y="2515913"/>
            <a:ext cx="6229141" cy="1754326"/>
          </a:xfrm>
          <a:prstGeom prst="rect">
            <a:avLst/>
          </a:prstGeom>
          <a:noFill/>
        </p:spPr>
        <p:txBody>
          <a:bodyPr wrap="none" rtlCol="0">
            <a:spAutoFit/>
          </a:bodyPr>
          <a:lstStyle/>
          <a:p>
            <a:pPr algn="ctr"/>
            <a:r>
              <a:rPr lang="en-US" sz="5400" dirty="0">
                <a:solidFill>
                  <a:schemeClr val="bg1"/>
                </a:solidFill>
              </a:rPr>
              <a:t>What should require </a:t>
            </a:r>
          </a:p>
          <a:p>
            <a:pPr algn="ctr"/>
            <a:r>
              <a:rPr lang="en-US" sz="5400" dirty="0">
                <a:solidFill>
                  <a:schemeClr val="bg1"/>
                </a:solidFill>
              </a:rPr>
              <a:t>an ADR?</a:t>
            </a:r>
          </a:p>
        </p:txBody>
      </p:sp>
    </p:spTree>
    <p:extLst>
      <p:ext uri="{BB962C8B-B14F-4D97-AF65-F5344CB8AC3E}">
        <p14:creationId xmlns:p14="http://schemas.microsoft.com/office/powerpoint/2010/main" val="383194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5400" dirty="0"/>
              <a:t>But what about overarching concerns that apply to more than one project?</a:t>
            </a:r>
          </a:p>
        </p:txBody>
      </p:sp>
    </p:spTree>
    <p:extLst>
      <p:ext uri="{BB962C8B-B14F-4D97-AF65-F5344CB8AC3E}">
        <p14:creationId xmlns:p14="http://schemas.microsoft.com/office/powerpoint/2010/main" val="2868284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928304" y="2159451"/>
            <a:ext cx="6335452" cy="1754326"/>
          </a:xfrm>
          <a:prstGeom prst="rect">
            <a:avLst/>
          </a:prstGeom>
          <a:noFill/>
        </p:spPr>
        <p:txBody>
          <a:bodyPr wrap="none" rtlCol="0">
            <a:spAutoFit/>
          </a:bodyPr>
          <a:lstStyle/>
          <a:p>
            <a:pPr algn="ctr"/>
            <a:r>
              <a:rPr lang="en-US" sz="5400" dirty="0">
                <a:solidFill>
                  <a:schemeClr val="bg1"/>
                </a:solidFill>
              </a:rPr>
              <a:t>Wait, but what about </a:t>
            </a:r>
          </a:p>
          <a:p>
            <a:pPr algn="ctr"/>
            <a:r>
              <a:rPr lang="en-US" sz="5400" dirty="0">
                <a:solidFill>
                  <a:schemeClr val="bg1"/>
                </a:solidFill>
              </a:rPr>
              <a:t>Wikis?</a:t>
            </a:r>
          </a:p>
        </p:txBody>
      </p:sp>
    </p:spTree>
    <p:extLst>
      <p:ext uri="{BB962C8B-B14F-4D97-AF65-F5344CB8AC3E}">
        <p14:creationId xmlns:p14="http://schemas.microsoft.com/office/powerpoint/2010/main" val="3070033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t>The Benefits</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1747595" y="3225612"/>
            <a:ext cx="8684109" cy="1500187"/>
          </a:xfrm>
        </p:spPr>
        <p:txBody>
          <a:bodyPr/>
          <a:lstStyle/>
          <a:p>
            <a:pPr fontAlgn="base"/>
            <a:r>
              <a:rPr lang="en-US" i="1" dirty="0">
                <a:solidFill>
                  <a:schemeClr val="bg1"/>
                </a:solidFill>
              </a:rPr>
              <a:t>“Incorrect documentation is often worse than no documentation.”</a:t>
            </a:r>
          </a:p>
          <a:p>
            <a:pPr fontAlgn="base"/>
            <a:r>
              <a:rPr lang="en-US" dirty="0">
                <a:solidFill>
                  <a:schemeClr val="bg1"/>
                </a:solidFill>
              </a:rPr>
              <a:t>— Bertrand Meyer</a:t>
            </a:r>
          </a:p>
        </p:txBody>
      </p:sp>
    </p:spTree>
    <p:extLst>
      <p:ext uri="{BB962C8B-B14F-4D97-AF65-F5344CB8AC3E}">
        <p14:creationId xmlns:p14="http://schemas.microsoft.com/office/powerpoint/2010/main" val="234670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3AD3-CDB6-CE4C-A630-82980BA1D0E8}"/>
              </a:ext>
            </a:extLst>
          </p:cNvPr>
          <p:cNvSpPr>
            <a:spLocks noGrp="1"/>
          </p:cNvSpPr>
          <p:nvPr>
            <p:ph type="title"/>
          </p:nvPr>
        </p:nvSpPr>
        <p:spPr>
          <a:xfrm>
            <a:off x="831850" y="914399"/>
            <a:ext cx="10515600" cy="1596326"/>
          </a:xfrm>
        </p:spPr>
        <p:txBody>
          <a:bodyPr>
            <a:normAutofit/>
          </a:bodyPr>
          <a:lstStyle/>
          <a:p>
            <a:pPr algn="ctr"/>
            <a:r>
              <a:rPr lang="en-US" sz="8000" b="1" dirty="0"/>
              <a:t>The Problem</a:t>
            </a:r>
          </a:p>
        </p:txBody>
      </p:sp>
      <p:sp>
        <p:nvSpPr>
          <p:cNvPr id="3" name="Text Placeholder 2">
            <a:extLst>
              <a:ext uri="{FF2B5EF4-FFF2-40B4-BE49-F238E27FC236}">
                <a16:creationId xmlns:a16="http://schemas.microsoft.com/office/drawing/2014/main" id="{F3EFA1D7-5C02-5C46-8D14-AC78C6316567}"/>
              </a:ext>
            </a:extLst>
          </p:cNvPr>
          <p:cNvSpPr>
            <a:spLocks noGrp="1"/>
          </p:cNvSpPr>
          <p:nvPr>
            <p:ph type="body" idx="1"/>
          </p:nvPr>
        </p:nvSpPr>
        <p:spPr>
          <a:xfrm>
            <a:off x="2204795" y="3287605"/>
            <a:ext cx="7769709" cy="1500187"/>
          </a:xfrm>
        </p:spPr>
        <p:txBody>
          <a:bodyPr/>
          <a:lstStyle/>
          <a:p>
            <a:r>
              <a:rPr lang="en-US" i="1" dirty="0">
                <a:solidFill>
                  <a:schemeClr val="bg1"/>
                </a:solidFill>
              </a:rPr>
              <a:t>“Why did we do it this way?”</a:t>
            </a:r>
          </a:p>
          <a:p>
            <a:r>
              <a:rPr lang="en-US" dirty="0">
                <a:solidFill>
                  <a:schemeClr val="bg1"/>
                </a:solidFill>
              </a:rPr>
              <a:t>— Every developer in history, at some point in their career</a:t>
            </a:r>
          </a:p>
        </p:txBody>
      </p:sp>
    </p:spTree>
    <p:extLst>
      <p:ext uri="{BB962C8B-B14F-4D97-AF65-F5344CB8AC3E}">
        <p14:creationId xmlns:p14="http://schemas.microsoft.com/office/powerpoint/2010/main" val="2870572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245984" y="2515913"/>
            <a:ext cx="5638082" cy="1754326"/>
          </a:xfrm>
          <a:prstGeom prst="rect">
            <a:avLst/>
          </a:prstGeom>
          <a:noFill/>
        </p:spPr>
        <p:txBody>
          <a:bodyPr wrap="none" rtlCol="0">
            <a:spAutoFit/>
          </a:bodyPr>
          <a:lstStyle/>
          <a:p>
            <a:pPr algn="ctr"/>
            <a:r>
              <a:rPr lang="en-US" sz="5400" dirty="0">
                <a:solidFill>
                  <a:schemeClr val="bg1"/>
                </a:solidFill>
              </a:rPr>
              <a:t>New team member</a:t>
            </a:r>
          </a:p>
          <a:p>
            <a:pPr algn="ctr"/>
            <a:r>
              <a:rPr lang="en-US" sz="5400" dirty="0">
                <a:solidFill>
                  <a:schemeClr val="bg1"/>
                </a:solidFill>
              </a:rPr>
              <a:t>onboarding</a:t>
            </a:r>
          </a:p>
        </p:txBody>
      </p:sp>
    </p:spTree>
    <p:extLst>
      <p:ext uri="{BB962C8B-B14F-4D97-AF65-F5344CB8AC3E}">
        <p14:creationId xmlns:p14="http://schemas.microsoft.com/office/powerpoint/2010/main" val="459259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520358" y="2515913"/>
            <a:ext cx="5089342" cy="1754326"/>
          </a:xfrm>
          <a:prstGeom prst="rect">
            <a:avLst/>
          </a:prstGeom>
          <a:noFill/>
        </p:spPr>
        <p:txBody>
          <a:bodyPr wrap="none" rtlCol="0">
            <a:spAutoFit/>
          </a:bodyPr>
          <a:lstStyle/>
          <a:p>
            <a:pPr algn="ctr"/>
            <a:r>
              <a:rPr lang="en-US" sz="5400" dirty="0">
                <a:solidFill>
                  <a:schemeClr val="bg1"/>
                </a:solidFill>
              </a:rPr>
              <a:t>Save people from</a:t>
            </a:r>
          </a:p>
          <a:p>
            <a:pPr algn="ctr"/>
            <a:r>
              <a:rPr lang="en-US" sz="5400" dirty="0">
                <a:solidFill>
                  <a:schemeClr val="bg1"/>
                </a:solidFill>
              </a:rPr>
              <a:t>themselves</a:t>
            </a:r>
          </a:p>
        </p:txBody>
      </p:sp>
    </p:spTree>
    <p:extLst>
      <p:ext uri="{BB962C8B-B14F-4D97-AF65-F5344CB8AC3E}">
        <p14:creationId xmlns:p14="http://schemas.microsoft.com/office/powerpoint/2010/main" val="3941294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550772" y="2515913"/>
            <a:ext cx="7028527" cy="1754326"/>
          </a:xfrm>
          <a:prstGeom prst="rect">
            <a:avLst/>
          </a:prstGeom>
          <a:noFill/>
        </p:spPr>
        <p:txBody>
          <a:bodyPr wrap="none" rtlCol="0">
            <a:spAutoFit/>
          </a:bodyPr>
          <a:lstStyle/>
          <a:p>
            <a:pPr algn="ctr"/>
            <a:r>
              <a:rPr lang="en-US" sz="5400" dirty="0">
                <a:solidFill>
                  <a:schemeClr val="bg1"/>
                </a:solidFill>
              </a:rPr>
              <a:t>Informs decision making</a:t>
            </a:r>
          </a:p>
          <a:p>
            <a:pPr algn="ctr"/>
            <a:r>
              <a:rPr lang="en-US" sz="5400" dirty="0">
                <a:solidFill>
                  <a:schemeClr val="bg1"/>
                </a:solidFill>
              </a:rPr>
              <a:t>process</a:t>
            </a:r>
          </a:p>
        </p:txBody>
      </p:sp>
    </p:spTree>
    <p:extLst>
      <p:ext uri="{BB962C8B-B14F-4D97-AF65-F5344CB8AC3E}">
        <p14:creationId xmlns:p14="http://schemas.microsoft.com/office/powerpoint/2010/main" val="2689709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ADRs = Goodness</a:t>
            </a:r>
            <a:br>
              <a:rPr lang="en-US" sz="6600" dirty="0"/>
            </a:br>
            <a:br>
              <a:rPr lang="en-US" sz="6600" dirty="0"/>
            </a:br>
            <a:r>
              <a:rPr lang="en-US" sz="9600" dirty="0"/>
              <a:t>👍🏽</a:t>
            </a:r>
          </a:p>
        </p:txBody>
      </p:sp>
    </p:spTree>
    <p:extLst>
      <p:ext uri="{BB962C8B-B14F-4D97-AF65-F5344CB8AC3E}">
        <p14:creationId xmlns:p14="http://schemas.microsoft.com/office/powerpoint/2010/main" val="4217035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2365324"/>
            <a:ext cx="10515600" cy="2127352"/>
          </a:xfrm>
        </p:spPr>
        <p:txBody>
          <a:bodyPr>
            <a:noAutofit/>
          </a:bodyPr>
          <a:lstStyle/>
          <a:p>
            <a:pPr algn="ctr"/>
            <a:r>
              <a:rPr lang="en-US" sz="6600" dirty="0"/>
              <a:t>More praise for ADRs:</a:t>
            </a:r>
            <a:br>
              <a:rPr lang="en-US" sz="6600" dirty="0"/>
            </a:br>
            <a:r>
              <a:rPr lang="en-US" sz="6600" dirty="0" err="1"/>
              <a:t>ThoughtWorks</a:t>
            </a:r>
            <a:br>
              <a:rPr lang="en-US" sz="6600" dirty="0"/>
            </a:br>
            <a:r>
              <a:rPr lang="en-US" sz="6600" dirty="0"/>
              <a:t>Technology Radar</a:t>
            </a:r>
          </a:p>
        </p:txBody>
      </p:sp>
    </p:spTree>
    <p:extLst>
      <p:ext uri="{BB962C8B-B14F-4D97-AF65-F5344CB8AC3E}">
        <p14:creationId xmlns:p14="http://schemas.microsoft.com/office/powerpoint/2010/main" val="1477915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D8CC3-D880-684F-9430-057266A9FD92}"/>
              </a:ext>
            </a:extLst>
          </p:cNvPr>
          <p:cNvPicPr>
            <a:picLocks noChangeAspect="1"/>
          </p:cNvPicPr>
          <p:nvPr/>
        </p:nvPicPr>
        <p:blipFill>
          <a:blip r:embed="rId3"/>
          <a:stretch>
            <a:fillRect/>
          </a:stretch>
        </p:blipFill>
        <p:spPr>
          <a:xfrm>
            <a:off x="2839003" y="294969"/>
            <a:ext cx="6658959" cy="5572351"/>
          </a:xfrm>
          <a:prstGeom prst="rect">
            <a:avLst/>
          </a:prstGeom>
        </p:spPr>
      </p:pic>
      <p:sp>
        <p:nvSpPr>
          <p:cNvPr id="3" name="TextBox 2">
            <a:extLst>
              <a:ext uri="{FF2B5EF4-FFF2-40B4-BE49-F238E27FC236}">
                <a16:creationId xmlns:a16="http://schemas.microsoft.com/office/drawing/2014/main" id="{0C9CEA65-19CF-974F-8275-05CB3AFA6D6C}"/>
              </a:ext>
            </a:extLst>
          </p:cNvPr>
          <p:cNvSpPr txBox="1"/>
          <p:nvPr/>
        </p:nvSpPr>
        <p:spPr>
          <a:xfrm>
            <a:off x="3779847" y="5987845"/>
            <a:ext cx="4777270" cy="369332"/>
          </a:xfrm>
          <a:prstGeom prst="rect">
            <a:avLst/>
          </a:prstGeom>
          <a:noFill/>
        </p:spPr>
        <p:txBody>
          <a:bodyPr wrap="none" rtlCol="0">
            <a:spAutoFit/>
          </a:bodyPr>
          <a:lstStyle/>
          <a:p>
            <a:pPr algn="ctr"/>
            <a:r>
              <a:rPr lang="en-US" dirty="0">
                <a:solidFill>
                  <a:schemeClr val="bg1"/>
                </a:solidFill>
              </a:rPr>
              <a:t>https://</a:t>
            </a:r>
            <a:r>
              <a:rPr lang="en-US" dirty="0" err="1">
                <a:solidFill>
                  <a:schemeClr val="bg1"/>
                </a:solidFill>
              </a:rPr>
              <a:t>www.thoughtworks.com</a:t>
            </a:r>
            <a:r>
              <a:rPr lang="en-US" dirty="0">
                <a:solidFill>
                  <a:schemeClr val="bg1"/>
                </a:solidFill>
              </a:rPr>
              <a:t>/radar/techniques</a:t>
            </a:r>
          </a:p>
        </p:txBody>
      </p:sp>
    </p:spTree>
    <p:extLst>
      <p:ext uri="{BB962C8B-B14F-4D97-AF65-F5344CB8AC3E}">
        <p14:creationId xmlns:p14="http://schemas.microsoft.com/office/powerpoint/2010/main" val="3258681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05911"/>
            <a:ext cx="10515600" cy="4711485"/>
          </a:xfrm>
        </p:spPr>
        <p:txBody>
          <a:bodyPr>
            <a:noAutofit/>
          </a:bodyPr>
          <a:lstStyle/>
          <a:p>
            <a:pPr algn="ctr"/>
            <a:r>
              <a:rPr lang="en-US" sz="4000" b="1" dirty="0"/>
              <a:t>Real world examples:</a:t>
            </a:r>
            <a:br>
              <a:rPr lang="en-US" sz="4000" b="1" dirty="0"/>
            </a:br>
            <a:br>
              <a:rPr lang="en-US" sz="4000" b="1" dirty="0"/>
            </a:br>
            <a:r>
              <a:rPr lang="en-US" sz="2400" dirty="0">
                <a:hlinkClick r:id="rId3">
                  <a:extLst>
                    <a:ext uri="{A12FA001-AC4F-418D-AE19-62706E023703}">
                      <ahyp:hlinkClr xmlns:ahyp="http://schemas.microsoft.com/office/drawing/2018/hyperlinkcolor" val="tx"/>
                    </a:ext>
                  </a:extLst>
                </a:hlinkClick>
              </a:rPr>
              <a:t>https://github.com/npryce/adr-tools/tree/master/doc/adr</a:t>
            </a:r>
            <a:br>
              <a:rPr lang="en-US" sz="2400" dirty="0"/>
            </a:br>
            <a:r>
              <a:rPr lang="en-US" sz="2400" dirty="0">
                <a:hlinkClick r:id="rId4">
                  <a:extLst>
                    <a:ext uri="{A12FA001-AC4F-418D-AE19-62706E023703}">
                      <ahyp:hlinkClr xmlns:ahyp="http://schemas.microsoft.com/office/drawing/2018/hyperlinkcolor" val="tx"/>
                    </a:ext>
                  </a:extLst>
                </a:hlinkClick>
              </a:rPr>
              <a:t>https://github.com/arachne-framework/architecture</a:t>
            </a:r>
            <a:br>
              <a:rPr lang="en-US" sz="2400" dirty="0"/>
            </a:br>
            <a:r>
              <a:rPr lang="en-US" sz="2400" dirty="0">
                <a:hlinkClick r:id="rId5">
                  <a:extLst>
                    <a:ext uri="{A12FA001-AC4F-418D-AE19-62706E023703}">
                      <ahyp:hlinkClr xmlns:ahyp="http://schemas.microsoft.com/office/drawing/2018/hyperlinkcolor" val="tx"/>
                    </a:ext>
                  </a:extLst>
                </a:hlinkClick>
              </a:rPr>
              <a:t>https://github.com/marc-bouvier/trello2eisenhower/tree/master/adr</a:t>
            </a:r>
            <a:br>
              <a:rPr lang="en-US" sz="2400" dirty="0"/>
            </a:br>
            <a:r>
              <a:rPr lang="en-US" sz="2400" dirty="0">
                <a:hlinkClick r:id="rId6">
                  <a:extLst>
                    <a:ext uri="{A12FA001-AC4F-418D-AE19-62706E023703}">
                      <ahyp:hlinkClr xmlns:ahyp="http://schemas.microsoft.com/office/drawing/2018/hyperlinkcolor" val="tx"/>
                    </a:ext>
                  </a:extLst>
                </a:hlinkClick>
              </a:rPr>
              <a:t>https://github.com/hilton/scripting-docs/tree/master/ADR</a:t>
            </a:r>
            <a:endParaRPr lang="en-US" sz="2400" dirty="0"/>
          </a:p>
        </p:txBody>
      </p:sp>
    </p:spTree>
    <p:extLst>
      <p:ext uri="{BB962C8B-B14F-4D97-AF65-F5344CB8AC3E}">
        <p14:creationId xmlns:p14="http://schemas.microsoft.com/office/powerpoint/2010/main" val="1870648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FD33-6233-7C49-9918-532E7EC05AB5}"/>
              </a:ext>
            </a:extLst>
          </p:cNvPr>
          <p:cNvSpPr>
            <a:spLocks noGrp="1"/>
          </p:cNvSpPr>
          <p:nvPr>
            <p:ph type="title"/>
          </p:nvPr>
        </p:nvSpPr>
        <p:spPr>
          <a:xfrm>
            <a:off x="838200" y="805911"/>
            <a:ext cx="10515600" cy="4711485"/>
          </a:xfrm>
        </p:spPr>
        <p:txBody>
          <a:bodyPr>
            <a:noAutofit/>
          </a:bodyPr>
          <a:lstStyle/>
          <a:p>
            <a:pPr algn="ctr"/>
            <a:r>
              <a:rPr lang="en-US" sz="4000" b="1" dirty="0"/>
              <a:t>Tools:</a:t>
            </a:r>
            <a:br>
              <a:rPr lang="en-US" sz="4000" b="1" dirty="0"/>
            </a:br>
            <a:r>
              <a:rPr lang="en-US" sz="2400" b="1" dirty="0"/>
              <a:t>Command line ADR tool: </a:t>
            </a:r>
            <a:r>
              <a:rPr lang="en-US" sz="2400" b="1" dirty="0">
                <a:hlinkClick r:id="rId3">
                  <a:extLst>
                    <a:ext uri="{A12FA001-AC4F-418D-AE19-62706E023703}">
                      <ahyp:hlinkClr xmlns:ahyp="http://schemas.microsoft.com/office/drawing/2018/hyperlinkcolor" val="tx"/>
                    </a:ext>
                  </a:extLst>
                </a:hlinkClick>
              </a:rPr>
              <a:t>https://github.com/npryce/adr-tools</a:t>
            </a:r>
            <a:br>
              <a:rPr lang="en-US" sz="2400" b="1" dirty="0"/>
            </a:br>
            <a:r>
              <a:rPr lang="en-US" sz="2400" b="1" dirty="0"/>
              <a:t>Compendium of ADR information: </a:t>
            </a:r>
            <a:r>
              <a:rPr lang="en-US" sz="2400" b="1" dirty="0">
                <a:hlinkClick r:id="rId4">
                  <a:extLst>
                    <a:ext uri="{A12FA001-AC4F-418D-AE19-62706E023703}">
                      <ahyp:hlinkClr xmlns:ahyp="http://schemas.microsoft.com/office/drawing/2018/hyperlinkcolor" val="tx"/>
                    </a:ext>
                  </a:extLst>
                </a:hlinkClick>
              </a:rPr>
              <a:t>https://adr.github.io</a:t>
            </a:r>
            <a:br>
              <a:rPr lang="en-US" sz="2400" b="1" dirty="0"/>
            </a:br>
            <a:endParaRPr lang="en-US" sz="2400" b="1" dirty="0"/>
          </a:p>
        </p:txBody>
      </p:sp>
    </p:spTree>
    <p:extLst>
      <p:ext uri="{BB962C8B-B14F-4D97-AF65-F5344CB8AC3E}">
        <p14:creationId xmlns:p14="http://schemas.microsoft.com/office/powerpoint/2010/main" val="574307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3D3E-4961-4145-82AD-E2410D863096}"/>
              </a:ext>
            </a:extLst>
          </p:cNvPr>
          <p:cNvSpPr>
            <a:spLocks noGrp="1"/>
          </p:cNvSpPr>
          <p:nvPr>
            <p:ph type="ctrTitle"/>
          </p:nvPr>
        </p:nvSpPr>
        <p:spPr>
          <a:xfrm>
            <a:off x="1524000" y="392789"/>
            <a:ext cx="9144000" cy="1241458"/>
          </a:xfrm>
        </p:spPr>
        <p:txBody>
          <a:bodyPr>
            <a:normAutofit/>
          </a:bodyPr>
          <a:lstStyle/>
          <a:p>
            <a:r>
              <a:rPr lang="en-US" dirty="0"/>
              <a:t>Thanks for your time!</a:t>
            </a:r>
          </a:p>
        </p:txBody>
      </p:sp>
      <p:sp>
        <p:nvSpPr>
          <p:cNvPr id="3" name="Subtitle 2">
            <a:extLst>
              <a:ext uri="{FF2B5EF4-FFF2-40B4-BE49-F238E27FC236}">
                <a16:creationId xmlns:a16="http://schemas.microsoft.com/office/drawing/2014/main" id="{9AA71D10-7137-C54A-B876-056F627A8F9D}"/>
              </a:ext>
            </a:extLst>
          </p:cNvPr>
          <p:cNvSpPr>
            <a:spLocks noGrp="1"/>
          </p:cNvSpPr>
          <p:nvPr>
            <p:ph type="subTitle" idx="1"/>
          </p:nvPr>
        </p:nvSpPr>
        <p:spPr>
          <a:xfrm>
            <a:off x="1524000" y="2120629"/>
            <a:ext cx="9144000" cy="3861881"/>
          </a:xfrm>
        </p:spPr>
        <p:txBody>
          <a:bodyPr>
            <a:normAutofit lnSpcReduction="10000"/>
          </a:bodyPr>
          <a:lstStyle/>
          <a:p>
            <a:r>
              <a:rPr lang="en-US" sz="3200" dirty="0"/>
              <a:t>Slides &amp; Information available at:</a:t>
            </a:r>
          </a:p>
          <a:p>
            <a:r>
              <a:rPr lang="en-US" sz="3200" dirty="0">
                <a:hlinkClick r:id="rId2">
                  <a:extLst>
                    <a:ext uri="{A12FA001-AC4F-418D-AE19-62706E023703}">
                      <ahyp:hlinkClr xmlns:ahyp="http://schemas.microsoft.com/office/drawing/2018/hyperlinkcolor" val="tx"/>
                    </a:ext>
                  </a:extLst>
                </a:hlinkClick>
              </a:rPr>
              <a:t>https://github.com/davidaayers/adr-talk</a:t>
            </a:r>
            <a:endParaRPr lang="en-US" sz="3200" dirty="0"/>
          </a:p>
          <a:p>
            <a:endParaRPr lang="en-US" sz="3200" dirty="0"/>
          </a:p>
          <a:p>
            <a:endParaRPr lang="en-US" sz="3200" dirty="0"/>
          </a:p>
          <a:p>
            <a:r>
              <a:rPr lang="en-US" sz="3200" dirty="0"/>
              <a:t>David Ayers, Principal Architect, </a:t>
            </a:r>
            <a:r>
              <a:rPr lang="en-US" sz="3200" dirty="0" err="1"/>
              <a:t>Credera</a:t>
            </a:r>
            <a:endParaRPr lang="en-US" sz="3200" dirty="0"/>
          </a:p>
          <a:p>
            <a:r>
              <a:rPr lang="en-US" sz="3200" dirty="0" err="1"/>
              <a:t>david.ayers@credera.com</a:t>
            </a:r>
            <a:endParaRPr lang="en-US" sz="3200" dirty="0"/>
          </a:p>
          <a:p>
            <a:r>
              <a:rPr lang="en-US" sz="3200" dirty="0"/>
              <a:t>@</a:t>
            </a:r>
            <a:r>
              <a:rPr lang="en-US" sz="3200" dirty="0" err="1"/>
              <a:t>iamagiantnerd</a:t>
            </a:r>
            <a:endParaRPr lang="en-US" sz="3200" dirty="0"/>
          </a:p>
        </p:txBody>
      </p:sp>
    </p:spTree>
    <p:extLst>
      <p:ext uri="{BB962C8B-B14F-4D97-AF65-F5344CB8AC3E}">
        <p14:creationId xmlns:p14="http://schemas.microsoft.com/office/powerpoint/2010/main" val="356206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166355" y="2221446"/>
            <a:ext cx="5859296" cy="1754326"/>
          </a:xfrm>
          <a:prstGeom prst="rect">
            <a:avLst/>
          </a:prstGeom>
          <a:noFill/>
        </p:spPr>
        <p:txBody>
          <a:bodyPr wrap="none" rtlCol="0">
            <a:spAutoFit/>
          </a:bodyPr>
          <a:lstStyle/>
          <a:p>
            <a:pPr algn="ctr"/>
            <a:r>
              <a:rPr lang="en-US" sz="5400" dirty="0">
                <a:solidFill>
                  <a:schemeClr val="bg1"/>
                </a:solidFill>
              </a:rPr>
              <a:t>We make decisions </a:t>
            </a:r>
          </a:p>
          <a:p>
            <a:pPr algn="ctr"/>
            <a:r>
              <a:rPr lang="en-US" sz="5400" dirty="0">
                <a:solidFill>
                  <a:schemeClr val="bg1"/>
                </a:solidFill>
              </a:rPr>
              <a:t>every day!</a:t>
            </a:r>
          </a:p>
        </p:txBody>
      </p:sp>
    </p:spTree>
    <p:extLst>
      <p:ext uri="{BB962C8B-B14F-4D97-AF65-F5344CB8AC3E}">
        <p14:creationId xmlns:p14="http://schemas.microsoft.com/office/powerpoint/2010/main" val="26810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873309" y="2236943"/>
            <a:ext cx="6383414" cy="1754326"/>
          </a:xfrm>
          <a:prstGeom prst="rect">
            <a:avLst/>
          </a:prstGeom>
          <a:noFill/>
        </p:spPr>
        <p:txBody>
          <a:bodyPr wrap="none" rtlCol="0">
            <a:spAutoFit/>
          </a:bodyPr>
          <a:lstStyle/>
          <a:p>
            <a:pPr algn="ctr"/>
            <a:r>
              <a:rPr lang="en-US" sz="5400" dirty="0">
                <a:solidFill>
                  <a:schemeClr val="bg1"/>
                </a:solidFill>
              </a:rPr>
              <a:t>Most of us take these </a:t>
            </a:r>
          </a:p>
          <a:p>
            <a:pPr algn="ctr"/>
            <a:r>
              <a:rPr lang="en-US" sz="5400" dirty="0">
                <a:solidFill>
                  <a:schemeClr val="bg1"/>
                </a:solidFill>
              </a:rPr>
              <a:t>decisions seriously!</a:t>
            </a:r>
          </a:p>
        </p:txBody>
      </p:sp>
    </p:spTree>
    <p:extLst>
      <p:ext uri="{BB962C8B-B14F-4D97-AF65-F5344CB8AC3E}">
        <p14:creationId xmlns:p14="http://schemas.microsoft.com/office/powerpoint/2010/main" val="382612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2530239" y="2515913"/>
            <a:ext cx="7069564" cy="923330"/>
          </a:xfrm>
          <a:prstGeom prst="rect">
            <a:avLst/>
          </a:prstGeom>
          <a:noFill/>
        </p:spPr>
        <p:txBody>
          <a:bodyPr wrap="none" rtlCol="0">
            <a:spAutoFit/>
          </a:bodyPr>
          <a:lstStyle/>
          <a:p>
            <a:pPr algn="ctr"/>
            <a:r>
              <a:rPr lang="en-US" sz="5400" dirty="0">
                <a:solidFill>
                  <a:schemeClr val="bg1"/>
                </a:solidFill>
              </a:rPr>
              <a:t>Then we implement it…</a:t>
            </a:r>
          </a:p>
        </p:txBody>
      </p:sp>
    </p:spTree>
    <p:extLst>
      <p:ext uri="{BB962C8B-B14F-4D97-AF65-F5344CB8AC3E}">
        <p14:creationId xmlns:p14="http://schemas.microsoft.com/office/powerpoint/2010/main" val="272893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1908020" y="1555018"/>
            <a:ext cx="8376011" cy="3477875"/>
          </a:xfrm>
          <a:prstGeom prst="rect">
            <a:avLst/>
          </a:prstGeom>
          <a:noFill/>
        </p:spPr>
        <p:txBody>
          <a:bodyPr wrap="none" rtlCol="0">
            <a:spAutoFit/>
          </a:bodyPr>
          <a:lstStyle/>
          <a:p>
            <a:pPr algn="ctr"/>
            <a:r>
              <a:rPr lang="en-US" sz="5400" dirty="0">
                <a:solidFill>
                  <a:schemeClr val="bg1"/>
                </a:solidFill>
              </a:rPr>
              <a:t>And all of that context is lost</a:t>
            </a:r>
          </a:p>
          <a:p>
            <a:pPr algn="ctr"/>
            <a:r>
              <a:rPr lang="en-US" sz="16600" dirty="0">
                <a:solidFill>
                  <a:schemeClr val="bg1"/>
                </a:solidFill>
              </a:rPr>
              <a:t>😪</a:t>
            </a:r>
            <a:endParaRPr lang="en-US" sz="5400" dirty="0">
              <a:solidFill>
                <a:schemeClr val="bg1"/>
              </a:solidFill>
            </a:endParaRPr>
          </a:p>
        </p:txBody>
      </p:sp>
    </p:spTree>
    <p:extLst>
      <p:ext uri="{BB962C8B-B14F-4D97-AF65-F5344CB8AC3E}">
        <p14:creationId xmlns:p14="http://schemas.microsoft.com/office/powerpoint/2010/main" val="328792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06190-A811-FA4A-8DFF-25F7864A68C3}"/>
              </a:ext>
            </a:extLst>
          </p:cNvPr>
          <p:cNvSpPr txBox="1"/>
          <p:nvPr/>
        </p:nvSpPr>
        <p:spPr>
          <a:xfrm>
            <a:off x="3386952" y="2159451"/>
            <a:ext cx="5418151" cy="1754326"/>
          </a:xfrm>
          <a:prstGeom prst="rect">
            <a:avLst/>
          </a:prstGeom>
          <a:noFill/>
        </p:spPr>
        <p:txBody>
          <a:bodyPr wrap="none" rtlCol="0">
            <a:spAutoFit/>
          </a:bodyPr>
          <a:lstStyle/>
          <a:p>
            <a:pPr algn="ctr"/>
            <a:r>
              <a:rPr lang="en-US" sz="5400" dirty="0">
                <a:solidFill>
                  <a:schemeClr val="bg1"/>
                </a:solidFill>
              </a:rPr>
              <a:t>Why does context</a:t>
            </a:r>
          </a:p>
          <a:p>
            <a:pPr algn="ctr"/>
            <a:r>
              <a:rPr lang="en-US" sz="5400" dirty="0">
                <a:solidFill>
                  <a:schemeClr val="bg1"/>
                </a:solidFill>
              </a:rPr>
              <a:t>matter?</a:t>
            </a:r>
          </a:p>
        </p:txBody>
      </p:sp>
    </p:spTree>
    <p:extLst>
      <p:ext uri="{BB962C8B-B14F-4D97-AF65-F5344CB8AC3E}">
        <p14:creationId xmlns:p14="http://schemas.microsoft.com/office/powerpoint/2010/main" val="43919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7B0C2E86-BFB8-3B43-9E70-BED3B80515CE}"/>
              </a:ext>
            </a:extLst>
          </p:cNvPr>
          <p:cNvSpPr/>
          <p:nvPr/>
        </p:nvSpPr>
        <p:spPr>
          <a:xfrm>
            <a:off x="1752600" y="1342106"/>
            <a:ext cx="8686800" cy="3141407"/>
          </a:xfrm>
          <a:prstGeom prst="cloudCallout">
            <a:avLst>
              <a:gd name="adj1" fmla="val 23649"/>
              <a:gd name="adj2" fmla="val 68134"/>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000" dirty="0"/>
              <a:t>I’d like to make a change!</a:t>
            </a:r>
          </a:p>
        </p:txBody>
      </p:sp>
      <p:sp>
        <p:nvSpPr>
          <p:cNvPr id="5" name="TextBox 4">
            <a:extLst>
              <a:ext uri="{FF2B5EF4-FFF2-40B4-BE49-F238E27FC236}">
                <a16:creationId xmlns:a16="http://schemas.microsoft.com/office/drawing/2014/main" id="{DDD7DCB0-0102-1E40-9255-78A3A79886C6}"/>
              </a:ext>
            </a:extLst>
          </p:cNvPr>
          <p:cNvSpPr txBox="1"/>
          <p:nvPr/>
        </p:nvSpPr>
        <p:spPr>
          <a:xfrm>
            <a:off x="7890388" y="5294672"/>
            <a:ext cx="1338828" cy="1477328"/>
          </a:xfrm>
          <a:prstGeom prst="rect">
            <a:avLst/>
          </a:prstGeom>
          <a:noFill/>
        </p:spPr>
        <p:txBody>
          <a:bodyPr wrap="none" rtlCol="0">
            <a:spAutoFit/>
          </a:bodyPr>
          <a:lstStyle/>
          <a:p>
            <a:r>
              <a:rPr lang="en-US" sz="9000" dirty="0"/>
              <a:t>🙋‍♀️</a:t>
            </a:r>
          </a:p>
        </p:txBody>
      </p:sp>
    </p:spTree>
    <p:extLst>
      <p:ext uri="{BB962C8B-B14F-4D97-AF65-F5344CB8AC3E}">
        <p14:creationId xmlns:p14="http://schemas.microsoft.com/office/powerpoint/2010/main" val="3299934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1625</Words>
  <Application>Microsoft Macintosh PowerPoint</Application>
  <PresentationFormat>Widescreen</PresentationFormat>
  <Paragraphs>181</Paragraphs>
  <Slides>38</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Gill Sans MT</vt:lpstr>
      <vt:lpstr>Office Theme</vt:lpstr>
      <vt:lpstr>Recording Architectural Decisions</vt:lpstr>
      <vt:lpstr>PowerPoint Presentation</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Solution</vt:lpstr>
      <vt:lpstr>PowerPoint Presentation</vt:lpstr>
      <vt:lpstr>PowerPoint Presentation</vt:lpstr>
      <vt:lpstr>PowerPoint Presentation</vt:lpstr>
      <vt:lpstr>ADRs are: Saved with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overarching concerns that apply to more than one project?</vt:lpstr>
      <vt:lpstr>PowerPoint Presentation</vt:lpstr>
      <vt:lpstr>The Benefits</vt:lpstr>
      <vt:lpstr>PowerPoint Presentation</vt:lpstr>
      <vt:lpstr>PowerPoint Presentation</vt:lpstr>
      <vt:lpstr>PowerPoint Presentation</vt:lpstr>
      <vt:lpstr>ADRs = Goodness  👍🏽</vt:lpstr>
      <vt:lpstr>More praise for ADRs: ThoughtWorks Technology Radar</vt:lpstr>
      <vt:lpstr>PowerPoint Presentation</vt:lpstr>
      <vt:lpstr>Real world examples:  https://github.com/npryce/adr-tools/tree/master/doc/adr https://github.com/arachne-framework/architecture https://github.com/marc-bouvier/trello2eisenhower/tree/master/adr https://github.com/hilton/scripting-docs/tree/master/ADR</vt:lpstr>
      <vt:lpstr>Tools: Command line ADR tool: https://github.com/npryce/adr-tools Compendium of ADR information: https://adr.github.io </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Ayers</dc:creator>
  <cp:lastModifiedBy>David Ayers</cp:lastModifiedBy>
  <cp:revision>19</cp:revision>
  <dcterms:created xsi:type="dcterms:W3CDTF">2018-10-16T18:45:14Z</dcterms:created>
  <dcterms:modified xsi:type="dcterms:W3CDTF">2019-01-11T18:06:04Z</dcterms:modified>
</cp:coreProperties>
</file>