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1" r:id="rId3"/>
    <p:sldId id="313" r:id="rId4"/>
    <p:sldId id="263" r:id="rId5"/>
    <p:sldId id="291" r:id="rId6"/>
    <p:sldId id="265" r:id="rId7"/>
    <p:sldId id="299" r:id="rId8"/>
    <p:sldId id="302" r:id="rId9"/>
    <p:sldId id="303" r:id="rId10"/>
    <p:sldId id="304" r:id="rId11"/>
    <p:sldId id="305" r:id="rId12"/>
    <p:sldId id="306" r:id="rId13"/>
    <p:sldId id="307" r:id="rId14"/>
    <p:sldId id="268" r:id="rId15"/>
    <p:sldId id="311" r:id="rId16"/>
    <p:sldId id="301" r:id="rId17"/>
    <p:sldId id="270" r:id="rId18"/>
    <p:sldId id="266" r:id="rId19"/>
    <p:sldId id="312" r:id="rId20"/>
    <p:sldId id="308" r:id="rId21"/>
  </p:sldIdLst>
  <p:sldSz cx="9144000" cy="6858000" type="screen4x3"/>
  <p:notesSz cx="6858000" cy="9144000"/>
  <p:defaultTextStyle>
    <a:defPPr>
      <a:defRPr lang="en-US"/>
    </a:defPPr>
    <a:lvl1pPr marL="0" algn="l" defTabSz="914340" rtl="0" eaLnBrk="1" latinLnBrk="0" hangingPunct="1">
      <a:defRPr sz="1800" kern="1200">
        <a:solidFill>
          <a:schemeClr val="tx1"/>
        </a:solidFill>
        <a:latin typeface="+mn-lt"/>
        <a:ea typeface="+mn-ea"/>
        <a:cs typeface="+mn-cs"/>
      </a:defRPr>
    </a:lvl1pPr>
    <a:lvl2pPr marL="457171" algn="l" defTabSz="914340" rtl="0" eaLnBrk="1" latinLnBrk="0" hangingPunct="1">
      <a:defRPr sz="1800" kern="1200">
        <a:solidFill>
          <a:schemeClr val="tx1"/>
        </a:solidFill>
        <a:latin typeface="+mn-lt"/>
        <a:ea typeface="+mn-ea"/>
        <a:cs typeface="+mn-cs"/>
      </a:defRPr>
    </a:lvl2pPr>
    <a:lvl3pPr marL="914340" algn="l" defTabSz="914340" rtl="0" eaLnBrk="1" latinLnBrk="0" hangingPunct="1">
      <a:defRPr sz="1800" kern="1200">
        <a:solidFill>
          <a:schemeClr val="tx1"/>
        </a:solidFill>
        <a:latin typeface="+mn-lt"/>
        <a:ea typeface="+mn-ea"/>
        <a:cs typeface="+mn-cs"/>
      </a:defRPr>
    </a:lvl3pPr>
    <a:lvl4pPr marL="1371511" algn="l" defTabSz="914340" rtl="0" eaLnBrk="1" latinLnBrk="0" hangingPunct="1">
      <a:defRPr sz="1800" kern="1200">
        <a:solidFill>
          <a:schemeClr val="tx1"/>
        </a:solidFill>
        <a:latin typeface="+mn-lt"/>
        <a:ea typeface="+mn-ea"/>
        <a:cs typeface="+mn-cs"/>
      </a:defRPr>
    </a:lvl4pPr>
    <a:lvl5pPr marL="1828681" algn="l" defTabSz="914340" rtl="0" eaLnBrk="1" latinLnBrk="0" hangingPunct="1">
      <a:defRPr sz="1800" kern="1200">
        <a:solidFill>
          <a:schemeClr val="tx1"/>
        </a:solidFill>
        <a:latin typeface="+mn-lt"/>
        <a:ea typeface="+mn-ea"/>
        <a:cs typeface="+mn-cs"/>
      </a:defRPr>
    </a:lvl5pPr>
    <a:lvl6pPr marL="2285852" algn="l" defTabSz="914340" rtl="0" eaLnBrk="1" latinLnBrk="0" hangingPunct="1">
      <a:defRPr sz="1800" kern="1200">
        <a:solidFill>
          <a:schemeClr val="tx1"/>
        </a:solidFill>
        <a:latin typeface="+mn-lt"/>
        <a:ea typeface="+mn-ea"/>
        <a:cs typeface="+mn-cs"/>
      </a:defRPr>
    </a:lvl6pPr>
    <a:lvl7pPr marL="2743022" algn="l" defTabSz="914340" rtl="0" eaLnBrk="1" latinLnBrk="0" hangingPunct="1">
      <a:defRPr sz="1800" kern="1200">
        <a:solidFill>
          <a:schemeClr val="tx1"/>
        </a:solidFill>
        <a:latin typeface="+mn-lt"/>
        <a:ea typeface="+mn-ea"/>
        <a:cs typeface="+mn-cs"/>
      </a:defRPr>
    </a:lvl7pPr>
    <a:lvl8pPr marL="3200192" algn="l" defTabSz="914340" rtl="0" eaLnBrk="1" latinLnBrk="0" hangingPunct="1">
      <a:defRPr sz="1800" kern="1200">
        <a:solidFill>
          <a:schemeClr val="tx1"/>
        </a:solidFill>
        <a:latin typeface="+mn-lt"/>
        <a:ea typeface="+mn-ea"/>
        <a:cs typeface="+mn-cs"/>
      </a:defRPr>
    </a:lvl8pPr>
    <a:lvl9pPr marL="3657363" algn="l" defTabSz="91434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4286"/>
  </p:normalViewPr>
  <p:slideViewPr>
    <p:cSldViewPr snapToGrid="0" snapToObjects="1">
      <p:cViewPr varScale="1">
        <p:scale>
          <a:sx n="93" d="100"/>
          <a:sy n="93" d="100"/>
        </p:scale>
        <p:origin x="274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66DB2-42AF-8C42-9886-7B81646A09AD}" type="datetimeFigureOut">
              <a:rPr lang="en-US" smtClean="0"/>
              <a:t>1/21/19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DF656-43DD-C647-8193-729F56EE6E13}" type="slidenum">
              <a:rPr lang="en-US" smtClean="0"/>
              <a:t>‹#›</a:t>
            </a:fld>
            <a:endParaRPr lang="en-US"/>
          </a:p>
        </p:txBody>
      </p:sp>
    </p:spTree>
    <p:extLst>
      <p:ext uri="{BB962C8B-B14F-4D97-AF65-F5344CB8AC3E}">
        <p14:creationId xmlns:p14="http://schemas.microsoft.com/office/powerpoint/2010/main" val="478361265"/>
      </p:ext>
    </p:extLst>
  </p:cSld>
  <p:clrMap bg1="lt1" tx1="dk1" bg2="lt2" tx2="dk2" accent1="accent1" accent2="accent2" accent3="accent3" accent4="accent4" accent5="accent5" accent6="accent6" hlink="hlink" folHlink="folHlink"/>
  <p:notesStyle>
    <a:lvl1pPr marL="0" algn="l" defTabSz="914340" rtl="0" eaLnBrk="1" latinLnBrk="0" hangingPunct="1">
      <a:defRPr sz="1200" kern="1200">
        <a:solidFill>
          <a:schemeClr val="tx1"/>
        </a:solidFill>
        <a:latin typeface="+mn-lt"/>
        <a:ea typeface="+mn-ea"/>
        <a:cs typeface="+mn-cs"/>
      </a:defRPr>
    </a:lvl1pPr>
    <a:lvl2pPr marL="457171" algn="l" defTabSz="914340" rtl="0" eaLnBrk="1" latinLnBrk="0" hangingPunct="1">
      <a:defRPr sz="1200" kern="1200">
        <a:solidFill>
          <a:schemeClr val="tx1"/>
        </a:solidFill>
        <a:latin typeface="+mn-lt"/>
        <a:ea typeface="+mn-ea"/>
        <a:cs typeface="+mn-cs"/>
      </a:defRPr>
    </a:lvl2pPr>
    <a:lvl3pPr marL="914340" algn="l" defTabSz="914340" rtl="0" eaLnBrk="1" latinLnBrk="0" hangingPunct="1">
      <a:defRPr sz="1200" kern="1200">
        <a:solidFill>
          <a:schemeClr val="tx1"/>
        </a:solidFill>
        <a:latin typeface="+mn-lt"/>
        <a:ea typeface="+mn-ea"/>
        <a:cs typeface="+mn-cs"/>
      </a:defRPr>
    </a:lvl3pPr>
    <a:lvl4pPr marL="1371511" algn="l" defTabSz="914340" rtl="0" eaLnBrk="1" latinLnBrk="0" hangingPunct="1">
      <a:defRPr sz="1200" kern="1200">
        <a:solidFill>
          <a:schemeClr val="tx1"/>
        </a:solidFill>
        <a:latin typeface="+mn-lt"/>
        <a:ea typeface="+mn-ea"/>
        <a:cs typeface="+mn-cs"/>
      </a:defRPr>
    </a:lvl4pPr>
    <a:lvl5pPr marL="1828681" algn="l" defTabSz="914340" rtl="0" eaLnBrk="1" latinLnBrk="0" hangingPunct="1">
      <a:defRPr sz="1200" kern="1200">
        <a:solidFill>
          <a:schemeClr val="tx1"/>
        </a:solidFill>
        <a:latin typeface="+mn-lt"/>
        <a:ea typeface="+mn-ea"/>
        <a:cs typeface="+mn-cs"/>
      </a:defRPr>
    </a:lvl5pPr>
    <a:lvl6pPr marL="2285852" algn="l" defTabSz="914340" rtl="0" eaLnBrk="1" latinLnBrk="0" hangingPunct="1">
      <a:defRPr sz="1200" kern="1200">
        <a:solidFill>
          <a:schemeClr val="tx1"/>
        </a:solidFill>
        <a:latin typeface="+mn-lt"/>
        <a:ea typeface="+mn-ea"/>
        <a:cs typeface="+mn-cs"/>
      </a:defRPr>
    </a:lvl6pPr>
    <a:lvl7pPr marL="2743022" algn="l" defTabSz="914340" rtl="0" eaLnBrk="1" latinLnBrk="0" hangingPunct="1">
      <a:defRPr sz="1200" kern="1200">
        <a:solidFill>
          <a:schemeClr val="tx1"/>
        </a:solidFill>
        <a:latin typeface="+mn-lt"/>
        <a:ea typeface="+mn-ea"/>
        <a:cs typeface="+mn-cs"/>
      </a:defRPr>
    </a:lvl7pPr>
    <a:lvl8pPr marL="3200192" algn="l" defTabSz="914340" rtl="0" eaLnBrk="1" latinLnBrk="0" hangingPunct="1">
      <a:defRPr sz="1200" kern="1200">
        <a:solidFill>
          <a:schemeClr val="tx1"/>
        </a:solidFill>
        <a:latin typeface="+mn-lt"/>
        <a:ea typeface="+mn-ea"/>
        <a:cs typeface="+mn-cs"/>
      </a:defRPr>
    </a:lvl8pPr>
    <a:lvl9pPr marL="3657363" algn="l" defTabSz="9143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Hi! I’m David Ayers, Principal Architect with Credera, a full service technology and management consulting firm.</a:t>
            </a:r>
          </a:p>
          <a:p>
            <a:endParaRPr lang="en-US" dirty="0"/>
          </a:p>
          <a:p>
            <a:r>
              <a:rPr lang="en-US" dirty="0"/>
              <a:t>I’m here to talk about a problem that we all have. </a:t>
            </a:r>
          </a:p>
          <a:p>
            <a:endParaRPr lang="en-US" dirty="0"/>
          </a:p>
          <a:p>
            <a:r>
              <a:rPr lang="en-US" dirty="0"/>
              <a:t>We made decisions every day, some big, some small, that effect to overall architecture of whatever we’re working on. </a:t>
            </a:r>
          </a:p>
        </p:txBody>
      </p:sp>
      <p:sp>
        <p:nvSpPr>
          <p:cNvPr id="4" name="Slide Number Placeholder 3"/>
          <p:cNvSpPr>
            <a:spLocks noGrp="1"/>
          </p:cNvSpPr>
          <p:nvPr>
            <p:ph type="sldNum" sz="quarter" idx="5"/>
          </p:nvPr>
        </p:nvSpPr>
        <p:spPr/>
        <p:txBody>
          <a:bodyPr/>
          <a:lstStyle/>
          <a:p>
            <a:fld id="{E42DF656-43DD-C647-8193-729F56EE6E13}" type="slidenum">
              <a:rPr lang="en-US" smtClean="0"/>
              <a:t>1</a:t>
            </a:fld>
            <a:endParaRPr lang="en-US"/>
          </a:p>
        </p:txBody>
      </p:sp>
    </p:spTree>
    <p:extLst>
      <p:ext uri="{BB962C8B-B14F-4D97-AF65-F5344CB8AC3E}">
        <p14:creationId xmlns:p14="http://schemas.microsoft.com/office/powerpoint/2010/main" val="151811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Proposed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Accepted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Superseded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Deprecated</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Side note: The original idea around ADRs was that they were immutable.</a:t>
            </a:r>
          </a:p>
          <a:p>
            <a:pPr rtl="0"/>
            <a:r>
              <a:rPr lang="en-US" sz="1200" b="0" i="0" u="none" strike="noStrike" kern="1200" dirty="0">
                <a:solidFill>
                  <a:schemeClr val="tx1"/>
                </a:solidFill>
                <a:effectLst/>
                <a:latin typeface="+mn-lt"/>
                <a:ea typeface="+mn-ea"/>
                <a:cs typeface="+mn-cs"/>
              </a:rPr>
              <a:t>This is one area where, in the past, we have deviated from the original ideas around ADRs. For superseded &amp; deprecated ADRs, we either just changed the ADR itself, or moved it to an "archive" directory, to reduce the signal-to-noise ratio. Changing ADRs is fine, if you're storing them in source control.</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10</a:t>
            </a:fld>
            <a:endParaRPr lang="en-US"/>
          </a:p>
        </p:txBody>
      </p:sp>
    </p:spTree>
    <p:extLst>
      <p:ext uri="{BB962C8B-B14F-4D97-AF65-F5344CB8AC3E}">
        <p14:creationId xmlns:p14="http://schemas.microsoft.com/office/powerpoint/2010/main" val="350237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Describes the forces at play, in a factual way. These forces can be technology-based, politically-based, culturally-based, project-based, etc. There is likely tension, and if so, the context should reflect that tension in a non-biased way.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11</a:t>
            </a:fld>
            <a:endParaRPr lang="en-US"/>
          </a:p>
        </p:txBody>
      </p:sp>
    </p:spTree>
    <p:extLst>
      <p:ext uri="{BB962C8B-B14F-4D97-AF65-F5344CB8AC3E}">
        <p14:creationId xmlns:p14="http://schemas.microsoft.com/office/powerpoint/2010/main" val="2471353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Most commonly stated as "We will..." and then the decision, or just a statement of the decision itself.</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12</a:t>
            </a:fld>
            <a:endParaRPr lang="en-US"/>
          </a:p>
        </p:txBody>
      </p:sp>
    </p:spTree>
    <p:extLst>
      <p:ext uri="{BB962C8B-B14F-4D97-AF65-F5344CB8AC3E}">
        <p14:creationId xmlns:p14="http://schemas.microsoft.com/office/powerpoint/2010/main" val="1972115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Every decision has consequences, for good or ill. Record them here. Again, pay attention to the language used; these aren't value judgements, they are statements of fact, or as close as you can get.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13</a:t>
            </a:fld>
            <a:endParaRPr lang="en-US"/>
          </a:p>
        </p:txBody>
      </p:sp>
    </p:spTree>
    <p:extLst>
      <p:ext uri="{BB962C8B-B14F-4D97-AF65-F5344CB8AC3E}">
        <p14:creationId xmlns:p14="http://schemas.microsoft.com/office/powerpoint/2010/main" val="2214453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If you are using a PR/MR workflow for the project, you can leverage that for ADRs too!</a:t>
            </a:r>
          </a:p>
          <a:p>
            <a:r>
              <a:rPr lang="en-US" dirty="0"/>
              <a:t>Architectural decisions can be proposed via a Pull Request, and any discussion related to what goes into the ADR itself is captured as part of the repo in </a:t>
            </a:r>
            <a:r>
              <a:rPr lang="en-US" dirty="0" err="1"/>
              <a:t>Github</a:t>
            </a:r>
            <a:r>
              <a:rPr lang="en-US" dirty="0"/>
              <a:t>/Gitlab/etc.</a:t>
            </a:r>
          </a:p>
        </p:txBody>
      </p:sp>
      <p:sp>
        <p:nvSpPr>
          <p:cNvPr id="4" name="Slide Number Placeholder 3"/>
          <p:cNvSpPr>
            <a:spLocks noGrp="1"/>
          </p:cNvSpPr>
          <p:nvPr>
            <p:ph type="sldNum" sz="quarter" idx="5"/>
          </p:nvPr>
        </p:nvSpPr>
        <p:spPr/>
        <p:txBody>
          <a:bodyPr/>
          <a:lstStyle/>
          <a:p>
            <a:fld id="{E42DF656-43DD-C647-8193-729F56EE6E13}" type="slidenum">
              <a:rPr lang="en-US" smtClean="0"/>
              <a:t>14</a:t>
            </a:fld>
            <a:endParaRPr lang="en-US"/>
          </a:p>
        </p:txBody>
      </p:sp>
    </p:spTree>
    <p:extLst>
      <p:ext uri="{BB962C8B-B14F-4D97-AF65-F5344CB8AC3E}">
        <p14:creationId xmlns:p14="http://schemas.microsoft.com/office/powerpoint/2010/main" val="2275036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Don't sweat the details — if you’re not sure if you should create an ADR, create one. You’ll learn to start to know it when you see it. Until then, if you even think you might need one, make one!</a:t>
            </a:r>
          </a:p>
          <a:p>
            <a:endParaRPr lang="en-US" dirty="0"/>
          </a:p>
          <a:p>
            <a:r>
              <a:rPr lang="en-US" dirty="0"/>
              <a:t>* Can be as simple as choice of IDE (eclipse vs. IntelliJ)</a:t>
            </a:r>
          </a:p>
          <a:p>
            <a:r>
              <a:rPr lang="en-US" dirty="0"/>
              <a:t>* Or as complex as documenting a spike done to validate an architectural approach</a:t>
            </a:r>
          </a:p>
          <a:p>
            <a:r>
              <a:rPr lang="en-US" dirty="0"/>
              <a:t>* Can also document feature decisions: Infinite scroll vs. pagination</a:t>
            </a:r>
          </a:p>
        </p:txBody>
      </p:sp>
      <p:sp>
        <p:nvSpPr>
          <p:cNvPr id="4" name="Slide Number Placeholder 3"/>
          <p:cNvSpPr>
            <a:spLocks noGrp="1"/>
          </p:cNvSpPr>
          <p:nvPr>
            <p:ph type="sldNum" sz="quarter" idx="5"/>
          </p:nvPr>
        </p:nvSpPr>
        <p:spPr/>
        <p:txBody>
          <a:bodyPr/>
          <a:lstStyle/>
          <a:p>
            <a:fld id="{E42DF656-43DD-C647-8193-729F56EE6E13}" type="slidenum">
              <a:rPr lang="en-US" smtClean="0"/>
              <a:t>15</a:t>
            </a:fld>
            <a:endParaRPr lang="en-US"/>
          </a:p>
        </p:txBody>
      </p:sp>
    </p:spTree>
    <p:extLst>
      <p:ext uri="{BB962C8B-B14F-4D97-AF65-F5344CB8AC3E}">
        <p14:creationId xmlns:p14="http://schemas.microsoft.com/office/powerpoint/2010/main" val="421649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also used ADRs to document and socialize Technical Architecture decisions. Sure, there are lots of ways that companies can do this, lots of systems to capture these kinds of things. But using the tools that most of the technology team was *already* using (i.e. text editors, source control,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we exposed the decisions in a way that we hadn’t seen before. In this context, the ADRs were things like:</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"Code commit formatting"</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"Docker for deployments"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These were kept in a special repo on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that existed just for Technical Architecture ADRs. Other stuff, like architectural diagrams were also stored there [</a:t>
            </a:r>
            <a:r>
              <a:rPr lang="en-US" sz="1200" b="0" i="0" u="none" strike="noStrike" kern="1200" dirty="0" err="1">
                <a:solidFill>
                  <a:schemeClr val="tx1"/>
                </a:solidFill>
                <a:effectLst/>
                <a:latin typeface="+mn-lt"/>
                <a:ea typeface="+mn-ea"/>
                <a:cs typeface="+mn-cs"/>
              </a:rPr>
              <a:t>PlantUML</a:t>
            </a:r>
            <a:r>
              <a:rPr lang="en-US" sz="1200" b="0" i="0" u="none" strike="noStrike" kern="1200" dirty="0">
                <a:solidFill>
                  <a:schemeClr val="tx1"/>
                </a:solidFill>
                <a:effectLst/>
                <a:latin typeface="+mn-lt"/>
                <a:ea typeface="+mn-ea"/>
                <a:cs typeface="+mn-cs"/>
              </a:rPr>
              <a:t>](http://</a:t>
            </a:r>
            <a:r>
              <a:rPr lang="en-US" sz="1200" b="0" i="0" u="none" strike="noStrike" kern="1200" dirty="0" err="1">
                <a:solidFill>
                  <a:schemeClr val="tx1"/>
                </a:solidFill>
                <a:effectLst/>
                <a:latin typeface="+mn-lt"/>
                <a:ea typeface="+mn-ea"/>
                <a:cs typeface="+mn-cs"/>
              </a:rPr>
              <a:t>plantuml.com</a:t>
            </a:r>
            <a:r>
              <a:rPr lang="en-US" sz="1200" b="0" i="0" u="none" strike="noStrike" kern="1200" dirty="0">
                <a:solidFill>
                  <a:schemeClr val="tx1"/>
                </a:solidFill>
                <a:effectLst/>
                <a:latin typeface="+mn-lt"/>
                <a:ea typeface="+mn-ea"/>
                <a:cs typeface="+mn-cs"/>
              </a:rPr>
              <a:t>/) is a good tool for text-based architecture diagrams.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16</a:t>
            </a:fld>
            <a:endParaRPr lang="en-US"/>
          </a:p>
        </p:txBody>
      </p:sp>
    </p:spTree>
    <p:extLst>
      <p:ext uri="{BB962C8B-B14F-4D97-AF65-F5344CB8AC3E}">
        <p14:creationId xmlns:p14="http://schemas.microsoft.com/office/powerpoint/2010/main" val="1951235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What about wikis, where documentation goes to die?</a:t>
            </a:r>
          </a:p>
          <a:p>
            <a:endParaRPr lang="en-US" dirty="0"/>
          </a:p>
          <a:p>
            <a:r>
              <a:rPr lang="en-US" dirty="0"/>
              <a:t>Lots of people use wikis to try to document these types of decisions, which is better than nothing</a:t>
            </a:r>
          </a:p>
          <a:p>
            <a:endParaRPr lang="en-US" dirty="0"/>
          </a:p>
          <a:p>
            <a:r>
              <a:rPr lang="en-US" dirty="0"/>
              <a:t>But, there is a disconnect (usually) between the code and the wiki, and keeping the decisions next to the code increases the odds of it being updated</a:t>
            </a:r>
          </a:p>
        </p:txBody>
      </p:sp>
      <p:sp>
        <p:nvSpPr>
          <p:cNvPr id="4" name="Slide Number Placeholder 3"/>
          <p:cNvSpPr>
            <a:spLocks noGrp="1"/>
          </p:cNvSpPr>
          <p:nvPr>
            <p:ph type="sldNum" sz="quarter" idx="5"/>
          </p:nvPr>
        </p:nvSpPr>
        <p:spPr/>
        <p:txBody>
          <a:bodyPr/>
          <a:lstStyle/>
          <a:p>
            <a:fld id="{E42DF656-43DD-C647-8193-729F56EE6E13}" type="slidenum">
              <a:rPr lang="en-US" smtClean="0"/>
              <a:t>17</a:t>
            </a:fld>
            <a:endParaRPr lang="en-US"/>
          </a:p>
        </p:txBody>
      </p:sp>
    </p:spTree>
    <p:extLst>
      <p:ext uri="{BB962C8B-B14F-4D97-AF65-F5344CB8AC3E}">
        <p14:creationId xmlns:p14="http://schemas.microsoft.com/office/powerpoint/2010/main" val="1056821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fontAlgn="base"/>
            <a:r>
              <a:rPr lang="en-US" i="0" dirty="0">
                <a:solidFill>
                  <a:schemeClr val="bg1"/>
                </a:solidFill>
              </a:rPr>
              <a:t>I love this quote:</a:t>
            </a:r>
          </a:p>
          <a:p>
            <a:pPr fontAlgn="base"/>
            <a:endParaRPr lang="en-US" i="1" dirty="0">
              <a:solidFill>
                <a:schemeClr val="bg1"/>
              </a:solidFill>
            </a:endParaRPr>
          </a:p>
          <a:p>
            <a:pPr fontAlgn="base"/>
            <a:r>
              <a:rPr lang="en-US" i="1" dirty="0">
                <a:solidFill>
                  <a:schemeClr val="bg1"/>
                </a:solidFill>
              </a:rPr>
              <a:t>“Incorrect documentation is often worse than no documentation.”</a:t>
            </a:r>
          </a:p>
          <a:p>
            <a:pPr fontAlgn="base"/>
            <a:r>
              <a:rPr lang="en-US" dirty="0">
                <a:solidFill>
                  <a:schemeClr val="bg1"/>
                </a:solidFill>
              </a:rPr>
              <a:t>— Bertrand Meyer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18</a:t>
            </a:fld>
            <a:endParaRPr lang="en-US"/>
          </a:p>
        </p:txBody>
      </p:sp>
    </p:spTree>
    <p:extLst>
      <p:ext uri="{BB962C8B-B14F-4D97-AF65-F5344CB8AC3E}">
        <p14:creationId xmlns:p14="http://schemas.microsoft.com/office/powerpoint/2010/main" val="1719158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indent="-171450">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people joining the team can better understand the thought processes that lead to current state</a:t>
            </a:r>
          </a:p>
          <a:p>
            <a:endParaRPr lang="en-US" dirty="0"/>
          </a:p>
          <a:p>
            <a:r>
              <a:rPr lang="en-US" dirty="0"/>
              <a:t>Stops people from repeating the sins of the past</a:t>
            </a:r>
          </a:p>
          <a:p>
            <a:r>
              <a:rPr lang="en-US" dirty="0"/>
              <a:t>    How many times have we said "I swear we looked at that, but I don’t really remember”</a:t>
            </a:r>
          </a:p>
          <a:p>
            <a:endParaRPr lang="en-US" dirty="0"/>
          </a:p>
          <a:p>
            <a:r>
              <a:rPr lang="en-US" dirty="0"/>
              <a:t>Informs current decision making processes - by looking at all of the decisions that were made in a project, one can get a sense for the types of decisions that are made, which in itself is informative and provides context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19</a:t>
            </a:fld>
            <a:endParaRPr lang="en-US"/>
          </a:p>
        </p:txBody>
      </p:sp>
    </p:spTree>
    <p:extLst>
      <p:ext uri="{BB962C8B-B14F-4D97-AF65-F5344CB8AC3E}">
        <p14:creationId xmlns:p14="http://schemas.microsoft.com/office/powerpoint/2010/main" val="2945286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These decisions can range from far reaching (Angular vs. React) to mundane (Infinite scroll vs. pagination for search results)</a:t>
            </a:r>
          </a:p>
          <a:p>
            <a:endParaRPr lang="en-US" dirty="0"/>
          </a:p>
          <a:p>
            <a:r>
              <a:rPr lang="en-US" dirty="0"/>
              <a:t>These decisions can be made by one person, or made by the team</a:t>
            </a:r>
          </a:p>
        </p:txBody>
      </p:sp>
      <p:sp>
        <p:nvSpPr>
          <p:cNvPr id="4" name="Slide Number Placeholder 3"/>
          <p:cNvSpPr>
            <a:spLocks noGrp="1"/>
          </p:cNvSpPr>
          <p:nvPr>
            <p:ph type="sldNum" sz="quarter" idx="5"/>
          </p:nvPr>
        </p:nvSpPr>
        <p:spPr/>
        <p:txBody>
          <a:bodyPr/>
          <a:lstStyle/>
          <a:p>
            <a:fld id="{E42DF656-43DD-C647-8193-729F56EE6E13}" type="slidenum">
              <a:rPr lang="en-US" smtClean="0"/>
              <a:t>2</a:t>
            </a:fld>
            <a:endParaRPr lang="en-US"/>
          </a:p>
        </p:txBody>
      </p:sp>
    </p:spTree>
    <p:extLst>
      <p:ext uri="{BB962C8B-B14F-4D97-AF65-F5344CB8AC3E}">
        <p14:creationId xmlns:p14="http://schemas.microsoft.com/office/powerpoint/2010/main" val="2566387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a:r>
              <a:rPr lang="en-US" sz="1200" b="0" i="0" u="none" strike="noStrike" kern="1200" dirty="0" err="1">
                <a:solidFill>
                  <a:schemeClr val="tx1"/>
                </a:solidFill>
                <a:effectLst/>
                <a:latin typeface="+mn-lt"/>
                <a:ea typeface="+mn-ea"/>
                <a:cs typeface="+mn-cs"/>
              </a:rPr>
              <a:t>Thoughtworks</a:t>
            </a:r>
            <a:r>
              <a:rPr lang="en-US" sz="1200" b="0" i="0" u="none" strike="noStrike" kern="1200" dirty="0">
                <a:solidFill>
                  <a:schemeClr val="tx1"/>
                </a:solidFill>
                <a:effectLst/>
                <a:latin typeface="+mn-lt"/>
                <a:ea typeface="+mn-ea"/>
                <a:cs typeface="+mn-cs"/>
              </a:rPr>
              <a:t> (Martin Fowler’s Home) puts together a technology radar once a quarter to examine technology trends.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Thoughtworks</a:t>
            </a:r>
            <a:r>
              <a:rPr lang="en-US" dirty="0"/>
              <a:t> has moved ADRs into “Adopt” in their technology radar, so the idea of using ADRs is gaining momentum in the world.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In the repo listed on this slide, you’ll find links to more information about ADRs and some tools that people have written to help create ADRs.</a:t>
            </a:r>
          </a:p>
          <a:p>
            <a:endParaRPr lang="en-US" dirty="0"/>
          </a:p>
          <a:p>
            <a:r>
              <a:rPr lang="en-US" dirty="0"/>
              <a:t>Thanks everyone for your time, have a great rest of the conference!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20</a:t>
            </a:fld>
            <a:endParaRPr lang="en-US"/>
          </a:p>
        </p:txBody>
      </p:sp>
    </p:spTree>
    <p:extLst>
      <p:ext uri="{BB962C8B-B14F-4D97-AF65-F5344CB8AC3E}">
        <p14:creationId xmlns:p14="http://schemas.microsoft.com/office/powerpoint/2010/main" val="179977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Most of us do a great job and carefully thinking through these decisions:</a:t>
            </a:r>
          </a:p>
          <a:p>
            <a:r>
              <a:rPr lang="en-US" dirty="0"/>
              <a:t>	Taking into account all of the pros and cons of the many different options</a:t>
            </a:r>
          </a:p>
          <a:p>
            <a:r>
              <a:rPr lang="en-US" dirty="0"/>
              <a:t>	Discussing these options with the team</a:t>
            </a:r>
          </a:p>
          <a:p>
            <a:r>
              <a:rPr lang="en-US" dirty="0"/>
              <a:t>	Perhaps doing a spike or a "</a:t>
            </a:r>
            <a:r>
              <a:rPr lang="en-US" dirty="0" err="1"/>
              <a:t>pepsi</a:t>
            </a:r>
            <a:r>
              <a:rPr lang="en-US" dirty="0"/>
              <a:t> challenge" to determine a "best fit" for a particular decision</a:t>
            </a:r>
          </a:p>
        </p:txBody>
      </p:sp>
      <p:sp>
        <p:nvSpPr>
          <p:cNvPr id="4" name="Slide Number Placeholder 3"/>
          <p:cNvSpPr>
            <a:spLocks noGrp="1"/>
          </p:cNvSpPr>
          <p:nvPr>
            <p:ph type="sldNum" sz="quarter" idx="5"/>
          </p:nvPr>
        </p:nvSpPr>
        <p:spPr/>
        <p:txBody>
          <a:bodyPr/>
          <a:lstStyle/>
          <a:p>
            <a:fld id="{E42DF656-43DD-C647-8193-729F56EE6E13}" type="slidenum">
              <a:rPr lang="en-US" smtClean="0"/>
              <a:t>3</a:t>
            </a:fld>
            <a:endParaRPr lang="en-US"/>
          </a:p>
        </p:txBody>
      </p:sp>
    </p:spTree>
    <p:extLst>
      <p:ext uri="{BB962C8B-B14F-4D97-AF65-F5344CB8AC3E}">
        <p14:creationId xmlns:p14="http://schemas.microsoft.com/office/powerpoint/2010/main" val="669356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And then we go about implementing it</a:t>
            </a:r>
          </a:p>
          <a:p>
            <a:endParaRPr lang="en-US" dirty="0"/>
          </a:p>
          <a:p>
            <a:r>
              <a:rPr lang="en-US" dirty="0"/>
              <a:t>Maybe we update a user story with some of the information that led to the decision.</a:t>
            </a:r>
          </a:p>
          <a:p>
            <a:endParaRPr lang="en-US" dirty="0"/>
          </a:p>
          <a:p>
            <a:r>
              <a:rPr lang="en-US" dirty="0"/>
              <a:t>Maybe we put some information on a wiki page.</a:t>
            </a:r>
          </a:p>
          <a:p>
            <a:endParaRPr lang="en-US" dirty="0"/>
          </a:p>
          <a:p>
            <a:r>
              <a:rPr lang="en-US" dirty="0"/>
              <a:t>Usually though, none of these things are done.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all of that context is lost</a:t>
            </a:r>
          </a:p>
          <a:p>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4</a:t>
            </a:fld>
            <a:endParaRPr lang="en-US"/>
          </a:p>
        </p:txBody>
      </p:sp>
    </p:spTree>
    <p:extLst>
      <p:ext uri="{BB962C8B-B14F-4D97-AF65-F5344CB8AC3E}">
        <p14:creationId xmlns:p14="http://schemas.microsoft.com/office/powerpoint/2010/main" val="2367754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does that context matter?</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Let's say someone wants to make a change, and there is no context about why the original decision was made. They can either: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Blindly accept the original decision</a:t>
            </a:r>
            <a:r>
              <a:rPr lang="en-US" sz="1200" b="0" i="0" u="none" strike="noStrike" kern="1200" dirty="0">
                <a:solidFill>
                  <a:schemeClr val="tx1"/>
                </a:solidFill>
                <a:effectLst/>
                <a:latin typeface="+mn-lt"/>
                <a:ea typeface="+mn-ea"/>
                <a:cs typeface="+mn-cs"/>
              </a:rPr>
              <a:t>. Which might be ok, if it was a good decision to begin with. But maybe the context has changed, and without any record of that context, doing nothing may be a mistake.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Blindly change the decision</a:t>
            </a:r>
            <a:r>
              <a:rPr lang="en-US" sz="1200" b="0" i="0" u="none" strike="noStrike" kern="1200" dirty="0">
                <a:solidFill>
                  <a:schemeClr val="tx1"/>
                </a:solidFill>
                <a:effectLst/>
                <a:latin typeface="+mn-lt"/>
                <a:ea typeface="+mn-ea"/>
                <a:cs typeface="+mn-cs"/>
              </a:rPr>
              <a:t>. Which also might be ok, but maybe there is a crucial fact about the new decision (some non-functional requirement, for example) that was considered and ultimately discarded for reasons which are still valid.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a:t>
            </a:fld>
            <a:endParaRPr lang="en-US"/>
          </a:p>
        </p:txBody>
      </p:sp>
    </p:spTree>
    <p:extLst>
      <p:ext uri="{BB962C8B-B14F-4D97-AF65-F5344CB8AC3E}">
        <p14:creationId xmlns:p14="http://schemas.microsoft.com/office/powerpoint/2010/main" val="725239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First proposed by Michael Nygard (consultant, author, speaker), Architectural Decision Records provide a way to capture these decisions as part of the codebase that's being working on; where the rubber meets the road.</a:t>
            </a:r>
          </a:p>
          <a:p>
            <a:pPr rtl="0"/>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blog post introducing ADRs, Michael said: “</a:t>
            </a:r>
            <a:r>
              <a:rPr lang="en-US" i="1" dirty="0">
                <a:solidFill>
                  <a:schemeClr val="bg1"/>
                </a:solidFill>
              </a:rPr>
              <a:t>Large documents are never kept up to date. Small, modular documents have at least a chance at being updated.” </a:t>
            </a:r>
            <a:r>
              <a:rPr lang="en-US" i="0" dirty="0">
                <a:solidFill>
                  <a:schemeClr val="bg1"/>
                </a:solidFill>
              </a:rPr>
              <a:t>And he’s right.</a:t>
            </a:r>
            <a:endParaRPr lang="en-US" dirty="0"/>
          </a:p>
          <a:p>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6</a:t>
            </a:fld>
            <a:endParaRPr lang="en-US"/>
          </a:p>
        </p:txBody>
      </p:sp>
    </p:spTree>
    <p:extLst>
      <p:ext uri="{BB962C8B-B14F-4D97-AF65-F5344CB8AC3E}">
        <p14:creationId xmlns:p14="http://schemas.microsoft.com/office/powerpoint/2010/main" val="1426769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Each decision is stored in a separate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with an incrementing sequence;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so the first decision on a project is 0001, the second is 0002,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 and saved with the project you’re working on, in a top-level ADR directory,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and written in Markdown, which is rendered nicely by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and other source control tools</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a:t>
            </a:fld>
            <a:endParaRPr lang="en-US"/>
          </a:p>
        </p:txBody>
      </p:sp>
    </p:spTree>
    <p:extLst>
      <p:ext uri="{BB962C8B-B14F-4D97-AF65-F5344CB8AC3E}">
        <p14:creationId xmlns:p14="http://schemas.microsoft.com/office/powerpoint/2010/main" val="3858374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Here’s an example ADR, which records our decision to use Markdown when creating ADRs. Meta enough?</a:t>
            </a:r>
          </a:p>
        </p:txBody>
      </p:sp>
      <p:sp>
        <p:nvSpPr>
          <p:cNvPr id="4" name="Slide Number Placeholder 3"/>
          <p:cNvSpPr>
            <a:spLocks noGrp="1"/>
          </p:cNvSpPr>
          <p:nvPr>
            <p:ph type="sldNum" sz="quarter" idx="10"/>
          </p:nvPr>
        </p:nvSpPr>
        <p:spPr/>
        <p:txBody>
          <a:bodyPr/>
          <a:lstStyle/>
          <a:p>
            <a:fld id="{096F4AFB-61BD-1340-90B6-0FECED04B0A2}" type="slidenum">
              <a:rPr lang="en-US" smtClean="0"/>
              <a:t>8</a:t>
            </a:fld>
            <a:endParaRPr lang="en-US"/>
          </a:p>
        </p:txBody>
      </p:sp>
    </p:spTree>
    <p:extLst>
      <p:ext uri="{BB962C8B-B14F-4D97-AF65-F5344CB8AC3E}">
        <p14:creationId xmlns:p14="http://schemas.microsoft.com/office/powerpoint/2010/main" val="3980653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Titles are usually best expressed as simple noun phrases: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"LDAP for authentication"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"Spring MVC for web development"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a:t>
            </a:fld>
            <a:endParaRPr lang="en-US"/>
          </a:p>
        </p:txBody>
      </p:sp>
    </p:spTree>
    <p:extLst>
      <p:ext uri="{BB962C8B-B14F-4D97-AF65-F5344CB8AC3E}">
        <p14:creationId xmlns:p14="http://schemas.microsoft.com/office/powerpoint/2010/main" val="1374742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41DA-62EC-5845-8AAE-7038FE12C19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BF881DE-09D6-EF48-A060-D2F76A4DA84D}"/>
              </a:ext>
            </a:extLst>
          </p:cNvPr>
          <p:cNvSpPr>
            <a:spLocks noGrp="1"/>
          </p:cNvSpPr>
          <p:nvPr>
            <p:ph type="subTitle" idx="1"/>
          </p:nvPr>
        </p:nvSpPr>
        <p:spPr>
          <a:xfrm>
            <a:off x="1143000" y="3602040"/>
            <a:ext cx="6858000" cy="1655763"/>
          </a:xfrm>
        </p:spPr>
        <p:txBody>
          <a:bodyPr/>
          <a:lstStyle>
            <a:lvl1pPr marL="0" indent="0" algn="ctr">
              <a:buNone/>
              <a:defRPr sz="1800"/>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039CA4E-2462-D645-AF86-6A087F0AD7CC}"/>
              </a:ext>
            </a:extLst>
          </p:cNvPr>
          <p:cNvSpPr>
            <a:spLocks noGrp="1"/>
          </p:cNvSpPr>
          <p:nvPr>
            <p:ph type="dt" sz="half" idx="10"/>
          </p:nvPr>
        </p:nvSpPr>
        <p:spPr/>
        <p:txBody>
          <a:bodyPr/>
          <a:lstStyle/>
          <a:p>
            <a:fld id="{5387A2D6-595D-DA44-B145-80F30058C334}" type="datetimeFigureOut">
              <a:rPr lang="en-US" smtClean="0"/>
              <a:t>1/21/19</a:t>
            </a:fld>
            <a:endParaRPr lang="en-US"/>
          </a:p>
        </p:txBody>
      </p:sp>
      <p:sp>
        <p:nvSpPr>
          <p:cNvPr id="5" name="Footer Placeholder 4">
            <a:extLst>
              <a:ext uri="{FF2B5EF4-FFF2-40B4-BE49-F238E27FC236}">
                <a16:creationId xmlns:a16="http://schemas.microsoft.com/office/drawing/2014/main" id="{C7AF795C-0DA9-CF4E-B490-FC3D32D5A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5E9EF-D03F-D84B-9F10-5875EA5350AC}"/>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264941650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15BE-9438-1E4F-B505-C8F8548505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9D1809-5E73-C845-A06C-3A8773B62C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A31DF-862E-1D4C-A706-DFB2ABB0CEB0}"/>
              </a:ext>
            </a:extLst>
          </p:cNvPr>
          <p:cNvSpPr>
            <a:spLocks noGrp="1"/>
          </p:cNvSpPr>
          <p:nvPr>
            <p:ph type="dt" sz="half" idx="10"/>
          </p:nvPr>
        </p:nvSpPr>
        <p:spPr/>
        <p:txBody>
          <a:bodyPr/>
          <a:lstStyle/>
          <a:p>
            <a:fld id="{5387A2D6-595D-DA44-B145-80F30058C334}" type="datetimeFigureOut">
              <a:rPr lang="en-US" smtClean="0"/>
              <a:t>1/21/19</a:t>
            </a:fld>
            <a:endParaRPr lang="en-US"/>
          </a:p>
        </p:txBody>
      </p:sp>
      <p:sp>
        <p:nvSpPr>
          <p:cNvPr id="5" name="Footer Placeholder 4">
            <a:extLst>
              <a:ext uri="{FF2B5EF4-FFF2-40B4-BE49-F238E27FC236}">
                <a16:creationId xmlns:a16="http://schemas.microsoft.com/office/drawing/2014/main" id="{4DAED1A7-51FE-094B-A8C2-3077A0E6C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DADC7-CA5F-D24C-8F32-47BC96DD5F49}"/>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2767268751"/>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D73E7D-F7D5-EF42-B277-4E6C1DC998C2}"/>
              </a:ext>
            </a:extLst>
          </p:cNvPr>
          <p:cNvSpPr>
            <a:spLocks noGrp="1"/>
          </p:cNvSpPr>
          <p:nvPr>
            <p:ph type="title" orient="vert"/>
          </p:nvPr>
        </p:nvSpPr>
        <p:spPr>
          <a:xfrm>
            <a:off x="6543676" y="365129"/>
            <a:ext cx="1971675"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5CB182-A8F5-BA49-9469-41BCAFD7951E}"/>
              </a:ext>
            </a:extLst>
          </p:cNvPr>
          <p:cNvSpPr>
            <a:spLocks noGrp="1"/>
          </p:cNvSpPr>
          <p:nvPr>
            <p:ph type="body" orient="vert" idx="1"/>
          </p:nvPr>
        </p:nvSpPr>
        <p:spPr>
          <a:xfrm>
            <a:off x="628652" y="365129"/>
            <a:ext cx="5800725"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CDBD3-0D16-AD41-B575-2064C4ECD521}"/>
              </a:ext>
            </a:extLst>
          </p:cNvPr>
          <p:cNvSpPr>
            <a:spLocks noGrp="1"/>
          </p:cNvSpPr>
          <p:nvPr>
            <p:ph type="dt" sz="half" idx="10"/>
          </p:nvPr>
        </p:nvSpPr>
        <p:spPr/>
        <p:txBody>
          <a:bodyPr/>
          <a:lstStyle/>
          <a:p>
            <a:fld id="{5387A2D6-595D-DA44-B145-80F30058C334}" type="datetimeFigureOut">
              <a:rPr lang="en-US" smtClean="0"/>
              <a:t>1/21/19</a:t>
            </a:fld>
            <a:endParaRPr lang="en-US"/>
          </a:p>
        </p:txBody>
      </p:sp>
      <p:sp>
        <p:nvSpPr>
          <p:cNvPr id="5" name="Footer Placeholder 4">
            <a:extLst>
              <a:ext uri="{FF2B5EF4-FFF2-40B4-BE49-F238E27FC236}">
                <a16:creationId xmlns:a16="http://schemas.microsoft.com/office/drawing/2014/main" id="{1EC3C2CF-1491-644F-9BA8-7699F67F1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92840-56EB-0E41-B913-78B0E6FAC314}"/>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182180608"/>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9DD37-F45D-A846-8F73-0893D5620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E95EE6-B5E8-6C4E-932C-6F6DBF853C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4E837-E820-7D4F-953D-387817121A04}"/>
              </a:ext>
            </a:extLst>
          </p:cNvPr>
          <p:cNvSpPr>
            <a:spLocks noGrp="1"/>
          </p:cNvSpPr>
          <p:nvPr>
            <p:ph type="dt" sz="half" idx="10"/>
          </p:nvPr>
        </p:nvSpPr>
        <p:spPr/>
        <p:txBody>
          <a:bodyPr/>
          <a:lstStyle/>
          <a:p>
            <a:fld id="{5387A2D6-595D-DA44-B145-80F30058C334}" type="datetimeFigureOut">
              <a:rPr lang="en-US" smtClean="0"/>
              <a:t>1/21/19</a:t>
            </a:fld>
            <a:endParaRPr lang="en-US"/>
          </a:p>
        </p:txBody>
      </p:sp>
      <p:sp>
        <p:nvSpPr>
          <p:cNvPr id="5" name="Footer Placeholder 4">
            <a:extLst>
              <a:ext uri="{FF2B5EF4-FFF2-40B4-BE49-F238E27FC236}">
                <a16:creationId xmlns:a16="http://schemas.microsoft.com/office/drawing/2014/main" id="{52C15F71-4B94-E440-AF28-8EEB04BC9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D460C-4C9B-C44E-A406-F12169B5A932}"/>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987232576"/>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D7A7-0899-A145-A01B-54D9BE2A2F28}"/>
              </a:ext>
            </a:extLst>
          </p:cNvPr>
          <p:cNvSpPr>
            <a:spLocks noGrp="1"/>
          </p:cNvSpPr>
          <p:nvPr>
            <p:ph type="title"/>
          </p:nvPr>
        </p:nvSpPr>
        <p:spPr>
          <a:xfrm>
            <a:off x="623888" y="1709744"/>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E4D08B7-F4D3-9A48-A25C-7D26D773BDB9}"/>
              </a:ext>
            </a:extLst>
          </p:cNvPr>
          <p:cNvSpPr>
            <a:spLocks noGrp="1"/>
          </p:cNvSpPr>
          <p:nvPr>
            <p:ph type="body" idx="1"/>
          </p:nvPr>
        </p:nvSpPr>
        <p:spPr>
          <a:xfrm>
            <a:off x="623888" y="4589468"/>
            <a:ext cx="7886700" cy="1500187"/>
          </a:xfrm>
        </p:spPr>
        <p:txBody>
          <a:bodyPr/>
          <a:lstStyle>
            <a:lvl1pPr marL="0" indent="0">
              <a:buNone/>
              <a:defRPr sz="1800">
                <a:solidFill>
                  <a:schemeClr val="tx1">
                    <a:tint val="75000"/>
                  </a:schemeClr>
                </a:solidFill>
              </a:defRPr>
            </a:lvl1pPr>
            <a:lvl2pPr marL="342875" indent="0">
              <a:buNone/>
              <a:defRPr sz="1500">
                <a:solidFill>
                  <a:schemeClr val="tx1">
                    <a:tint val="75000"/>
                  </a:schemeClr>
                </a:solidFill>
              </a:defRPr>
            </a:lvl2pPr>
            <a:lvl3pPr marL="685749" indent="0">
              <a:buNone/>
              <a:defRPr sz="1350">
                <a:solidFill>
                  <a:schemeClr val="tx1">
                    <a:tint val="75000"/>
                  </a:schemeClr>
                </a:solidFill>
              </a:defRPr>
            </a:lvl3pPr>
            <a:lvl4pPr marL="1028624" indent="0">
              <a:buNone/>
              <a:defRPr sz="1200">
                <a:solidFill>
                  <a:schemeClr val="tx1">
                    <a:tint val="75000"/>
                  </a:schemeClr>
                </a:solidFill>
              </a:defRPr>
            </a:lvl4pPr>
            <a:lvl5pPr marL="1371498" indent="0">
              <a:buNone/>
              <a:defRPr sz="1200">
                <a:solidFill>
                  <a:schemeClr val="tx1">
                    <a:tint val="75000"/>
                  </a:schemeClr>
                </a:solidFill>
              </a:defRPr>
            </a:lvl5pPr>
            <a:lvl6pPr marL="1714373" indent="0">
              <a:buNone/>
              <a:defRPr sz="1200">
                <a:solidFill>
                  <a:schemeClr val="tx1">
                    <a:tint val="75000"/>
                  </a:schemeClr>
                </a:solidFill>
              </a:defRPr>
            </a:lvl6pPr>
            <a:lvl7pPr marL="2057246" indent="0">
              <a:buNone/>
              <a:defRPr sz="1200">
                <a:solidFill>
                  <a:schemeClr val="tx1">
                    <a:tint val="75000"/>
                  </a:schemeClr>
                </a:solidFill>
              </a:defRPr>
            </a:lvl7pPr>
            <a:lvl8pPr marL="2400120" indent="0">
              <a:buNone/>
              <a:defRPr sz="1200">
                <a:solidFill>
                  <a:schemeClr val="tx1">
                    <a:tint val="75000"/>
                  </a:schemeClr>
                </a:solidFill>
              </a:defRPr>
            </a:lvl8pPr>
            <a:lvl9pPr marL="2742995"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E0D693-374C-A141-8E7D-AAEA1B93AB21}"/>
              </a:ext>
            </a:extLst>
          </p:cNvPr>
          <p:cNvSpPr>
            <a:spLocks noGrp="1"/>
          </p:cNvSpPr>
          <p:nvPr>
            <p:ph type="dt" sz="half" idx="10"/>
          </p:nvPr>
        </p:nvSpPr>
        <p:spPr/>
        <p:txBody>
          <a:bodyPr/>
          <a:lstStyle/>
          <a:p>
            <a:fld id="{5387A2D6-595D-DA44-B145-80F30058C334}" type="datetimeFigureOut">
              <a:rPr lang="en-US" smtClean="0"/>
              <a:t>1/21/19</a:t>
            </a:fld>
            <a:endParaRPr lang="en-US"/>
          </a:p>
        </p:txBody>
      </p:sp>
      <p:sp>
        <p:nvSpPr>
          <p:cNvPr id="5" name="Footer Placeholder 4">
            <a:extLst>
              <a:ext uri="{FF2B5EF4-FFF2-40B4-BE49-F238E27FC236}">
                <a16:creationId xmlns:a16="http://schemas.microsoft.com/office/drawing/2014/main" id="{A5E0AF7B-F0F0-1948-A61C-2F226339B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2E967-7D25-A641-A8AD-BBDB26E21109}"/>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3309383531"/>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C3CA-56C9-984F-8130-C0D6F18B9B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157FDF-AF35-0C4D-90B4-D56D478813D4}"/>
              </a:ext>
            </a:extLst>
          </p:cNvPr>
          <p:cNvSpPr>
            <a:spLocks noGrp="1"/>
          </p:cNvSpPr>
          <p:nvPr>
            <p:ph sz="half" idx="1"/>
          </p:nvPr>
        </p:nvSpPr>
        <p:spPr>
          <a:xfrm>
            <a:off x="628650" y="1825625"/>
            <a:ext cx="38862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A5AB76-561B-3C43-9985-706416CFD191}"/>
              </a:ext>
            </a:extLst>
          </p:cNvPr>
          <p:cNvSpPr>
            <a:spLocks noGrp="1"/>
          </p:cNvSpPr>
          <p:nvPr>
            <p:ph sz="half" idx="2"/>
          </p:nvPr>
        </p:nvSpPr>
        <p:spPr>
          <a:xfrm>
            <a:off x="4629150" y="1825625"/>
            <a:ext cx="38862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D1186B-F59A-AD4C-B03D-18971E94099B}"/>
              </a:ext>
            </a:extLst>
          </p:cNvPr>
          <p:cNvSpPr>
            <a:spLocks noGrp="1"/>
          </p:cNvSpPr>
          <p:nvPr>
            <p:ph type="dt" sz="half" idx="10"/>
          </p:nvPr>
        </p:nvSpPr>
        <p:spPr/>
        <p:txBody>
          <a:bodyPr/>
          <a:lstStyle/>
          <a:p>
            <a:fld id="{5387A2D6-595D-DA44-B145-80F30058C334}" type="datetimeFigureOut">
              <a:rPr lang="en-US" smtClean="0"/>
              <a:t>1/21/19</a:t>
            </a:fld>
            <a:endParaRPr lang="en-US"/>
          </a:p>
        </p:txBody>
      </p:sp>
      <p:sp>
        <p:nvSpPr>
          <p:cNvPr id="6" name="Footer Placeholder 5">
            <a:extLst>
              <a:ext uri="{FF2B5EF4-FFF2-40B4-BE49-F238E27FC236}">
                <a16:creationId xmlns:a16="http://schemas.microsoft.com/office/drawing/2014/main" id="{7BD9353E-D352-7243-8A91-88D84CA18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4387F-C4A9-9545-9130-7C3336BBD26E}"/>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294423971"/>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3CE26-7D76-724F-A0FC-313DA7AE1C5F}"/>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A1E135-9B4F-CE41-93E8-6F6F8727576B}"/>
              </a:ext>
            </a:extLst>
          </p:cNvPr>
          <p:cNvSpPr>
            <a:spLocks noGrp="1"/>
          </p:cNvSpPr>
          <p:nvPr>
            <p:ph type="body" idx="1"/>
          </p:nvPr>
        </p:nvSpPr>
        <p:spPr>
          <a:xfrm>
            <a:off x="629842" y="1681163"/>
            <a:ext cx="3868340" cy="823912"/>
          </a:xfrm>
        </p:spPr>
        <p:txBody>
          <a:bodyPr anchor="b"/>
          <a:lstStyle>
            <a:lvl1pPr marL="0" indent="0">
              <a:buNone/>
              <a:defRPr sz="1800" b="1"/>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613F997F-31D7-4E48-A3E0-D82C6637B8E6}"/>
              </a:ext>
            </a:extLst>
          </p:cNvPr>
          <p:cNvSpPr>
            <a:spLocks noGrp="1"/>
          </p:cNvSpPr>
          <p:nvPr>
            <p:ph sz="half" idx="2"/>
          </p:nvPr>
        </p:nvSpPr>
        <p:spPr>
          <a:xfrm>
            <a:off x="629842" y="2505077"/>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BC57C5-392C-9E45-8BC9-72876440A81B}"/>
              </a:ext>
            </a:extLst>
          </p:cNvPr>
          <p:cNvSpPr>
            <a:spLocks noGrp="1"/>
          </p:cNvSpPr>
          <p:nvPr>
            <p:ph type="body" sz="quarter" idx="3"/>
          </p:nvPr>
        </p:nvSpPr>
        <p:spPr>
          <a:xfrm>
            <a:off x="4629152" y="1681163"/>
            <a:ext cx="3887391" cy="823912"/>
          </a:xfrm>
        </p:spPr>
        <p:txBody>
          <a:bodyPr anchor="b"/>
          <a:lstStyle>
            <a:lvl1pPr marL="0" indent="0">
              <a:buNone/>
              <a:defRPr sz="1800" b="1"/>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46CDF0A5-6979-8240-9814-0DF1E1D303B4}"/>
              </a:ext>
            </a:extLst>
          </p:cNvPr>
          <p:cNvSpPr>
            <a:spLocks noGrp="1"/>
          </p:cNvSpPr>
          <p:nvPr>
            <p:ph sz="quarter" idx="4"/>
          </p:nvPr>
        </p:nvSpPr>
        <p:spPr>
          <a:xfrm>
            <a:off x="4629152" y="2505077"/>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B1AD9D-5383-0540-972D-6E850634CEE5}"/>
              </a:ext>
            </a:extLst>
          </p:cNvPr>
          <p:cNvSpPr>
            <a:spLocks noGrp="1"/>
          </p:cNvSpPr>
          <p:nvPr>
            <p:ph type="dt" sz="half" idx="10"/>
          </p:nvPr>
        </p:nvSpPr>
        <p:spPr/>
        <p:txBody>
          <a:bodyPr/>
          <a:lstStyle/>
          <a:p>
            <a:fld id="{5387A2D6-595D-DA44-B145-80F30058C334}" type="datetimeFigureOut">
              <a:rPr lang="en-US" smtClean="0"/>
              <a:t>1/21/19</a:t>
            </a:fld>
            <a:endParaRPr lang="en-US"/>
          </a:p>
        </p:txBody>
      </p:sp>
      <p:sp>
        <p:nvSpPr>
          <p:cNvPr id="8" name="Footer Placeholder 7">
            <a:extLst>
              <a:ext uri="{FF2B5EF4-FFF2-40B4-BE49-F238E27FC236}">
                <a16:creationId xmlns:a16="http://schemas.microsoft.com/office/drawing/2014/main" id="{07320906-028D-4647-A9A2-F167C7AE0A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97CBE3-200B-154E-8A27-9A382C32BD6D}"/>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2634956997"/>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9BA0-A030-3B42-92D9-063E8FDAF9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448964-52AD-8544-8D52-60F9E8724F5D}"/>
              </a:ext>
            </a:extLst>
          </p:cNvPr>
          <p:cNvSpPr>
            <a:spLocks noGrp="1"/>
          </p:cNvSpPr>
          <p:nvPr>
            <p:ph type="dt" sz="half" idx="10"/>
          </p:nvPr>
        </p:nvSpPr>
        <p:spPr/>
        <p:txBody>
          <a:bodyPr/>
          <a:lstStyle/>
          <a:p>
            <a:fld id="{5387A2D6-595D-DA44-B145-80F30058C334}" type="datetimeFigureOut">
              <a:rPr lang="en-US" smtClean="0"/>
              <a:t>1/21/19</a:t>
            </a:fld>
            <a:endParaRPr lang="en-US"/>
          </a:p>
        </p:txBody>
      </p:sp>
      <p:sp>
        <p:nvSpPr>
          <p:cNvPr id="4" name="Footer Placeholder 3">
            <a:extLst>
              <a:ext uri="{FF2B5EF4-FFF2-40B4-BE49-F238E27FC236}">
                <a16:creationId xmlns:a16="http://schemas.microsoft.com/office/drawing/2014/main" id="{715F6143-7457-9140-847F-72CD8474A4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76E0A5-790C-3F43-95A1-0A504DC2A612}"/>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3699316317"/>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3C5FC-6C65-D445-BE0F-2CFC48887BCA}"/>
              </a:ext>
            </a:extLst>
          </p:cNvPr>
          <p:cNvSpPr>
            <a:spLocks noGrp="1"/>
          </p:cNvSpPr>
          <p:nvPr>
            <p:ph type="dt" sz="half" idx="10"/>
          </p:nvPr>
        </p:nvSpPr>
        <p:spPr/>
        <p:txBody>
          <a:bodyPr/>
          <a:lstStyle/>
          <a:p>
            <a:fld id="{5387A2D6-595D-DA44-B145-80F30058C334}" type="datetimeFigureOut">
              <a:rPr lang="en-US" smtClean="0"/>
              <a:t>1/21/19</a:t>
            </a:fld>
            <a:endParaRPr lang="en-US"/>
          </a:p>
        </p:txBody>
      </p:sp>
      <p:sp>
        <p:nvSpPr>
          <p:cNvPr id="3" name="Footer Placeholder 2">
            <a:extLst>
              <a:ext uri="{FF2B5EF4-FFF2-40B4-BE49-F238E27FC236}">
                <a16:creationId xmlns:a16="http://schemas.microsoft.com/office/drawing/2014/main" id="{AAF270A4-8F7D-6D45-AD06-24989C857D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A88FD7-BF49-AF43-935D-42CD2489AF79}"/>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995777721"/>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6486-D16D-3C4C-ABC7-602D7BA0A79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2E921CA-17C2-8D46-A0AC-565451D0745E}"/>
              </a:ext>
            </a:extLst>
          </p:cNvPr>
          <p:cNvSpPr>
            <a:spLocks noGrp="1"/>
          </p:cNvSpPr>
          <p:nvPr>
            <p:ph idx="1"/>
          </p:nvPr>
        </p:nvSpPr>
        <p:spPr>
          <a:xfrm>
            <a:off x="3887391" y="987431"/>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335118-01CF-0B42-B910-4D8F7B5C3A81}"/>
              </a:ext>
            </a:extLst>
          </p:cNvPr>
          <p:cNvSpPr>
            <a:spLocks noGrp="1"/>
          </p:cNvSpPr>
          <p:nvPr>
            <p:ph type="body" sz="half" idx="2"/>
          </p:nvPr>
        </p:nvSpPr>
        <p:spPr>
          <a:xfrm>
            <a:off x="629841" y="2057401"/>
            <a:ext cx="2949178" cy="3811588"/>
          </a:xfrm>
        </p:spPr>
        <p:txBody>
          <a:bodyPr/>
          <a:lstStyle>
            <a:lvl1pPr marL="0" indent="0">
              <a:buNone/>
              <a:defRPr sz="1200"/>
            </a:lvl1pPr>
            <a:lvl2pPr marL="342875" indent="0">
              <a:buNone/>
              <a:defRPr sz="1050"/>
            </a:lvl2pPr>
            <a:lvl3pPr marL="685749" indent="0">
              <a:buNone/>
              <a:defRPr sz="900"/>
            </a:lvl3pPr>
            <a:lvl4pPr marL="1028624" indent="0">
              <a:buNone/>
              <a:defRPr sz="750"/>
            </a:lvl4pPr>
            <a:lvl5pPr marL="1371498" indent="0">
              <a:buNone/>
              <a:defRPr sz="750"/>
            </a:lvl5pPr>
            <a:lvl6pPr marL="1714373" indent="0">
              <a:buNone/>
              <a:defRPr sz="750"/>
            </a:lvl6pPr>
            <a:lvl7pPr marL="2057246" indent="0">
              <a:buNone/>
              <a:defRPr sz="750"/>
            </a:lvl7pPr>
            <a:lvl8pPr marL="2400120" indent="0">
              <a:buNone/>
              <a:defRPr sz="750"/>
            </a:lvl8pPr>
            <a:lvl9pPr marL="2742995"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C3CA37B-7577-C142-A71B-C79A6EAB6FEE}"/>
              </a:ext>
            </a:extLst>
          </p:cNvPr>
          <p:cNvSpPr>
            <a:spLocks noGrp="1"/>
          </p:cNvSpPr>
          <p:nvPr>
            <p:ph type="dt" sz="half" idx="10"/>
          </p:nvPr>
        </p:nvSpPr>
        <p:spPr/>
        <p:txBody>
          <a:bodyPr/>
          <a:lstStyle/>
          <a:p>
            <a:fld id="{5387A2D6-595D-DA44-B145-80F30058C334}" type="datetimeFigureOut">
              <a:rPr lang="en-US" smtClean="0"/>
              <a:t>1/21/19</a:t>
            </a:fld>
            <a:endParaRPr lang="en-US"/>
          </a:p>
        </p:txBody>
      </p:sp>
      <p:sp>
        <p:nvSpPr>
          <p:cNvPr id="6" name="Footer Placeholder 5">
            <a:extLst>
              <a:ext uri="{FF2B5EF4-FFF2-40B4-BE49-F238E27FC236}">
                <a16:creationId xmlns:a16="http://schemas.microsoft.com/office/drawing/2014/main" id="{BCC73F9D-C874-9A45-A672-988655E75A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D370D-CA82-0645-B0C2-2A7FA35286A7}"/>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656618617"/>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9071-010F-0B4C-BD0A-2FA361F1AA7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4C20550-378F-C548-B623-7EAE9D7FBD1B}"/>
              </a:ext>
            </a:extLst>
          </p:cNvPr>
          <p:cNvSpPr>
            <a:spLocks noGrp="1"/>
          </p:cNvSpPr>
          <p:nvPr>
            <p:ph type="pic" idx="1"/>
          </p:nvPr>
        </p:nvSpPr>
        <p:spPr>
          <a:xfrm>
            <a:off x="3887391" y="987431"/>
            <a:ext cx="4629150" cy="4873625"/>
          </a:xfrm>
        </p:spPr>
        <p:txBody>
          <a:bodyPr/>
          <a:lstStyle>
            <a:lvl1pPr marL="0" indent="0">
              <a:buNone/>
              <a:defRPr sz="2400"/>
            </a:lvl1pPr>
            <a:lvl2pPr marL="342875" indent="0">
              <a:buNone/>
              <a:defRPr sz="2100"/>
            </a:lvl2pPr>
            <a:lvl3pPr marL="685749" indent="0">
              <a:buNone/>
              <a:defRPr sz="1800"/>
            </a:lvl3pPr>
            <a:lvl4pPr marL="1028624" indent="0">
              <a:buNone/>
              <a:defRPr sz="1500"/>
            </a:lvl4pPr>
            <a:lvl5pPr marL="1371498" indent="0">
              <a:buNone/>
              <a:defRPr sz="1500"/>
            </a:lvl5pPr>
            <a:lvl6pPr marL="1714373" indent="0">
              <a:buNone/>
              <a:defRPr sz="1500"/>
            </a:lvl6pPr>
            <a:lvl7pPr marL="2057246" indent="0">
              <a:buNone/>
              <a:defRPr sz="1500"/>
            </a:lvl7pPr>
            <a:lvl8pPr marL="2400120" indent="0">
              <a:buNone/>
              <a:defRPr sz="1500"/>
            </a:lvl8pPr>
            <a:lvl9pPr marL="2742995" indent="0">
              <a:buNone/>
              <a:defRPr sz="1500"/>
            </a:lvl9pPr>
          </a:lstStyle>
          <a:p>
            <a:endParaRPr lang="en-US"/>
          </a:p>
        </p:txBody>
      </p:sp>
      <p:sp>
        <p:nvSpPr>
          <p:cNvPr id="4" name="Text Placeholder 3">
            <a:extLst>
              <a:ext uri="{FF2B5EF4-FFF2-40B4-BE49-F238E27FC236}">
                <a16:creationId xmlns:a16="http://schemas.microsoft.com/office/drawing/2014/main" id="{3F0B0510-CCBC-C54C-91BF-C95CAD95186E}"/>
              </a:ext>
            </a:extLst>
          </p:cNvPr>
          <p:cNvSpPr>
            <a:spLocks noGrp="1"/>
          </p:cNvSpPr>
          <p:nvPr>
            <p:ph type="body" sz="half" idx="2"/>
          </p:nvPr>
        </p:nvSpPr>
        <p:spPr>
          <a:xfrm>
            <a:off x="629841" y="2057401"/>
            <a:ext cx="2949178" cy="3811588"/>
          </a:xfrm>
        </p:spPr>
        <p:txBody>
          <a:bodyPr/>
          <a:lstStyle>
            <a:lvl1pPr marL="0" indent="0">
              <a:buNone/>
              <a:defRPr sz="1200"/>
            </a:lvl1pPr>
            <a:lvl2pPr marL="342875" indent="0">
              <a:buNone/>
              <a:defRPr sz="1050"/>
            </a:lvl2pPr>
            <a:lvl3pPr marL="685749" indent="0">
              <a:buNone/>
              <a:defRPr sz="900"/>
            </a:lvl3pPr>
            <a:lvl4pPr marL="1028624" indent="0">
              <a:buNone/>
              <a:defRPr sz="750"/>
            </a:lvl4pPr>
            <a:lvl5pPr marL="1371498" indent="0">
              <a:buNone/>
              <a:defRPr sz="750"/>
            </a:lvl5pPr>
            <a:lvl6pPr marL="1714373" indent="0">
              <a:buNone/>
              <a:defRPr sz="750"/>
            </a:lvl6pPr>
            <a:lvl7pPr marL="2057246" indent="0">
              <a:buNone/>
              <a:defRPr sz="750"/>
            </a:lvl7pPr>
            <a:lvl8pPr marL="2400120" indent="0">
              <a:buNone/>
              <a:defRPr sz="750"/>
            </a:lvl8pPr>
            <a:lvl9pPr marL="2742995"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EB97869-1EC1-7A48-9F4C-A8B0FFDC038F}"/>
              </a:ext>
            </a:extLst>
          </p:cNvPr>
          <p:cNvSpPr>
            <a:spLocks noGrp="1"/>
          </p:cNvSpPr>
          <p:nvPr>
            <p:ph type="dt" sz="half" idx="10"/>
          </p:nvPr>
        </p:nvSpPr>
        <p:spPr/>
        <p:txBody>
          <a:bodyPr/>
          <a:lstStyle/>
          <a:p>
            <a:fld id="{5387A2D6-595D-DA44-B145-80F30058C334}" type="datetimeFigureOut">
              <a:rPr lang="en-US" smtClean="0"/>
              <a:t>1/21/19</a:t>
            </a:fld>
            <a:endParaRPr lang="en-US"/>
          </a:p>
        </p:txBody>
      </p:sp>
      <p:sp>
        <p:nvSpPr>
          <p:cNvPr id="6" name="Footer Placeholder 5">
            <a:extLst>
              <a:ext uri="{FF2B5EF4-FFF2-40B4-BE49-F238E27FC236}">
                <a16:creationId xmlns:a16="http://schemas.microsoft.com/office/drawing/2014/main" id="{2F48363C-D878-7847-8DB0-BDF0ECF972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F11A6-C18C-9442-A4E1-A271C6492E08}"/>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326028682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FBE755-982A-2E4C-B530-A0D6252E9CDF}"/>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D850EE-C714-F842-997C-A22185151528}"/>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5B960-1519-C84D-987B-96A06817C0DA}"/>
              </a:ext>
            </a:extLst>
          </p:cNvPr>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87A2D6-595D-DA44-B145-80F30058C334}" type="datetimeFigureOut">
              <a:rPr lang="en-US" smtClean="0"/>
              <a:t>1/21/19</a:t>
            </a:fld>
            <a:endParaRPr lang="en-US"/>
          </a:p>
        </p:txBody>
      </p:sp>
      <p:sp>
        <p:nvSpPr>
          <p:cNvPr id="5" name="Footer Placeholder 4">
            <a:extLst>
              <a:ext uri="{FF2B5EF4-FFF2-40B4-BE49-F238E27FC236}">
                <a16:creationId xmlns:a16="http://schemas.microsoft.com/office/drawing/2014/main" id="{251E8C94-7368-8242-9243-D8FD412D9F64}"/>
              </a:ext>
            </a:extLst>
          </p:cNvPr>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B6C347-54ED-A040-A144-E57FBD420373}"/>
              </a:ext>
            </a:extLst>
          </p:cNvPr>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155D96-60FD-784E-B723-41BDB0ED541E}" type="slidenum">
              <a:rPr lang="en-US" smtClean="0"/>
              <a:t>‹#›</a:t>
            </a:fld>
            <a:endParaRPr lang="en-US"/>
          </a:p>
        </p:txBody>
      </p:sp>
    </p:spTree>
    <p:extLst>
      <p:ext uri="{BB962C8B-B14F-4D97-AF65-F5344CB8AC3E}">
        <p14:creationId xmlns:p14="http://schemas.microsoft.com/office/powerpoint/2010/main" val="2588944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txStyles>
    <p:titleStyle>
      <a:lvl1pPr algn="l" defTabSz="685749"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38" indent="-171438" algn="l" defTabSz="685749" rtl="0" eaLnBrk="1" latinLnBrk="0" hangingPunct="1">
        <a:lnSpc>
          <a:spcPct val="9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13" indent="-171438" algn="l" defTabSz="685749" rtl="0" eaLnBrk="1" latinLnBrk="0" hangingPunct="1">
        <a:lnSpc>
          <a:spcPct val="90000"/>
        </a:lnSpc>
        <a:spcBef>
          <a:spcPts val="375"/>
        </a:spcBef>
        <a:buFont typeface="Arial" panose="020B0604020202020204" pitchFamily="34" charset="0"/>
        <a:buChar char="•"/>
        <a:defRPr sz="1800" kern="1200">
          <a:solidFill>
            <a:schemeClr val="bg1"/>
          </a:solidFill>
          <a:latin typeface="+mn-lt"/>
          <a:ea typeface="+mn-ea"/>
          <a:cs typeface="+mn-cs"/>
        </a:defRPr>
      </a:lvl2pPr>
      <a:lvl3pPr marL="857186" indent="-171438" algn="l" defTabSz="685749" rtl="0" eaLnBrk="1" latinLnBrk="0" hangingPunct="1">
        <a:lnSpc>
          <a:spcPct val="9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060" indent="-171438" algn="l" defTabSz="685749" rtl="0" eaLnBrk="1" latinLnBrk="0" hangingPunct="1">
        <a:lnSpc>
          <a:spcPct val="90000"/>
        </a:lnSpc>
        <a:spcBef>
          <a:spcPts val="375"/>
        </a:spcBef>
        <a:buFont typeface="Arial" panose="020B0604020202020204" pitchFamily="34" charset="0"/>
        <a:buChar char="•"/>
        <a:defRPr sz="1350" kern="1200">
          <a:solidFill>
            <a:schemeClr val="bg1"/>
          </a:solidFill>
          <a:latin typeface="+mn-lt"/>
          <a:ea typeface="+mn-ea"/>
          <a:cs typeface="+mn-cs"/>
        </a:defRPr>
      </a:lvl4pPr>
      <a:lvl5pPr marL="1542935" indent="-171438" algn="l" defTabSz="685749" rtl="0" eaLnBrk="1" latinLnBrk="0" hangingPunct="1">
        <a:lnSpc>
          <a:spcPct val="9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809"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684"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558"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433"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hyperlink" Target="mailto:david.ayers@credera.com" TargetMode="External"/><Relationship Id="rId4" Type="http://schemas.openxmlformats.org/officeDocument/2006/relationships/hyperlink" Target="https://github.com/davidaayers/adr-tal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thinkrelevance.com/blog/2011/11/15/documenting-architecture-decision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3D3E-4961-4145-82AD-E2410D863096}"/>
              </a:ext>
            </a:extLst>
          </p:cNvPr>
          <p:cNvSpPr>
            <a:spLocks noGrp="1"/>
          </p:cNvSpPr>
          <p:nvPr>
            <p:ph type="ctrTitle"/>
          </p:nvPr>
        </p:nvSpPr>
        <p:spPr>
          <a:xfrm>
            <a:off x="1138238" y="1314042"/>
            <a:ext cx="6858000" cy="555895"/>
          </a:xfrm>
        </p:spPr>
        <p:txBody>
          <a:bodyPr>
            <a:noAutofit/>
          </a:bodyPr>
          <a:lstStyle/>
          <a:p>
            <a:r>
              <a:rPr lang="en-US" sz="4400" b="1" dirty="0"/>
              <a:t>Recording Architectural Decisions</a:t>
            </a:r>
          </a:p>
        </p:txBody>
      </p:sp>
      <p:sp>
        <p:nvSpPr>
          <p:cNvPr id="8" name="TextBox 7">
            <a:extLst>
              <a:ext uri="{FF2B5EF4-FFF2-40B4-BE49-F238E27FC236}">
                <a16:creationId xmlns:a16="http://schemas.microsoft.com/office/drawing/2014/main" id="{C2250C12-DCAA-CD46-9FB7-05E760D6AFEA}"/>
              </a:ext>
            </a:extLst>
          </p:cNvPr>
          <p:cNvSpPr txBox="1"/>
          <p:nvPr/>
        </p:nvSpPr>
        <p:spPr>
          <a:xfrm>
            <a:off x="1199494" y="1801213"/>
            <a:ext cx="3482864" cy="1246495"/>
          </a:xfrm>
          <a:prstGeom prst="rect">
            <a:avLst/>
          </a:prstGeom>
          <a:noFill/>
        </p:spPr>
        <p:txBody>
          <a:bodyPr wrap="square" rtlCol="0">
            <a:spAutoFit/>
          </a:bodyPr>
          <a:lstStyle/>
          <a:p>
            <a:endParaRPr lang="en-US" sz="1500" dirty="0">
              <a:solidFill>
                <a:schemeClr val="bg1"/>
              </a:solidFill>
            </a:endParaRPr>
          </a:p>
          <a:p>
            <a:r>
              <a:rPr lang="en-US" sz="1500" dirty="0">
                <a:solidFill>
                  <a:schemeClr val="bg1"/>
                </a:solidFill>
              </a:rPr>
              <a:t>David Ayers, Principal Architect, Credera</a:t>
            </a:r>
          </a:p>
          <a:p>
            <a:r>
              <a:rPr lang="en-US" sz="1500" dirty="0">
                <a:solidFill>
                  <a:schemeClr val="bg1"/>
                </a:solidFill>
              </a:rPr>
              <a:t>david.ayers@credera.com</a:t>
            </a:r>
          </a:p>
          <a:p>
            <a:endParaRPr lang="en-US" sz="1500" dirty="0">
              <a:solidFill>
                <a:schemeClr val="bg1"/>
              </a:solidFill>
            </a:endParaRPr>
          </a:p>
          <a:p>
            <a:r>
              <a:rPr lang="en-US" sz="1500" dirty="0">
                <a:solidFill>
                  <a:schemeClr val="bg1"/>
                </a:solidFill>
              </a:rPr>
              <a:t>          </a:t>
            </a:r>
          </a:p>
        </p:txBody>
      </p:sp>
      <p:grpSp>
        <p:nvGrpSpPr>
          <p:cNvPr id="10" name="Group 9">
            <a:extLst>
              <a:ext uri="{FF2B5EF4-FFF2-40B4-BE49-F238E27FC236}">
                <a16:creationId xmlns:a16="http://schemas.microsoft.com/office/drawing/2014/main" id="{2EE63059-E420-114C-AA9C-88DAFE01FC98}"/>
              </a:ext>
            </a:extLst>
          </p:cNvPr>
          <p:cNvGrpSpPr/>
          <p:nvPr/>
        </p:nvGrpSpPr>
        <p:grpSpPr>
          <a:xfrm>
            <a:off x="5566549" y="1913533"/>
            <a:ext cx="3004640" cy="721928"/>
            <a:chOff x="6318469" y="914391"/>
            <a:chExt cx="4006187" cy="962571"/>
          </a:xfrm>
        </p:grpSpPr>
        <p:pic>
          <p:nvPicPr>
            <p:cNvPr id="7" name="Picture 6">
              <a:extLst>
                <a:ext uri="{FF2B5EF4-FFF2-40B4-BE49-F238E27FC236}">
                  <a16:creationId xmlns:a16="http://schemas.microsoft.com/office/drawing/2014/main" id="{A9D65308-1747-194C-9189-12C3779719B5}"/>
                </a:ext>
              </a:extLst>
            </p:cNvPr>
            <p:cNvPicPr>
              <a:picLocks noChangeAspect="1"/>
            </p:cNvPicPr>
            <p:nvPr/>
          </p:nvPicPr>
          <p:blipFill>
            <a:blip r:embed="rId3">
              <a:clrChange>
                <a:clrFrom>
                  <a:srgbClr val="282F36">
                    <a:alpha val="14902"/>
                  </a:srgbClr>
                </a:clrFrom>
                <a:clrTo>
                  <a:srgbClr val="282F36">
                    <a:alpha val="0"/>
                  </a:srgbClr>
                </a:clrTo>
              </a:clrChange>
              <a:alphaModFix/>
            </a:blip>
            <a:stretch>
              <a:fillRect/>
            </a:stretch>
          </p:blipFill>
          <p:spPr>
            <a:xfrm>
              <a:off x="6318469" y="914391"/>
              <a:ext cx="962571" cy="962571"/>
            </a:xfrm>
            <a:prstGeom prst="rect">
              <a:avLst/>
            </a:prstGeom>
          </p:spPr>
        </p:pic>
        <p:sp>
          <p:nvSpPr>
            <p:cNvPr id="9" name="TextBox 8">
              <a:extLst>
                <a:ext uri="{FF2B5EF4-FFF2-40B4-BE49-F238E27FC236}">
                  <a16:creationId xmlns:a16="http://schemas.microsoft.com/office/drawing/2014/main" id="{C79FB551-D5C7-C344-8F4B-03138E847BCD}"/>
                </a:ext>
              </a:extLst>
            </p:cNvPr>
            <p:cNvSpPr txBox="1"/>
            <p:nvPr/>
          </p:nvSpPr>
          <p:spPr>
            <a:xfrm>
              <a:off x="7267898" y="1173832"/>
              <a:ext cx="3056758" cy="492443"/>
            </a:xfrm>
            <a:prstGeom prst="rect">
              <a:avLst/>
            </a:prstGeom>
            <a:noFill/>
          </p:spPr>
          <p:txBody>
            <a:bodyPr wrap="square" rtlCol="0">
              <a:spAutoFit/>
            </a:bodyPr>
            <a:lstStyle/>
            <a:p>
              <a:r>
                <a:rPr lang="en-US" dirty="0">
                  <a:solidFill>
                    <a:schemeClr val="bg1"/>
                  </a:solidFill>
                </a:rPr>
                <a:t>@</a:t>
              </a:r>
              <a:r>
                <a:rPr lang="en-US" dirty="0" err="1">
                  <a:solidFill>
                    <a:schemeClr val="bg1"/>
                  </a:solidFill>
                </a:rPr>
                <a:t>iamagiantnerd</a:t>
              </a:r>
              <a:endParaRPr lang="en-US" dirty="0">
                <a:solidFill>
                  <a:schemeClr val="bg1"/>
                </a:solidFill>
              </a:endParaRPr>
            </a:p>
          </p:txBody>
        </p:sp>
      </p:grpSp>
      <p:sp>
        <p:nvSpPr>
          <p:cNvPr id="11" name="Title 1">
            <a:extLst>
              <a:ext uri="{FF2B5EF4-FFF2-40B4-BE49-F238E27FC236}">
                <a16:creationId xmlns:a16="http://schemas.microsoft.com/office/drawing/2014/main" id="{657CC3DD-E1F8-FD47-A1E3-0D735B1AD3ED}"/>
              </a:ext>
            </a:extLst>
          </p:cNvPr>
          <p:cNvSpPr txBox="1">
            <a:spLocks/>
          </p:cNvSpPr>
          <p:nvPr/>
        </p:nvSpPr>
        <p:spPr>
          <a:xfrm>
            <a:off x="623888" y="3214214"/>
            <a:ext cx="7886700" cy="1197245"/>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b="1">
                <a:solidFill>
                  <a:schemeClr val="accent4"/>
                </a:solidFill>
              </a:rPr>
              <a:t>The Problem</a:t>
            </a:r>
            <a:endParaRPr lang="en-US" b="1" dirty="0">
              <a:solidFill>
                <a:schemeClr val="accent4"/>
              </a:solidFill>
            </a:endParaRPr>
          </a:p>
        </p:txBody>
      </p:sp>
      <p:sp>
        <p:nvSpPr>
          <p:cNvPr id="12" name="Text Placeholder 2">
            <a:extLst>
              <a:ext uri="{FF2B5EF4-FFF2-40B4-BE49-F238E27FC236}">
                <a16:creationId xmlns:a16="http://schemas.microsoft.com/office/drawing/2014/main" id="{E56CF426-543E-224D-A0B2-63F0A0CBFAE4}"/>
              </a:ext>
            </a:extLst>
          </p:cNvPr>
          <p:cNvSpPr txBox="1">
            <a:spLocks/>
          </p:cNvSpPr>
          <p:nvPr/>
        </p:nvSpPr>
        <p:spPr>
          <a:xfrm>
            <a:off x="1653597" y="4462021"/>
            <a:ext cx="5827282" cy="1125140"/>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i="1" dirty="0"/>
              <a:t>“Why did we do it this way?”</a:t>
            </a:r>
          </a:p>
          <a:p>
            <a:r>
              <a:rPr lang="en-US" sz="1800" dirty="0"/>
              <a:t>— Every developer in history, at some point in their career</a:t>
            </a:r>
          </a:p>
        </p:txBody>
      </p:sp>
    </p:spTree>
    <p:extLst>
      <p:ext uri="{BB962C8B-B14F-4D97-AF65-F5344CB8AC3E}">
        <p14:creationId xmlns:p14="http://schemas.microsoft.com/office/powerpoint/2010/main" val="3736197787"/>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1652125" y="857250"/>
            <a:ext cx="5839754" cy="51435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14410" b="72687"/>
          <a:stretch/>
        </p:blipFill>
        <p:spPr>
          <a:xfrm>
            <a:off x="1652125" y="1598360"/>
            <a:ext cx="5839754" cy="663677"/>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4194392" y="1475265"/>
            <a:ext cx="1217000" cy="600164"/>
          </a:xfrm>
          <a:prstGeom prst="rect">
            <a:avLst/>
          </a:prstGeom>
          <a:noFill/>
        </p:spPr>
        <p:txBody>
          <a:bodyPr wrap="none" rtlCol="0">
            <a:spAutoFit/>
          </a:bodyPr>
          <a:lstStyle/>
          <a:p>
            <a:r>
              <a:rPr lang="en-US" sz="3300" dirty="0"/>
              <a:t>Status</a:t>
            </a:r>
          </a:p>
        </p:txBody>
      </p:sp>
      <p:sp>
        <p:nvSpPr>
          <p:cNvPr id="8" name="Left Arrow 7">
            <a:extLst>
              <a:ext uri="{FF2B5EF4-FFF2-40B4-BE49-F238E27FC236}">
                <a16:creationId xmlns:a16="http://schemas.microsoft.com/office/drawing/2014/main" id="{F5BA64AF-9A79-5E4C-8FDC-FB51331AE991}"/>
              </a:ext>
            </a:extLst>
          </p:cNvPr>
          <p:cNvSpPr/>
          <p:nvPr/>
        </p:nvSpPr>
        <p:spPr>
          <a:xfrm>
            <a:off x="2652259" y="1265572"/>
            <a:ext cx="1437968" cy="9964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Tree>
    <p:extLst>
      <p:ext uri="{BB962C8B-B14F-4D97-AF65-F5344CB8AC3E}">
        <p14:creationId xmlns:p14="http://schemas.microsoft.com/office/powerpoint/2010/main" val="98297981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1652125" y="857250"/>
            <a:ext cx="5839754" cy="51435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27313" b="36774"/>
          <a:stretch/>
        </p:blipFill>
        <p:spPr>
          <a:xfrm>
            <a:off x="1652125" y="2262033"/>
            <a:ext cx="5839754" cy="1847236"/>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997382" y="2211314"/>
            <a:ext cx="1625766" cy="600164"/>
          </a:xfrm>
          <a:prstGeom prst="rect">
            <a:avLst/>
          </a:prstGeom>
          <a:noFill/>
        </p:spPr>
        <p:txBody>
          <a:bodyPr wrap="none" rtlCol="0">
            <a:spAutoFit/>
          </a:bodyPr>
          <a:lstStyle/>
          <a:p>
            <a:r>
              <a:rPr lang="en-US" sz="3300" dirty="0"/>
              <a:t>Context</a:t>
            </a:r>
          </a:p>
        </p:txBody>
      </p:sp>
      <p:sp>
        <p:nvSpPr>
          <p:cNvPr id="8" name="Left Arrow 7">
            <a:extLst>
              <a:ext uri="{FF2B5EF4-FFF2-40B4-BE49-F238E27FC236}">
                <a16:creationId xmlns:a16="http://schemas.microsoft.com/office/drawing/2014/main" id="{F5BA64AF-9A79-5E4C-8FDC-FB51331AE991}"/>
              </a:ext>
            </a:extLst>
          </p:cNvPr>
          <p:cNvSpPr/>
          <p:nvPr/>
        </p:nvSpPr>
        <p:spPr>
          <a:xfrm>
            <a:off x="4477372" y="2001621"/>
            <a:ext cx="1437968" cy="9964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Tree>
    <p:extLst>
      <p:ext uri="{BB962C8B-B14F-4D97-AF65-F5344CB8AC3E}">
        <p14:creationId xmlns:p14="http://schemas.microsoft.com/office/powerpoint/2010/main" val="269843490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1652125" y="857250"/>
            <a:ext cx="5839754" cy="51435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63871" b="24086"/>
          <a:stretch/>
        </p:blipFill>
        <p:spPr>
          <a:xfrm>
            <a:off x="1652125" y="4142456"/>
            <a:ext cx="5839754" cy="619433"/>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4172271" y="3014095"/>
            <a:ext cx="1685077" cy="600164"/>
          </a:xfrm>
          <a:prstGeom prst="rect">
            <a:avLst/>
          </a:prstGeom>
          <a:noFill/>
        </p:spPr>
        <p:txBody>
          <a:bodyPr wrap="none" rtlCol="0">
            <a:spAutoFit/>
          </a:bodyPr>
          <a:lstStyle/>
          <a:p>
            <a:r>
              <a:rPr lang="en-US" sz="3300" dirty="0"/>
              <a:t>Decision</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2796055" y="3304937"/>
            <a:ext cx="1437968" cy="9964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Tree>
    <p:extLst>
      <p:ext uri="{BB962C8B-B14F-4D97-AF65-F5344CB8AC3E}">
        <p14:creationId xmlns:p14="http://schemas.microsoft.com/office/powerpoint/2010/main" val="328940201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1652125" y="857250"/>
            <a:ext cx="5839754" cy="51435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76560" b="2365"/>
          <a:stretch/>
        </p:blipFill>
        <p:spPr>
          <a:xfrm>
            <a:off x="1652125" y="4795071"/>
            <a:ext cx="5839754" cy="1084006"/>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4572000" y="3767960"/>
            <a:ext cx="2683748" cy="600164"/>
          </a:xfrm>
          <a:prstGeom prst="rect">
            <a:avLst/>
          </a:prstGeom>
          <a:noFill/>
        </p:spPr>
        <p:txBody>
          <a:bodyPr wrap="none" rtlCol="0">
            <a:spAutoFit/>
          </a:bodyPr>
          <a:lstStyle/>
          <a:p>
            <a:r>
              <a:rPr lang="en-US" sz="3300" dirty="0"/>
              <a:t>Consequences</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2981617" y="3985205"/>
            <a:ext cx="1437968" cy="9964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Tree>
    <p:extLst>
      <p:ext uri="{BB962C8B-B14F-4D97-AF65-F5344CB8AC3E}">
        <p14:creationId xmlns:p14="http://schemas.microsoft.com/office/powerpoint/2010/main" val="3896413311"/>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1857153" y="1563104"/>
            <a:ext cx="5429692" cy="3731791"/>
          </a:xfrm>
          <a:prstGeom prst="rect">
            <a:avLst/>
          </a:prstGeom>
          <a:noFill/>
        </p:spPr>
        <p:txBody>
          <a:bodyPr wrap="none" rtlCol="0">
            <a:spAutoFit/>
          </a:bodyPr>
          <a:lstStyle/>
          <a:p>
            <a:pPr algn="ctr"/>
            <a:r>
              <a:rPr lang="en-US" sz="4050" dirty="0">
                <a:solidFill>
                  <a:schemeClr val="bg1"/>
                </a:solidFill>
              </a:rPr>
              <a:t>Leverage your existing</a:t>
            </a:r>
          </a:p>
          <a:p>
            <a:pPr algn="ctr"/>
            <a:r>
              <a:rPr lang="en-US" sz="4050" dirty="0">
                <a:solidFill>
                  <a:schemeClr val="bg1"/>
                </a:solidFill>
              </a:rPr>
              <a:t>workflow!</a:t>
            </a:r>
          </a:p>
          <a:p>
            <a:pPr algn="ctr"/>
            <a:endParaRPr lang="en-US" sz="4050" dirty="0">
              <a:solidFill>
                <a:schemeClr val="bg1"/>
              </a:solidFill>
            </a:endParaRPr>
          </a:p>
          <a:p>
            <a:pPr algn="ctr"/>
            <a:r>
              <a:rPr lang="en-US" sz="11500" dirty="0">
                <a:solidFill>
                  <a:schemeClr val="bg1"/>
                </a:solidFill>
              </a:rPr>
              <a:t>📜 ➡ 📄</a:t>
            </a:r>
          </a:p>
        </p:txBody>
      </p:sp>
    </p:spTree>
    <p:extLst>
      <p:ext uri="{BB962C8B-B14F-4D97-AF65-F5344CB8AC3E}">
        <p14:creationId xmlns:p14="http://schemas.microsoft.com/office/powerpoint/2010/main" val="1655217425"/>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202601" y="1563104"/>
            <a:ext cx="4738798" cy="3731791"/>
          </a:xfrm>
          <a:prstGeom prst="rect">
            <a:avLst/>
          </a:prstGeom>
          <a:noFill/>
        </p:spPr>
        <p:txBody>
          <a:bodyPr wrap="none" rtlCol="0">
            <a:spAutoFit/>
          </a:bodyPr>
          <a:lstStyle/>
          <a:p>
            <a:pPr algn="ctr"/>
            <a:r>
              <a:rPr lang="en-US" sz="4050" dirty="0">
                <a:solidFill>
                  <a:schemeClr val="bg1"/>
                </a:solidFill>
              </a:rPr>
              <a:t>What should require </a:t>
            </a:r>
          </a:p>
          <a:p>
            <a:pPr algn="ctr"/>
            <a:r>
              <a:rPr lang="en-US" sz="4050" dirty="0">
                <a:solidFill>
                  <a:schemeClr val="bg1"/>
                </a:solidFill>
              </a:rPr>
              <a:t>an ADR?</a:t>
            </a:r>
          </a:p>
          <a:p>
            <a:pPr algn="ctr"/>
            <a:endParaRPr lang="en-US" sz="4050" dirty="0">
              <a:solidFill>
                <a:schemeClr val="bg1"/>
              </a:solidFill>
            </a:endParaRPr>
          </a:p>
          <a:p>
            <a:pPr algn="ctr"/>
            <a:r>
              <a:rPr lang="en-US" sz="11500" dirty="0">
                <a:solidFill>
                  <a:schemeClr val="bg1"/>
                </a:solidFill>
              </a:rPr>
              <a:t>❓⁉️❓</a:t>
            </a:r>
          </a:p>
        </p:txBody>
      </p:sp>
    </p:spTree>
    <p:extLst>
      <p:ext uri="{BB962C8B-B14F-4D97-AF65-F5344CB8AC3E}">
        <p14:creationId xmlns:p14="http://schemas.microsoft.com/office/powerpoint/2010/main" val="3831942716"/>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628650" y="2631243"/>
            <a:ext cx="7886700" cy="1595514"/>
          </a:xfrm>
        </p:spPr>
        <p:txBody>
          <a:bodyPr>
            <a:noAutofit/>
          </a:bodyPr>
          <a:lstStyle/>
          <a:p>
            <a:pPr algn="ctr"/>
            <a:r>
              <a:rPr lang="en-US" sz="4050" dirty="0"/>
              <a:t>But what about overarching concerns that apply to more than one project?</a:t>
            </a:r>
            <a:br>
              <a:rPr lang="en-US" sz="4050" dirty="0"/>
            </a:br>
            <a:br>
              <a:rPr lang="en-US" sz="4050" dirty="0"/>
            </a:br>
            <a:r>
              <a:rPr lang="en-US" sz="13800" dirty="0"/>
              <a:t>🤔</a:t>
            </a:r>
            <a:endParaRPr lang="en-US" sz="4050" dirty="0"/>
          </a:p>
        </p:txBody>
      </p:sp>
    </p:spTree>
    <p:extLst>
      <p:ext uri="{BB962C8B-B14F-4D97-AF65-F5344CB8AC3E}">
        <p14:creationId xmlns:p14="http://schemas.microsoft.com/office/powerpoint/2010/main" val="286828458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148901" y="1386133"/>
            <a:ext cx="4846198" cy="4085734"/>
          </a:xfrm>
          <a:prstGeom prst="rect">
            <a:avLst/>
          </a:prstGeom>
          <a:noFill/>
        </p:spPr>
        <p:txBody>
          <a:bodyPr wrap="none" rtlCol="0">
            <a:spAutoFit/>
          </a:bodyPr>
          <a:lstStyle/>
          <a:p>
            <a:pPr algn="ctr"/>
            <a:r>
              <a:rPr lang="en-US" sz="4050" dirty="0">
                <a:solidFill>
                  <a:schemeClr val="bg1"/>
                </a:solidFill>
              </a:rPr>
              <a:t>Wait, but what about </a:t>
            </a:r>
          </a:p>
          <a:p>
            <a:pPr algn="ctr"/>
            <a:r>
              <a:rPr lang="en-US" sz="4050" dirty="0">
                <a:solidFill>
                  <a:schemeClr val="bg1"/>
                </a:solidFill>
              </a:rPr>
              <a:t>Wikis?</a:t>
            </a:r>
          </a:p>
          <a:p>
            <a:pPr algn="ctr"/>
            <a:endParaRPr lang="en-US" sz="4050" dirty="0">
              <a:solidFill>
                <a:schemeClr val="bg1"/>
              </a:solidFill>
            </a:endParaRPr>
          </a:p>
          <a:p>
            <a:pPr algn="ctr"/>
            <a:r>
              <a:rPr lang="en-US" sz="13800" dirty="0">
                <a:solidFill>
                  <a:schemeClr val="bg1"/>
                </a:solidFill>
              </a:rPr>
              <a:t>🤦🏽‍♂️</a:t>
            </a:r>
          </a:p>
        </p:txBody>
      </p:sp>
    </p:spTree>
    <p:extLst>
      <p:ext uri="{BB962C8B-B14F-4D97-AF65-F5344CB8AC3E}">
        <p14:creationId xmlns:p14="http://schemas.microsoft.com/office/powerpoint/2010/main" val="307003327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3AD3-CDB6-CE4C-A630-82980BA1D0E8}"/>
              </a:ext>
            </a:extLst>
          </p:cNvPr>
          <p:cNvSpPr>
            <a:spLocks noGrp="1"/>
          </p:cNvSpPr>
          <p:nvPr>
            <p:ph type="title"/>
          </p:nvPr>
        </p:nvSpPr>
        <p:spPr>
          <a:xfrm>
            <a:off x="623888" y="1543052"/>
            <a:ext cx="7886700" cy="1197245"/>
          </a:xfrm>
        </p:spPr>
        <p:txBody>
          <a:bodyPr>
            <a:normAutofit/>
          </a:bodyPr>
          <a:lstStyle/>
          <a:p>
            <a:pPr algn="ctr"/>
            <a:r>
              <a:rPr lang="en-US" sz="6000" b="1" dirty="0">
                <a:solidFill>
                  <a:schemeClr val="accent4"/>
                </a:solidFill>
              </a:rPr>
              <a:t>The Benefits</a:t>
            </a:r>
          </a:p>
        </p:txBody>
      </p:sp>
      <p:sp>
        <p:nvSpPr>
          <p:cNvPr id="3" name="Text Placeholder 2">
            <a:extLst>
              <a:ext uri="{FF2B5EF4-FFF2-40B4-BE49-F238E27FC236}">
                <a16:creationId xmlns:a16="http://schemas.microsoft.com/office/drawing/2014/main" id="{F3EFA1D7-5C02-5C46-8D14-AC78C6316567}"/>
              </a:ext>
            </a:extLst>
          </p:cNvPr>
          <p:cNvSpPr>
            <a:spLocks noGrp="1"/>
          </p:cNvSpPr>
          <p:nvPr>
            <p:ph type="body" idx="1"/>
          </p:nvPr>
        </p:nvSpPr>
        <p:spPr>
          <a:xfrm>
            <a:off x="1504661" y="2903574"/>
            <a:ext cx="6513082" cy="1125140"/>
          </a:xfrm>
        </p:spPr>
        <p:txBody>
          <a:bodyPr>
            <a:normAutofit fontScale="92500" lnSpcReduction="20000"/>
          </a:bodyPr>
          <a:lstStyle/>
          <a:p>
            <a:pPr fontAlgn="base"/>
            <a:r>
              <a:rPr lang="en-US" sz="2800" i="1" dirty="0">
                <a:solidFill>
                  <a:schemeClr val="bg1"/>
                </a:solidFill>
              </a:rPr>
              <a:t>“Incorrect documentation is often worse than no documentation.”</a:t>
            </a:r>
          </a:p>
          <a:p>
            <a:pPr fontAlgn="base"/>
            <a:r>
              <a:rPr lang="en-US" sz="2800" dirty="0">
                <a:solidFill>
                  <a:schemeClr val="bg1"/>
                </a:solidFill>
              </a:rPr>
              <a:t>— Bertrand Meyer</a:t>
            </a:r>
          </a:p>
        </p:txBody>
      </p:sp>
      <p:sp>
        <p:nvSpPr>
          <p:cNvPr id="4" name="Title 1">
            <a:extLst>
              <a:ext uri="{FF2B5EF4-FFF2-40B4-BE49-F238E27FC236}">
                <a16:creationId xmlns:a16="http://schemas.microsoft.com/office/drawing/2014/main" id="{E5E145E0-8A6D-BA43-ABD6-2C9CAE44E411}"/>
              </a:ext>
            </a:extLst>
          </p:cNvPr>
          <p:cNvSpPr txBox="1">
            <a:spLocks/>
          </p:cNvSpPr>
          <p:nvPr/>
        </p:nvSpPr>
        <p:spPr>
          <a:xfrm>
            <a:off x="628650" y="3979195"/>
            <a:ext cx="7886700" cy="1595514"/>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ctr"/>
            <a:r>
              <a:rPr lang="en-US" sz="4950"/>
              <a:t>ADRs = </a:t>
            </a:r>
            <a:r>
              <a:rPr lang="en-US" sz="7200"/>
              <a:t>👍🏽</a:t>
            </a:r>
            <a:endParaRPr lang="en-US" sz="7200" dirty="0"/>
          </a:p>
        </p:txBody>
      </p:sp>
    </p:spTree>
    <p:extLst>
      <p:ext uri="{BB962C8B-B14F-4D97-AF65-F5344CB8AC3E}">
        <p14:creationId xmlns:p14="http://schemas.microsoft.com/office/powerpoint/2010/main" val="234670989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374527" y="1218871"/>
            <a:ext cx="8394953" cy="3901068"/>
          </a:xfrm>
          <a:prstGeom prst="rect">
            <a:avLst/>
          </a:prstGeom>
          <a:noFill/>
        </p:spPr>
        <p:txBody>
          <a:bodyPr wrap="square" rtlCol="0">
            <a:spAutoFit/>
          </a:bodyPr>
          <a:lstStyle/>
          <a:p>
            <a:pPr marL="514313" indent="-514313">
              <a:buFont typeface="Arial" panose="020B0604020202020204" pitchFamily="34" charset="0"/>
              <a:buChar char="•"/>
            </a:pPr>
            <a:r>
              <a:rPr lang="en-US" sz="4950" dirty="0">
                <a:solidFill>
                  <a:schemeClr val="bg1"/>
                </a:solidFill>
              </a:rPr>
              <a:t>New team member onboarding</a:t>
            </a:r>
          </a:p>
          <a:p>
            <a:pPr marL="514313" indent="-514313">
              <a:buFont typeface="Arial" panose="020B0604020202020204" pitchFamily="34" charset="0"/>
              <a:buChar char="•"/>
            </a:pPr>
            <a:r>
              <a:rPr lang="en-US" sz="4950" dirty="0">
                <a:solidFill>
                  <a:schemeClr val="bg1"/>
                </a:solidFill>
              </a:rPr>
              <a:t>Save people from themselves</a:t>
            </a:r>
          </a:p>
          <a:p>
            <a:pPr marL="514313" indent="-514313">
              <a:buFont typeface="Arial" panose="020B0604020202020204" pitchFamily="34" charset="0"/>
              <a:buChar char="•"/>
            </a:pPr>
            <a:r>
              <a:rPr lang="en-US" sz="4950" dirty="0">
                <a:solidFill>
                  <a:schemeClr val="bg1"/>
                </a:solidFill>
              </a:rPr>
              <a:t>Informs decision making process</a:t>
            </a:r>
          </a:p>
        </p:txBody>
      </p:sp>
    </p:spTree>
    <p:extLst>
      <p:ext uri="{BB962C8B-B14F-4D97-AF65-F5344CB8AC3E}">
        <p14:creationId xmlns:p14="http://schemas.microsoft.com/office/powerpoint/2010/main" val="459259026"/>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350881" y="1274824"/>
            <a:ext cx="4442242" cy="4085734"/>
          </a:xfrm>
          <a:prstGeom prst="rect">
            <a:avLst/>
          </a:prstGeom>
          <a:noFill/>
        </p:spPr>
        <p:txBody>
          <a:bodyPr wrap="none" rtlCol="0">
            <a:spAutoFit/>
          </a:bodyPr>
          <a:lstStyle/>
          <a:p>
            <a:pPr algn="ctr"/>
            <a:r>
              <a:rPr lang="en-US" sz="4050" dirty="0">
                <a:solidFill>
                  <a:schemeClr val="bg1"/>
                </a:solidFill>
              </a:rPr>
              <a:t>We make decisions </a:t>
            </a:r>
          </a:p>
          <a:p>
            <a:pPr algn="ctr"/>
            <a:r>
              <a:rPr lang="en-US" sz="4050" dirty="0">
                <a:solidFill>
                  <a:schemeClr val="bg1"/>
                </a:solidFill>
              </a:rPr>
              <a:t>every day!</a:t>
            </a:r>
          </a:p>
          <a:p>
            <a:pPr algn="ctr"/>
            <a:endParaRPr lang="en-US" sz="4050" dirty="0">
              <a:solidFill>
                <a:schemeClr val="bg1"/>
              </a:solidFill>
            </a:endParaRPr>
          </a:p>
          <a:p>
            <a:pPr algn="ctr"/>
            <a:r>
              <a:rPr lang="en-US" sz="13800" dirty="0">
                <a:solidFill>
                  <a:schemeClr val="bg1"/>
                </a:solidFill>
              </a:rPr>
              <a:t>⚖️</a:t>
            </a:r>
          </a:p>
        </p:txBody>
      </p:sp>
    </p:spTree>
    <p:extLst>
      <p:ext uri="{BB962C8B-B14F-4D97-AF65-F5344CB8AC3E}">
        <p14:creationId xmlns:p14="http://schemas.microsoft.com/office/powerpoint/2010/main" val="26810816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628651" y="1044522"/>
            <a:ext cx="3025010" cy="817787"/>
          </a:xfrm>
        </p:spPr>
        <p:txBody>
          <a:bodyPr>
            <a:noAutofit/>
          </a:bodyPr>
          <a:lstStyle/>
          <a:p>
            <a:pPr algn="ctr"/>
            <a:r>
              <a:rPr lang="en-US" sz="2400" dirty="0"/>
              <a:t>More praise for ADRs:</a:t>
            </a:r>
            <a:br>
              <a:rPr lang="en-US" sz="2400" dirty="0"/>
            </a:br>
            <a:r>
              <a:rPr lang="en-US" sz="2400" dirty="0" err="1"/>
              <a:t>ThoughtWorks</a:t>
            </a:r>
            <a:r>
              <a:rPr lang="en-US" sz="2400" dirty="0"/>
              <a:t> Technology Radar</a:t>
            </a:r>
          </a:p>
        </p:txBody>
      </p:sp>
      <p:pic>
        <p:nvPicPr>
          <p:cNvPr id="3" name="Picture 2">
            <a:extLst>
              <a:ext uri="{FF2B5EF4-FFF2-40B4-BE49-F238E27FC236}">
                <a16:creationId xmlns:a16="http://schemas.microsoft.com/office/drawing/2014/main" id="{745EEC11-94B0-9944-A277-0EE4A9EC1456}"/>
              </a:ext>
            </a:extLst>
          </p:cNvPr>
          <p:cNvPicPr>
            <a:picLocks noChangeAspect="1"/>
          </p:cNvPicPr>
          <p:nvPr/>
        </p:nvPicPr>
        <p:blipFill>
          <a:blip r:embed="rId3"/>
          <a:stretch>
            <a:fillRect/>
          </a:stretch>
        </p:blipFill>
        <p:spPr>
          <a:xfrm>
            <a:off x="198219" y="1981734"/>
            <a:ext cx="3883194" cy="3249536"/>
          </a:xfrm>
          <a:prstGeom prst="rect">
            <a:avLst/>
          </a:prstGeom>
        </p:spPr>
      </p:pic>
      <p:sp>
        <p:nvSpPr>
          <p:cNvPr id="4" name="TextBox 3">
            <a:extLst>
              <a:ext uri="{FF2B5EF4-FFF2-40B4-BE49-F238E27FC236}">
                <a16:creationId xmlns:a16="http://schemas.microsoft.com/office/drawing/2014/main" id="{B34BF978-8B84-984D-BC27-943E5A8E16E1}"/>
              </a:ext>
            </a:extLst>
          </p:cNvPr>
          <p:cNvSpPr txBox="1"/>
          <p:nvPr/>
        </p:nvSpPr>
        <p:spPr>
          <a:xfrm>
            <a:off x="707911" y="5231270"/>
            <a:ext cx="2866490" cy="254365"/>
          </a:xfrm>
          <a:prstGeom prst="rect">
            <a:avLst/>
          </a:prstGeom>
          <a:noFill/>
        </p:spPr>
        <p:txBody>
          <a:bodyPr wrap="none" rtlCol="0">
            <a:spAutoFit/>
          </a:bodyPr>
          <a:lstStyle/>
          <a:p>
            <a:pPr algn="ctr"/>
            <a:r>
              <a:rPr lang="en-US" sz="1053" dirty="0">
                <a:solidFill>
                  <a:schemeClr val="bg1"/>
                </a:solidFill>
              </a:rPr>
              <a:t>https://</a:t>
            </a:r>
            <a:r>
              <a:rPr lang="en-US" sz="1053" dirty="0" err="1">
                <a:solidFill>
                  <a:schemeClr val="bg1"/>
                </a:solidFill>
              </a:rPr>
              <a:t>www.thoughtworks.com</a:t>
            </a:r>
            <a:r>
              <a:rPr lang="en-US" sz="1053" dirty="0">
                <a:solidFill>
                  <a:schemeClr val="bg1"/>
                </a:solidFill>
              </a:rPr>
              <a:t>/radar/techniques</a:t>
            </a:r>
          </a:p>
        </p:txBody>
      </p:sp>
      <p:cxnSp>
        <p:nvCxnSpPr>
          <p:cNvPr id="6" name="Straight Connector 5">
            <a:extLst>
              <a:ext uri="{FF2B5EF4-FFF2-40B4-BE49-F238E27FC236}">
                <a16:creationId xmlns:a16="http://schemas.microsoft.com/office/drawing/2014/main" id="{16A03587-F249-CC45-A345-9EA7C4320C03}"/>
              </a:ext>
            </a:extLst>
          </p:cNvPr>
          <p:cNvCxnSpPr>
            <a:cxnSpLocks/>
          </p:cNvCxnSpPr>
          <p:nvPr/>
        </p:nvCxnSpPr>
        <p:spPr>
          <a:xfrm>
            <a:off x="4315811" y="429491"/>
            <a:ext cx="0" cy="5929745"/>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425C9532-2F15-1A47-A362-6A4411235D40}"/>
              </a:ext>
            </a:extLst>
          </p:cNvPr>
          <p:cNvSpPr txBox="1">
            <a:spLocks/>
          </p:cNvSpPr>
          <p:nvPr/>
        </p:nvSpPr>
        <p:spPr>
          <a:xfrm>
            <a:off x="4493172" y="1151842"/>
            <a:ext cx="4301146" cy="93109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US" sz="3300" dirty="0"/>
              <a:t>Thanks for your time!</a:t>
            </a:r>
          </a:p>
        </p:txBody>
      </p:sp>
      <p:sp>
        <p:nvSpPr>
          <p:cNvPr id="8" name="Subtitle 2">
            <a:extLst>
              <a:ext uri="{FF2B5EF4-FFF2-40B4-BE49-F238E27FC236}">
                <a16:creationId xmlns:a16="http://schemas.microsoft.com/office/drawing/2014/main" id="{E9FE9A72-5226-F441-AEBA-D08EE3616373}"/>
              </a:ext>
            </a:extLst>
          </p:cNvPr>
          <p:cNvSpPr txBox="1">
            <a:spLocks/>
          </p:cNvSpPr>
          <p:nvPr/>
        </p:nvSpPr>
        <p:spPr>
          <a:xfrm>
            <a:off x="4493172" y="2447725"/>
            <a:ext cx="4301146" cy="2896411"/>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Slides &amp; Information available at:</a:t>
            </a:r>
          </a:p>
          <a:p>
            <a:pPr marL="0" indent="0" algn="ctr">
              <a:buNone/>
            </a:pPr>
            <a:r>
              <a:rPr lang="en-US" sz="2400" dirty="0">
                <a:hlinkClick r:id="rId4">
                  <a:extLst>
                    <a:ext uri="{A12FA001-AC4F-418D-AE19-62706E023703}">
                      <ahyp:hlinkClr xmlns:ahyp="http://schemas.microsoft.com/office/drawing/2018/hyperlinkcolor" val="tx"/>
                    </a:ext>
                  </a:extLst>
                </a:hlinkClick>
              </a:rPr>
              <a:t>https://github.com/davidaayers/adr-talk</a:t>
            </a:r>
            <a:endParaRPr lang="en-US" sz="2400" dirty="0"/>
          </a:p>
          <a:p>
            <a:pPr marL="0" indent="0" algn="ctr">
              <a:buNone/>
            </a:pPr>
            <a:endParaRPr lang="en-US" sz="2400" dirty="0"/>
          </a:p>
          <a:p>
            <a:pPr marL="0" indent="0" algn="ctr">
              <a:buNone/>
            </a:pPr>
            <a:r>
              <a:rPr lang="en-US" sz="2400" dirty="0"/>
              <a:t>David Ayers, </a:t>
            </a:r>
          </a:p>
          <a:p>
            <a:pPr marL="0" indent="0" algn="ctr">
              <a:buNone/>
            </a:pPr>
            <a:r>
              <a:rPr lang="en-US" sz="2400" dirty="0"/>
              <a:t>Principal Architect, Credera</a:t>
            </a:r>
          </a:p>
          <a:p>
            <a:pPr marL="0" indent="0" algn="ctr">
              <a:buNone/>
            </a:pPr>
            <a:r>
              <a:rPr lang="en-US" sz="2400" dirty="0">
                <a:hlinkClick r:id="rId5"/>
              </a:rPr>
              <a:t>david.ayers@credera.com</a:t>
            </a:r>
            <a:endParaRPr lang="en-US" sz="2400" dirty="0"/>
          </a:p>
          <a:p>
            <a:pPr marL="0" indent="0" algn="ctr">
              <a:buNone/>
            </a:pPr>
            <a:endParaRPr lang="en-US" sz="2400" dirty="0"/>
          </a:p>
          <a:p>
            <a:pPr marL="0" indent="0" algn="ctr">
              <a:buNone/>
            </a:pPr>
            <a:r>
              <a:rPr lang="en-US" sz="2400" dirty="0"/>
              <a:t>@</a:t>
            </a:r>
            <a:r>
              <a:rPr lang="en-US" sz="2400" dirty="0" err="1"/>
              <a:t>iamagiantnerd</a:t>
            </a:r>
            <a:endParaRPr lang="en-US" sz="2400" dirty="0"/>
          </a:p>
        </p:txBody>
      </p:sp>
    </p:spTree>
    <p:extLst>
      <p:ext uri="{BB962C8B-B14F-4D97-AF65-F5344CB8AC3E}">
        <p14:creationId xmlns:p14="http://schemas.microsoft.com/office/powerpoint/2010/main" val="147791506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3E6380-1356-B44E-81F1-1BA0BFAB8F2E}"/>
              </a:ext>
            </a:extLst>
          </p:cNvPr>
          <p:cNvSpPr txBox="1"/>
          <p:nvPr/>
        </p:nvSpPr>
        <p:spPr>
          <a:xfrm>
            <a:off x="2136878" y="1563104"/>
            <a:ext cx="4870244" cy="3731791"/>
          </a:xfrm>
          <a:prstGeom prst="rect">
            <a:avLst/>
          </a:prstGeom>
          <a:noFill/>
        </p:spPr>
        <p:txBody>
          <a:bodyPr wrap="none" rtlCol="0">
            <a:spAutoFit/>
          </a:bodyPr>
          <a:lstStyle/>
          <a:p>
            <a:pPr algn="ctr"/>
            <a:r>
              <a:rPr lang="en-US" sz="4050" dirty="0">
                <a:solidFill>
                  <a:schemeClr val="bg1"/>
                </a:solidFill>
              </a:rPr>
              <a:t>Most of us take these </a:t>
            </a:r>
          </a:p>
          <a:p>
            <a:pPr algn="ctr"/>
            <a:r>
              <a:rPr lang="en-US" sz="4050" dirty="0">
                <a:solidFill>
                  <a:schemeClr val="bg1"/>
                </a:solidFill>
              </a:rPr>
              <a:t>decisions seriously!</a:t>
            </a:r>
          </a:p>
          <a:p>
            <a:pPr algn="ctr"/>
            <a:endParaRPr lang="en-US" sz="4050" dirty="0">
              <a:solidFill>
                <a:schemeClr val="bg1"/>
              </a:solidFill>
            </a:endParaRPr>
          </a:p>
          <a:p>
            <a:pPr algn="ctr"/>
            <a:r>
              <a:rPr lang="en-US" sz="11500" dirty="0">
                <a:solidFill>
                  <a:schemeClr val="bg1"/>
                </a:solidFill>
              </a:rPr>
              <a:t>✅</a:t>
            </a:r>
            <a:endParaRPr lang="en-US" sz="4050" dirty="0">
              <a:solidFill>
                <a:schemeClr val="bg1"/>
              </a:solidFill>
            </a:endParaRPr>
          </a:p>
        </p:txBody>
      </p:sp>
    </p:spTree>
    <p:extLst>
      <p:ext uri="{BB962C8B-B14F-4D97-AF65-F5344CB8AC3E}">
        <p14:creationId xmlns:p14="http://schemas.microsoft.com/office/powerpoint/2010/main" val="4229442564"/>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1406710" y="1501552"/>
            <a:ext cx="6330580" cy="3877985"/>
          </a:xfrm>
          <a:prstGeom prst="rect">
            <a:avLst/>
          </a:prstGeom>
          <a:noFill/>
        </p:spPr>
        <p:txBody>
          <a:bodyPr wrap="none" rtlCol="0">
            <a:spAutoFit/>
          </a:bodyPr>
          <a:lstStyle/>
          <a:p>
            <a:pPr algn="ctr"/>
            <a:r>
              <a:rPr lang="en-US" sz="4050" dirty="0">
                <a:solidFill>
                  <a:schemeClr val="bg1"/>
                </a:solidFill>
              </a:rPr>
              <a:t>Then we implement it…</a:t>
            </a:r>
          </a:p>
          <a:p>
            <a:pPr algn="ctr"/>
            <a:r>
              <a:rPr lang="en-US" sz="4050" dirty="0">
                <a:solidFill>
                  <a:schemeClr val="bg1"/>
                </a:solidFill>
              </a:rPr>
              <a:t>And all of that context is lost</a:t>
            </a:r>
          </a:p>
          <a:p>
            <a:pPr algn="ctr"/>
            <a:endParaRPr lang="en-US" sz="4050" dirty="0">
              <a:solidFill>
                <a:schemeClr val="bg1"/>
              </a:solidFill>
            </a:endParaRPr>
          </a:p>
          <a:p>
            <a:pPr algn="ctr"/>
            <a:r>
              <a:rPr lang="en-US" sz="12450" dirty="0">
                <a:solidFill>
                  <a:schemeClr val="bg1"/>
                </a:solidFill>
              </a:rPr>
              <a:t>😪</a:t>
            </a:r>
            <a:endParaRPr lang="en-US" sz="4050" dirty="0">
              <a:solidFill>
                <a:schemeClr val="bg1"/>
              </a:solidFill>
            </a:endParaRPr>
          </a:p>
        </p:txBody>
      </p:sp>
    </p:spTree>
    <p:extLst>
      <p:ext uri="{BB962C8B-B14F-4D97-AF65-F5344CB8AC3E}">
        <p14:creationId xmlns:p14="http://schemas.microsoft.com/office/powerpoint/2010/main" val="2728934784"/>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2651566" y="988847"/>
            <a:ext cx="3840875" cy="1251831"/>
          </a:xfrm>
          <a:prstGeom prst="cloudCallout">
            <a:avLst>
              <a:gd name="adj1" fmla="val -671"/>
              <a:gd name="adj2" fmla="val 9363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t>I’d like to make a change!</a:t>
            </a:r>
          </a:p>
        </p:txBody>
      </p:sp>
      <p:sp>
        <p:nvSpPr>
          <p:cNvPr id="5" name="TextBox 4">
            <a:extLst>
              <a:ext uri="{FF2B5EF4-FFF2-40B4-BE49-F238E27FC236}">
                <a16:creationId xmlns:a16="http://schemas.microsoft.com/office/drawing/2014/main" id="{DDD7DCB0-0102-1E40-9255-78A3A79886C6}"/>
              </a:ext>
            </a:extLst>
          </p:cNvPr>
          <p:cNvSpPr txBox="1"/>
          <p:nvPr/>
        </p:nvSpPr>
        <p:spPr>
          <a:xfrm>
            <a:off x="4069940" y="2889109"/>
            <a:ext cx="1050288" cy="1131079"/>
          </a:xfrm>
          <a:prstGeom prst="rect">
            <a:avLst/>
          </a:prstGeom>
          <a:noFill/>
        </p:spPr>
        <p:txBody>
          <a:bodyPr wrap="none" rtlCol="0">
            <a:spAutoFit/>
          </a:bodyPr>
          <a:lstStyle/>
          <a:p>
            <a:r>
              <a:rPr lang="en-US" sz="6750" dirty="0"/>
              <a:t>🙋‍♀️</a:t>
            </a:r>
          </a:p>
        </p:txBody>
      </p:sp>
      <p:sp>
        <p:nvSpPr>
          <p:cNvPr id="4" name="Cloud Callout 3">
            <a:extLst>
              <a:ext uri="{FF2B5EF4-FFF2-40B4-BE49-F238E27FC236}">
                <a16:creationId xmlns:a16="http://schemas.microsoft.com/office/drawing/2014/main" id="{E46BFFF4-890C-7F44-B026-891537AB5CD6}"/>
              </a:ext>
            </a:extLst>
          </p:cNvPr>
          <p:cNvSpPr/>
          <p:nvPr/>
        </p:nvSpPr>
        <p:spPr>
          <a:xfrm>
            <a:off x="310329" y="4363720"/>
            <a:ext cx="3771900" cy="1028700"/>
          </a:xfrm>
          <a:prstGeom prst="cloudCallout">
            <a:avLst>
              <a:gd name="adj1" fmla="val 41813"/>
              <a:gd name="adj2" fmla="val -114351"/>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t>Oh well, I guess they knew better</a:t>
            </a:r>
          </a:p>
        </p:txBody>
      </p:sp>
      <p:sp>
        <p:nvSpPr>
          <p:cNvPr id="6" name="Cloud Callout 5">
            <a:extLst>
              <a:ext uri="{FF2B5EF4-FFF2-40B4-BE49-F238E27FC236}">
                <a16:creationId xmlns:a16="http://schemas.microsoft.com/office/drawing/2014/main" id="{E91A47AC-5EE8-614C-8091-77994E996535}"/>
              </a:ext>
            </a:extLst>
          </p:cNvPr>
          <p:cNvSpPr/>
          <p:nvPr/>
        </p:nvSpPr>
        <p:spPr>
          <a:xfrm>
            <a:off x="4992795" y="4363720"/>
            <a:ext cx="3771900" cy="1028700"/>
          </a:xfrm>
          <a:prstGeom prst="cloudCallout">
            <a:avLst>
              <a:gd name="adj1" fmla="val -43397"/>
              <a:gd name="adj2" fmla="val -113632"/>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t>I’ll just go ahead and change things!</a:t>
            </a:r>
          </a:p>
        </p:txBody>
      </p:sp>
      <p:sp>
        <p:nvSpPr>
          <p:cNvPr id="2" name="TextBox 1">
            <a:extLst>
              <a:ext uri="{FF2B5EF4-FFF2-40B4-BE49-F238E27FC236}">
                <a16:creationId xmlns:a16="http://schemas.microsoft.com/office/drawing/2014/main" id="{DD72D2AA-3DBA-1C4B-997A-7476F0A2D4E4}"/>
              </a:ext>
            </a:extLst>
          </p:cNvPr>
          <p:cNvSpPr txBox="1"/>
          <p:nvPr/>
        </p:nvSpPr>
        <p:spPr>
          <a:xfrm>
            <a:off x="1694219" y="4086721"/>
            <a:ext cx="1004121" cy="254365"/>
          </a:xfrm>
          <a:prstGeom prst="rect">
            <a:avLst/>
          </a:prstGeom>
          <a:noFill/>
        </p:spPr>
        <p:txBody>
          <a:bodyPr wrap="square" rtlCol="0">
            <a:spAutoFit/>
          </a:bodyPr>
          <a:lstStyle/>
          <a:p>
            <a:r>
              <a:rPr lang="en-US" sz="1053" dirty="0">
                <a:solidFill>
                  <a:schemeClr val="bg1"/>
                </a:solidFill>
              </a:rPr>
              <a:t>Option A:</a:t>
            </a:r>
          </a:p>
        </p:txBody>
      </p:sp>
      <p:sp>
        <p:nvSpPr>
          <p:cNvPr id="7" name="TextBox 6">
            <a:extLst>
              <a:ext uri="{FF2B5EF4-FFF2-40B4-BE49-F238E27FC236}">
                <a16:creationId xmlns:a16="http://schemas.microsoft.com/office/drawing/2014/main" id="{564290BB-BAB2-F74E-B4CB-BBD6C366632E}"/>
              </a:ext>
            </a:extLst>
          </p:cNvPr>
          <p:cNvSpPr txBox="1"/>
          <p:nvPr/>
        </p:nvSpPr>
        <p:spPr>
          <a:xfrm>
            <a:off x="6376685" y="4086721"/>
            <a:ext cx="1004121" cy="254365"/>
          </a:xfrm>
          <a:prstGeom prst="rect">
            <a:avLst/>
          </a:prstGeom>
          <a:noFill/>
        </p:spPr>
        <p:txBody>
          <a:bodyPr wrap="square" rtlCol="0">
            <a:spAutoFit/>
          </a:bodyPr>
          <a:lstStyle/>
          <a:p>
            <a:r>
              <a:rPr lang="en-US" sz="1053" dirty="0">
                <a:solidFill>
                  <a:schemeClr val="bg1"/>
                </a:solidFill>
              </a:rPr>
              <a:t>Option B:</a:t>
            </a:r>
          </a:p>
        </p:txBody>
      </p:sp>
    </p:spTree>
    <p:extLst>
      <p:ext uri="{BB962C8B-B14F-4D97-AF65-F5344CB8AC3E}">
        <p14:creationId xmlns:p14="http://schemas.microsoft.com/office/powerpoint/2010/main" val="329993447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3AD3-CDB6-CE4C-A630-82980BA1D0E8}"/>
              </a:ext>
            </a:extLst>
          </p:cNvPr>
          <p:cNvSpPr>
            <a:spLocks noGrp="1"/>
          </p:cNvSpPr>
          <p:nvPr>
            <p:ph type="title"/>
          </p:nvPr>
        </p:nvSpPr>
        <p:spPr>
          <a:xfrm>
            <a:off x="623888" y="987313"/>
            <a:ext cx="7886700" cy="1197245"/>
          </a:xfrm>
        </p:spPr>
        <p:txBody>
          <a:bodyPr>
            <a:normAutofit/>
          </a:bodyPr>
          <a:lstStyle/>
          <a:p>
            <a:pPr algn="ctr"/>
            <a:r>
              <a:rPr lang="en-US" sz="6000" b="1" dirty="0">
                <a:solidFill>
                  <a:schemeClr val="accent4"/>
                </a:solidFill>
              </a:rPr>
              <a:t>The Solution:</a:t>
            </a:r>
          </a:p>
        </p:txBody>
      </p:sp>
      <p:sp>
        <p:nvSpPr>
          <p:cNvPr id="3" name="Text Placeholder 2">
            <a:extLst>
              <a:ext uri="{FF2B5EF4-FFF2-40B4-BE49-F238E27FC236}">
                <a16:creationId xmlns:a16="http://schemas.microsoft.com/office/drawing/2014/main" id="{F3EFA1D7-5C02-5C46-8D14-AC78C6316567}"/>
              </a:ext>
            </a:extLst>
          </p:cNvPr>
          <p:cNvSpPr>
            <a:spLocks noGrp="1"/>
          </p:cNvSpPr>
          <p:nvPr>
            <p:ph type="body" idx="1"/>
          </p:nvPr>
        </p:nvSpPr>
        <p:spPr>
          <a:xfrm>
            <a:off x="628650" y="4554946"/>
            <a:ext cx="7886700" cy="1125140"/>
          </a:xfrm>
        </p:spPr>
        <p:txBody>
          <a:bodyPr>
            <a:normAutofit fontScale="92500" lnSpcReduction="10000"/>
          </a:bodyPr>
          <a:lstStyle/>
          <a:p>
            <a:r>
              <a:rPr lang="en-US" sz="2800" i="1" dirty="0">
                <a:solidFill>
                  <a:schemeClr val="bg1"/>
                </a:solidFill>
              </a:rPr>
              <a:t>“Large documents are never kept up to date. Small, modular documents have at least a chance at being updated.”</a:t>
            </a:r>
          </a:p>
          <a:p>
            <a:r>
              <a:rPr lang="en-US" dirty="0">
                <a:solidFill>
                  <a:schemeClr val="bg1"/>
                </a:solidFill>
              </a:rPr>
              <a:t>— Michael Nygard, </a:t>
            </a:r>
            <a:r>
              <a:rPr lang="en-US" dirty="0">
                <a:solidFill>
                  <a:schemeClr val="bg1"/>
                </a:solidFill>
                <a:hlinkClick r:id="rId3">
                  <a:extLst>
                    <a:ext uri="{A12FA001-AC4F-418D-AE19-62706E023703}">
                      <ahyp:hlinkClr xmlns:ahyp="http://schemas.microsoft.com/office/drawing/2018/hyperlinkcolor" val="tx"/>
                    </a:ext>
                  </a:extLst>
                </a:hlinkClick>
              </a:rPr>
              <a:t>Documenting Architectural Decisions</a:t>
            </a:r>
            <a:r>
              <a:rPr lang="en-US" dirty="0">
                <a:solidFill>
                  <a:schemeClr val="bg1"/>
                </a:solidFill>
              </a:rPr>
              <a:t> Blog Post</a:t>
            </a:r>
          </a:p>
        </p:txBody>
      </p:sp>
      <p:sp>
        <p:nvSpPr>
          <p:cNvPr id="4" name="TextBox 3">
            <a:extLst>
              <a:ext uri="{FF2B5EF4-FFF2-40B4-BE49-F238E27FC236}">
                <a16:creationId xmlns:a16="http://schemas.microsoft.com/office/drawing/2014/main" id="{7678FDA1-B29F-1044-B947-9857B027DCC8}"/>
              </a:ext>
            </a:extLst>
          </p:cNvPr>
          <p:cNvSpPr txBox="1"/>
          <p:nvPr/>
        </p:nvSpPr>
        <p:spPr>
          <a:xfrm>
            <a:off x="1164658" y="2113256"/>
            <a:ext cx="6814686" cy="1338828"/>
          </a:xfrm>
          <a:prstGeom prst="rect">
            <a:avLst/>
          </a:prstGeom>
          <a:noFill/>
        </p:spPr>
        <p:txBody>
          <a:bodyPr wrap="none" rtlCol="0">
            <a:spAutoFit/>
          </a:bodyPr>
          <a:lstStyle/>
          <a:p>
            <a:pPr algn="ctr"/>
            <a:r>
              <a:rPr lang="en-US" sz="4050" dirty="0">
                <a:solidFill>
                  <a:schemeClr val="bg1"/>
                </a:solidFill>
              </a:rPr>
              <a:t>Architectural Decision Records</a:t>
            </a:r>
          </a:p>
          <a:p>
            <a:pPr algn="ctr"/>
            <a:r>
              <a:rPr lang="en-US" sz="4050" dirty="0">
                <a:solidFill>
                  <a:schemeClr val="bg1"/>
                </a:solidFill>
              </a:rPr>
              <a:t>(ADRs)</a:t>
            </a:r>
          </a:p>
        </p:txBody>
      </p:sp>
    </p:spTree>
    <p:extLst>
      <p:ext uri="{BB962C8B-B14F-4D97-AF65-F5344CB8AC3E}">
        <p14:creationId xmlns:p14="http://schemas.microsoft.com/office/powerpoint/2010/main" val="588500398"/>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639711" y="938866"/>
            <a:ext cx="7886700" cy="1595514"/>
          </a:xfrm>
        </p:spPr>
        <p:txBody>
          <a:bodyPr>
            <a:noAutofit/>
          </a:bodyPr>
          <a:lstStyle/>
          <a:p>
            <a:pPr algn="ctr"/>
            <a:r>
              <a:rPr lang="en-US" sz="2700" i="1" dirty="0"/>
              <a:t>ADRs are:</a:t>
            </a:r>
            <a:br>
              <a:rPr lang="en-US" sz="2700" i="1" dirty="0"/>
            </a:br>
            <a:r>
              <a:rPr lang="en-US" sz="2700" dirty="0"/>
              <a:t>Saved </a:t>
            </a:r>
            <a:r>
              <a:rPr lang="en-US" sz="2700" b="1" dirty="0"/>
              <a:t>with</a:t>
            </a:r>
            <a:r>
              <a:rPr lang="en-US" sz="2700" dirty="0"/>
              <a:t> the project in a file with an </a:t>
            </a:r>
            <a:br>
              <a:rPr lang="en-US" sz="2700" dirty="0"/>
            </a:br>
            <a:r>
              <a:rPr lang="en-US" sz="2700" dirty="0"/>
              <a:t>incrementing sequence:</a:t>
            </a:r>
            <a:br>
              <a:rPr lang="en-US" sz="2700" dirty="0"/>
            </a:br>
            <a:r>
              <a:rPr lang="en-US" sz="2700" b="1" dirty="0"/>
              <a:t>0001-git-for-version-control.md</a:t>
            </a:r>
            <a:endParaRPr lang="en-US" sz="2700" dirty="0"/>
          </a:p>
        </p:txBody>
      </p:sp>
      <p:pic>
        <p:nvPicPr>
          <p:cNvPr id="3" name="Picture 2">
            <a:extLst>
              <a:ext uri="{FF2B5EF4-FFF2-40B4-BE49-F238E27FC236}">
                <a16:creationId xmlns:a16="http://schemas.microsoft.com/office/drawing/2014/main" id="{B7499277-C951-994B-A389-7C7B4ABB0CC6}"/>
              </a:ext>
            </a:extLst>
          </p:cNvPr>
          <p:cNvPicPr>
            <a:picLocks noChangeAspect="1"/>
          </p:cNvPicPr>
          <p:nvPr/>
        </p:nvPicPr>
        <p:blipFill>
          <a:blip r:embed="rId3"/>
          <a:stretch>
            <a:fillRect/>
          </a:stretch>
        </p:blipFill>
        <p:spPr>
          <a:xfrm>
            <a:off x="1371604" y="2622872"/>
            <a:ext cx="6422923" cy="2951073"/>
          </a:xfrm>
          <a:prstGeom prst="rect">
            <a:avLst/>
          </a:prstGeom>
        </p:spPr>
      </p:pic>
    </p:spTree>
    <p:extLst>
      <p:ext uri="{BB962C8B-B14F-4D97-AF65-F5344CB8AC3E}">
        <p14:creationId xmlns:p14="http://schemas.microsoft.com/office/powerpoint/2010/main" val="341348932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1652125" y="857250"/>
            <a:ext cx="5839754" cy="5143500"/>
          </a:xfrm>
          <a:prstGeom prst="rect">
            <a:avLst/>
          </a:prstGeom>
        </p:spPr>
      </p:pic>
    </p:spTree>
    <p:extLst>
      <p:ext uri="{BB962C8B-B14F-4D97-AF65-F5344CB8AC3E}">
        <p14:creationId xmlns:p14="http://schemas.microsoft.com/office/powerpoint/2010/main" val="285416273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1652125" y="857250"/>
            <a:ext cx="5839754" cy="51435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b="92903"/>
          <a:stretch/>
        </p:blipFill>
        <p:spPr>
          <a:xfrm>
            <a:off x="1652125" y="857253"/>
            <a:ext cx="5839754" cy="365023"/>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090361" y="1938538"/>
            <a:ext cx="968535" cy="600164"/>
          </a:xfrm>
          <a:prstGeom prst="rect">
            <a:avLst/>
          </a:prstGeom>
          <a:noFill/>
        </p:spPr>
        <p:txBody>
          <a:bodyPr wrap="none" rtlCol="0">
            <a:spAutoFit/>
          </a:bodyPr>
          <a:lstStyle/>
          <a:p>
            <a:r>
              <a:rPr lang="en-US" sz="3300" dirty="0"/>
              <a:t>Title</a:t>
            </a:r>
          </a:p>
        </p:txBody>
      </p:sp>
      <p:sp>
        <p:nvSpPr>
          <p:cNvPr id="8" name="Left Arrow 7">
            <a:extLst>
              <a:ext uri="{FF2B5EF4-FFF2-40B4-BE49-F238E27FC236}">
                <a16:creationId xmlns:a16="http://schemas.microsoft.com/office/drawing/2014/main" id="{F5BA64AF-9A79-5E4C-8FDC-FB51331AE991}"/>
              </a:ext>
            </a:extLst>
          </p:cNvPr>
          <p:cNvSpPr/>
          <p:nvPr/>
        </p:nvSpPr>
        <p:spPr>
          <a:xfrm rot="1838549">
            <a:off x="3749779" y="1222273"/>
            <a:ext cx="1437968" cy="9964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Tree>
    <p:extLst>
      <p:ext uri="{BB962C8B-B14F-4D97-AF65-F5344CB8AC3E}">
        <p14:creationId xmlns:p14="http://schemas.microsoft.com/office/powerpoint/2010/main" val="1834164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cording-architectural-decisions-ignite" id="{6FF876E1-7E57-F040-930D-D4A8A501F66A}" vid="{2F79D2B5-A5DE-2048-8A93-DACB52193C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4727</TotalTime>
  <Words>1495</Words>
  <Application>Microsoft Macintosh PowerPoint</Application>
  <PresentationFormat>On-screen Show (4:3)</PresentationFormat>
  <Paragraphs>178</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Gill Sans MT</vt:lpstr>
      <vt:lpstr>Office Theme</vt:lpstr>
      <vt:lpstr>Recording Architectural Decisions</vt:lpstr>
      <vt:lpstr>PowerPoint Presentation</vt:lpstr>
      <vt:lpstr>PowerPoint Presentation</vt:lpstr>
      <vt:lpstr>PowerPoint Presentation</vt:lpstr>
      <vt:lpstr>PowerPoint Presentation</vt:lpstr>
      <vt:lpstr>The Solution:</vt:lpstr>
      <vt:lpstr>ADRs are: Saved with the project in a file with an  incrementing sequence: 0001-git-for-version-control.md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what about overarching concerns that apply to more than one project?  🤔</vt:lpstr>
      <vt:lpstr>PowerPoint Presentation</vt:lpstr>
      <vt:lpstr>The Benefits</vt:lpstr>
      <vt:lpstr>PowerPoint Presentation</vt:lpstr>
      <vt:lpstr>More praise for ADRs: ThoughtWorks Technology Radar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Ayers</dc:creator>
  <cp:lastModifiedBy>David Ayers</cp:lastModifiedBy>
  <cp:revision>37</cp:revision>
  <dcterms:created xsi:type="dcterms:W3CDTF">2018-10-16T18:45:14Z</dcterms:created>
  <dcterms:modified xsi:type="dcterms:W3CDTF">2019-01-21T22:15:43Z</dcterms:modified>
</cp:coreProperties>
</file>