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1" r:id="rId3"/>
    <p:sldId id="263" r:id="rId4"/>
    <p:sldId id="291" r:id="rId5"/>
    <p:sldId id="265" r:id="rId6"/>
    <p:sldId id="273" r:id="rId7"/>
    <p:sldId id="299" r:id="rId8"/>
    <p:sldId id="302" r:id="rId9"/>
    <p:sldId id="303" r:id="rId10"/>
    <p:sldId id="304" r:id="rId11"/>
    <p:sldId id="305" r:id="rId12"/>
    <p:sldId id="306" r:id="rId13"/>
    <p:sldId id="307" r:id="rId14"/>
    <p:sldId id="268" r:id="rId15"/>
    <p:sldId id="311" r:id="rId16"/>
    <p:sldId id="301" r:id="rId17"/>
    <p:sldId id="270" r:id="rId18"/>
    <p:sldId id="266" r:id="rId19"/>
    <p:sldId id="312" r:id="rId20"/>
    <p:sldId id="308" r:id="rId21"/>
    <p:sldId id="25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5510"/>
  </p:normalViewPr>
  <p:slideViewPr>
    <p:cSldViewPr snapToGrid="0" snapToObjects="1">
      <p:cViewPr varScale="1">
        <p:scale>
          <a:sx n="81" d="100"/>
          <a:sy n="81" d="100"/>
        </p:scale>
        <p:origin x="22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66DB2-42AF-8C42-9886-7B81646A09AD}" type="datetimeFigureOut">
              <a:rPr lang="en-US" smtClean="0"/>
              <a:t>1/11/19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DF656-43DD-C647-8193-729F56EE6E13}" type="slidenum">
              <a:rPr lang="en-US" smtClean="0"/>
              <a:t>‹#›</a:t>
            </a:fld>
            <a:endParaRPr lang="en-US"/>
          </a:p>
        </p:txBody>
      </p:sp>
    </p:spTree>
    <p:extLst>
      <p:ext uri="{BB962C8B-B14F-4D97-AF65-F5344CB8AC3E}">
        <p14:creationId xmlns:p14="http://schemas.microsoft.com/office/powerpoint/2010/main" val="478361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technologists, we make important architectural decisions every day</a:t>
            </a:r>
          </a:p>
          <a:p>
            <a:r>
              <a:rPr lang="en-US" dirty="0"/>
              <a:t>These decisions can range from far reaching (Angular vs. React) to mundane (Infinite scroll vs. pagination for search results)</a:t>
            </a:r>
          </a:p>
          <a:p>
            <a:r>
              <a:rPr lang="en-US" dirty="0"/>
              <a:t>These decisions can be made by one person, or made by the team</a:t>
            </a:r>
          </a:p>
          <a:p>
            <a:r>
              <a:rPr lang="en-US" dirty="0"/>
              <a:t>Most of us do a great job and carefully thinking through these decisions:</a:t>
            </a:r>
          </a:p>
          <a:p>
            <a:r>
              <a:rPr lang="en-US" dirty="0"/>
              <a:t>Taking into account all of the pros and cons of the many different options</a:t>
            </a:r>
          </a:p>
          <a:p>
            <a:r>
              <a:rPr lang="en-US" dirty="0"/>
              <a:t>Discussing these options with the team</a:t>
            </a:r>
          </a:p>
          <a:p>
            <a:r>
              <a:rPr lang="en-US" dirty="0"/>
              <a:t>Perhaps doing a spike or a "</a:t>
            </a:r>
            <a:r>
              <a:rPr lang="en-US" dirty="0" err="1"/>
              <a:t>pepsi</a:t>
            </a:r>
            <a:r>
              <a:rPr lang="en-US" dirty="0"/>
              <a:t> challenge" to determine a "best fit" for a particular decision</a:t>
            </a:r>
          </a:p>
        </p:txBody>
      </p:sp>
      <p:sp>
        <p:nvSpPr>
          <p:cNvPr id="4" name="Slide Number Placeholder 3"/>
          <p:cNvSpPr>
            <a:spLocks noGrp="1"/>
          </p:cNvSpPr>
          <p:nvPr>
            <p:ph type="sldNum" sz="quarter" idx="5"/>
          </p:nvPr>
        </p:nvSpPr>
        <p:spPr/>
        <p:txBody>
          <a:bodyPr/>
          <a:lstStyle/>
          <a:p>
            <a:fld id="{E42DF656-43DD-C647-8193-729F56EE6E13}" type="slidenum">
              <a:rPr lang="en-US" smtClean="0"/>
              <a:t>2</a:t>
            </a:fld>
            <a:endParaRPr lang="en-US"/>
          </a:p>
        </p:txBody>
      </p:sp>
    </p:spTree>
    <p:extLst>
      <p:ext uri="{BB962C8B-B14F-4D97-AF65-F5344CB8AC3E}">
        <p14:creationId xmlns:p14="http://schemas.microsoft.com/office/powerpoint/2010/main" val="256638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2471353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12</a:t>
            </a:fld>
            <a:endParaRPr lang="en-US"/>
          </a:p>
        </p:txBody>
      </p:sp>
    </p:spTree>
    <p:extLst>
      <p:ext uri="{BB962C8B-B14F-4D97-AF65-F5344CB8AC3E}">
        <p14:creationId xmlns:p14="http://schemas.microsoft.com/office/powerpoint/2010/main" val="1972115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 Again, pay attention to the language used; these aren't value judgements, they are statements of fact, or as close as you can get.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13</a:t>
            </a:fld>
            <a:endParaRPr lang="en-US"/>
          </a:p>
        </p:txBody>
      </p:sp>
    </p:spTree>
    <p:extLst>
      <p:ext uri="{BB962C8B-B14F-4D97-AF65-F5344CB8AC3E}">
        <p14:creationId xmlns:p14="http://schemas.microsoft.com/office/powerpoint/2010/main" val="2214453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using a PR/MR workflow for the project, you can leverage that for ADRs too!</a:t>
            </a:r>
          </a:p>
          <a:p>
            <a:r>
              <a:rPr lang="en-US" dirty="0"/>
              <a:t>Architectural decisions can be proposed via a Pull Request, and any discussion related to what goes into the ADR itself is captured as part of the repo in </a:t>
            </a:r>
            <a:r>
              <a:rPr lang="en-US" dirty="0" err="1"/>
              <a:t>Github</a:t>
            </a:r>
            <a:r>
              <a:rPr lang="en-US" dirty="0"/>
              <a:t>/Gitlab/etc.</a:t>
            </a:r>
          </a:p>
        </p:txBody>
      </p:sp>
      <p:sp>
        <p:nvSpPr>
          <p:cNvPr id="4" name="Slide Number Placeholder 3"/>
          <p:cNvSpPr>
            <a:spLocks noGrp="1"/>
          </p:cNvSpPr>
          <p:nvPr>
            <p:ph type="sldNum" sz="quarter" idx="5"/>
          </p:nvPr>
        </p:nvSpPr>
        <p:spPr/>
        <p:txBody>
          <a:bodyPr/>
          <a:lstStyle/>
          <a:p>
            <a:fld id="{E42DF656-43DD-C647-8193-729F56EE6E13}" type="slidenum">
              <a:rPr lang="en-US" smtClean="0"/>
              <a:t>14</a:t>
            </a:fld>
            <a:endParaRPr lang="en-US"/>
          </a:p>
        </p:txBody>
      </p:sp>
    </p:spTree>
    <p:extLst>
      <p:ext uri="{BB962C8B-B14F-4D97-AF65-F5344CB8AC3E}">
        <p14:creationId xmlns:p14="http://schemas.microsoft.com/office/powerpoint/2010/main" val="2275036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sweat the details — if you’re not sure if you should create an ADR, create one. You’ll learn to start to know it when you see it. Until then, if you even think you might need one, make one!</a:t>
            </a:r>
          </a:p>
          <a:p>
            <a:endParaRPr lang="en-US" dirty="0"/>
          </a:p>
          <a:p>
            <a:r>
              <a:rPr lang="en-US" dirty="0"/>
              <a:t>* Can be as simple as choice of IDE (eclipse vs. IntelliJ)</a:t>
            </a:r>
          </a:p>
          <a:p>
            <a:r>
              <a:rPr lang="en-US" dirty="0"/>
              <a:t>* Or as complex as documenting a spike done to validate an architectural approach</a:t>
            </a:r>
          </a:p>
          <a:p>
            <a:r>
              <a:rPr lang="en-US" dirty="0"/>
              <a:t>* Can also document feature decisions: Infinite scroll vs. pagination</a:t>
            </a:r>
          </a:p>
        </p:txBody>
      </p:sp>
      <p:sp>
        <p:nvSpPr>
          <p:cNvPr id="4" name="Slide Number Placeholder 3"/>
          <p:cNvSpPr>
            <a:spLocks noGrp="1"/>
          </p:cNvSpPr>
          <p:nvPr>
            <p:ph type="sldNum" sz="quarter" idx="5"/>
          </p:nvPr>
        </p:nvSpPr>
        <p:spPr/>
        <p:txBody>
          <a:bodyPr/>
          <a:lstStyle/>
          <a:p>
            <a:fld id="{E42DF656-43DD-C647-8193-729F56EE6E13}" type="slidenum">
              <a:rPr lang="en-US" smtClean="0"/>
              <a:t>15</a:t>
            </a:fld>
            <a:endParaRPr lang="en-US"/>
          </a:p>
        </p:txBody>
      </p:sp>
    </p:spTree>
    <p:extLst>
      <p:ext uri="{BB962C8B-B14F-4D97-AF65-F5344CB8AC3E}">
        <p14:creationId xmlns:p14="http://schemas.microsoft.com/office/powerpoint/2010/main" val="421649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Technical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we hadn’t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"Ansible for orchestration"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"Vault for secret management"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These were kept in a special repo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Technical Architecture ADRs. Other stuff, like architectural diagrams were also stored there [</a:t>
            </a:r>
            <a:r>
              <a:rPr lang="en-US" sz="1200" b="0" i="0" u="none" strike="noStrike" kern="1200" dirty="0" err="1">
                <a:solidFill>
                  <a:schemeClr val="tx1"/>
                </a:solidFill>
                <a:effectLst/>
                <a:latin typeface="+mn-lt"/>
                <a:ea typeface="+mn-ea"/>
                <a:cs typeface="+mn-cs"/>
              </a:rPr>
              <a:t>PlantUML</a:t>
            </a:r>
            <a:r>
              <a:rPr lang="en-US" sz="1200" b="0" i="0" u="none" strike="noStrike" kern="1200" dirty="0">
                <a:solidFill>
                  <a:schemeClr val="tx1"/>
                </a:solidFill>
                <a:effectLst/>
                <a:latin typeface="+mn-lt"/>
                <a:ea typeface="+mn-ea"/>
                <a:cs typeface="+mn-cs"/>
              </a:rPr>
              <a:t>](http://</a:t>
            </a:r>
            <a:r>
              <a:rPr lang="en-US" sz="1200" b="0" i="0" u="none" strike="noStrike" kern="1200" dirty="0" err="1">
                <a:solidFill>
                  <a:schemeClr val="tx1"/>
                </a:solidFill>
                <a:effectLst/>
                <a:latin typeface="+mn-lt"/>
                <a:ea typeface="+mn-ea"/>
                <a:cs typeface="+mn-cs"/>
              </a:rPr>
              <a:t>plantuml.com</a:t>
            </a:r>
            <a:r>
              <a:rPr lang="en-US" sz="1200" b="0" i="0" u="none" strike="noStrike" kern="1200" dirty="0">
                <a:solidFill>
                  <a:schemeClr val="tx1"/>
                </a:solidFill>
                <a:effectLst/>
                <a:latin typeface="+mn-lt"/>
                <a:ea typeface="+mn-ea"/>
                <a:cs typeface="+mn-cs"/>
              </a:rPr>
              <a:t>/) is a good tool for text-based architecture diagrams.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16</a:t>
            </a:fld>
            <a:endParaRPr lang="en-US"/>
          </a:p>
        </p:txBody>
      </p:sp>
    </p:spTree>
    <p:extLst>
      <p:ext uri="{BB962C8B-B14F-4D97-AF65-F5344CB8AC3E}">
        <p14:creationId xmlns:p14="http://schemas.microsoft.com/office/powerpoint/2010/main" val="1951235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wikis?</a:t>
            </a:r>
          </a:p>
          <a:p>
            <a:r>
              <a:rPr lang="en-US" dirty="0"/>
              <a:t>Lots of people use wikis to try to document these types of decisions, which is better than nothing</a:t>
            </a:r>
          </a:p>
          <a:p>
            <a:r>
              <a:rPr lang="en-US" dirty="0"/>
              <a:t>But, there is a disconnect (usually) between the code and the wiki, and in most places, wikis are where documents go to die</a:t>
            </a:r>
          </a:p>
          <a:p>
            <a:r>
              <a:rPr lang="en-US" dirty="0"/>
              <a:t>That being said, well maintained wikis can be great, and ADRs can exist on wikis (but I wouldn’t recommend it)</a:t>
            </a:r>
          </a:p>
        </p:txBody>
      </p:sp>
      <p:sp>
        <p:nvSpPr>
          <p:cNvPr id="4" name="Slide Number Placeholder 3"/>
          <p:cNvSpPr>
            <a:spLocks noGrp="1"/>
          </p:cNvSpPr>
          <p:nvPr>
            <p:ph type="sldNum" sz="quarter" idx="5"/>
          </p:nvPr>
        </p:nvSpPr>
        <p:spPr/>
        <p:txBody>
          <a:bodyPr/>
          <a:lstStyle/>
          <a:p>
            <a:fld id="{E42DF656-43DD-C647-8193-729F56EE6E13}" type="slidenum">
              <a:rPr lang="en-US" smtClean="0"/>
              <a:t>17</a:t>
            </a:fld>
            <a:endParaRPr lang="en-US"/>
          </a:p>
        </p:txBody>
      </p:sp>
    </p:spTree>
    <p:extLst>
      <p:ext uri="{BB962C8B-B14F-4D97-AF65-F5344CB8AC3E}">
        <p14:creationId xmlns:p14="http://schemas.microsoft.com/office/powerpoint/2010/main" val="1056821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i="1" dirty="0">
                <a:solidFill>
                  <a:schemeClr val="bg1"/>
                </a:solidFill>
              </a:rPr>
              <a:t>“Incorrect documentation is often worse than no documentation.”</a:t>
            </a:r>
          </a:p>
          <a:p>
            <a:pPr fontAlgn="base"/>
            <a:r>
              <a:rPr lang="en-US" dirty="0">
                <a:solidFill>
                  <a:schemeClr val="bg1"/>
                </a:solidFill>
              </a:rPr>
              <a:t>— Bertrand Meyer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18</a:t>
            </a:fld>
            <a:endParaRPr lang="en-US"/>
          </a:p>
        </p:txBody>
      </p:sp>
    </p:spTree>
    <p:extLst>
      <p:ext uri="{BB962C8B-B14F-4D97-AF65-F5344CB8AC3E}">
        <p14:creationId xmlns:p14="http://schemas.microsoft.com/office/powerpoint/2010/main" val="1719158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people joining the team can better understand the thought processes that lead to current state</a:t>
            </a:r>
          </a:p>
          <a:p>
            <a:endParaRPr lang="en-US" dirty="0"/>
          </a:p>
          <a:p>
            <a:r>
              <a:rPr lang="en-US" dirty="0"/>
              <a:t>Stops people from repeating the sins of the past</a:t>
            </a:r>
          </a:p>
          <a:p>
            <a:r>
              <a:rPr lang="en-US" dirty="0"/>
              <a:t>    How many times have we said "I swear we looked at that, but I don’t really remember”</a:t>
            </a:r>
          </a:p>
          <a:p>
            <a:endParaRPr lang="en-US" dirty="0"/>
          </a:p>
          <a:p>
            <a:r>
              <a:rPr lang="en-US" dirty="0"/>
              <a:t>Informs current decision making processes - by looking at all of the decisions that were made in a project, one can get a sense for the types of decisions that are made, which in itself is informative and provides context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19</a:t>
            </a:fld>
            <a:endParaRPr lang="en-US"/>
          </a:p>
        </p:txBody>
      </p:sp>
    </p:spTree>
    <p:extLst>
      <p:ext uri="{BB962C8B-B14F-4D97-AF65-F5344CB8AC3E}">
        <p14:creationId xmlns:p14="http://schemas.microsoft.com/office/powerpoint/2010/main" val="2945286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Thoughtworks</a:t>
            </a:r>
            <a:r>
              <a:rPr lang="en-US" dirty="0"/>
              <a:t> has also moved ADRs into “Adopt” in their technology radar, so the idea of using ADRs is gaining momentum in the world.</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20</a:t>
            </a:fld>
            <a:endParaRPr lang="en-US"/>
          </a:p>
        </p:txBody>
      </p:sp>
    </p:spTree>
    <p:extLst>
      <p:ext uri="{BB962C8B-B14F-4D97-AF65-F5344CB8AC3E}">
        <p14:creationId xmlns:p14="http://schemas.microsoft.com/office/powerpoint/2010/main" val="179977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we go about implementing it</a:t>
            </a:r>
          </a:p>
          <a:p>
            <a:endParaRPr lang="en-US" dirty="0"/>
          </a:p>
          <a:p>
            <a:r>
              <a:rPr lang="en-US" dirty="0"/>
              <a:t>Maybe we update a user story with some of the information that led to the decision (usually not though)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all of that context is lost</a:t>
            </a:r>
          </a:p>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3</a:t>
            </a:fld>
            <a:endParaRPr lang="en-US"/>
          </a:p>
        </p:txBody>
      </p:sp>
    </p:spTree>
    <p:extLst>
      <p:ext uri="{BB962C8B-B14F-4D97-AF65-F5344CB8AC3E}">
        <p14:creationId xmlns:p14="http://schemas.microsoft.com/office/powerpoint/2010/main" val="2367754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does that context matter?</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a:t>
            </a:fld>
            <a:endParaRPr lang="en-US"/>
          </a:p>
        </p:txBody>
      </p:sp>
    </p:spTree>
    <p:extLst>
      <p:ext uri="{BB962C8B-B14F-4D97-AF65-F5344CB8AC3E}">
        <p14:creationId xmlns:p14="http://schemas.microsoft.com/office/powerpoint/2010/main" val="725239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First proposed by Michael Nygard (consultant, author, speaker), 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There’s a special case for decisions that span projects or the entire enterprise, I’ll get to that in a few minutes.</a:t>
            </a:r>
            <a:endParaRPr lang="en-US" dirty="0"/>
          </a:p>
          <a:p>
            <a:endParaRPr lang="en-US" dirty="0"/>
          </a:p>
          <a:p>
            <a:pPr rtl="0"/>
            <a:r>
              <a:rPr lang="en-US" sz="1200" b="0" i="0" u="none" strike="noStrike" kern="1200" dirty="0">
                <a:solidFill>
                  <a:schemeClr val="tx1"/>
                </a:solidFill>
                <a:effectLst/>
                <a:latin typeface="+mn-lt"/>
                <a:ea typeface="+mn-ea"/>
                <a:cs typeface="+mn-cs"/>
              </a:rPr>
              <a:t>- Lightweight, text based solution, usually written in Markdown</a:t>
            </a:r>
          </a:p>
          <a:p>
            <a:pPr rtl="0"/>
            <a:r>
              <a:rPr lang="en-US" sz="1200" b="0" i="0" u="none" strike="noStrike" kern="1200" dirty="0">
                <a:solidFill>
                  <a:schemeClr val="tx1"/>
                </a:solidFill>
                <a:effectLst/>
                <a:latin typeface="+mn-lt"/>
                <a:ea typeface="+mn-ea"/>
                <a:cs typeface="+mn-cs"/>
              </a:rPr>
              <a:t>Markdown allows "pretty" rendering when used with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Gitlab &amp; others, still human readable</a:t>
            </a:r>
          </a:p>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5</a:t>
            </a:fld>
            <a:endParaRPr lang="en-US"/>
          </a:p>
        </p:txBody>
      </p:sp>
    </p:spTree>
    <p:extLst>
      <p:ext uri="{BB962C8B-B14F-4D97-AF65-F5344CB8AC3E}">
        <p14:creationId xmlns:p14="http://schemas.microsoft.com/office/powerpoint/2010/main" val="1426769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42DF656-43DD-C647-8193-729F56EE6E13}" type="slidenum">
              <a:rPr lang="en-US" smtClean="0"/>
              <a:t>6</a:t>
            </a:fld>
            <a:endParaRPr lang="en-US"/>
          </a:p>
        </p:txBody>
      </p:sp>
    </p:spTree>
    <p:extLst>
      <p:ext uri="{BB962C8B-B14F-4D97-AF65-F5344CB8AC3E}">
        <p14:creationId xmlns:p14="http://schemas.microsoft.com/office/powerpoint/2010/main" val="4233849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Each decision is stored in a separate file, with an incrementing sequence; so the first decision on a project is 0001, the second is 0002,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 and saved with the project you’re working on, in a top-level ADR directory.</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a:t>
            </a:fld>
            <a:endParaRPr lang="en-US"/>
          </a:p>
        </p:txBody>
      </p:sp>
    </p:spTree>
    <p:extLst>
      <p:ext uri="{BB962C8B-B14F-4D97-AF65-F5344CB8AC3E}">
        <p14:creationId xmlns:p14="http://schemas.microsoft.com/office/powerpoint/2010/main" val="3858374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8</a:t>
            </a:fld>
            <a:endParaRPr lang="en-US"/>
          </a:p>
        </p:txBody>
      </p:sp>
    </p:spTree>
    <p:extLst>
      <p:ext uri="{BB962C8B-B14F-4D97-AF65-F5344CB8AC3E}">
        <p14:creationId xmlns:p14="http://schemas.microsoft.com/office/powerpoint/2010/main" val="3980653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1374742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350237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41DA-62EC-5845-8AAE-7038FE12C1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F881DE-09D6-EF48-A060-D2F76A4DA8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39CA4E-2462-D645-AF86-6A087F0AD7CC}"/>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5" name="Footer Placeholder 4">
            <a:extLst>
              <a:ext uri="{FF2B5EF4-FFF2-40B4-BE49-F238E27FC236}">
                <a16:creationId xmlns:a16="http://schemas.microsoft.com/office/drawing/2014/main" id="{C7AF795C-0DA9-CF4E-B490-FC3D32D5A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5E9EF-D03F-D84B-9F10-5875EA5350AC}"/>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264941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15BE-9438-1E4F-B505-C8F8548505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9D1809-5E73-C845-A06C-3A8773B62C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A31DF-862E-1D4C-A706-DFB2ABB0CEB0}"/>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5" name="Footer Placeholder 4">
            <a:extLst>
              <a:ext uri="{FF2B5EF4-FFF2-40B4-BE49-F238E27FC236}">
                <a16:creationId xmlns:a16="http://schemas.microsoft.com/office/drawing/2014/main" id="{4DAED1A7-51FE-094B-A8C2-3077A0E6C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DADC7-CA5F-D24C-8F32-47BC96DD5F49}"/>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276726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D73E7D-F7D5-EF42-B277-4E6C1DC99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5CB182-A8F5-BA49-9469-41BCAFD79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CDBD3-0D16-AD41-B575-2064C4ECD521}"/>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5" name="Footer Placeholder 4">
            <a:extLst>
              <a:ext uri="{FF2B5EF4-FFF2-40B4-BE49-F238E27FC236}">
                <a16:creationId xmlns:a16="http://schemas.microsoft.com/office/drawing/2014/main" id="{1EC3C2CF-1491-644F-9BA8-7699F67F1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92840-56EB-0E41-B913-78B0E6FAC314}"/>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18218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9DD37-F45D-A846-8F73-0893D5620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E95EE6-B5E8-6C4E-932C-6F6DBF853C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4E837-E820-7D4F-953D-387817121A04}"/>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5" name="Footer Placeholder 4">
            <a:extLst>
              <a:ext uri="{FF2B5EF4-FFF2-40B4-BE49-F238E27FC236}">
                <a16:creationId xmlns:a16="http://schemas.microsoft.com/office/drawing/2014/main" id="{52C15F71-4B94-E440-AF28-8EEB04BC9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D460C-4C9B-C44E-A406-F12169B5A932}"/>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98723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D7A7-0899-A145-A01B-54D9BE2A2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4D08B7-F4D3-9A48-A25C-7D26D773BD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E0D693-374C-A141-8E7D-AAEA1B93AB21}"/>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5" name="Footer Placeholder 4">
            <a:extLst>
              <a:ext uri="{FF2B5EF4-FFF2-40B4-BE49-F238E27FC236}">
                <a16:creationId xmlns:a16="http://schemas.microsoft.com/office/drawing/2014/main" id="{A5E0AF7B-F0F0-1948-A61C-2F226339B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2E967-7D25-A641-A8AD-BBDB26E21109}"/>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3309383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C3CA-56C9-984F-8130-C0D6F18B9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157FDF-AF35-0C4D-90B4-D56D478813D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A5AB76-561B-3C43-9985-706416CFD19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D1186B-F59A-AD4C-B03D-18971E94099B}"/>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6" name="Footer Placeholder 5">
            <a:extLst>
              <a:ext uri="{FF2B5EF4-FFF2-40B4-BE49-F238E27FC236}">
                <a16:creationId xmlns:a16="http://schemas.microsoft.com/office/drawing/2014/main" id="{7BD9353E-D352-7243-8A91-88D84CA18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4387F-C4A9-9545-9130-7C3336BBD26E}"/>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29442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CE26-7D76-724F-A0FC-313DA7AE1C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1E135-9B4F-CE41-93E8-6F6F872757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3F997F-31D7-4E48-A3E0-D82C6637B8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BC57C5-392C-9E45-8BC9-72876440A8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CDF0A5-6979-8240-9814-0DF1E1D303B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B1AD9D-5383-0540-972D-6E850634CEE5}"/>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8" name="Footer Placeholder 7">
            <a:extLst>
              <a:ext uri="{FF2B5EF4-FFF2-40B4-BE49-F238E27FC236}">
                <a16:creationId xmlns:a16="http://schemas.microsoft.com/office/drawing/2014/main" id="{07320906-028D-4647-A9A2-F167C7AE0A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97CBE3-200B-154E-8A27-9A382C32BD6D}"/>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2634956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9BA0-A030-3B42-92D9-063E8FDAF9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448964-52AD-8544-8D52-60F9E8724F5D}"/>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4" name="Footer Placeholder 3">
            <a:extLst>
              <a:ext uri="{FF2B5EF4-FFF2-40B4-BE49-F238E27FC236}">
                <a16:creationId xmlns:a16="http://schemas.microsoft.com/office/drawing/2014/main" id="{715F6143-7457-9140-847F-72CD8474A4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76E0A5-790C-3F43-95A1-0A504DC2A612}"/>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369931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3C5FC-6C65-D445-BE0F-2CFC48887BCA}"/>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3" name="Footer Placeholder 2">
            <a:extLst>
              <a:ext uri="{FF2B5EF4-FFF2-40B4-BE49-F238E27FC236}">
                <a16:creationId xmlns:a16="http://schemas.microsoft.com/office/drawing/2014/main" id="{AAF270A4-8F7D-6D45-AD06-24989C857D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A88FD7-BF49-AF43-935D-42CD2489AF79}"/>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995777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6486-D16D-3C4C-ABC7-602D7BA0A7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E921CA-17C2-8D46-A0AC-565451D074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335118-01CF-0B42-B910-4D8F7B5C3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3CA37B-7577-C142-A71B-C79A6EAB6FEE}"/>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6" name="Footer Placeholder 5">
            <a:extLst>
              <a:ext uri="{FF2B5EF4-FFF2-40B4-BE49-F238E27FC236}">
                <a16:creationId xmlns:a16="http://schemas.microsoft.com/office/drawing/2014/main" id="{BCC73F9D-C874-9A45-A672-988655E75A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D370D-CA82-0645-B0C2-2A7FA35286A7}"/>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656618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9071-010F-0B4C-BD0A-2FA361F1AA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C20550-378F-C548-B623-7EAE9D7FBD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0B0510-CCBC-C54C-91BF-C95CAD951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B97869-1EC1-7A48-9F4C-A8B0FFDC038F}"/>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6" name="Footer Placeholder 5">
            <a:extLst>
              <a:ext uri="{FF2B5EF4-FFF2-40B4-BE49-F238E27FC236}">
                <a16:creationId xmlns:a16="http://schemas.microsoft.com/office/drawing/2014/main" id="{2F48363C-D878-7847-8DB0-BDF0ECF972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F11A6-C18C-9442-A4E1-A271C6492E08}"/>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326028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BE755-982A-2E4C-B530-A0D6252E9C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D850EE-C714-F842-997C-A221851515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5B960-1519-C84D-987B-96A06817C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7A2D6-595D-DA44-B145-80F30058C334}" type="datetimeFigureOut">
              <a:rPr lang="en-US" smtClean="0"/>
              <a:t>1/11/19</a:t>
            </a:fld>
            <a:endParaRPr lang="en-US"/>
          </a:p>
        </p:txBody>
      </p:sp>
      <p:sp>
        <p:nvSpPr>
          <p:cNvPr id="5" name="Footer Placeholder 4">
            <a:extLst>
              <a:ext uri="{FF2B5EF4-FFF2-40B4-BE49-F238E27FC236}">
                <a16:creationId xmlns:a16="http://schemas.microsoft.com/office/drawing/2014/main" id="{251E8C94-7368-8242-9243-D8FD412D9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B6C347-54ED-A040-A144-E57FBD4203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55D96-60FD-784E-B723-41BDB0ED541E}" type="slidenum">
              <a:rPr lang="en-US" smtClean="0"/>
              <a:t>‹#›</a:t>
            </a:fld>
            <a:endParaRPr lang="en-US"/>
          </a:p>
        </p:txBody>
      </p:sp>
    </p:spTree>
    <p:extLst>
      <p:ext uri="{BB962C8B-B14F-4D97-AF65-F5344CB8AC3E}">
        <p14:creationId xmlns:p14="http://schemas.microsoft.com/office/powerpoint/2010/main" val="2588944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davidaayers/adr-talk"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thinkrelevance.com/blog/2011/11/15/documenting-architecture-decision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3D3E-4961-4145-82AD-E2410D863096}"/>
              </a:ext>
            </a:extLst>
          </p:cNvPr>
          <p:cNvSpPr>
            <a:spLocks noGrp="1"/>
          </p:cNvSpPr>
          <p:nvPr>
            <p:ph type="ctrTitle"/>
          </p:nvPr>
        </p:nvSpPr>
        <p:spPr>
          <a:xfrm>
            <a:off x="1524000" y="173198"/>
            <a:ext cx="9144000" cy="741193"/>
          </a:xfrm>
        </p:spPr>
        <p:txBody>
          <a:bodyPr>
            <a:normAutofit/>
          </a:bodyPr>
          <a:lstStyle/>
          <a:p>
            <a:r>
              <a:rPr lang="en-US" sz="4400" b="1" dirty="0"/>
              <a:t>Recording Architectural Decisions</a:t>
            </a:r>
          </a:p>
        </p:txBody>
      </p:sp>
      <p:sp>
        <p:nvSpPr>
          <p:cNvPr id="8" name="TextBox 7">
            <a:extLst>
              <a:ext uri="{FF2B5EF4-FFF2-40B4-BE49-F238E27FC236}">
                <a16:creationId xmlns:a16="http://schemas.microsoft.com/office/drawing/2014/main" id="{C2250C12-DCAA-CD46-9FB7-05E760D6AFEA}"/>
              </a:ext>
            </a:extLst>
          </p:cNvPr>
          <p:cNvSpPr txBox="1"/>
          <p:nvPr/>
        </p:nvSpPr>
        <p:spPr>
          <a:xfrm>
            <a:off x="1599325" y="670035"/>
            <a:ext cx="4643819" cy="1631216"/>
          </a:xfrm>
          <a:prstGeom prst="rect">
            <a:avLst/>
          </a:prstGeom>
          <a:noFill/>
        </p:spPr>
        <p:txBody>
          <a:bodyPr wrap="square" rtlCol="0">
            <a:spAutoFit/>
          </a:bodyPr>
          <a:lstStyle/>
          <a:p>
            <a:endParaRPr lang="en-US" sz="2000" dirty="0">
              <a:solidFill>
                <a:schemeClr val="bg1"/>
              </a:solidFill>
            </a:endParaRPr>
          </a:p>
          <a:p>
            <a:r>
              <a:rPr lang="en-US" sz="2000" dirty="0">
                <a:solidFill>
                  <a:schemeClr val="bg1"/>
                </a:solidFill>
              </a:rPr>
              <a:t>David Ayers, Principal Architect, Credera</a:t>
            </a:r>
          </a:p>
          <a:p>
            <a:r>
              <a:rPr lang="en-US" sz="2000" dirty="0">
                <a:solidFill>
                  <a:schemeClr val="bg1"/>
                </a:solidFill>
              </a:rPr>
              <a:t>david.ayers@credera.com</a:t>
            </a:r>
          </a:p>
          <a:p>
            <a:endParaRPr lang="en-US" sz="2000" dirty="0">
              <a:solidFill>
                <a:schemeClr val="bg1"/>
              </a:solidFill>
            </a:endParaRPr>
          </a:p>
          <a:p>
            <a:r>
              <a:rPr lang="en-US" sz="2000" dirty="0">
                <a:solidFill>
                  <a:schemeClr val="bg1"/>
                </a:solidFill>
              </a:rPr>
              <a:t>          </a:t>
            </a:r>
          </a:p>
        </p:txBody>
      </p:sp>
      <p:grpSp>
        <p:nvGrpSpPr>
          <p:cNvPr id="10" name="Group 9">
            <a:extLst>
              <a:ext uri="{FF2B5EF4-FFF2-40B4-BE49-F238E27FC236}">
                <a16:creationId xmlns:a16="http://schemas.microsoft.com/office/drawing/2014/main" id="{2EE63059-E420-114C-AA9C-88DAFE01FC98}"/>
              </a:ext>
            </a:extLst>
          </p:cNvPr>
          <p:cNvGrpSpPr/>
          <p:nvPr/>
        </p:nvGrpSpPr>
        <p:grpSpPr>
          <a:xfrm>
            <a:off x="7863501" y="914391"/>
            <a:ext cx="4006187" cy="962571"/>
            <a:chOff x="6318469" y="914391"/>
            <a:chExt cx="4006187" cy="962571"/>
          </a:xfrm>
        </p:grpSpPr>
        <p:pic>
          <p:nvPicPr>
            <p:cNvPr id="7" name="Picture 6">
              <a:extLst>
                <a:ext uri="{FF2B5EF4-FFF2-40B4-BE49-F238E27FC236}">
                  <a16:creationId xmlns:a16="http://schemas.microsoft.com/office/drawing/2014/main" id="{A9D65308-1747-194C-9189-12C3779719B5}"/>
                </a:ext>
              </a:extLst>
            </p:cNvPr>
            <p:cNvPicPr>
              <a:picLocks noChangeAspect="1"/>
            </p:cNvPicPr>
            <p:nvPr/>
          </p:nvPicPr>
          <p:blipFill>
            <a:blip r:embed="rId2">
              <a:clrChange>
                <a:clrFrom>
                  <a:srgbClr val="282F36">
                    <a:alpha val="14902"/>
                  </a:srgbClr>
                </a:clrFrom>
                <a:clrTo>
                  <a:srgbClr val="282F36">
                    <a:alpha val="0"/>
                  </a:srgbClr>
                </a:clrTo>
              </a:clrChange>
              <a:alphaModFix/>
            </a:blip>
            <a:stretch>
              <a:fillRect/>
            </a:stretch>
          </p:blipFill>
          <p:spPr>
            <a:xfrm>
              <a:off x="6318469" y="914391"/>
              <a:ext cx="962571" cy="962571"/>
            </a:xfrm>
            <a:prstGeom prst="rect">
              <a:avLst/>
            </a:prstGeom>
          </p:spPr>
        </p:pic>
        <p:sp>
          <p:nvSpPr>
            <p:cNvPr id="9" name="TextBox 8">
              <a:extLst>
                <a:ext uri="{FF2B5EF4-FFF2-40B4-BE49-F238E27FC236}">
                  <a16:creationId xmlns:a16="http://schemas.microsoft.com/office/drawing/2014/main" id="{C79FB551-D5C7-C344-8F4B-03138E847BCD}"/>
                </a:ext>
              </a:extLst>
            </p:cNvPr>
            <p:cNvSpPr txBox="1"/>
            <p:nvPr/>
          </p:nvSpPr>
          <p:spPr>
            <a:xfrm>
              <a:off x="7267898" y="1173833"/>
              <a:ext cx="3056758"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iamagiantnerd</a:t>
              </a:r>
              <a:endParaRPr lang="en-US" dirty="0">
                <a:solidFill>
                  <a:schemeClr val="bg1"/>
                </a:solidFill>
              </a:endParaRPr>
            </a:p>
          </p:txBody>
        </p:sp>
      </p:grpSp>
      <p:sp>
        <p:nvSpPr>
          <p:cNvPr id="11" name="Title 1">
            <a:extLst>
              <a:ext uri="{FF2B5EF4-FFF2-40B4-BE49-F238E27FC236}">
                <a16:creationId xmlns:a16="http://schemas.microsoft.com/office/drawing/2014/main" id="{657CC3DD-E1F8-FD47-A1E3-0D735B1AD3ED}"/>
              </a:ext>
            </a:extLst>
          </p:cNvPr>
          <p:cNvSpPr txBox="1">
            <a:spLocks/>
          </p:cNvSpPr>
          <p:nvPr/>
        </p:nvSpPr>
        <p:spPr>
          <a:xfrm>
            <a:off x="831850" y="2112591"/>
            <a:ext cx="10515600" cy="15963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8000" b="1">
                <a:solidFill>
                  <a:schemeClr val="accent4"/>
                </a:solidFill>
              </a:rPr>
              <a:t>The Problem</a:t>
            </a:r>
            <a:endParaRPr lang="en-US" sz="8000" b="1" dirty="0">
              <a:solidFill>
                <a:schemeClr val="accent4"/>
              </a:solidFill>
            </a:endParaRPr>
          </a:p>
        </p:txBody>
      </p:sp>
      <p:sp>
        <p:nvSpPr>
          <p:cNvPr id="12" name="Text Placeholder 2">
            <a:extLst>
              <a:ext uri="{FF2B5EF4-FFF2-40B4-BE49-F238E27FC236}">
                <a16:creationId xmlns:a16="http://schemas.microsoft.com/office/drawing/2014/main" id="{E56CF426-543E-224D-A0B2-63F0A0CBFAE4}"/>
              </a:ext>
            </a:extLst>
          </p:cNvPr>
          <p:cNvSpPr txBox="1">
            <a:spLocks/>
          </p:cNvSpPr>
          <p:nvPr/>
        </p:nvSpPr>
        <p:spPr>
          <a:xfrm>
            <a:off x="2204795" y="3776337"/>
            <a:ext cx="7769709" cy="15001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t>“Why did we do it this way?”</a:t>
            </a:r>
          </a:p>
          <a:p>
            <a:r>
              <a:rPr lang="en-US" dirty="0"/>
              <a:t>— Every developer in history, at some point in their career</a:t>
            </a:r>
          </a:p>
        </p:txBody>
      </p:sp>
    </p:spTree>
    <p:extLst>
      <p:ext uri="{BB962C8B-B14F-4D97-AF65-F5344CB8AC3E}">
        <p14:creationId xmlns:p14="http://schemas.microsoft.com/office/powerpoint/2010/main" val="373619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2202831" y="988142"/>
            <a:ext cx="7786339" cy="88490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92523" y="824016"/>
            <a:ext cx="1556836" cy="769441"/>
          </a:xfrm>
          <a:prstGeom prst="rect">
            <a:avLst/>
          </a:prstGeom>
          <a:noFill/>
        </p:spPr>
        <p:txBody>
          <a:bodyPr wrap="none" rtlCol="0">
            <a:spAutoFit/>
          </a:bodyPr>
          <a:lstStyle/>
          <a:p>
            <a:r>
              <a:rPr lang="en-US" sz="44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3536342" y="544429"/>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979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2202831" y="1873044"/>
            <a:ext cx="7786339" cy="246298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7996510" y="1805415"/>
            <a:ext cx="2105063" cy="769441"/>
          </a:xfrm>
          <a:prstGeom prst="rect">
            <a:avLst/>
          </a:prstGeom>
          <a:noFill/>
        </p:spPr>
        <p:txBody>
          <a:bodyPr wrap="none" rtlCol="0">
            <a:spAutoFit/>
          </a:bodyPr>
          <a:lstStyle/>
          <a:p>
            <a:r>
              <a:rPr lang="en-US" sz="44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5969826" y="1525828"/>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8434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2202831" y="4380271"/>
            <a:ext cx="7786339" cy="825910"/>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63026" y="2875789"/>
            <a:ext cx="2182008" cy="769441"/>
          </a:xfrm>
          <a:prstGeom prst="rect">
            <a:avLst/>
          </a:prstGeom>
          <a:noFill/>
        </p:spPr>
        <p:txBody>
          <a:bodyPr wrap="none" rtlCol="0">
            <a:spAutoFit/>
          </a:bodyPr>
          <a:lstStyle/>
          <a:p>
            <a:r>
              <a:rPr lang="en-US" sz="44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728072" y="3263582"/>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402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2202831" y="5250426"/>
            <a:ext cx="7786339" cy="144534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096000" y="3880942"/>
            <a:ext cx="3515706" cy="769441"/>
          </a:xfrm>
          <a:prstGeom prst="rect">
            <a:avLst/>
          </a:prstGeom>
          <a:noFill/>
        </p:spPr>
        <p:txBody>
          <a:bodyPr wrap="none" rtlCol="0">
            <a:spAutoFit/>
          </a:bodyPr>
          <a:lstStyle/>
          <a:p>
            <a:r>
              <a:rPr lang="en-US" sz="44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975489" y="417060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6413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855013" y="2515913"/>
            <a:ext cx="6420026" cy="1754326"/>
          </a:xfrm>
          <a:prstGeom prst="rect">
            <a:avLst/>
          </a:prstGeom>
          <a:noFill/>
        </p:spPr>
        <p:txBody>
          <a:bodyPr wrap="none" rtlCol="0">
            <a:spAutoFit/>
          </a:bodyPr>
          <a:lstStyle/>
          <a:p>
            <a:pPr algn="ctr"/>
            <a:r>
              <a:rPr lang="en-US" sz="5400" dirty="0">
                <a:solidFill>
                  <a:schemeClr val="bg1"/>
                </a:solidFill>
              </a:rPr>
              <a:t>Leverage your existing</a:t>
            </a:r>
          </a:p>
          <a:p>
            <a:pPr algn="ctr"/>
            <a:r>
              <a:rPr lang="en-US" sz="5400" dirty="0">
                <a:solidFill>
                  <a:schemeClr val="bg1"/>
                </a:solidFill>
              </a:rPr>
              <a:t>workflow!</a:t>
            </a:r>
          </a:p>
        </p:txBody>
      </p:sp>
    </p:spTree>
    <p:extLst>
      <p:ext uri="{BB962C8B-B14F-4D97-AF65-F5344CB8AC3E}">
        <p14:creationId xmlns:p14="http://schemas.microsoft.com/office/powerpoint/2010/main" val="1655217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950456" y="2515913"/>
            <a:ext cx="6229141" cy="1754326"/>
          </a:xfrm>
          <a:prstGeom prst="rect">
            <a:avLst/>
          </a:prstGeom>
          <a:noFill/>
        </p:spPr>
        <p:txBody>
          <a:bodyPr wrap="none" rtlCol="0">
            <a:spAutoFit/>
          </a:bodyPr>
          <a:lstStyle/>
          <a:p>
            <a:pPr algn="ctr"/>
            <a:r>
              <a:rPr lang="en-US" sz="5400" dirty="0">
                <a:solidFill>
                  <a:schemeClr val="bg1"/>
                </a:solidFill>
              </a:rPr>
              <a:t>What should require </a:t>
            </a:r>
          </a:p>
          <a:p>
            <a:pPr algn="ctr"/>
            <a:r>
              <a:rPr lang="en-US" sz="5400" dirty="0">
                <a:solidFill>
                  <a:schemeClr val="bg1"/>
                </a:solidFill>
              </a:rPr>
              <a:t>an ADR?</a:t>
            </a:r>
          </a:p>
        </p:txBody>
      </p:sp>
    </p:spTree>
    <p:extLst>
      <p:ext uri="{BB962C8B-B14F-4D97-AF65-F5344CB8AC3E}">
        <p14:creationId xmlns:p14="http://schemas.microsoft.com/office/powerpoint/2010/main" val="383194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5400" dirty="0"/>
              <a:t>But what about overarching concerns that apply to more than one project?</a:t>
            </a:r>
          </a:p>
        </p:txBody>
      </p:sp>
    </p:spTree>
    <p:extLst>
      <p:ext uri="{BB962C8B-B14F-4D97-AF65-F5344CB8AC3E}">
        <p14:creationId xmlns:p14="http://schemas.microsoft.com/office/powerpoint/2010/main" val="2868284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928304" y="2159451"/>
            <a:ext cx="6335452" cy="1754326"/>
          </a:xfrm>
          <a:prstGeom prst="rect">
            <a:avLst/>
          </a:prstGeom>
          <a:noFill/>
        </p:spPr>
        <p:txBody>
          <a:bodyPr wrap="none" rtlCol="0">
            <a:spAutoFit/>
          </a:bodyPr>
          <a:lstStyle/>
          <a:p>
            <a:pPr algn="ctr"/>
            <a:r>
              <a:rPr lang="en-US" sz="5400" dirty="0">
                <a:solidFill>
                  <a:schemeClr val="bg1"/>
                </a:solidFill>
              </a:rPr>
              <a:t>Wait, but what about </a:t>
            </a:r>
          </a:p>
          <a:p>
            <a:pPr algn="ctr"/>
            <a:r>
              <a:rPr lang="en-US" sz="5400" dirty="0">
                <a:solidFill>
                  <a:schemeClr val="bg1"/>
                </a:solidFill>
              </a:rPr>
              <a:t>Wikis?</a:t>
            </a:r>
          </a:p>
        </p:txBody>
      </p:sp>
    </p:spTree>
    <p:extLst>
      <p:ext uri="{BB962C8B-B14F-4D97-AF65-F5344CB8AC3E}">
        <p14:creationId xmlns:p14="http://schemas.microsoft.com/office/powerpoint/2010/main" val="3070033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3AD3-CDB6-CE4C-A630-82980BA1D0E8}"/>
              </a:ext>
            </a:extLst>
          </p:cNvPr>
          <p:cNvSpPr>
            <a:spLocks noGrp="1"/>
          </p:cNvSpPr>
          <p:nvPr>
            <p:ph type="title"/>
          </p:nvPr>
        </p:nvSpPr>
        <p:spPr>
          <a:xfrm>
            <a:off x="831850" y="914399"/>
            <a:ext cx="10515600" cy="1596326"/>
          </a:xfrm>
        </p:spPr>
        <p:txBody>
          <a:bodyPr>
            <a:normAutofit/>
          </a:bodyPr>
          <a:lstStyle/>
          <a:p>
            <a:pPr algn="ctr"/>
            <a:r>
              <a:rPr lang="en-US" sz="8000" b="1" dirty="0">
                <a:solidFill>
                  <a:schemeClr val="accent4"/>
                </a:solidFill>
              </a:rPr>
              <a:t>The Benefits</a:t>
            </a:r>
          </a:p>
        </p:txBody>
      </p:sp>
      <p:sp>
        <p:nvSpPr>
          <p:cNvPr id="3" name="Text Placeholder 2">
            <a:extLst>
              <a:ext uri="{FF2B5EF4-FFF2-40B4-BE49-F238E27FC236}">
                <a16:creationId xmlns:a16="http://schemas.microsoft.com/office/drawing/2014/main" id="{F3EFA1D7-5C02-5C46-8D14-AC78C6316567}"/>
              </a:ext>
            </a:extLst>
          </p:cNvPr>
          <p:cNvSpPr>
            <a:spLocks noGrp="1"/>
          </p:cNvSpPr>
          <p:nvPr>
            <p:ph type="body" idx="1"/>
          </p:nvPr>
        </p:nvSpPr>
        <p:spPr>
          <a:xfrm>
            <a:off x="1747595" y="3225612"/>
            <a:ext cx="8684109" cy="1500187"/>
          </a:xfrm>
        </p:spPr>
        <p:txBody>
          <a:bodyPr/>
          <a:lstStyle/>
          <a:p>
            <a:pPr fontAlgn="base"/>
            <a:r>
              <a:rPr lang="en-US" i="1" dirty="0">
                <a:solidFill>
                  <a:schemeClr val="bg1"/>
                </a:solidFill>
              </a:rPr>
              <a:t>“Incorrect documentation is often worse than no documentation.”</a:t>
            </a:r>
          </a:p>
          <a:p>
            <a:pPr fontAlgn="base"/>
            <a:r>
              <a:rPr lang="en-US" dirty="0">
                <a:solidFill>
                  <a:schemeClr val="bg1"/>
                </a:solidFill>
              </a:rPr>
              <a:t>— Bertrand Meyer</a:t>
            </a:r>
          </a:p>
        </p:txBody>
      </p:sp>
      <p:sp>
        <p:nvSpPr>
          <p:cNvPr id="4" name="Title 1">
            <a:extLst>
              <a:ext uri="{FF2B5EF4-FFF2-40B4-BE49-F238E27FC236}">
                <a16:creationId xmlns:a16="http://schemas.microsoft.com/office/drawing/2014/main" id="{E5E145E0-8A6D-BA43-ABD6-2C9CAE44E411}"/>
              </a:ext>
            </a:extLst>
          </p:cNvPr>
          <p:cNvSpPr txBox="1">
            <a:spLocks/>
          </p:cNvSpPr>
          <p:nvPr/>
        </p:nvSpPr>
        <p:spPr>
          <a:xfrm>
            <a:off x="838200" y="4162593"/>
            <a:ext cx="10515600" cy="212735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ctr"/>
            <a:r>
              <a:rPr lang="en-US" sz="6600"/>
              <a:t>ADRs = </a:t>
            </a:r>
            <a:r>
              <a:rPr lang="en-US" sz="9600"/>
              <a:t>👍🏽</a:t>
            </a:r>
            <a:endParaRPr lang="en-US" sz="9600" dirty="0"/>
          </a:p>
        </p:txBody>
      </p:sp>
    </p:spTree>
    <p:extLst>
      <p:ext uri="{BB962C8B-B14F-4D97-AF65-F5344CB8AC3E}">
        <p14:creationId xmlns:p14="http://schemas.microsoft.com/office/powerpoint/2010/main" val="2346709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499365" y="482161"/>
            <a:ext cx="11193270" cy="5170646"/>
          </a:xfrm>
          <a:prstGeom prst="rect">
            <a:avLst/>
          </a:prstGeom>
          <a:noFill/>
        </p:spPr>
        <p:txBody>
          <a:bodyPr wrap="square" rtlCol="0">
            <a:spAutoFit/>
          </a:bodyPr>
          <a:lstStyle/>
          <a:p>
            <a:pPr marL="685800" indent="-685800">
              <a:buFont typeface="Arial" panose="020B0604020202020204" pitchFamily="34" charset="0"/>
              <a:buChar char="•"/>
            </a:pPr>
            <a:r>
              <a:rPr lang="en-US" sz="6600" dirty="0">
                <a:solidFill>
                  <a:schemeClr val="bg1"/>
                </a:solidFill>
              </a:rPr>
              <a:t>New team member onboarding</a:t>
            </a:r>
          </a:p>
          <a:p>
            <a:pPr marL="685800" indent="-685800">
              <a:buFont typeface="Arial" panose="020B0604020202020204" pitchFamily="34" charset="0"/>
              <a:buChar char="•"/>
            </a:pPr>
            <a:r>
              <a:rPr lang="en-US" sz="6600" dirty="0">
                <a:solidFill>
                  <a:schemeClr val="bg1"/>
                </a:solidFill>
              </a:rPr>
              <a:t>Save people from themselves</a:t>
            </a:r>
          </a:p>
          <a:p>
            <a:pPr marL="685800" indent="-685800">
              <a:buFont typeface="Arial" panose="020B0604020202020204" pitchFamily="34" charset="0"/>
              <a:buChar char="•"/>
            </a:pPr>
            <a:r>
              <a:rPr lang="en-US" sz="6600" dirty="0">
                <a:solidFill>
                  <a:schemeClr val="bg1"/>
                </a:solidFill>
              </a:rPr>
              <a:t>Informs decision making process</a:t>
            </a:r>
          </a:p>
        </p:txBody>
      </p:sp>
    </p:spTree>
    <p:extLst>
      <p:ext uri="{BB962C8B-B14F-4D97-AF65-F5344CB8AC3E}">
        <p14:creationId xmlns:p14="http://schemas.microsoft.com/office/powerpoint/2010/main" val="459259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3166352" y="1290179"/>
            <a:ext cx="5859296" cy="1754326"/>
          </a:xfrm>
          <a:prstGeom prst="rect">
            <a:avLst/>
          </a:prstGeom>
          <a:noFill/>
        </p:spPr>
        <p:txBody>
          <a:bodyPr wrap="none" rtlCol="0">
            <a:spAutoFit/>
          </a:bodyPr>
          <a:lstStyle/>
          <a:p>
            <a:pPr algn="ctr"/>
            <a:r>
              <a:rPr lang="en-US" sz="5400" dirty="0">
                <a:solidFill>
                  <a:schemeClr val="bg1"/>
                </a:solidFill>
              </a:rPr>
              <a:t>We make decisions </a:t>
            </a:r>
          </a:p>
          <a:p>
            <a:pPr algn="ctr"/>
            <a:r>
              <a:rPr lang="en-US" sz="5400" dirty="0">
                <a:solidFill>
                  <a:schemeClr val="bg1"/>
                </a:solidFill>
              </a:rPr>
              <a:t>every day!</a:t>
            </a:r>
          </a:p>
        </p:txBody>
      </p:sp>
      <p:sp>
        <p:nvSpPr>
          <p:cNvPr id="3" name="TextBox 2">
            <a:extLst>
              <a:ext uri="{FF2B5EF4-FFF2-40B4-BE49-F238E27FC236}">
                <a16:creationId xmlns:a16="http://schemas.microsoft.com/office/drawing/2014/main" id="{903E6380-1356-B44E-81F1-1BA0BFAB8F2E}"/>
              </a:ext>
            </a:extLst>
          </p:cNvPr>
          <p:cNvSpPr txBox="1"/>
          <p:nvPr/>
        </p:nvSpPr>
        <p:spPr>
          <a:xfrm>
            <a:off x="2904293" y="3813495"/>
            <a:ext cx="6383414" cy="1754326"/>
          </a:xfrm>
          <a:prstGeom prst="rect">
            <a:avLst/>
          </a:prstGeom>
          <a:noFill/>
        </p:spPr>
        <p:txBody>
          <a:bodyPr wrap="none" rtlCol="0">
            <a:spAutoFit/>
          </a:bodyPr>
          <a:lstStyle/>
          <a:p>
            <a:pPr algn="ctr"/>
            <a:r>
              <a:rPr lang="en-US" sz="5400" dirty="0">
                <a:solidFill>
                  <a:schemeClr val="bg1"/>
                </a:solidFill>
              </a:rPr>
              <a:t>Most of us take these </a:t>
            </a:r>
          </a:p>
          <a:p>
            <a:pPr algn="ctr"/>
            <a:r>
              <a:rPr lang="en-US" sz="5400" dirty="0">
                <a:solidFill>
                  <a:schemeClr val="bg1"/>
                </a:solidFill>
              </a:rPr>
              <a:t>decisions seriously!</a:t>
            </a:r>
          </a:p>
        </p:txBody>
      </p:sp>
    </p:spTree>
    <p:extLst>
      <p:ext uri="{BB962C8B-B14F-4D97-AF65-F5344CB8AC3E}">
        <p14:creationId xmlns:p14="http://schemas.microsoft.com/office/powerpoint/2010/main" val="268108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199" y="44735"/>
            <a:ext cx="10515600" cy="1090382"/>
          </a:xfrm>
        </p:spPr>
        <p:txBody>
          <a:bodyPr>
            <a:noAutofit/>
          </a:bodyPr>
          <a:lstStyle/>
          <a:p>
            <a:pPr algn="ctr"/>
            <a:r>
              <a:rPr lang="en-US" sz="3600" dirty="0"/>
              <a:t>More praise for ADRs:</a:t>
            </a:r>
            <a:br>
              <a:rPr lang="en-US" sz="3600" dirty="0"/>
            </a:br>
            <a:r>
              <a:rPr lang="en-US" sz="3600" dirty="0" err="1"/>
              <a:t>ThoughtWorks</a:t>
            </a:r>
            <a:r>
              <a:rPr lang="en-US" sz="3600" dirty="0"/>
              <a:t> Technology Radar</a:t>
            </a:r>
          </a:p>
        </p:txBody>
      </p:sp>
      <p:pic>
        <p:nvPicPr>
          <p:cNvPr id="3" name="Picture 2">
            <a:extLst>
              <a:ext uri="{FF2B5EF4-FFF2-40B4-BE49-F238E27FC236}">
                <a16:creationId xmlns:a16="http://schemas.microsoft.com/office/drawing/2014/main" id="{745EEC11-94B0-9944-A277-0EE4A9EC1456}"/>
              </a:ext>
            </a:extLst>
          </p:cNvPr>
          <p:cNvPicPr>
            <a:picLocks noChangeAspect="1"/>
          </p:cNvPicPr>
          <p:nvPr/>
        </p:nvPicPr>
        <p:blipFill>
          <a:blip r:embed="rId3"/>
          <a:stretch>
            <a:fillRect/>
          </a:stretch>
        </p:blipFill>
        <p:spPr>
          <a:xfrm>
            <a:off x="2923983" y="1135117"/>
            <a:ext cx="6344034" cy="5308816"/>
          </a:xfrm>
          <a:prstGeom prst="rect">
            <a:avLst/>
          </a:prstGeom>
        </p:spPr>
      </p:pic>
      <p:sp>
        <p:nvSpPr>
          <p:cNvPr id="4" name="TextBox 3">
            <a:extLst>
              <a:ext uri="{FF2B5EF4-FFF2-40B4-BE49-F238E27FC236}">
                <a16:creationId xmlns:a16="http://schemas.microsoft.com/office/drawing/2014/main" id="{B34BF978-8B84-984D-BC27-943E5A8E16E1}"/>
              </a:ext>
            </a:extLst>
          </p:cNvPr>
          <p:cNvSpPr txBox="1"/>
          <p:nvPr/>
        </p:nvSpPr>
        <p:spPr>
          <a:xfrm>
            <a:off x="3707364" y="6443933"/>
            <a:ext cx="4777270" cy="369332"/>
          </a:xfrm>
          <a:prstGeom prst="rect">
            <a:avLst/>
          </a:prstGeom>
          <a:noFill/>
        </p:spPr>
        <p:txBody>
          <a:bodyPr wrap="none" rtlCol="0">
            <a:spAutoFit/>
          </a:bodyPr>
          <a:lstStyle/>
          <a:p>
            <a:pPr algn="ctr"/>
            <a:r>
              <a:rPr lang="en-US" dirty="0">
                <a:solidFill>
                  <a:schemeClr val="bg1"/>
                </a:solidFill>
              </a:rPr>
              <a:t>https://</a:t>
            </a:r>
            <a:r>
              <a:rPr lang="en-US" dirty="0" err="1">
                <a:solidFill>
                  <a:schemeClr val="bg1"/>
                </a:solidFill>
              </a:rPr>
              <a:t>www.thoughtworks.com</a:t>
            </a:r>
            <a:r>
              <a:rPr lang="en-US" dirty="0">
                <a:solidFill>
                  <a:schemeClr val="bg1"/>
                </a:solidFill>
              </a:rPr>
              <a:t>/radar/techniques</a:t>
            </a:r>
          </a:p>
        </p:txBody>
      </p:sp>
    </p:spTree>
    <p:extLst>
      <p:ext uri="{BB962C8B-B14F-4D97-AF65-F5344CB8AC3E}">
        <p14:creationId xmlns:p14="http://schemas.microsoft.com/office/powerpoint/2010/main" val="1477915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3D3E-4961-4145-82AD-E2410D863096}"/>
              </a:ext>
            </a:extLst>
          </p:cNvPr>
          <p:cNvSpPr>
            <a:spLocks noGrp="1"/>
          </p:cNvSpPr>
          <p:nvPr>
            <p:ph type="ctrTitle"/>
          </p:nvPr>
        </p:nvSpPr>
        <p:spPr>
          <a:xfrm>
            <a:off x="1524000" y="392789"/>
            <a:ext cx="9144000" cy="1241458"/>
          </a:xfrm>
        </p:spPr>
        <p:txBody>
          <a:bodyPr>
            <a:normAutofit/>
          </a:bodyPr>
          <a:lstStyle/>
          <a:p>
            <a:r>
              <a:rPr lang="en-US" dirty="0"/>
              <a:t>Thanks for your time!</a:t>
            </a:r>
          </a:p>
        </p:txBody>
      </p:sp>
      <p:sp>
        <p:nvSpPr>
          <p:cNvPr id="3" name="Subtitle 2">
            <a:extLst>
              <a:ext uri="{FF2B5EF4-FFF2-40B4-BE49-F238E27FC236}">
                <a16:creationId xmlns:a16="http://schemas.microsoft.com/office/drawing/2014/main" id="{9AA71D10-7137-C54A-B876-056F627A8F9D}"/>
              </a:ext>
            </a:extLst>
          </p:cNvPr>
          <p:cNvSpPr>
            <a:spLocks noGrp="1"/>
          </p:cNvSpPr>
          <p:nvPr>
            <p:ph type="subTitle" idx="1"/>
          </p:nvPr>
        </p:nvSpPr>
        <p:spPr>
          <a:xfrm>
            <a:off x="1524000" y="2120629"/>
            <a:ext cx="9144000" cy="3861881"/>
          </a:xfrm>
        </p:spPr>
        <p:txBody>
          <a:bodyPr>
            <a:normAutofit lnSpcReduction="10000"/>
          </a:bodyPr>
          <a:lstStyle/>
          <a:p>
            <a:r>
              <a:rPr lang="en-US" sz="3200" dirty="0"/>
              <a:t>Slides &amp; Information available at:</a:t>
            </a:r>
          </a:p>
          <a:p>
            <a:r>
              <a:rPr lang="en-US" sz="3200" dirty="0">
                <a:hlinkClick r:id="rId2">
                  <a:extLst>
                    <a:ext uri="{A12FA001-AC4F-418D-AE19-62706E023703}">
                      <ahyp:hlinkClr xmlns:ahyp="http://schemas.microsoft.com/office/drawing/2018/hyperlinkcolor" val="tx"/>
                    </a:ext>
                  </a:extLst>
                </a:hlinkClick>
              </a:rPr>
              <a:t>https://github.com/davidaayers/adr-talk</a:t>
            </a:r>
            <a:endParaRPr lang="en-US" sz="3200" dirty="0"/>
          </a:p>
          <a:p>
            <a:endParaRPr lang="en-US" sz="3200" dirty="0"/>
          </a:p>
          <a:p>
            <a:endParaRPr lang="en-US" sz="3200" dirty="0"/>
          </a:p>
          <a:p>
            <a:r>
              <a:rPr lang="en-US" sz="3200" dirty="0"/>
              <a:t>David Ayers, Principal Architect, </a:t>
            </a:r>
            <a:r>
              <a:rPr lang="en-US" sz="3200" dirty="0" err="1"/>
              <a:t>Credera</a:t>
            </a:r>
            <a:endParaRPr lang="en-US" sz="3200" dirty="0"/>
          </a:p>
          <a:p>
            <a:r>
              <a:rPr lang="en-US" sz="3200" dirty="0" err="1"/>
              <a:t>david.ayers@credera.com</a:t>
            </a:r>
            <a:endParaRPr lang="en-US" sz="3200" dirty="0"/>
          </a:p>
          <a:p>
            <a:r>
              <a:rPr lang="en-US" sz="3200" dirty="0"/>
              <a:t>@</a:t>
            </a:r>
            <a:r>
              <a:rPr lang="en-US" sz="3200" dirty="0" err="1"/>
              <a:t>iamagiantnerd</a:t>
            </a:r>
            <a:endParaRPr lang="en-US" sz="3200" dirty="0"/>
          </a:p>
        </p:txBody>
      </p:sp>
    </p:spTree>
    <p:extLst>
      <p:ext uri="{BB962C8B-B14F-4D97-AF65-F5344CB8AC3E}">
        <p14:creationId xmlns:p14="http://schemas.microsoft.com/office/powerpoint/2010/main" val="356206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1907994" y="859065"/>
            <a:ext cx="8376011" cy="5139869"/>
          </a:xfrm>
          <a:prstGeom prst="rect">
            <a:avLst/>
          </a:prstGeom>
          <a:noFill/>
        </p:spPr>
        <p:txBody>
          <a:bodyPr wrap="none" rtlCol="0">
            <a:spAutoFit/>
          </a:bodyPr>
          <a:lstStyle/>
          <a:p>
            <a:pPr algn="ctr"/>
            <a:r>
              <a:rPr lang="en-US" sz="5400" dirty="0">
                <a:solidFill>
                  <a:schemeClr val="bg1"/>
                </a:solidFill>
              </a:rPr>
              <a:t>Then we implement it…</a:t>
            </a:r>
          </a:p>
          <a:p>
            <a:pPr algn="ctr"/>
            <a:r>
              <a:rPr lang="en-US" sz="5400" dirty="0">
                <a:solidFill>
                  <a:schemeClr val="bg1"/>
                </a:solidFill>
              </a:rPr>
              <a:t>And all of that context is lost</a:t>
            </a:r>
          </a:p>
          <a:p>
            <a:pPr algn="ctr"/>
            <a:r>
              <a:rPr lang="en-US" sz="16600" dirty="0">
                <a:solidFill>
                  <a:schemeClr val="bg1"/>
                </a:solidFill>
              </a:rPr>
              <a:t>😪</a:t>
            </a:r>
            <a:endParaRPr lang="en-US" sz="5400" dirty="0">
              <a:solidFill>
                <a:schemeClr val="bg1"/>
              </a:solidFill>
            </a:endParaRPr>
          </a:p>
          <a:p>
            <a:pPr algn="ctr"/>
            <a:endParaRPr lang="en-US" sz="5400" dirty="0">
              <a:solidFill>
                <a:schemeClr val="bg1"/>
              </a:solidFill>
            </a:endParaRPr>
          </a:p>
        </p:txBody>
      </p:sp>
    </p:spTree>
    <p:extLst>
      <p:ext uri="{BB962C8B-B14F-4D97-AF65-F5344CB8AC3E}">
        <p14:creationId xmlns:p14="http://schemas.microsoft.com/office/powerpoint/2010/main" val="2728934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3535417" y="175460"/>
            <a:ext cx="5121166" cy="1669108"/>
          </a:xfrm>
          <a:prstGeom prst="cloudCallout">
            <a:avLst>
              <a:gd name="adj1" fmla="val -671"/>
              <a:gd name="adj2" fmla="val 7474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I’d like to make a change!</a:t>
            </a:r>
          </a:p>
        </p:txBody>
      </p:sp>
      <p:sp>
        <p:nvSpPr>
          <p:cNvPr id="5" name="TextBox 4">
            <a:extLst>
              <a:ext uri="{FF2B5EF4-FFF2-40B4-BE49-F238E27FC236}">
                <a16:creationId xmlns:a16="http://schemas.microsoft.com/office/drawing/2014/main" id="{DDD7DCB0-0102-1E40-9255-78A3A79886C6}"/>
              </a:ext>
            </a:extLst>
          </p:cNvPr>
          <p:cNvSpPr txBox="1"/>
          <p:nvPr/>
        </p:nvSpPr>
        <p:spPr>
          <a:xfrm>
            <a:off x="5426586" y="2220396"/>
            <a:ext cx="1338828" cy="1477328"/>
          </a:xfrm>
          <a:prstGeom prst="rect">
            <a:avLst/>
          </a:prstGeom>
          <a:noFill/>
        </p:spPr>
        <p:txBody>
          <a:bodyPr wrap="none" rtlCol="0">
            <a:spAutoFit/>
          </a:bodyPr>
          <a:lstStyle/>
          <a:p>
            <a:r>
              <a:rPr lang="en-US" sz="9000" dirty="0"/>
              <a:t>🙋‍♀️</a:t>
            </a:r>
          </a:p>
        </p:txBody>
      </p:sp>
      <p:sp>
        <p:nvSpPr>
          <p:cNvPr id="4" name="Cloud Callout 3">
            <a:extLst>
              <a:ext uri="{FF2B5EF4-FFF2-40B4-BE49-F238E27FC236}">
                <a16:creationId xmlns:a16="http://schemas.microsoft.com/office/drawing/2014/main" id="{E46BFFF4-890C-7F44-B026-891537AB5CD6}"/>
              </a:ext>
            </a:extLst>
          </p:cNvPr>
          <p:cNvSpPr/>
          <p:nvPr/>
        </p:nvSpPr>
        <p:spPr>
          <a:xfrm>
            <a:off x="413772" y="4675293"/>
            <a:ext cx="5029200" cy="1371600"/>
          </a:xfrm>
          <a:prstGeom prst="cloudCallout">
            <a:avLst>
              <a:gd name="adj1" fmla="val 41813"/>
              <a:gd name="adj2" fmla="val -114351"/>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Oh well, I guess they knew better</a:t>
            </a:r>
          </a:p>
        </p:txBody>
      </p:sp>
      <p:sp>
        <p:nvSpPr>
          <p:cNvPr id="6" name="Cloud Callout 5">
            <a:extLst>
              <a:ext uri="{FF2B5EF4-FFF2-40B4-BE49-F238E27FC236}">
                <a16:creationId xmlns:a16="http://schemas.microsoft.com/office/drawing/2014/main" id="{E91A47AC-5EE8-614C-8091-77994E996535}"/>
              </a:ext>
            </a:extLst>
          </p:cNvPr>
          <p:cNvSpPr/>
          <p:nvPr/>
        </p:nvSpPr>
        <p:spPr>
          <a:xfrm>
            <a:off x="6657060" y="4675293"/>
            <a:ext cx="5029200" cy="1371600"/>
          </a:xfrm>
          <a:prstGeom prst="cloudCallout">
            <a:avLst>
              <a:gd name="adj1" fmla="val -43397"/>
              <a:gd name="adj2" fmla="val -11363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I’ll just go ahead and change things!</a:t>
            </a:r>
          </a:p>
        </p:txBody>
      </p:sp>
      <p:sp>
        <p:nvSpPr>
          <p:cNvPr id="2" name="TextBox 1">
            <a:extLst>
              <a:ext uri="{FF2B5EF4-FFF2-40B4-BE49-F238E27FC236}">
                <a16:creationId xmlns:a16="http://schemas.microsoft.com/office/drawing/2014/main" id="{DD72D2AA-3DBA-1C4B-997A-7476F0A2D4E4}"/>
              </a:ext>
            </a:extLst>
          </p:cNvPr>
          <p:cNvSpPr txBox="1"/>
          <p:nvPr/>
        </p:nvSpPr>
        <p:spPr>
          <a:xfrm>
            <a:off x="2258958" y="4305961"/>
            <a:ext cx="1338828" cy="369332"/>
          </a:xfrm>
          <a:prstGeom prst="rect">
            <a:avLst/>
          </a:prstGeom>
          <a:noFill/>
        </p:spPr>
        <p:txBody>
          <a:bodyPr wrap="square" rtlCol="0">
            <a:spAutoFit/>
          </a:bodyPr>
          <a:lstStyle/>
          <a:p>
            <a:r>
              <a:rPr lang="en-US" dirty="0">
                <a:solidFill>
                  <a:schemeClr val="bg1"/>
                </a:solidFill>
              </a:rPr>
              <a:t>Option A:</a:t>
            </a:r>
          </a:p>
        </p:txBody>
      </p:sp>
      <p:sp>
        <p:nvSpPr>
          <p:cNvPr id="7" name="TextBox 6">
            <a:extLst>
              <a:ext uri="{FF2B5EF4-FFF2-40B4-BE49-F238E27FC236}">
                <a16:creationId xmlns:a16="http://schemas.microsoft.com/office/drawing/2014/main" id="{564290BB-BAB2-F74E-B4CB-BBD6C366632E}"/>
              </a:ext>
            </a:extLst>
          </p:cNvPr>
          <p:cNvSpPr txBox="1"/>
          <p:nvPr/>
        </p:nvSpPr>
        <p:spPr>
          <a:xfrm>
            <a:off x="8502246" y="4305961"/>
            <a:ext cx="1338828" cy="369332"/>
          </a:xfrm>
          <a:prstGeom prst="rect">
            <a:avLst/>
          </a:prstGeom>
          <a:noFill/>
        </p:spPr>
        <p:txBody>
          <a:bodyPr wrap="square" rtlCol="0">
            <a:spAutoFit/>
          </a:bodyPr>
          <a:lstStyle/>
          <a:p>
            <a:r>
              <a:rPr lang="en-US" dirty="0">
                <a:solidFill>
                  <a:schemeClr val="bg1"/>
                </a:solidFill>
              </a:rPr>
              <a:t>Option B:</a:t>
            </a:r>
          </a:p>
        </p:txBody>
      </p:sp>
    </p:spTree>
    <p:extLst>
      <p:ext uri="{BB962C8B-B14F-4D97-AF65-F5344CB8AC3E}">
        <p14:creationId xmlns:p14="http://schemas.microsoft.com/office/powerpoint/2010/main" val="329993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3AD3-CDB6-CE4C-A630-82980BA1D0E8}"/>
              </a:ext>
            </a:extLst>
          </p:cNvPr>
          <p:cNvSpPr>
            <a:spLocks noGrp="1"/>
          </p:cNvSpPr>
          <p:nvPr>
            <p:ph type="title"/>
          </p:nvPr>
        </p:nvSpPr>
        <p:spPr>
          <a:xfrm>
            <a:off x="831850" y="173413"/>
            <a:ext cx="10515600" cy="1596326"/>
          </a:xfrm>
        </p:spPr>
        <p:txBody>
          <a:bodyPr>
            <a:normAutofit/>
          </a:bodyPr>
          <a:lstStyle/>
          <a:p>
            <a:pPr algn="ctr"/>
            <a:r>
              <a:rPr lang="en-US" sz="8000" b="1" dirty="0">
                <a:solidFill>
                  <a:schemeClr val="accent4"/>
                </a:solidFill>
              </a:rPr>
              <a:t>The Solution:</a:t>
            </a:r>
          </a:p>
        </p:txBody>
      </p:sp>
      <p:sp>
        <p:nvSpPr>
          <p:cNvPr id="3" name="Text Placeholder 2">
            <a:extLst>
              <a:ext uri="{FF2B5EF4-FFF2-40B4-BE49-F238E27FC236}">
                <a16:creationId xmlns:a16="http://schemas.microsoft.com/office/drawing/2014/main" id="{F3EFA1D7-5C02-5C46-8D14-AC78C6316567}"/>
              </a:ext>
            </a:extLst>
          </p:cNvPr>
          <p:cNvSpPr>
            <a:spLocks noGrp="1"/>
          </p:cNvSpPr>
          <p:nvPr>
            <p:ph type="body" idx="1"/>
          </p:nvPr>
        </p:nvSpPr>
        <p:spPr>
          <a:xfrm>
            <a:off x="838200" y="4930261"/>
            <a:ext cx="10515600" cy="1500187"/>
          </a:xfrm>
        </p:spPr>
        <p:txBody>
          <a:bodyPr/>
          <a:lstStyle/>
          <a:p>
            <a:r>
              <a:rPr lang="en-US" i="1" dirty="0">
                <a:solidFill>
                  <a:schemeClr val="bg1"/>
                </a:solidFill>
              </a:rPr>
              <a:t>“Large documents are never kept up to date. Small, modular documents have at least a chance at being updated.”</a:t>
            </a:r>
          </a:p>
          <a:p>
            <a:r>
              <a:rPr lang="en-US" dirty="0">
                <a:solidFill>
                  <a:schemeClr val="bg1"/>
                </a:solidFill>
              </a:rPr>
              <a:t>— Michael Nygard, </a:t>
            </a:r>
            <a:r>
              <a:rPr lang="en-US" dirty="0">
                <a:solidFill>
                  <a:schemeClr val="bg1"/>
                </a:solidFill>
                <a:hlinkClick r:id="rId3">
                  <a:extLst>
                    <a:ext uri="{A12FA001-AC4F-418D-AE19-62706E023703}">
                      <ahyp:hlinkClr xmlns:ahyp="http://schemas.microsoft.com/office/drawing/2018/hyperlinkcolor" val="tx"/>
                    </a:ext>
                  </a:extLst>
                </a:hlinkClick>
              </a:rPr>
              <a:t>Documenting Architectural Decisions</a:t>
            </a:r>
            <a:r>
              <a:rPr lang="en-US" dirty="0">
                <a:solidFill>
                  <a:schemeClr val="bg1"/>
                </a:solidFill>
              </a:rPr>
              <a:t> Blog Post</a:t>
            </a:r>
          </a:p>
        </p:txBody>
      </p:sp>
      <p:sp>
        <p:nvSpPr>
          <p:cNvPr id="4" name="TextBox 3">
            <a:extLst>
              <a:ext uri="{FF2B5EF4-FFF2-40B4-BE49-F238E27FC236}">
                <a16:creationId xmlns:a16="http://schemas.microsoft.com/office/drawing/2014/main" id="{7678FDA1-B29F-1044-B947-9857B027DCC8}"/>
              </a:ext>
            </a:extLst>
          </p:cNvPr>
          <p:cNvSpPr txBox="1"/>
          <p:nvPr/>
        </p:nvSpPr>
        <p:spPr>
          <a:xfrm>
            <a:off x="1584412" y="1674674"/>
            <a:ext cx="9023176" cy="1754326"/>
          </a:xfrm>
          <a:prstGeom prst="rect">
            <a:avLst/>
          </a:prstGeom>
          <a:noFill/>
        </p:spPr>
        <p:txBody>
          <a:bodyPr wrap="none" rtlCol="0">
            <a:spAutoFit/>
          </a:bodyPr>
          <a:lstStyle/>
          <a:p>
            <a:pPr algn="ctr"/>
            <a:r>
              <a:rPr lang="en-US" sz="5400" dirty="0">
                <a:solidFill>
                  <a:schemeClr val="bg1"/>
                </a:solidFill>
              </a:rPr>
              <a:t>Architectural Decision Records</a:t>
            </a:r>
          </a:p>
          <a:p>
            <a:pPr algn="ctr"/>
            <a:r>
              <a:rPr lang="en-US" sz="5400" dirty="0">
                <a:solidFill>
                  <a:schemeClr val="bg1"/>
                </a:solidFill>
              </a:rPr>
              <a:t>(ADRs)</a:t>
            </a:r>
          </a:p>
        </p:txBody>
      </p:sp>
    </p:spTree>
    <p:extLst>
      <p:ext uri="{BB962C8B-B14F-4D97-AF65-F5344CB8AC3E}">
        <p14:creationId xmlns:p14="http://schemas.microsoft.com/office/powerpoint/2010/main" val="58850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1008777" y="1446530"/>
            <a:ext cx="10360530" cy="4247317"/>
          </a:xfrm>
          <a:prstGeom prst="rect">
            <a:avLst/>
          </a:prstGeom>
          <a:noFill/>
        </p:spPr>
        <p:txBody>
          <a:bodyPr wrap="none" rtlCol="0">
            <a:spAutoFit/>
          </a:bodyPr>
          <a:lstStyle/>
          <a:p>
            <a:pPr algn="ctr"/>
            <a:r>
              <a:rPr lang="en-US" sz="5400" i="1" dirty="0">
                <a:solidFill>
                  <a:schemeClr val="bg1"/>
                </a:solidFill>
              </a:rPr>
              <a:t>ADRs are:</a:t>
            </a:r>
          </a:p>
          <a:p>
            <a:pPr algn="ctr"/>
            <a:r>
              <a:rPr lang="en-US" sz="5400" dirty="0">
                <a:solidFill>
                  <a:schemeClr val="bg1"/>
                </a:solidFill>
              </a:rPr>
              <a:t>Saved in a file with an </a:t>
            </a:r>
          </a:p>
          <a:p>
            <a:pPr algn="ctr"/>
            <a:r>
              <a:rPr lang="en-US" sz="5400" dirty="0">
                <a:solidFill>
                  <a:schemeClr val="bg1"/>
                </a:solidFill>
              </a:rPr>
              <a:t>incrementing sequence:</a:t>
            </a:r>
          </a:p>
          <a:p>
            <a:pPr algn="ctr"/>
            <a:r>
              <a:rPr lang="en-US" sz="5400" b="1" dirty="0">
                <a:solidFill>
                  <a:schemeClr val="bg1"/>
                </a:solidFill>
              </a:rPr>
              <a:t>0001-git-for-version-control.md</a:t>
            </a:r>
          </a:p>
          <a:p>
            <a:pPr algn="ctr"/>
            <a:endParaRPr lang="en-US" sz="5400" dirty="0">
              <a:solidFill>
                <a:schemeClr val="bg1"/>
              </a:solidFill>
            </a:endParaRPr>
          </a:p>
        </p:txBody>
      </p:sp>
    </p:spTree>
    <p:extLst>
      <p:ext uri="{BB962C8B-B14F-4D97-AF65-F5344CB8AC3E}">
        <p14:creationId xmlns:p14="http://schemas.microsoft.com/office/powerpoint/2010/main" val="338756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52948" y="108821"/>
            <a:ext cx="10515600" cy="2127352"/>
          </a:xfrm>
        </p:spPr>
        <p:txBody>
          <a:bodyPr>
            <a:noAutofit/>
          </a:bodyPr>
          <a:lstStyle/>
          <a:p>
            <a:pPr algn="ctr"/>
            <a:r>
              <a:rPr lang="en-US" sz="3600" i="1" dirty="0"/>
              <a:t>ADRs are:</a:t>
            </a:r>
            <a:br>
              <a:rPr lang="en-US" sz="3600" i="1" dirty="0"/>
            </a:br>
            <a:r>
              <a:rPr lang="en-US" sz="3600" dirty="0"/>
              <a:t>Saved </a:t>
            </a:r>
            <a:r>
              <a:rPr lang="en-US" sz="3600" b="1" dirty="0"/>
              <a:t>with</a:t>
            </a:r>
            <a:r>
              <a:rPr lang="en-US" sz="3600" dirty="0"/>
              <a:t> the project in a file with an </a:t>
            </a:r>
            <a:br>
              <a:rPr lang="en-US" sz="3600" dirty="0"/>
            </a:br>
            <a:r>
              <a:rPr lang="en-US" sz="3600" dirty="0"/>
              <a:t>incrementing sequence:</a:t>
            </a:r>
            <a:br>
              <a:rPr lang="en-US" sz="3600" dirty="0"/>
            </a:br>
            <a:r>
              <a:rPr lang="en-US" sz="3600" b="1" dirty="0"/>
              <a:t>0001-git-for-version-control.md</a:t>
            </a:r>
            <a:endParaRPr lang="en-US" sz="3600" dirty="0"/>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828801" y="2354161"/>
            <a:ext cx="8563897" cy="3934764"/>
          </a:xfrm>
          <a:prstGeom prst="rect">
            <a:avLst/>
          </a:prstGeom>
        </p:spPr>
      </p:pic>
    </p:spTree>
    <p:extLst>
      <p:ext uri="{BB962C8B-B14F-4D97-AF65-F5344CB8AC3E}">
        <p14:creationId xmlns:p14="http://schemas.microsoft.com/office/powerpoint/2010/main" val="341348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Tree>
    <p:extLst>
      <p:ext uri="{BB962C8B-B14F-4D97-AF65-F5344CB8AC3E}">
        <p14:creationId xmlns:p14="http://schemas.microsoft.com/office/powerpoint/2010/main" val="2854162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2202831" y="0"/>
            <a:ext cx="7786339" cy="48669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787143" y="1441713"/>
            <a:ext cx="1231427" cy="769441"/>
          </a:xfrm>
          <a:prstGeom prst="rect">
            <a:avLst/>
          </a:prstGeom>
          <a:noFill/>
        </p:spPr>
        <p:txBody>
          <a:bodyPr wrap="none" rtlCol="0">
            <a:spAutoFit/>
          </a:bodyPr>
          <a:lstStyle/>
          <a:p>
            <a:r>
              <a:rPr lang="en-US" sz="44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4999703" y="48669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1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1459</Words>
  <Application>Microsoft Macintosh PowerPoint</Application>
  <PresentationFormat>Widescreen</PresentationFormat>
  <Paragraphs>154</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Gill Sans MT</vt:lpstr>
      <vt:lpstr>Office Theme</vt:lpstr>
      <vt:lpstr>Recording Architectural Decisions</vt:lpstr>
      <vt:lpstr>PowerPoint Presentation</vt:lpstr>
      <vt:lpstr>PowerPoint Presentation</vt:lpstr>
      <vt:lpstr>PowerPoint Presentation</vt:lpstr>
      <vt:lpstr>The Solution:</vt:lpstr>
      <vt:lpstr>PowerPoint Presentation</vt:lpstr>
      <vt:lpstr>ADRs are: Saved with the project in a file with an  incrementing sequence: 0001-git-for-version-control.md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vt:lpstr>
      <vt:lpstr>PowerPoint Presentation</vt:lpstr>
      <vt:lpstr>The Benefits</vt:lpstr>
      <vt:lpstr>PowerPoint Presentation</vt:lpstr>
      <vt:lpstr>More praise for ADRs: ThoughtWorks Technology Radar</vt:lpstr>
      <vt:lpstr>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Ayers</dc:creator>
  <cp:lastModifiedBy>David Ayers</cp:lastModifiedBy>
  <cp:revision>25</cp:revision>
  <dcterms:created xsi:type="dcterms:W3CDTF">2018-10-16T18:45:14Z</dcterms:created>
  <dcterms:modified xsi:type="dcterms:W3CDTF">2019-01-11T22:18:09Z</dcterms:modified>
</cp:coreProperties>
</file>