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318" r:id="rId3"/>
    <p:sldId id="258" r:id="rId4"/>
    <p:sldId id="261" r:id="rId5"/>
    <p:sldId id="262" r:id="rId6"/>
    <p:sldId id="263" r:id="rId7"/>
    <p:sldId id="264" r:id="rId8"/>
    <p:sldId id="269" r:id="rId9"/>
    <p:sldId id="291" r:id="rId10"/>
    <p:sldId id="293" r:id="rId11"/>
    <p:sldId id="294" r:id="rId12"/>
    <p:sldId id="265" r:id="rId13"/>
    <p:sldId id="267" r:id="rId14"/>
    <p:sldId id="271" r:id="rId15"/>
    <p:sldId id="273" r:id="rId16"/>
    <p:sldId id="299" r:id="rId17"/>
    <p:sldId id="310" r:id="rId18"/>
    <p:sldId id="302" r:id="rId19"/>
    <p:sldId id="303" r:id="rId20"/>
    <p:sldId id="304" r:id="rId21"/>
    <p:sldId id="305" r:id="rId22"/>
    <p:sldId id="306" r:id="rId23"/>
    <p:sldId id="307" r:id="rId24"/>
    <p:sldId id="309" r:id="rId25"/>
    <p:sldId id="268" r:id="rId26"/>
    <p:sldId id="311" r:id="rId27"/>
    <p:sldId id="301" r:id="rId28"/>
    <p:sldId id="270" r:id="rId29"/>
    <p:sldId id="266" r:id="rId30"/>
    <p:sldId id="312" r:id="rId31"/>
    <p:sldId id="314" r:id="rId32"/>
    <p:sldId id="315" r:id="rId33"/>
    <p:sldId id="313" r:id="rId34"/>
    <p:sldId id="308" r:id="rId35"/>
    <p:sldId id="300" r:id="rId36"/>
    <p:sldId id="316" r:id="rId37"/>
    <p:sldId id="317"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5513"/>
  </p:normalViewPr>
  <p:slideViewPr>
    <p:cSldViewPr snapToGrid="0" snapToObjects="1">
      <p:cViewPr varScale="1">
        <p:scale>
          <a:sx n="83" d="100"/>
          <a:sy n="83" d="100"/>
        </p:scale>
        <p:origin x="22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6DB2-42AF-8C42-9886-7B81646A09AD}" type="datetimeFigureOut">
              <a:rPr lang="en-US" smtClean="0"/>
              <a:t>10/16/18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F656-43DD-C647-8193-729F56EE6E13}" type="slidenum">
              <a:rPr lang="en-US" smtClean="0"/>
              <a:t>‹#›</a:t>
            </a:fld>
            <a:endParaRPr lang="en-US"/>
          </a:p>
        </p:txBody>
      </p:sp>
    </p:spTree>
    <p:extLst>
      <p:ext uri="{BB962C8B-B14F-4D97-AF65-F5344CB8AC3E}">
        <p14:creationId xmlns:p14="http://schemas.microsoft.com/office/powerpoint/2010/main" val="4783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looked at something and said, why did we do that?</a:t>
            </a:r>
          </a:p>
          <a:p>
            <a:r>
              <a:rPr lang="en-US" dirty="0"/>
              <a:t>I know every developer has faced this at some point. You're looking at something that was done (maybe you did it!), and you're not sure why it was done that way.</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3</a:t>
            </a:fld>
            <a:endParaRPr lang="en-US"/>
          </a:p>
        </p:txBody>
      </p:sp>
    </p:spTree>
    <p:extLst>
      <p:ext uri="{BB962C8B-B14F-4D97-AF65-F5344CB8AC3E}">
        <p14:creationId xmlns:p14="http://schemas.microsoft.com/office/powerpoint/2010/main" val="1212905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12</a:t>
            </a:fld>
            <a:endParaRPr lang="en-US"/>
          </a:p>
        </p:txBody>
      </p:sp>
    </p:spTree>
    <p:extLst>
      <p:ext uri="{BB962C8B-B14F-4D97-AF65-F5344CB8AC3E}">
        <p14:creationId xmlns:p14="http://schemas.microsoft.com/office/powerpoint/2010/main" val="142676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proposed by Michael Nygard (consultant, author, speaker),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13</a:t>
            </a:fld>
            <a:endParaRPr lang="en-US"/>
          </a:p>
        </p:txBody>
      </p:sp>
    </p:spTree>
    <p:extLst>
      <p:ext uri="{BB962C8B-B14F-4D97-AF65-F5344CB8AC3E}">
        <p14:creationId xmlns:p14="http://schemas.microsoft.com/office/powerpoint/2010/main" val="326552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Lightweight, text based solution, usually written in Markdown</a:t>
            </a:r>
          </a:p>
          <a:p>
            <a:pPr rtl="0"/>
            <a:r>
              <a:rPr lang="en-US" sz="1200" b="0" i="0" u="none" strike="noStrike" kern="1200" dirty="0">
                <a:solidFill>
                  <a:schemeClr val="tx1"/>
                </a:solidFill>
                <a:effectLst/>
                <a:latin typeface="+mn-lt"/>
                <a:ea typeface="+mn-ea"/>
                <a:cs typeface="+mn-cs"/>
              </a:rPr>
              <a:t>	Markdown allows "pretty" rendering when used with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Gitlab &amp; others, still human readable</a:t>
            </a:r>
          </a:p>
        </p:txBody>
      </p:sp>
      <p:sp>
        <p:nvSpPr>
          <p:cNvPr id="4" name="Slide Number Placeholder 3"/>
          <p:cNvSpPr>
            <a:spLocks noGrp="1"/>
          </p:cNvSpPr>
          <p:nvPr>
            <p:ph type="sldNum" sz="quarter" idx="5"/>
          </p:nvPr>
        </p:nvSpPr>
        <p:spPr/>
        <p:txBody>
          <a:bodyPr/>
          <a:lstStyle/>
          <a:p>
            <a:fld id="{E42DF656-43DD-C647-8193-729F56EE6E13}" type="slidenum">
              <a:rPr lang="en-US" smtClean="0"/>
              <a:t>14</a:t>
            </a:fld>
            <a:endParaRPr lang="en-US"/>
          </a:p>
        </p:txBody>
      </p:sp>
    </p:spTree>
    <p:extLst>
      <p:ext uri="{BB962C8B-B14F-4D97-AF65-F5344CB8AC3E}">
        <p14:creationId xmlns:p14="http://schemas.microsoft.com/office/powerpoint/2010/main" val="127330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decision is stored in a separate file, with an incrementing sequence; so the first decision on a project is 0001, the second is 0002, etc.</a:t>
            </a:r>
          </a:p>
        </p:txBody>
      </p:sp>
      <p:sp>
        <p:nvSpPr>
          <p:cNvPr id="4" name="Slide Number Placeholder 3"/>
          <p:cNvSpPr>
            <a:spLocks noGrp="1"/>
          </p:cNvSpPr>
          <p:nvPr>
            <p:ph type="sldNum" sz="quarter" idx="5"/>
          </p:nvPr>
        </p:nvSpPr>
        <p:spPr/>
        <p:txBody>
          <a:bodyPr/>
          <a:lstStyle/>
          <a:p>
            <a:fld id="{E42DF656-43DD-C647-8193-729F56EE6E13}" type="slidenum">
              <a:rPr lang="en-US" smtClean="0"/>
              <a:t>15</a:t>
            </a:fld>
            <a:endParaRPr lang="en-US"/>
          </a:p>
        </p:txBody>
      </p:sp>
    </p:spTree>
    <p:extLst>
      <p:ext uri="{BB962C8B-B14F-4D97-AF65-F5344CB8AC3E}">
        <p14:creationId xmlns:p14="http://schemas.microsoft.com/office/powerpoint/2010/main" val="4233849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858374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17</a:t>
            </a:fld>
            <a:endParaRPr lang="en-US"/>
          </a:p>
        </p:txBody>
      </p:sp>
    </p:spTree>
    <p:extLst>
      <p:ext uri="{BB962C8B-B14F-4D97-AF65-F5344CB8AC3E}">
        <p14:creationId xmlns:p14="http://schemas.microsoft.com/office/powerpoint/2010/main" val="2510649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3980653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37474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350237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247135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technologists, we make important architectural decisions every day</a:t>
            </a:r>
          </a:p>
          <a:p>
            <a:r>
              <a:rPr lang="en-US" dirty="0"/>
              <a:t>These decisions can range from far reaching (Angular vs. React) to mundane (Infinite scroll vs. pagination for search results)</a:t>
            </a:r>
          </a:p>
          <a:p>
            <a:r>
              <a:rPr lang="en-US" dirty="0"/>
              <a:t>These decisions can be made by one person, or made by the team</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4</a:t>
            </a:fld>
            <a:endParaRPr lang="en-US"/>
          </a:p>
        </p:txBody>
      </p:sp>
    </p:spTree>
    <p:extLst>
      <p:ext uri="{BB962C8B-B14F-4D97-AF65-F5344CB8AC3E}">
        <p14:creationId xmlns:p14="http://schemas.microsoft.com/office/powerpoint/2010/main" val="2566387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972115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 Again, pay attention to the language used; these aren't value judgements, they are statements of fact, or as close as you can get.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2214453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1455477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using a PR/MR workflow for the project, you can leverage that for ADRs too!</a:t>
            </a:r>
          </a:p>
          <a:p>
            <a:r>
              <a:rPr lang="en-US" dirty="0"/>
              <a:t>Architectural decisions can be proposed via a Pull Request, and any discussion related to what goes into the ADR itself is captured as part of the repo in </a:t>
            </a:r>
            <a:r>
              <a:rPr lang="en-US" dirty="0" err="1"/>
              <a:t>Github</a:t>
            </a:r>
            <a:r>
              <a:rPr lang="en-US" dirty="0"/>
              <a:t>/Gitlab/etc.</a:t>
            </a:r>
          </a:p>
        </p:txBody>
      </p:sp>
      <p:sp>
        <p:nvSpPr>
          <p:cNvPr id="4" name="Slide Number Placeholder 3"/>
          <p:cNvSpPr>
            <a:spLocks noGrp="1"/>
          </p:cNvSpPr>
          <p:nvPr>
            <p:ph type="sldNum" sz="quarter" idx="5"/>
          </p:nvPr>
        </p:nvSpPr>
        <p:spPr/>
        <p:txBody>
          <a:bodyPr/>
          <a:lstStyle/>
          <a:p>
            <a:fld id="{E42DF656-43DD-C647-8193-729F56EE6E13}" type="slidenum">
              <a:rPr lang="en-US" smtClean="0"/>
              <a:t>25</a:t>
            </a:fld>
            <a:endParaRPr lang="en-US"/>
          </a:p>
        </p:txBody>
      </p:sp>
    </p:spTree>
    <p:extLst>
      <p:ext uri="{BB962C8B-B14F-4D97-AF65-F5344CB8AC3E}">
        <p14:creationId xmlns:p14="http://schemas.microsoft.com/office/powerpoint/2010/main" val="2275036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sweat the details — if you’re not sure if you should create an ADR, create one. You’ll learn to start to know it when you see it. Until then, if you even think you might need one, make one!</a:t>
            </a:r>
          </a:p>
          <a:p>
            <a:endParaRPr lang="en-US" dirty="0"/>
          </a:p>
          <a:p>
            <a:r>
              <a:rPr lang="en-US" dirty="0"/>
              <a:t>* Can be as simple as choice of IDE (eclipse vs. IntelliJ)</a:t>
            </a:r>
          </a:p>
          <a:p>
            <a:r>
              <a:rPr lang="en-US" dirty="0"/>
              <a:t>* Or as complex as documenting a spike done to validate an architectural approach</a:t>
            </a:r>
          </a:p>
          <a:p>
            <a:r>
              <a:rPr lang="en-US" dirty="0"/>
              <a:t>* Can also document feature decisions: Infinite scroll vs. pagination</a:t>
            </a:r>
          </a:p>
        </p:txBody>
      </p:sp>
      <p:sp>
        <p:nvSpPr>
          <p:cNvPr id="4" name="Slide Number Placeholder 3"/>
          <p:cNvSpPr>
            <a:spLocks noGrp="1"/>
          </p:cNvSpPr>
          <p:nvPr>
            <p:ph type="sldNum" sz="quarter" idx="5"/>
          </p:nvPr>
        </p:nvSpPr>
        <p:spPr/>
        <p:txBody>
          <a:bodyPr/>
          <a:lstStyle/>
          <a:p>
            <a:fld id="{E42DF656-43DD-C647-8193-729F56EE6E13}" type="slidenum">
              <a:rPr lang="en-US" smtClean="0"/>
              <a:t>26</a:t>
            </a:fld>
            <a:endParaRPr lang="en-US"/>
          </a:p>
        </p:txBody>
      </p:sp>
    </p:spTree>
    <p:extLst>
      <p:ext uri="{BB962C8B-B14F-4D97-AF65-F5344CB8AC3E}">
        <p14:creationId xmlns:p14="http://schemas.microsoft.com/office/powerpoint/2010/main" val="421649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Technical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we hadn’t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Technical Architecture ADRs. Other stuff, like architectural diagrams were also stored there [</a:t>
            </a:r>
            <a:r>
              <a:rPr lang="en-US" sz="1200" b="0" i="0" u="none" strike="noStrike" kern="1200" dirty="0" err="1">
                <a:solidFill>
                  <a:schemeClr val="tx1"/>
                </a:solidFill>
                <a:effectLst/>
                <a:latin typeface="+mn-lt"/>
                <a:ea typeface="+mn-ea"/>
                <a:cs typeface="+mn-cs"/>
              </a:rPr>
              <a:t>PlantUML</a:t>
            </a:r>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plantuml.com</a:t>
            </a:r>
            <a:r>
              <a:rPr lang="en-US" sz="1200" b="0" i="0" u="none" strike="noStrike" kern="1200" dirty="0">
                <a:solidFill>
                  <a:schemeClr val="tx1"/>
                </a:solidFill>
                <a:effectLst/>
                <a:latin typeface="+mn-lt"/>
                <a:ea typeface="+mn-ea"/>
                <a:cs typeface="+mn-cs"/>
              </a:rPr>
              <a:t>/) is a good tool for text-based architecture diagrams.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951235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wikis?</a:t>
            </a:r>
          </a:p>
          <a:p>
            <a:r>
              <a:rPr lang="en-US" dirty="0"/>
              <a:t>Lots of people use wikis to try to document these types of decisions, which is better than nothing</a:t>
            </a:r>
          </a:p>
          <a:p>
            <a:r>
              <a:rPr lang="en-US" dirty="0"/>
              <a:t>But, there is a disconnect (usually) between the code and the wiki, and in most places, wikis are where documents go to die</a:t>
            </a:r>
          </a:p>
          <a:p>
            <a:r>
              <a:rPr lang="en-US" dirty="0"/>
              <a:t>That being said, well maintained wikis can be great, and ADRs can exist on wikis (but I wouldn’t recommend it)</a:t>
            </a:r>
          </a:p>
        </p:txBody>
      </p:sp>
      <p:sp>
        <p:nvSpPr>
          <p:cNvPr id="4" name="Slide Number Placeholder 3"/>
          <p:cNvSpPr>
            <a:spLocks noGrp="1"/>
          </p:cNvSpPr>
          <p:nvPr>
            <p:ph type="sldNum" sz="quarter" idx="5"/>
          </p:nvPr>
        </p:nvSpPr>
        <p:spPr/>
        <p:txBody>
          <a:bodyPr/>
          <a:lstStyle/>
          <a:p>
            <a:fld id="{E42DF656-43DD-C647-8193-729F56EE6E13}" type="slidenum">
              <a:rPr lang="en-US" smtClean="0"/>
              <a:t>28</a:t>
            </a:fld>
            <a:endParaRPr lang="en-US"/>
          </a:p>
        </p:txBody>
      </p:sp>
    </p:spTree>
    <p:extLst>
      <p:ext uri="{BB962C8B-B14F-4D97-AF65-F5344CB8AC3E}">
        <p14:creationId xmlns:p14="http://schemas.microsoft.com/office/powerpoint/2010/main" val="1056821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29</a:t>
            </a:fld>
            <a:endParaRPr lang="en-US"/>
          </a:p>
        </p:txBody>
      </p:sp>
    </p:spTree>
    <p:extLst>
      <p:ext uri="{BB962C8B-B14F-4D97-AF65-F5344CB8AC3E}">
        <p14:creationId xmlns:p14="http://schemas.microsoft.com/office/powerpoint/2010/main" val="1719158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New people joining the team can better understand the thought processes that lead to current state</a:t>
            </a:r>
          </a:p>
        </p:txBody>
      </p:sp>
      <p:sp>
        <p:nvSpPr>
          <p:cNvPr id="4" name="Slide Number Placeholder 3"/>
          <p:cNvSpPr>
            <a:spLocks noGrp="1"/>
          </p:cNvSpPr>
          <p:nvPr>
            <p:ph type="sldNum" sz="quarter" idx="5"/>
          </p:nvPr>
        </p:nvSpPr>
        <p:spPr/>
        <p:txBody>
          <a:bodyPr/>
          <a:lstStyle/>
          <a:p>
            <a:fld id="{E42DF656-43DD-C647-8193-729F56EE6E13}" type="slidenum">
              <a:rPr lang="en-US" smtClean="0"/>
              <a:t>30</a:t>
            </a:fld>
            <a:endParaRPr lang="en-US"/>
          </a:p>
        </p:txBody>
      </p:sp>
    </p:spTree>
    <p:extLst>
      <p:ext uri="{BB962C8B-B14F-4D97-AF65-F5344CB8AC3E}">
        <p14:creationId xmlns:p14="http://schemas.microsoft.com/office/powerpoint/2010/main" val="2945286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Stops people from repeating the sins of the past</a:t>
            </a:r>
          </a:p>
          <a:p>
            <a:r>
              <a:rPr lang="en-US" dirty="0"/>
              <a:t>    How many times have we said "I swear we looked at that, but I don’t really remember"</a:t>
            </a:r>
          </a:p>
        </p:txBody>
      </p:sp>
      <p:sp>
        <p:nvSpPr>
          <p:cNvPr id="4" name="Slide Number Placeholder 3"/>
          <p:cNvSpPr>
            <a:spLocks noGrp="1"/>
          </p:cNvSpPr>
          <p:nvPr>
            <p:ph type="sldNum" sz="quarter" idx="5"/>
          </p:nvPr>
        </p:nvSpPr>
        <p:spPr/>
        <p:txBody>
          <a:bodyPr/>
          <a:lstStyle/>
          <a:p>
            <a:fld id="{E42DF656-43DD-C647-8193-729F56EE6E13}" type="slidenum">
              <a:rPr lang="en-US" smtClean="0"/>
              <a:t>31</a:t>
            </a:fld>
            <a:endParaRPr lang="en-US"/>
          </a:p>
        </p:txBody>
      </p:sp>
    </p:spTree>
    <p:extLst>
      <p:ext uri="{BB962C8B-B14F-4D97-AF65-F5344CB8AC3E}">
        <p14:creationId xmlns:p14="http://schemas.microsoft.com/office/powerpoint/2010/main" val="3182135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us do a great job and carefully thinking through these decisions:</a:t>
            </a:r>
          </a:p>
          <a:p>
            <a:r>
              <a:rPr lang="en-US" dirty="0"/>
              <a:t>Taking into account all of the pros and cons of the many different options</a:t>
            </a:r>
          </a:p>
          <a:p>
            <a:r>
              <a:rPr lang="en-US" dirty="0"/>
              <a:t>Discussing these options with the team</a:t>
            </a:r>
          </a:p>
          <a:p>
            <a:r>
              <a:rPr lang="en-US" dirty="0"/>
              <a:t>Perhaps doing a spike or a "</a:t>
            </a:r>
            <a:r>
              <a:rPr lang="en-US" dirty="0" err="1"/>
              <a:t>pepsi</a:t>
            </a:r>
            <a:r>
              <a:rPr lang="en-US" dirty="0"/>
              <a:t> challenge" to determine a "best fit" for a particular decision</a:t>
            </a:r>
          </a:p>
        </p:txBody>
      </p:sp>
      <p:sp>
        <p:nvSpPr>
          <p:cNvPr id="4" name="Slide Number Placeholder 3"/>
          <p:cNvSpPr>
            <a:spLocks noGrp="1"/>
          </p:cNvSpPr>
          <p:nvPr>
            <p:ph type="sldNum" sz="quarter" idx="5"/>
          </p:nvPr>
        </p:nvSpPr>
        <p:spPr/>
        <p:txBody>
          <a:bodyPr/>
          <a:lstStyle/>
          <a:p>
            <a:fld id="{E42DF656-43DD-C647-8193-729F56EE6E13}" type="slidenum">
              <a:rPr lang="en-US" smtClean="0"/>
              <a:t>5</a:t>
            </a:fld>
            <a:endParaRPr lang="en-US"/>
          </a:p>
        </p:txBody>
      </p:sp>
    </p:spTree>
    <p:extLst>
      <p:ext uri="{BB962C8B-B14F-4D97-AF65-F5344CB8AC3E}">
        <p14:creationId xmlns:p14="http://schemas.microsoft.com/office/powerpoint/2010/main" val="1521213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Informs current decision making processes - by looking at all of the decisions that were made in a project, one can get a sense for the types of decisions that are made, which in itself is informative and provides context</a:t>
            </a:r>
          </a:p>
        </p:txBody>
      </p:sp>
      <p:sp>
        <p:nvSpPr>
          <p:cNvPr id="4" name="Slide Number Placeholder 3"/>
          <p:cNvSpPr>
            <a:spLocks noGrp="1"/>
          </p:cNvSpPr>
          <p:nvPr>
            <p:ph type="sldNum" sz="quarter" idx="5"/>
          </p:nvPr>
        </p:nvSpPr>
        <p:spPr/>
        <p:txBody>
          <a:bodyPr/>
          <a:lstStyle/>
          <a:p>
            <a:fld id="{E42DF656-43DD-C647-8193-729F56EE6E13}" type="slidenum">
              <a:rPr lang="en-US" smtClean="0"/>
              <a:t>32</a:t>
            </a:fld>
            <a:endParaRPr lang="en-US"/>
          </a:p>
        </p:txBody>
      </p:sp>
    </p:spTree>
    <p:extLst>
      <p:ext uri="{BB962C8B-B14F-4D97-AF65-F5344CB8AC3E}">
        <p14:creationId xmlns:p14="http://schemas.microsoft.com/office/powerpoint/2010/main" val="3532860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1291212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1799776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4012220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906280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319300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go about implementing it</a:t>
            </a:r>
          </a:p>
          <a:p>
            <a:endParaRPr lang="en-US" dirty="0"/>
          </a:p>
          <a:p>
            <a:r>
              <a:rPr lang="en-US" dirty="0"/>
              <a:t>Maybe we update a user story with some of the information that led to the decision (usually not though)</a:t>
            </a:r>
          </a:p>
        </p:txBody>
      </p:sp>
      <p:sp>
        <p:nvSpPr>
          <p:cNvPr id="4" name="Slide Number Placeholder 3"/>
          <p:cNvSpPr>
            <a:spLocks noGrp="1"/>
          </p:cNvSpPr>
          <p:nvPr>
            <p:ph type="sldNum" sz="quarter" idx="5"/>
          </p:nvPr>
        </p:nvSpPr>
        <p:spPr/>
        <p:txBody>
          <a:bodyPr/>
          <a:lstStyle/>
          <a:p>
            <a:fld id="{E42DF656-43DD-C647-8193-729F56EE6E13}" type="slidenum">
              <a:rPr lang="en-US" smtClean="0"/>
              <a:t>6</a:t>
            </a:fld>
            <a:endParaRPr lang="en-US"/>
          </a:p>
        </p:txBody>
      </p:sp>
    </p:spTree>
    <p:extLst>
      <p:ext uri="{BB962C8B-B14F-4D97-AF65-F5344CB8AC3E}">
        <p14:creationId xmlns:p14="http://schemas.microsoft.com/office/powerpoint/2010/main" val="23677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all of that context is lost</a:t>
            </a:r>
          </a:p>
        </p:txBody>
      </p:sp>
      <p:sp>
        <p:nvSpPr>
          <p:cNvPr id="4" name="Slide Number Placeholder 3"/>
          <p:cNvSpPr>
            <a:spLocks noGrp="1"/>
          </p:cNvSpPr>
          <p:nvPr>
            <p:ph type="sldNum" sz="quarter" idx="5"/>
          </p:nvPr>
        </p:nvSpPr>
        <p:spPr/>
        <p:txBody>
          <a:bodyPr/>
          <a:lstStyle/>
          <a:p>
            <a:fld id="{E42DF656-43DD-C647-8193-729F56EE6E13}" type="slidenum">
              <a:rPr lang="en-US" smtClean="0"/>
              <a:t>7</a:t>
            </a:fld>
            <a:endParaRPr lang="en-US"/>
          </a:p>
        </p:txBody>
      </p:sp>
    </p:spTree>
    <p:extLst>
      <p:ext uri="{BB962C8B-B14F-4D97-AF65-F5344CB8AC3E}">
        <p14:creationId xmlns:p14="http://schemas.microsoft.com/office/powerpoint/2010/main" val="342291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that context matter?</a:t>
            </a:r>
          </a:p>
        </p:txBody>
      </p:sp>
      <p:sp>
        <p:nvSpPr>
          <p:cNvPr id="4" name="Slide Number Placeholder 3"/>
          <p:cNvSpPr>
            <a:spLocks noGrp="1"/>
          </p:cNvSpPr>
          <p:nvPr>
            <p:ph type="sldNum" sz="quarter" idx="5"/>
          </p:nvPr>
        </p:nvSpPr>
        <p:spPr/>
        <p:txBody>
          <a:bodyPr/>
          <a:lstStyle/>
          <a:p>
            <a:fld id="{E42DF656-43DD-C647-8193-729F56EE6E13}" type="slidenum">
              <a:rPr lang="en-US" smtClean="0"/>
              <a:t>8</a:t>
            </a:fld>
            <a:endParaRPr lang="en-US"/>
          </a:p>
        </p:txBody>
      </p:sp>
    </p:spTree>
    <p:extLst>
      <p:ext uri="{BB962C8B-B14F-4D97-AF65-F5344CB8AC3E}">
        <p14:creationId xmlns:p14="http://schemas.microsoft.com/office/powerpoint/2010/main" val="2036785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72523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04207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16754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1DA-62EC-5845-8AAE-7038FE12C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881DE-09D6-EF48-A060-D2F76A4DA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9CA4E-2462-D645-AF86-6A087F0AD7CC}"/>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5" name="Footer Placeholder 4">
            <a:extLst>
              <a:ext uri="{FF2B5EF4-FFF2-40B4-BE49-F238E27FC236}">
                <a16:creationId xmlns:a16="http://schemas.microsoft.com/office/drawing/2014/main" id="{C7AF795C-0DA9-CF4E-B490-FC3D32D5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5E9EF-D03F-D84B-9F10-5875EA5350AC}"/>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4941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5BE-9438-1E4F-B505-C8F85485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1809-5E73-C845-A06C-3A8773B62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31DF-862E-1D4C-A706-DFB2ABB0CEB0}"/>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5" name="Footer Placeholder 4">
            <a:extLst>
              <a:ext uri="{FF2B5EF4-FFF2-40B4-BE49-F238E27FC236}">
                <a16:creationId xmlns:a16="http://schemas.microsoft.com/office/drawing/2014/main" id="{4DAED1A7-51FE-094B-A8C2-3077A0E6C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DADC7-CA5F-D24C-8F32-47BC96DD5F4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7672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73E7D-F7D5-EF42-B277-4E6C1DC9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CB182-A8F5-BA49-9469-41BCAFD79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D3-0D16-AD41-B575-2064C4ECD521}"/>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5" name="Footer Placeholder 4">
            <a:extLst>
              <a:ext uri="{FF2B5EF4-FFF2-40B4-BE49-F238E27FC236}">
                <a16:creationId xmlns:a16="http://schemas.microsoft.com/office/drawing/2014/main" id="{1EC3C2CF-1491-644F-9BA8-7699F67F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2840-56EB-0E41-B913-78B0E6FAC314}"/>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1821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DD37-F45D-A846-8F73-0893D5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95EE6-B5E8-6C4E-932C-6F6DBF853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837-E820-7D4F-953D-387817121A04}"/>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5" name="Footer Placeholder 4">
            <a:extLst>
              <a:ext uri="{FF2B5EF4-FFF2-40B4-BE49-F238E27FC236}">
                <a16:creationId xmlns:a16="http://schemas.microsoft.com/office/drawing/2014/main" id="{52C15F71-4B94-E440-AF28-8EEB04BC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460C-4C9B-C44E-A406-F12169B5A93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98723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D7A7-0899-A145-A01B-54D9BE2A2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D08B7-F4D3-9A48-A25C-7D26D773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0D693-374C-A141-8E7D-AAEA1B93AB21}"/>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5" name="Footer Placeholder 4">
            <a:extLst>
              <a:ext uri="{FF2B5EF4-FFF2-40B4-BE49-F238E27FC236}">
                <a16:creationId xmlns:a16="http://schemas.microsoft.com/office/drawing/2014/main" id="{A5E0AF7B-F0F0-1948-A61C-2F226339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967-7D25-A641-A8AD-BBDB26E2110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30938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3CA-56C9-984F-8130-C0D6F18B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57FDF-AF35-0C4D-90B4-D56D478813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5AB76-561B-3C43-9985-706416CFD1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1186B-F59A-AD4C-B03D-18971E94099B}"/>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6" name="Footer Placeholder 5">
            <a:extLst>
              <a:ext uri="{FF2B5EF4-FFF2-40B4-BE49-F238E27FC236}">
                <a16:creationId xmlns:a16="http://schemas.microsoft.com/office/drawing/2014/main" id="{7BD9353E-D352-7243-8A91-88D84CA1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4387F-C4A9-9545-9130-7C3336BBD26E}"/>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2944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CE26-7D76-724F-A0FC-313DA7AE1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E135-9B4F-CE41-93E8-6F6F872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3F997F-31D7-4E48-A3E0-D82C6637B8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C57C5-392C-9E45-8BC9-72876440A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DF0A5-6979-8240-9814-0DF1E1D303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1AD9D-5383-0540-972D-6E850634CEE5}"/>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8" name="Footer Placeholder 7">
            <a:extLst>
              <a:ext uri="{FF2B5EF4-FFF2-40B4-BE49-F238E27FC236}">
                <a16:creationId xmlns:a16="http://schemas.microsoft.com/office/drawing/2014/main" id="{07320906-028D-4647-A9A2-F167C7AE0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7CBE3-200B-154E-8A27-9A382C32BD6D}"/>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3495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BA0-A030-3B42-92D9-063E8FDAF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48964-52AD-8544-8D52-60F9E8724F5D}"/>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4" name="Footer Placeholder 3">
            <a:extLst>
              <a:ext uri="{FF2B5EF4-FFF2-40B4-BE49-F238E27FC236}">
                <a16:creationId xmlns:a16="http://schemas.microsoft.com/office/drawing/2014/main" id="{715F6143-7457-9140-847F-72CD8474A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E0A5-790C-3F43-95A1-0A504DC2A61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69931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C5FC-6C65-D445-BE0F-2CFC48887BCA}"/>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3" name="Footer Placeholder 2">
            <a:extLst>
              <a:ext uri="{FF2B5EF4-FFF2-40B4-BE49-F238E27FC236}">
                <a16:creationId xmlns:a16="http://schemas.microsoft.com/office/drawing/2014/main" id="{AAF270A4-8F7D-6D45-AD06-24989C85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88FD7-BF49-AF43-935D-42CD2489AF7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99577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6486-D16D-3C4C-ABC7-602D7BA0A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921CA-17C2-8D46-A0AC-565451D07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35118-01CF-0B42-B910-4D8F7B5C3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3CA37B-7577-C142-A71B-C79A6EAB6FEE}"/>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6" name="Footer Placeholder 5">
            <a:extLst>
              <a:ext uri="{FF2B5EF4-FFF2-40B4-BE49-F238E27FC236}">
                <a16:creationId xmlns:a16="http://schemas.microsoft.com/office/drawing/2014/main" id="{BCC73F9D-C874-9A45-A672-988655E7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370D-CA82-0645-B0C2-2A7FA35286A7}"/>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65661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071-010F-0B4C-BD0A-2FA361F1A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C20550-378F-C548-B623-7EAE9D7F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B0510-CCBC-C54C-91BF-C95CAD951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97869-1EC1-7A48-9F4C-A8B0FFDC038F}"/>
              </a:ext>
            </a:extLst>
          </p:cNvPr>
          <p:cNvSpPr>
            <a:spLocks noGrp="1"/>
          </p:cNvSpPr>
          <p:nvPr>
            <p:ph type="dt" sz="half" idx="10"/>
          </p:nvPr>
        </p:nvSpPr>
        <p:spPr/>
        <p:txBody>
          <a:bodyPr/>
          <a:lstStyle/>
          <a:p>
            <a:fld id="{5387A2D6-595D-DA44-B145-80F30058C334}" type="datetimeFigureOut">
              <a:rPr lang="en-US" smtClean="0"/>
              <a:t>10/16/18</a:t>
            </a:fld>
            <a:endParaRPr lang="en-US"/>
          </a:p>
        </p:txBody>
      </p:sp>
      <p:sp>
        <p:nvSpPr>
          <p:cNvPr id="6" name="Footer Placeholder 5">
            <a:extLst>
              <a:ext uri="{FF2B5EF4-FFF2-40B4-BE49-F238E27FC236}">
                <a16:creationId xmlns:a16="http://schemas.microsoft.com/office/drawing/2014/main" id="{2F48363C-D878-7847-8DB0-BDF0ECF9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11A6-C18C-9442-A4E1-A271C6492E08}"/>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26028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E755-982A-2E4C-B530-A0D6252E9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50EE-C714-F842-997C-A22185151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B960-1519-C84D-987B-96A06817C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7A2D6-595D-DA44-B145-80F30058C334}" type="datetimeFigureOut">
              <a:rPr lang="en-US" smtClean="0"/>
              <a:t>10/16/18</a:t>
            </a:fld>
            <a:endParaRPr lang="en-US"/>
          </a:p>
        </p:txBody>
      </p:sp>
      <p:sp>
        <p:nvSpPr>
          <p:cNvPr id="5" name="Footer Placeholder 4">
            <a:extLst>
              <a:ext uri="{FF2B5EF4-FFF2-40B4-BE49-F238E27FC236}">
                <a16:creationId xmlns:a16="http://schemas.microsoft.com/office/drawing/2014/main" id="{251E8C94-7368-8242-9243-D8FD412D9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6C347-54ED-A040-A144-E57FBD420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55D96-60FD-784E-B723-41BDB0ED541E}" type="slidenum">
              <a:rPr lang="en-US" smtClean="0"/>
              <a:t>‹#›</a:t>
            </a:fld>
            <a:endParaRPr lang="en-US"/>
          </a:p>
        </p:txBody>
      </p:sp>
    </p:spTree>
    <p:extLst>
      <p:ext uri="{BB962C8B-B14F-4D97-AF65-F5344CB8AC3E}">
        <p14:creationId xmlns:p14="http://schemas.microsoft.com/office/powerpoint/2010/main" val="25889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thinkrelevance.com/blog/2011/11/15/documenting-architecture-decision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npryce/adr-tools/tree/master/doc/adr"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s://github.com/hilton/scripting-docs/tree/master/ADR" TargetMode="External"/><Relationship Id="rId5" Type="http://schemas.openxmlformats.org/officeDocument/2006/relationships/hyperlink" Target="https://github.com/marc-bouvier/trello2eisenhower/tree/master/adr" TargetMode="External"/><Relationship Id="rId4" Type="http://schemas.openxmlformats.org/officeDocument/2006/relationships/hyperlink" Target="https://github.com/arachne-framework/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npryce/adr-tools"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s://adr.github.io/"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davidaayers/adr-tal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1122363"/>
            <a:ext cx="9144000" cy="2783210"/>
          </a:xfrm>
        </p:spPr>
        <p:txBody>
          <a:bodyPr>
            <a:normAutofit fontScale="90000"/>
          </a:bodyPr>
          <a:lstStyle/>
          <a:p>
            <a:r>
              <a:rPr lang="en-US" sz="8000" b="1" dirty="0"/>
              <a:t>Recording Architectural</a:t>
            </a:r>
            <a:br>
              <a:rPr lang="en-US" sz="8000" b="1" dirty="0"/>
            </a:br>
            <a:r>
              <a:rPr lang="en-US" sz="8000" b="1" dirty="0"/>
              <a:t>Decisions</a:t>
            </a:r>
          </a:p>
        </p:txBody>
      </p:sp>
      <p:sp>
        <p:nvSpPr>
          <p:cNvPr id="3" name="Subtitle 2">
            <a:extLst>
              <a:ext uri="{FF2B5EF4-FFF2-40B4-BE49-F238E27FC236}">
                <a16:creationId xmlns:a16="http://schemas.microsoft.com/office/drawing/2014/main" id="{9AA71D10-7137-C54A-B876-056F627A8F9D}"/>
              </a:ext>
            </a:extLst>
          </p:cNvPr>
          <p:cNvSpPr>
            <a:spLocks noGrp="1"/>
          </p:cNvSpPr>
          <p:nvPr>
            <p:ph type="subTitle" idx="1"/>
          </p:nvPr>
        </p:nvSpPr>
        <p:spPr/>
        <p:txBody>
          <a:bodyPr>
            <a:normAutofit fontScale="85000" lnSpcReduction="20000"/>
          </a:bodyPr>
          <a:lstStyle/>
          <a:p>
            <a:endParaRPr lang="en-US" sz="3200" dirty="0"/>
          </a:p>
          <a:p>
            <a:r>
              <a:rPr lang="en-US" sz="3200" dirty="0"/>
              <a:t>David Ayers, Principal Architect, </a:t>
            </a:r>
            <a:r>
              <a:rPr lang="en-US" sz="3200" dirty="0" err="1"/>
              <a:t>Credera</a:t>
            </a:r>
            <a:endParaRPr lang="en-US" sz="3200" dirty="0"/>
          </a:p>
          <a:p>
            <a:r>
              <a:rPr lang="en-US" sz="3200" dirty="0" err="1"/>
              <a:t>david.ayers@credera.com</a:t>
            </a:r>
            <a:endParaRPr lang="en-US" sz="3200" dirty="0"/>
          </a:p>
          <a:p>
            <a:r>
              <a:rPr lang="en-US" sz="3200" dirty="0"/>
              <a:t>@</a:t>
            </a:r>
            <a:r>
              <a:rPr lang="en-US" sz="3200" dirty="0" err="1"/>
              <a:t>iamagiantnerd</a:t>
            </a:r>
            <a:endParaRPr lang="en-US" sz="3200" dirty="0"/>
          </a:p>
        </p:txBody>
      </p:sp>
    </p:spTree>
    <p:extLst>
      <p:ext uri="{BB962C8B-B14F-4D97-AF65-F5344CB8AC3E}">
        <p14:creationId xmlns:p14="http://schemas.microsoft.com/office/powerpoint/2010/main" val="37361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sp>
        <p:nvSpPr>
          <p:cNvPr id="5" name="TextBox 4">
            <a:extLst>
              <a:ext uri="{FF2B5EF4-FFF2-40B4-BE49-F238E27FC236}">
                <a16:creationId xmlns:a16="http://schemas.microsoft.com/office/drawing/2014/main" id="{6B72547F-225F-4540-B09C-B5CB422CAEF2}"/>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281172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728420"/>
            <a:ext cx="8686800" cy="3755093"/>
          </a:xfrm>
          <a:prstGeom prst="cloudCallout">
            <a:avLst>
              <a:gd name="adj1" fmla="val -30231"/>
              <a:gd name="adj2" fmla="val 7257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sp>
        <p:nvSpPr>
          <p:cNvPr id="4" name="TextBox 3">
            <a:extLst>
              <a:ext uri="{FF2B5EF4-FFF2-40B4-BE49-F238E27FC236}">
                <a16:creationId xmlns:a16="http://schemas.microsoft.com/office/drawing/2014/main" id="{F0764BCA-94A5-714F-887B-7AFD43E41D1C}"/>
              </a:ext>
            </a:extLst>
          </p:cNvPr>
          <p:cNvSpPr txBox="1"/>
          <p:nvPr/>
        </p:nvSpPr>
        <p:spPr>
          <a:xfrm>
            <a:off x="2218008" y="5380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75892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t>The Solution</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831850" y="3086127"/>
            <a:ext cx="10515600" cy="1500187"/>
          </a:xfrm>
        </p:spPr>
        <p:txBody>
          <a:bodyPr/>
          <a:lstStyle/>
          <a:p>
            <a:r>
              <a:rPr lang="en-US" i="1" dirty="0">
                <a:solidFill>
                  <a:schemeClr val="bg1"/>
                </a:solidFill>
              </a:rPr>
              <a:t>“Large documents are never kept up to date. Small, modular documents have at least a chance at being updated.”</a:t>
            </a:r>
          </a:p>
          <a:p>
            <a:r>
              <a:rPr lang="en-US" dirty="0">
                <a:solidFill>
                  <a:schemeClr val="bg1"/>
                </a:solidFill>
              </a:rPr>
              <a:t>— Michael Nygard, </a:t>
            </a:r>
            <a:r>
              <a:rPr lang="en-US" dirty="0">
                <a:solidFill>
                  <a:schemeClr val="bg1"/>
                </a:solidFill>
                <a:hlinkClick r:id="rId3">
                  <a:extLst>
                    <a:ext uri="{A12FA001-AC4F-418D-AE19-62706E023703}">
                      <ahyp:hlinkClr xmlns:ahyp="http://schemas.microsoft.com/office/drawing/2018/hyperlinkcolor" val="tx"/>
                    </a:ext>
                  </a:extLst>
                </a:hlinkClick>
              </a:rPr>
              <a:t>Documenting Architectural Decisions</a:t>
            </a:r>
            <a:r>
              <a:rPr lang="en-US" dirty="0">
                <a:solidFill>
                  <a:schemeClr val="bg1"/>
                </a:solidFill>
              </a:rPr>
              <a:t> Blog Post</a:t>
            </a:r>
          </a:p>
        </p:txBody>
      </p:sp>
    </p:spTree>
    <p:extLst>
      <p:ext uri="{BB962C8B-B14F-4D97-AF65-F5344CB8AC3E}">
        <p14:creationId xmlns:p14="http://schemas.microsoft.com/office/powerpoint/2010/main" val="58850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553443" y="2515913"/>
            <a:ext cx="9023176" cy="1754326"/>
          </a:xfrm>
          <a:prstGeom prst="rect">
            <a:avLst/>
          </a:prstGeom>
          <a:noFill/>
        </p:spPr>
        <p:txBody>
          <a:bodyPr wrap="none" rtlCol="0">
            <a:spAutoFit/>
          </a:bodyPr>
          <a:lstStyle/>
          <a:p>
            <a:pPr algn="ctr"/>
            <a:r>
              <a:rPr lang="en-US" sz="5400" dirty="0">
                <a:solidFill>
                  <a:schemeClr val="bg1"/>
                </a:solidFill>
              </a:rPr>
              <a:t>Architectural Decision Records</a:t>
            </a:r>
          </a:p>
          <a:p>
            <a:pPr algn="ctr"/>
            <a:r>
              <a:rPr lang="en-US" sz="5400" dirty="0">
                <a:solidFill>
                  <a:schemeClr val="bg1"/>
                </a:solidFill>
              </a:rPr>
              <a:t>(ADRs)</a:t>
            </a:r>
          </a:p>
        </p:txBody>
      </p:sp>
    </p:spTree>
    <p:extLst>
      <p:ext uri="{BB962C8B-B14F-4D97-AF65-F5344CB8AC3E}">
        <p14:creationId xmlns:p14="http://schemas.microsoft.com/office/powerpoint/2010/main" val="113861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019555" y="2515913"/>
            <a:ext cx="10090969" cy="1754326"/>
          </a:xfrm>
          <a:prstGeom prst="rect">
            <a:avLst/>
          </a:prstGeom>
          <a:noFill/>
        </p:spPr>
        <p:txBody>
          <a:bodyPr wrap="none" rtlCol="0">
            <a:spAutoFit/>
          </a:bodyPr>
          <a:lstStyle/>
          <a:p>
            <a:pPr algn="ctr"/>
            <a:r>
              <a:rPr lang="en-US" sz="5400" i="1" dirty="0">
                <a:solidFill>
                  <a:schemeClr val="bg1"/>
                </a:solidFill>
              </a:rPr>
              <a:t>ADRs are:</a:t>
            </a:r>
          </a:p>
          <a:p>
            <a:pPr algn="ctr"/>
            <a:r>
              <a:rPr lang="en-US" sz="5400" dirty="0">
                <a:solidFill>
                  <a:schemeClr val="bg1"/>
                </a:solidFill>
              </a:rPr>
              <a:t>Lightweight, text based, markdown</a:t>
            </a:r>
          </a:p>
        </p:txBody>
      </p:sp>
    </p:spTree>
    <p:extLst>
      <p:ext uri="{BB962C8B-B14F-4D97-AF65-F5344CB8AC3E}">
        <p14:creationId xmlns:p14="http://schemas.microsoft.com/office/powerpoint/2010/main" val="306688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008777" y="1446530"/>
            <a:ext cx="10360530" cy="4247317"/>
          </a:xfrm>
          <a:prstGeom prst="rect">
            <a:avLst/>
          </a:prstGeom>
          <a:noFill/>
        </p:spPr>
        <p:txBody>
          <a:bodyPr wrap="none" rtlCol="0">
            <a:spAutoFit/>
          </a:bodyPr>
          <a:lstStyle/>
          <a:p>
            <a:pPr algn="ctr"/>
            <a:r>
              <a:rPr lang="en-US" sz="5400" i="1" dirty="0">
                <a:solidFill>
                  <a:schemeClr val="bg1"/>
                </a:solidFill>
              </a:rPr>
              <a:t>ADRs are:</a:t>
            </a:r>
          </a:p>
          <a:p>
            <a:pPr algn="ctr"/>
            <a:r>
              <a:rPr lang="en-US" sz="5400" dirty="0">
                <a:solidFill>
                  <a:schemeClr val="bg1"/>
                </a:solidFill>
              </a:rPr>
              <a:t>Saved in a file with an </a:t>
            </a:r>
          </a:p>
          <a:p>
            <a:pPr algn="ctr"/>
            <a:r>
              <a:rPr lang="en-US" sz="5400" dirty="0">
                <a:solidFill>
                  <a:schemeClr val="bg1"/>
                </a:solidFill>
              </a:rPr>
              <a:t>incrementing sequence:</a:t>
            </a:r>
          </a:p>
          <a:p>
            <a:pPr algn="ctr"/>
            <a:r>
              <a:rPr lang="en-US" sz="5400" b="1" dirty="0">
                <a:solidFill>
                  <a:schemeClr val="bg1"/>
                </a:solidFill>
              </a:rPr>
              <a:t>0001-git-for-version-control.md</a:t>
            </a:r>
          </a:p>
          <a:p>
            <a:pPr algn="ctr"/>
            <a:endParaRPr lang="en-US" sz="5400" dirty="0">
              <a:solidFill>
                <a:schemeClr val="bg1"/>
              </a:solidFill>
            </a:endParaRPr>
          </a:p>
        </p:txBody>
      </p:sp>
    </p:spTree>
    <p:extLst>
      <p:ext uri="{BB962C8B-B14F-4D97-AF65-F5344CB8AC3E}">
        <p14:creationId xmlns:p14="http://schemas.microsoft.com/office/powerpoint/2010/main" val="338756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i="1" dirty="0"/>
              <a:t>ADRs are:</a:t>
            </a:r>
            <a:br>
              <a:rPr lang="en-US" sz="6000" i="1" dirty="0"/>
            </a:br>
            <a:r>
              <a:rPr lang="en-US" sz="6000" dirty="0"/>
              <a:t>Saved </a:t>
            </a:r>
            <a:r>
              <a:rPr lang="en-US" sz="6000" b="1" dirty="0"/>
              <a:t>with</a:t>
            </a:r>
            <a:r>
              <a:rPr lang="en-US" sz="6000" dirty="0"/>
              <a:t>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41348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110539" y="2515913"/>
            <a:ext cx="5908990" cy="923330"/>
          </a:xfrm>
          <a:prstGeom prst="rect">
            <a:avLst/>
          </a:prstGeom>
          <a:noFill/>
        </p:spPr>
        <p:txBody>
          <a:bodyPr wrap="none" rtlCol="0">
            <a:spAutoFit/>
          </a:bodyPr>
          <a:lstStyle/>
          <a:p>
            <a:pPr algn="ctr"/>
            <a:r>
              <a:rPr lang="en-US" sz="5400" dirty="0">
                <a:solidFill>
                  <a:schemeClr val="bg1"/>
                </a:solidFill>
              </a:rPr>
              <a:t>Anatomy of an ADR</a:t>
            </a:r>
          </a:p>
        </p:txBody>
      </p:sp>
    </p:spTree>
    <p:extLst>
      <p:ext uri="{BB962C8B-B14F-4D97-AF65-F5344CB8AC3E}">
        <p14:creationId xmlns:p14="http://schemas.microsoft.com/office/powerpoint/2010/main" val="74190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285416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627918" y="1518864"/>
            <a:ext cx="10527241" cy="461665"/>
          </a:xfrm>
          <a:prstGeom prst="rect">
            <a:avLst/>
          </a:prstGeom>
          <a:noFill/>
        </p:spPr>
        <p:txBody>
          <a:bodyPr wrap="none" rtlCol="0">
            <a:spAutoFit/>
          </a:bodyPr>
          <a:lstStyle/>
          <a:p>
            <a:pPr algn="ctr"/>
            <a:r>
              <a:rPr lang="en-US" sz="2400" dirty="0">
                <a:solidFill>
                  <a:schemeClr val="bg1"/>
                </a:solidFill>
              </a:rPr>
              <a:t>Technologist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608440" y="2431686"/>
            <a:ext cx="6566220" cy="461665"/>
          </a:xfrm>
          <a:prstGeom prst="rect">
            <a:avLst/>
          </a:prstGeom>
          <a:noFill/>
        </p:spPr>
        <p:txBody>
          <a:bodyPr wrap="none" rtlCol="0">
            <a:spAutoFit/>
          </a:bodyPr>
          <a:lstStyle/>
          <a:p>
            <a:pPr algn="ctr"/>
            <a:r>
              <a:rPr lang="en-US" sz="2400" dirty="0">
                <a:solidFill>
                  <a:schemeClr val="bg1"/>
                </a:solidFill>
              </a:rPr>
              <a:t>Former VP of Technology for The Container 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006796" y="3344509"/>
            <a:ext cx="5769528" cy="830997"/>
          </a:xfrm>
          <a:prstGeom prst="rect">
            <a:avLst/>
          </a:prstGeom>
          <a:noFill/>
        </p:spPr>
        <p:txBody>
          <a:bodyPr wrap="none" rtlCol="0">
            <a:spAutoFit/>
          </a:bodyPr>
          <a:lstStyle/>
          <a:p>
            <a:pPr algn="ctr"/>
            <a:r>
              <a:rPr lang="en-US" sz="2400" dirty="0">
                <a:solidFill>
                  <a:schemeClr val="bg1"/>
                </a:solidFill>
              </a:rPr>
              <a:t>Principal Architect with </a:t>
            </a:r>
            <a:r>
              <a:rPr lang="en-US" sz="2400" dirty="0" err="1">
                <a:solidFill>
                  <a:schemeClr val="bg1"/>
                </a:solidFill>
              </a:rPr>
              <a:t>Credera</a:t>
            </a:r>
            <a:r>
              <a:rPr lang="en-US" sz="2400" dirty="0">
                <a:solidFill>
                  <a:schemeClr val="bg1"/>
                </a:solidFill>
              </a:rPr>
              <a:t> in the</a:t>
            </a:r>
          </a:p>
          <a:p>
            <a:pPr algn="ctr"/>
            <a:r>
              <a:rPr lang="en-US" sz="2400" dirty="0">
                <a:solidFill>
                  <a:schemeClr val="bg1"/>
                </a:solidFill>
              </a:rPr>
              <a:t>Technology Architecture &amp; Strategy Practice</a:t>
            </a:r>
          </a:p>
        </p:txBody>
      </p:sp>
      <p:sp>
        <p:nvSpPr>
          <p:cNvPr id="8" name="TextBox 7">
            <a:extLst>
              <a:ext uri="{FF2B5EF4-FFF2-40B4-BE49-F238E27FC236}">
                <a16:creationId xmlns:a16="http://schemas.microsoft.com/office/drawing/2014/main" id="{81638456-B195-2944-97EE-12EEFF77E544}"/>
              </a:ext>
            </a:extLst>
          </p:cNvPr>
          <p:cNvSpPr txBox="1"/>
          <p:nvPr/>
        </p:nvSpPr>
        <p:spPr>
          <a:xfrm>
            <a:off x="3879234" y="4626662"/>
            <a:ext cx="4288353" cy="461665"/>
          </a:xfrm>
          <a:prstGeom prst="rect">
            <a:avLst/>
          </a:prstGeom>
          <a:noFill/>
        </p:spPr>
        <p:txBody>
          <a:bodyPr wrap="none" rtlCol="0">
            <a:spAutoFit/>
          </a:bodyPr>
          <a:lstStyle/>
          <a:p>
            <a:pPr algn="ctr"/>
            <a:r>
              <a:rPr lang="en-US" sz="2400" dirty="0">
                <a:solidFill>
                  <a:schemeClr val="bg1"/>
                </a:solidFill>
              </a:rPr>
              <a:t>Advocate for technology-as-craft</a:t>
            </a:r>
          </a:p>
        </p:txBody>
      </p:sp>
      <p:sp>
        <p:nvSpPr>
          <p:cNvPr id="9" name="TextBox 8">
            <a:extLst>
              <a:ext uri="{FF2B5EF4-FFF2-40B4-BE49-F238E27FC236}">
                <a16:creationId xmlns:a16="http://schemas.microsoft.com/office/drawing/2014/main" id="{0D20D6EC-4816-214F-A7E7-396F457D0930}"/>
              </a:ext>
            </a:extLst>
          </p:cNvPr>
          <p:cNvSpPr txBox="1"/>
          <p:nvPr/>
        </p:nvSpPr>
        <p:spPr>
          <a:xfrm>
            <a:off x="4622229" y="5539484"/>
            <a:ext cx="2802369" cy="461665"/>
          </a:xfrm>
          <a:prstGeom prst="rect">
            <a:avLst/>
          </a:prstGeom>
          <a:noFill/>
        </p:spPr>
        <p:txBody>
          <a:bodyPr wrap="none" rtlCol="0">
            <a:spAutoFit/>
          </a:bodyPr>
          <a:lstStyle/>
          <a:p>
            <a:pPr algn="ctr"/>
            <a:r>
              <a:rPr lang="en-US" sz="2400" dirty="0">
                <a:solidFill>
                  <a:schemeClr val="bg1"/>
                </a:solidFill>
              </a:rPr>
              <a:t>All around nerdy guy</a:t>
            </a:r>
          </a:p>
        </p:txBody>
      </p:sp>
    </p:spTree>
    <p:extLst>
      <p:ext uri="{BB962C8B-B14F-4D97-AF65-F5344CB8AC3E}">
        <p14:creationId xmlns:p14="http://schemas.microsoft.com/office/powerpoint/2010/main" val="423290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7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43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0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413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21470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855013" y="2515913"/>
            <a:ext cx="6420026" cy="1754326"/>
          </a:xfrm>
          <a:prstGeom prst="rect">
            <a:avLst/>
          </a:prstGeom>
          <a:noFill/>
        </p:spPr>
        <p:txBody>
          <a:bodyPr wrap="none" rtlCol="0">
            <a:spAutoFit/>
          </a:bodyPr>
          <a:lstStyle/>
          <a:p>
            <a:pPr algn="ctr"/>
            <a:r>
              <a:rPr lang="en-US" sz="5400" dirty="0">
                <a:solidFill>
                  <a:schemeClr val="bg1"/>
                </a:solidFill>
              </a:rPr>
              <a:t>Leverage your existing</a:t>
            </a:r>
          </a:p>
          <a:p>
            <a:pPr algn="ctr"/>
            <a:r>
              <a:rPr lang="en-US" sz="5400" dirty="0">
                <a:solidFill>
                  <a:schemeClr val="bg1"/>
                </a:solidFill>
              </a:rPr>
              <a:t>workflow!</a:t>
            </a:r>
          </a:p>
        </p:txBody>
      </p:sp>
    </p:spTree>
    <p:extLst>
      <p:ext uri="{BB962C8B-B14F-4D97-AF65-F5344CB8AC3E}">
        <p14:creationId xmlns:p14="http://schemas.microsoft.com/office/powerpoint/2010/main" val="1655217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50456" y="2515913"/>
            <a:ext cx="6229141" cy="1754326"/>
          </a:xfrm>
          <a:prstGeom prst="rect">
            <a:avLst/>
          </a:prstGeom>
          <a:noFill/>
        </p:spPr>
        <p:txBody>
          <a:bodyPr wrap="none" rtlCol="0">
            <a:spAutoFit/>
          </a:bodyPr>
          <a:lstStyle/>
          <a:p>
            <a:pPr algn="ctr"/>
            <a:r>
              <a:rPr lang="en-US" sz="5400" dirty="0">
                <a:solidFill>
                  <a:schemeClr val="bg1"/>
                </a:solidFill>
              </a:rPr>
              <a:t>What should require </a:t>
            </a:r>
          </a:p>
          <a:p>
            <a:pPr algn="ctr"/>
            <a:r>
              <a:rPr lang="en-US" sz="5400" dirty="0">
                <a:solidFill>
                  <a:schemeClr val="bg1"/>
                </a:solidFill>
              </a:rPr>
              <a:t>an ADR?</a:t>
            </a:r>
          </a:p>
        </p:txBody>
      </p:sp>
    </p:spTree>
    <p:extLst>
      <p:ext uri="{BB962C8B-B14F-4D97-AF65-F5344CB8AC3E}">
        <p14:creationId xmlns:p14="http://schemas.microsoft.com/office/powerpoint/2010/main" val="383194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5400" dirty="0"/>
              <a:t>But what about overarching concerns that apply to more than one project?</a:t>
            </a:r>
          </a:p>
        </p:txBody>
      </p:sp>
    </p:spTree>
    <p:extLst>
      <p:ext uri="{BB962C8B-B14F-4D97-AF65-F5344CB8AC3E}">
        <p14:creationId xmlns:p14="http://schemas.microsoft.com/office/powerpoint/2010/main" val="2868284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28304" y="2159451"/>
            <a:ext cx="6335452" cy="1754326"/>
          </a:xfrm>
          <a:prstGeom prst="rect">
            <a:avLst/>
          </a:prstGeom>
          <a:noFill/>
        </p:spPr>
        <p:txBody>
          <a:bodyPr wrap="none" rtlCol="0">
            <a:spAutoFit/>
          </a:bodyPr>
          <a:lstStyle/>
          <a:p>
            <a:pPr algn="ctr"/>
            <a:r>
              <a:rPr lang="en-US" sz="5400" dirty="0">
                <a:solidFill>
                  <a:schemeClr val="bg1"/>
                </a:solidFill>
              </a:rPr>
              <a:t>Wait, but what about </a:t>
            </a:r>
          </a:p>
          <a:p>
            <a:pPr algn="ctr"/>
            <a:r>
              <a:rPr lang="en-US" sz="5400" dirty="0">
                <a:solidFill>
                  <a:schemeClr val="bg1"/>
                </a:solidFill>
              </a:rPr>
              <a:t>Wikis?</a:t>
            </a:r>
          </a:p>
        </p:txBody>
      </p:sp>
    </p:spTree>
    <p:extLst>
      <p:ext uri="{BB962C8B-B14F-4D97-AF65-F5344CB8AC3E}">
        <p14:creationId xmlns:p14="http://schemas.microsoft.com/office/powerpoint/2010/main" val="307003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t>The Benefits</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1747595" y="3225612"/>
            <a:ext cx="8684109" cy="1500187"/>
          </a:xfrm>
        </p:spPr>
        <p:txBody>
          <a:bodyPr/>
          <a:lstStyle/>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p:txBody>
      </p:sp>
    </p:spTree>
    <p:extLst>
      <p:ext uri="{BB962C8B-B14F-4D97-AF65-F5344CB8AC3E}">
        <p14:creationId xmlns:p14="http://schemas.microsoft.com/office/powerpoint/2010/main" val="234670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t>The Problem</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2204795" y="3287605"/>
            <a:ext cx="7769709" cy="1500187"/>
          </a:xfrm>
        </p:spPr>
        <p:txBody>
          <a:bodyPr/>
          <a:lstStyle/>
          <a:p>
            <a:r>
              <a:rPr lang="en-US" i="1" dirty="0">
                <a:solidFill>
                  <a:schemeClr val="bg1"/>
                </a:solidFill>
              </a:rPr>
              <a:t>“Why did we do it this way?”</a:t>
            </a:r>
          </a:p>
          <a:p>
            <a:r>
              <a:rPr lang="en-US" dirty="0">
                <a:solidFill>
                  <a:schemeClr val="bg1"/>
                </a:solidFill>
              </a:rPr>
              <a:t>— Every developer in history, at some point in their career</a:t>
            </a:r>
          </a:p>
        </p:txBody>
      </p:sp>
    </p:spTree>
    <p:extLst>
      <p:ext uri="{BB962C8B-B14F-4D97-AF65-F5344CB8AC3E}">
        <p14:creationId xmlns:p14="http://schemas.microsoft.com/office/powerpoint/2010/main" val="2870572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245984" y="2515913"/>
            <a:ext cx="5638082" cy="1754326"/>
          </a:xfrm>
          <a:prstGeom prst="rect">
            <a:avLst/>
          </a:prstGeom>
          <a:noFill/>
        </p:spPr>
        <p:txBody>
          <a:bodyPr wrap="none" rtlCol="0">
            <a:spAutoFit/>
          </a:bodyPr>
          <a:lstStyle/>
          <a:p>
            <a:pPr algn="ctr"/>
            <a:r>
              <a:rPr lang="en-US" sz="5400" dirty="0">
                <a:solidFill>
                  <a:schemeClr val="bg1"/>
                </a:solidFill>
              </a:rPr>
              <a:t>New team member</a:t>
            </a:r>
          </a:p>
          <a:p>
            <a:pPr algn="ctr"/>
            <a:r>
              <a:rPr lang="en-US" sz="5400" dirty="0">
                <a:solidFill>
                  <a:schemeClr val="bg1"/>
                </a:solidFill>
              </a:rPr>
              <a:t>onboarding</a:t>
            </a:r>
          </a:p>
        </p:txBody>
      </p:sp>
    </p:spTree>
    <p:extLst>
      <p:ext uri="{BB962C8B-B14F-4D97-AF65-F5344CB8AC3E}">
        <p14:creationId xmlns:p14="http://schemas.microsoft.com/office/powerpoint/2010/main" val="45925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520358" y="2515913"/>
            <a:ext cx="5089342" cy="1754326"/>
          </a:xfrm>
          <a:prstGeom prst="rect">
            <a:avLst/>
          </a:prstGeom>
          <a:noFill/>
        </p:spPr>
        <p:txBody>
          <a:bodyPr wrap="none" rtlCol="0">
            <a:spAutoFit/>
          </a:bodyPr>
          <a:lstStyle/>
          <a:p>
            <a:pPr algn="ctr"/>
            <a:r>
              <a:rPr lang="en-US" sz="5400" dirty="0">
                <a:solidFill>
                  <a:schemeClr val="bg1"/>
                </a:solidFill>
              </a:rPr>
              <a:t>Save people from</a:t>
            </a:r>
          </a:p>
          <a:p>
            <a:pPr algn="ctr"/>
            <a:r>
              <a:rPr lang="en-US" sz="5400" dirty="0">
                <a:solidFill>
                  <a:schemeClr val="bg1"/>
                </a:solidFill>
              </a:rPr>
              <a:t>themselves</a:t>
            </a:r>
          </a:p>
        </p:txBody>
      </p:sp>
    </p:spTree>
    <p:extLst>
      <p:ext uri="{BB962C8B-B14F-4D97-AF65-F5344CB8AC3E}">
        <p14:creationId xmlns:p14="http://schemas.microsoft.com/office/powerpoint/2010/main" val="394129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550772" y="2515913"/>
            <a:ext cx="7028527" cy="1754326"/>
          </a:xfrm>
          <a:prstGeom prst="rect">
            <a:avLst/>
          </a:prstGeom>
          <a:noFill/>
        </p:spPr>
        <p:txBody>
          <a:bodyPr wrap="none" rtlCol="0">
            <a:spAutoFit/>
          </a:bodyPr>
          <a:lstStyle/>
          <a:p>
            <a:pPr algn="ctr"/>
            <a:r>
              <a:rPr lang="en-US" sz="5400" dirty="0">
                <a:solidFill>
                  <a:schemeClr val="bg1"/>
                </a:solidFill>
              </a:rPr>
              <a:t>Informs decision making</a:t>
            </a:r>
          </a:p>
          <a:p>
            <a:pPr algn="ctr"/>
            <a:r>
              <a:rPr lang="en-US" sz="5400" dirty="0">
                <a:solidFill>
                  <a:schemeClr val="bg1"/>
                </a:solidFill>
              </a:rPr>
              <a:t>process</a:t>
            </a:r>
          </a:p>
        </p:txBody>
      </p:sp>
    </p:spTree>
    <p:extLst>
      <p:ext uri="{BB962C8B-B14F-4D97-AF65-F5344CB8AC3E}">
        <p14:creationId xmlns:p14="http://schemas.microsoft.com/office/powerpoint/2010/main" val="2689709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br>
              <a:rPr lang="en-US" sz="6600" dirty="0"/>
            </a:br>
            <a:r>
              <a:rPr lang="en-US" sz="9600" dirty="0"/>
              <a:t>👍🏽</a:t>
            </a:r>
          </a:p>
        </p:txBody>
      </p:sp>
    </p:spTree>
    <p:extLst>
      <p:ext uri="{BB962C8B-B14F-4D97-AF65-F5344CB8AC3E}">
        <p14:creationId xmlns:p14="http://schemas.microsoft.com/office/powerpoint/2010/main" val="4217035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br>
              <a:rPr lang="en-US" sz="6600" dirty="0"/>
            </a:br>
            <a:r>
              <a:rPr lang="en-US" sz="6600" dirty="0"/>
              <a:t>Technology Radar</a:t>
            </a:r>
          </a:p>
        </p:txBody>
      </p:sp>
    </p:spTree>
    <p:extLst>
      <p:ext uri="{BB962C8B-B14F-4D97-AF65-F5344CB8AC3E}">
        <p14:creationId xmlns:p14="http://schemas.microsoft.com/office/powerpoint/2010/main" val="147791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solidFill>
                  <a:schemeClr val="bg1"/>
                </a:solidFill>
              </a:rPr>
              <a:t>https://</a:t>
            </a:r>
            <a:r>
              <a:rPr lang="en-US" dirty="0" err="1">
                <a:solidFill>
                  <a:schemeClr val="bg1"/>
                </a:solidFill>
              </a:rPr>
              <a:t>www.thoughtworks.com</a:t>
            </a:r>
            <a:r>
              <a:rPr lang="en-US" dirty="0">
                <a:solidFill>
                  <a:schemeClr val="bg1"/>
                </a:solidFill>
              </a:rPr>
              <a:t>/radar/techniques</a:t>
            </a:r>
          </a:p>
        </p:txBody>
      </p:sp>
    </p:spTree>
    <p:extLst>
      <p:ext uri="{BB962C8B-B14F-4D97-AF65-F5344CB8AC3E}">
        <p14:creationId xmlns:p14="http://schemas.microsoft.com/office/powerpoint/2010/main" val="3258681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05911"/>
            <a:ext cx="10515600" cy="4711485"/>
          </a:xfrm>
        </p:spPr>
        <p:txBody>
          <a:bodyPr>
            <a:noAutofit/>
          </a:bodyPr>
          <a:lstStyle/>
          <a:p>
            <a:pPr algn="ctr"/>
            <a:r>
              <a:rPr lang="en-US" sz="4000" b="1" dirty="0"/>
              <a:t>Real world examples:</a:t>
            </a:r>
            <a:br>
              <a:rPr lang="en-US" sz="4000" b="1" dirty="0"/>
            </a:br>
            <a:br>
              <a:rPr lang="en-US" sz="4000" b="1" dirty="0"/>
            </a:br>
            <a:r>
              <a:rPr lang="en-US" sz="2400" dirty="0">
                <a:hlinkClick r:id="rId3">
                  <a:extLst>
                    <a:ext uri="{A12FA001-AC4F-418D-AE19-62706E023703}">
                      <ahyp:hlinkClr xmlns:ahyp="http://schemas.microsoft.com/office/drawing/2018/hyperlinkcolor" val="tx"/>
                    </a:ext>
                  </a:extLst>
                </a:hlinkClick>
              </a:rPr>
              <a:t>https://github.com/npryce/adr-tools/tree/master/doc/adr</a:t>
            </a:r>
            <a:br>
              <a:rPr lang="en-US" sz="2400" dirty="0"/>
            </a:br>
            <a:r>
              <a:rPr lang="en-US" sz="2400" dirty="0">
                <a:hlinkClick r:id="rId4">
                  <a:extLst>
                    <a:ext uri="{A12FA001-AC4F-418D-AE19-62706E023703}">
                      <ahyp:hlinkClr xmlns:ahyp="http://schemas.microsoft.com/office/drawing/2018/hyperlinkcolor" val="tx"/>
                    </a:ext>
                  </a:extLst>
                </a:hlinkClick>
              </a:rPr>
              <a:t>https://github.com/arachne-framework/architecture</a:t>
            </a:r>
            <a:br>
              <a:rPr lang="en-US" sz="2400" dirty="0"/>
            </a:br>
            <a:r>
              <a:rPr lang="en-US" sz="2400" dirty="0">
                <a:hlinkClick r:id="rId5">
                  <a:extLst>
                    <a:ext uri="{A12FA001-AC4F-418D-AE19-62706E023703}">
                      <ahyp:hlinkClr xmlns:ahyp="http://schemas.microsoft.com/office/drawing/2018/hyperlinkcolor" val="tx"/>
                    </a:ext>
                  </a:extLst>
                </a:hlinkClick>
              </a:rPr>
              <a:t>https://github.com/marc-bouvier/trello2eisenhower/tree/master/adr</a:t>
            </a:r>
            <a:br>
              <a:rPr lang="en-US" sz="2400" dirty="0"/>
            </a:br>
            <a:r>
              <a:rPr lang="en-US" sz="2400" dirty="0">
                <a:hlinkClick r:id="rId6">
                  <a:extLst>
                    <a:ext uri="{A12FA001-AC4F-418D-AE19-62706E023703}">
                      <ahyp:hlinkClr xmlns:ahyp="http://schemas.microsoft.com/office/drawing/2018/hyperlinkcolor" val="tx"/>
                    </a:ext>
                  </a:extLst>
                </a:hlinkClick>
              </a:rPr>
              <a:t>https://github.com/hilton/scripting-docs/tree/master/ADR</a:t>
            </a:r>
            <a:endParaRPr lang="en-US" sz="2400" dirty="0"/>
          </a:p>
        </p:txBody>
      </p:sp>
    </p:spTree>
    <p:extLst>
      <p:ext uri="{BB962C8B-B14F-4D97-AF65-F5344CB8AC3E}">
        <p14:creationId xmlns:p14="http://schemas.microsoft.com/office/powerpoint/2010/main" val="1870648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05911"/>
            <a:ext cx="10515600" cy="4711485"/>
          </a:xfrm>
        </p:spPr>
        <p:txBody>
          <a:bodyPr>
            <a:noAutofit/>
          </a:bodyPr>
          <a:lstStyle/>
          <a:p>
            <a:pPr algn="ctr"/>
            <a:r>
              <a:rPr lang="en-US" sz="4000" b="1" dirty="0"/>
              <a:t>Tools:</a:t>
            </a:r>
            <a:br>
              <a:rPr lang="en-US" sz="4000" b="1" dirty="0"/>
            </a:br>
            <a:r>
              <a:rPr lang="en-US" sz="2400" b="1" dirty="0"/>
              <a:t>Command line ADR tool: </a:t>
            </a:r>
            <a:r>
              <a:rPr lang="en-US" sz="2400" b="1" dirty="0">
                <a:hlinkClick r:id="rId3">
                  <a:extLst>
                    <a:ext uri="{A12FA001-AC4F-418D-AE19-62706E023703}">
                      <ahyp:hlinkClr xmlns:ahyp="http://schemas.microsoft.com/office/drawing/2018/hyperlinkcolor" val="tx"/>
                    </a:ext>
                  </a:extLst>
                </a:hlinkClick>
              </a:rPr>
              <a:t>https://github.com/npryce/adr-tools</a:t>
            </a:r>
            <a:br>
              <a:rPr lang="en-US" sz="2400" b="1" dirty="0"/>
            </a:br>
            <a:r>
              <a:rPr lang="en-US" sz="2400" b="1" dirty="0"/>
              <a:t>Compendium of ADR information: </a:t>
            </a:r>
            <a:r>
              <a:rPr lang="en-US" sz="2400" b="1" dirty="0">
                <a:hlinkClick r:id="rId4">
                  <a:extLst>
                    <a:ext uri="{A12FA001-AC4F-418D-AE19-62706E023703}">
                      <ahyp:hlinkClr xmlns:ahyp="http://schemas.microsoft.com/office/drawing/2018/hyperlinkcolor" val="tx"/>
                    </a:ext>
                  </a:extLst>
                </a:hlinkClick>
              </a:rPr>
              <a:t>https://adr.github.io</a:t>
            </a:r>
            <a:br>
              <a:rPr lang="en-US" sz="2400" b="1" dirty="0"/>
            </a:br>
            <a:endParaRPr lang="en-US" sz="2400" b="1" dirty="0"/>
          </a:p>
        </p:txBody>
      </p:sp>
    </p:spTree>
    <p:extLst>
      <p:ext uri="{BB962C8B-B14F-4D97-AF65-F5344CB8AC3E}">
        <p14:creationId xmlns:p14="http://schemas.microsoft.com/office/powerpoint/2010/main" val="57430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392789"/>
            <a:ext cx="9144000" cy="1241458"/>
          </a:xfrm>
        </p:spPr>
        <p:txBody>
          <a:bodyPr>
            <a:normAutofit/>
          </a:bodyPr>
          <a:lstStyle/>
          <a:p>
            <a:r>
              <a:rPr lang="en-US" dirty="0"/>
              <a:t>Thanks for your time!</a:t>
            </a:r>
          </a:p>
        </p:txBody>
      </p:sp>
      <p:sp>
        <p:nvSpPr>
          <p:cNvPr id="3" name="Subtitle 2">
            <a:extLst>
              <a:ext uri="{FF2B5EF4-FFF2-40B4-BE49-F238E27FC236}">
                <a16:creationId xmlns:a16="http://schemas.microsoft.com/office/drawing/2014/main" id="{9AA71D10-7137-C54A-B876-056F627A8F9D}"/>
              </a:ext>
            </a:extLst>
          </p:cNvPr>
          <p:cNvSpPr>
            <a:spLocks noGrp="1"/>
          </p:cNvSpPr>
          <p:nvPr>
            <p:ph type="subTitle" idx="1"/>
          </p:nvPr>
        </p:nvSpPr>
        <p:spPr>
          <a:xfrm>
            <a:off x="1524000" y="2120629"/>
            <a:ext cx="9144000" cy="3861881"/>
          </a:xfrm>
        </p:spPr>
        <p:txBody>
          <a:bodyPr>
            <a:normAutofit lnSpcReduction="10000"/>
          </a:bodyPr>
          <a:lstStyle/>
          <a:p>
            <a:r>
              <a:rPr lang="en-US" sz="3200" dirty="0"/>
              <a:t>Slides &amp; Information available at:</a:t>
            </a:r>
          </a:p>
          <a:p>
            <a:r>
              <a:rPr lang="en-US" sz="3200" dirty="0">
                <a:hlinkClick r:id="rId2">
                  <a:extLst>
                    <a:ext uri="{A12FA001-AC4F-418D-AE19-62706E023703}">
                      <ahyp:hlinkClr xmlns:ahyp="http://schemas.microsoft.com/office/drawing/2018/hyperlinkcolor" val="tx"/>
                    </a:ext>
                  </a:extLst>
                </a:hlinkClick>
              </a:rPr>
              <a:t>https://github.com/davidaayers/adr-talk</a:t>
            </a:r>
            <a:endParaRPr lang="en-US" sz="3200" dirty="0"/>
          </a:p>
          <a:p>
            <a:endParaRPr lang="en-US" sz="3200" dirty="0"/>
          </a:p>
          <a:p>
            <a:endParaRPr lang="en-US" sz="3200" dirty="0"/>
          </a:p>
          <a:p>
            <a:r>
              <a:rPr lang="en-US" sz="3200" dirty="0"/>
              <a:t>David Ayers, Principal Architect, </a:t>
            </a:r>
            <a:r>
              <a:rPr lang="en-US" sz="3200" dirty="0" err="1"/>
              <a:t>Credera</a:t>
            </a:r>
            <a:endParaRPr lang="en-US" sz="3200" dirty="0"/>
          </a:p>
          <a:p>
            <a:r>
              <a:rPr lang="en-US" sz="3200" dirty="0" err="1"/>
              <a:t>david.ayers@credera.com</a:t>
            </a:r>
            <a:endParaRPr lang="en-US" sz="3200" dirty="0"/>
          </a:p>
          <a:p>
            <a:r>
              <a:rPr lang="en-US" sz="3200" dirty="0"/>
              <a:t>@</a:t>
            </a:r>
            <a:r>
              <a:rPr lang="en-US" sz="3200" dirty="0" err="1"/>
              <a:t>iamagiantnerd</a:t>
            </a:r>
            <a:endParaRPr lang="en-US" sz="3200" dirty="0"/>
          </a:p>
        </p:txBody>
      </p:sp>
    </p:spTree>
    <p:extLst>
      <p:ext uri="{BB962C8B-B14F-4D97-AF65-F5344CB8AC3E}">
        <p14:creationId xmlns:p14="http://schemas.microsoft.com/office/powerpoint/2010/main" val="356206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166355" y="2221446"/>
            <a:ext cx="5859296" cy="1754326"/>
          </a:xfrm>
          <a:prstGeom prst="rect">
            <a:avLst/>
          </a:prstGeom>
          <a:noFill/>
        </p:spPr>
        <p:txBody>
          <a:bodyPr wrap="none" rtlCol="0">
            <a:spAutoFit/>
          </a:bodyPr>
          <a:lstStyle/>
          <a:p>
            <a:pPr algn="ctr"/>
            <a:r>
              <a:rPr lang="en-US" sz="5400" dirty="0">
                <a:solidFill>
                  <a:schemeClr val="bg1"/>
                </a:solidFill>
              </a:rPr>
              <a:t>We make decisions </a:t>
            </a:r>
          </a:p>
          <a:p>
            <a:pPr algn="ctr"/>
            <a:r>
              <a:rPr lang="en-US" sz="5400" dirty="0">
                <a:solidFill>
                  <a:schemeClr val="bg1"/>
                </a:solidFill>
              </a:rPr>
              <a:t>every day!</a:t>
            </a:r>
          </a:p>
        </p:txBody>
      </p:sp>
    </p:spTree>
    <p:extLst>
      <p:ext uri="{BB962C8B-B14F-4D97-AF65-F5344CB8AC3E}">
        <p14:creationId xmlns:p14="http://schemas.microsoft.com/office/powerpoint/2010/main" val="26810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873309" y="2236943"/>
            <a:ext cx="6383414" cy="1754326"/>
          </a:xfrm>
          <a:prstGeom prst="rect">
            <a:avLst/>
          </a:prstGeom>
          <a:noFill/>
        </p:spPr>
        <p:txBody>
          <a:bodyPr wrap="none" rtlCol="0">
            <a:spAutoFit/>
          </a:bodyPr>
          <a:lstStyle/>
          <a:p>
            <a:pPr algn="ctr"/>
            <a:r>
              <a:rPr lang="en-US" sz="5400" dirty="0">
                <a:solidFill>
                  <a:schemeClr val="bg1"/>
                </a:solidFill>
              </a:rPr>
              <a:t>Most of us take these </a:t>
            </a:r>
          </a:p>
          <a:p>
            <a:pPr algn="ctr"/>
            <a:r>
              <a:rPr lang="en-US" sz="5400" dirty="0">
                <a:solidFill>
                  <a:schemeClr val="bg1"/>
                </a:solidFill>
              </a:rPr>
              <a:t>decisions seriously!</a:t>
            </a:r>
          </a:p>
        </p:txBody>
      </p:sp>
    </p:spTree>
    <p:extLst>
      <p:ext uri="{BB962C8B-B14F-4D97-AF65-F5344CB8AC3E}">
        <p14:creationId xmlns:p14="http://schemas.microsoft.com/office/powerpoint/2010/main" val="382612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530239" y="2515913"/>
            <a:ext cx="7069564" cy="923330"/>
          </a:xfrm>
          <a:prstGeom prst="rect">
            <a:avLst/>
          </a:prstGeom>
          <a:noFill/>
        </p:spPr>
        <p:txBody>
          <a:bodyPr wrap="none" rtlCol="0">
            <a:spAutoFit/>
          </a:bodyPr>
          <a:lstStyle/>
          <a:p>
            <a:pPr algn="ctr"/>
            <a:r>
              <a:rPr lang="en-US" sz="5400" dirty="0">
                <a:solidFill>
                  <a:schemeClr val="bg1"/>
                </a:solidFill>
              </a:rPr>
              <a:t>Then we implement it…</a:t>
            </a:r>
          </a:p>
        </p:txBody>
      </p:sp>
    </p:spTree>
    <p:extLst>
      <p:ext uri="{BB962C8B-B14F-4D97-AF65-F5344CB8AC3E}">
        <p14:creationId xmlns:p14="http://schemas.microsoft.com/office/powerpoint/2010/main" val="272893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908020" y="1555018"/>
            <a:ext cx="8376011" cy="3477875"/>
          </a:xfrm>
          <a:prstGeom prst="rect">
            <a:avLst/>
          </a:prstGeom>
          <a:noFill/>
        </p:spPr>
        <p:txBody>
          <a:bodyPr wrap="none" rtlCol="0">
            <a:spAutoFit/>
          </a:bodyPr>
          <a:lstStyle/>
          <a:p>
            <a:pPr algn="ctr"/>
            <a:r>
              <a:rPr lang="en-US" sz="5400" dirty="0">
                <a:solidFill>
                  <a:schemeClr val="bg1"/>
                </a:solidFill>
              </a:rPr>
              <a:t>And all of that context is lost</a:t>
            </a:r>
          </a:p>
          <a:p>
            <a:pPr algn="ctr"/>
            <a:r>
              <a:rPr lang="en-US" sz="16600" dirty="0">
                <a:solidFill>
                  <a:schemeClr val="bg1"/>
                </a:solidFill>
              </a:rPr>
              <a:t>😪</a:t>
            </a:r>
            <a:endParaRPr lang="en-US" sz="5400" dirty="0">
              <a:solidFill>
                <a:schemeClr val="bg1"/>
              </a:solidFill>
            </a:endParaRPr>
          </a:p>
        </p:txBody>
      </p:sp>
    </p:spTree>
    <p:extLst>
      <p:ext uri="{BB962C8B-B14F-4D97-AF65-F5344CB8AC3E}">
        <p14:creationId xmlns:p14="http://schemas.microsoft.com/office/powerpoint/2010/main" val="328792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386952" y="2159451"/>
            <a:ext cx="5418151" cy="1754326"/>
          </a:xfrm>
          <a:prstGeom prst="rect">
            <a:avLst/>
          </a:prstGeom>
          <a:noFill/>
        </p:spPr>
        <p:txBody>
          <a:bodyPr wrap="none" rtlCol="0">
            <a:spAutoFit/>
          </a:bodyPr>
          <a:lstStyle/>
          <a:p>
            <a:pPr algn="ctr"/>
            <a:r>
              <a:rPr lang="en-US" sz="5400" dirty="0">
                <a:solidFill>
                  <a:schemeClr val="bg1"/>
                </a:solidFill>
              </a:rPr>
              <a:t>Why does context</a:t>
            </a:r>
          </a:p>
          <a:p>
            <a:pPr algn="ctr"/>
            <a:r>
              <a:rPr lang="en-US" sz="5400" dirty="0">
                <a:solidFill>
                  <a:schemeClr val="bg1"/>
                </a:solidFill>
              </a:rPr>
              <a:t>matter?</a:t>
            </a:r>
          </a:p>
        </p:txBody>
      </p:sp>
    </p:spTree>
    <p:extLst>
      <p:ext uri="{BB962C8B-B14F-4D97-AF65-F5344CB8AC3E}">
        <p14:creationId xmlns:p14="http://schemas.microsoft.com/office/powerpoint/2010/main" val="43919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3299934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1624</Words>
  <Application>Microsoft Macintosh PowerPoint</Application>
  <PresentationFormat>Widescreen</PresentationFormat>
  <Paragraphs>180</Paragraphs>
  <Slides>38</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Gill Sans MT</vt:lpstr>
      <vt:lpstr>Office Theme</vt:lpstr>
      <vt:lpstr>Recording Architectural Decisions</vt:lpstr>
      <vt:lpstr>PowerPoint Presentation</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Solution</vt:lpstr>
      <vt:lpstr>PowerPoint Presentation</vt:lpstr>
      <vt:lpstr>PowerPoint Presentation</vt:lpstr>
      <vt:lpstr>PowerPoint Presentation</vt:lpstr>
      <vt:lpstr>ADRs are: Saved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PowerPoint Presentation</vt:lpstr>
      <vt:lpstr>The Benefits</vt:lpstr>
      <vt:lpstr>PowerPoint Presentation</vt:lpstr>
      <vt:lpstr>PowerPoint Presentation</vt:lpstr>
      <vt:lpstr>PowerPoint Presentation</vt:lpstr>
      <vt:lpstr>ADRs = Goodness  👍🏽</vt:lpstr>
      <vt:lpstr>More praise for ADRs: ThoughtWorks Technology Radar</vt:lpstr>
      <vt:lpstr>PowerPoint Presentation</vt:lpstr>
      <vt:lpstr>Real world examples:  https://github.com/npryce/adr-tools/tree/master/doc/adr https://github.com/arachne-framework/architecture https://github.com/marc-bouvier/trello2eisenhower/tree/master/adr https://github.com/hilton/scripting-docs/tree/master/ADR</vt:lpstr>
      <vt:lpstr>Tools: Command line ADR tool: https://github.com/npryce/adr-tools Compendium of ADR information: https://adr.github.io </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Ayers</dc:creator>
  <cp:lastModifiedBy>David Ayers</cp:lastModifiedBy>
  <cp:revision>17</cp:revision>
  <dcterms:created xsi:type="dcterms:W3CDTF">2018-10-16T18:45:14Z</dcterms:created>
  <dcterms:modified xsi:type="dcterms:W3CDTF">2018-10-16T20:24:09Z</dcterms:modified>
</cp:coreProperties>
</file>