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78" r:id="rId34"/>
    <p:sldId id="310" r:id="rId35"/>
    <p:sldId id="311" r:id="rId36"/>
    <p:sldId id="308" r:id="rId37"/>
    <p:sldId id="300"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5" r:id="rId51"/>
    <p:sldId id="326" r:id="rId52"/>
    <p:sldId id="327" r:id="rId53"/>
    <p:sldId id="328" r:id="rId54"/>
    <p:sldId id="379" r:id="rId55"/>
    <p:sldId id="380" r:id="rId56"/>
    <p:sldId id="381"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72" r:id="rId70"/>
    <p:sldId id="373" r:id="rId71"/>
    <p:sldId id="382" r:id="rId72"/>
    <p:sldId id="37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50" d="100"/>
          <a:sy n="50" d="100"/>
        </p:scale>
        <p:origin x="14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And we're </a:t>
            </a:r>
            <a:r>
              <a:rPr lang="en-US" sz="1200" b="0" i="0" u="none" strike="noStrike" kern="1200" dirty="0">
                <a:solidFill>
                  <a:schemeClr val="tx1"/>
                </a:solidFill>
                <a:effectLst/>
                <a:latin typeface="+mn-lt"/>
                <a:ea typeface="+mn-ea"/>
                <a:cs typeface="+mn-cs"/>
              </a:rPr>
              <a:t>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a:t>
            </a:r>
            <a:r>
              <a:rPr lang="en-US" sz="1200" b="0" i="0" u="none" strike="noStrike" kern="1200" dirty="0" err="1" smtClean="0">
                <a:solidFill>
                  <a:schemeClr val="tx1"/>
                </a:solidFill>
                <a:effectLst/>
                <a:latin typeface="+mn-lt"/>
                <a:ea typeface="+mn-ea"/>
                <a:cs typeface="+mn-cs"/>
              </a:rPr>
              <a:t>Nygard</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a:t>
            </a:r>
            <a:r>
              <a:rPr lang="en-US" sz="1800" b="0" i="0" u="none" strike="noStrike" kern="1200" dirty="0" smtClean="0">
                <a:solidFill>
                  <a:schemeClr val="tx1"/>
                </a:solidFill>
                <a:effectLst/>
                <a:latin typeface="+mn-lt"/>
                <a:ea typeface="+mn-ea"/>
                <a:cs typeface="+mn-cs"/>
              </a:rPr>
              <a:t>we’re all learning new ways of doing things. </a:t>
            </a:r>
          </a:p>
          <a:p>
            <a:endParaRPr lang="en-US" sz="1800" b="0" i="0" u="none" strike="noStrike" kern="1200" dirty="0" smtClean="0">
              <a:solidFill>
                <a:schemeClr val="tx1"/>
              </a:solidFill>
              <a:effectLst/>
              <a:latin typeface="+mn-lt"/>
              <a:ea typeface="+mn-ea"/>
              <a:cs typeface="+mn-cs"/>
            </a:endParaRPr>
          </a:p>
          <a:p>
            <a:r>
              <a:rPr lang="en-US" sz="1800" b="0" i="0" u="none" strike="noStrike" kern="1200" dirty="0" smtClean="0">
                <a:solidFill>
                  <a:schemeClr val="tx1"/>
                </a:solidFill>
                <a:effectLst/>
                <a:latin typeface="+mn-lt"/>
                <a:ea typeface="+mn-ea"/>
                <a:cs typeface="+mn-cs"/>
              </a:rPr>
              <a:t>A</a:t>
            </a:r>
            <a:r>
              <a:rPr lang="en-US" sz="1800" b="0" i="0" u="none" strike="noStrike" kern="1200" baseline="0" dirty="0" smtClean="0">
                <a:solidFill>
                  <a:schemeClr val="tx1"/>
                </a:solidFill>
                <a:effectLst/>
                <a:latin typeface="+mn-lt"/>
                <a:ea typeface="+mn-ea"/>
                <a:cs typeface="+mn-cs"/>
              </a:rPr>
              <a:t> lot of us work in “agile” workplaces; </a:t>
            </a:r>
            <a:r>
              <a:rPr lang="en-US" sz="1800" b="0" i="0" u="none" strike="noStrike" kern="1200" dirty="0" smtClean="0">
                <a:solidFill>
                  <a:schemeClr val="tx1"/>
                </a:solidFill>
                <a:effectLst/>
                <a:latin typeface="+mn-lt"/>
                <a:ea typeface="+mn-ea"/>
                <a:cs typeface="+mn-cs"/>
              </a:rPr>
              <a:t>agile </a:t>
            </a:r>
            <a:r>
              <a:rPr lang="en-US" sz="1800" b="0" i="0" u="none" strike="noStrike" kern="1200" dirty="0" smtClean="0">
                <a:solidFill>
                  <a:schemeClr val="tx1"/>
                </a:solidFill>
                <a:effectLst/>
                <a:latin typeface="+mn-lt"/>
                <a:ea typeface="+mn-ea"/>
                <a:cs typeface="+mn-cs"/>
              </a:rPr>
              <a:t>practitioners advocate deferring decisions until the least responsible moment</a:t>
            </a:r>
            <a:r>
              <a:rPr lang="en-US" sz="1800" b="0" i="0" u="none" strike="noStrike" kern="1200" baseline="0" dirty="0" smtClean="0">
                <a:solidFill>
                  <a:schemeClr val="tx1"/>
                </a:solidFill>
                <a:effectLst/>
                <a:latin typeface="+mn-lt"/>
                <a:ea typeface="+mn-ea"/>
                <a:cs typeface="+mn-cs"/>
              </a:rPr>
              <a:t> and using </a:t>
            </a:r>
            <a:r>
              <a:rPr lang="en-US" sz="1800" b="0" i="0" u="none" strike="noStrike" kern="1200" dirty="0" smtClean="0">
                <a:solidFill>
                  <a:schemeClr val="tx1"/>
                </a:solidFill>
                <a:effectLst/>
                <a:latin typeface="+mn-lt"/>
                <a:ea typeface="+mn-ea"/>
                <a:cs typeface="+mn-cs"/>
              </a:rPr>
              <a:t>evolutionary</a:t>
            </a:r>
            <a:r>
              <a:rPr lang="en-US" sz="1800" b="0" i="0" u="none" strike="noStrike" kern="1200" baseline="0" dirty="0" smtClean="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*Pull</a:t>
            </a:r>
            <a:r>
              <a:rPr lang="en-US" b="0" baseline="0" dirty="0" smtClean="0">
                <a:effectLst/>
              </a:rPr>
              <a:t> up some example Tech Arch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1450244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As technology </a:t>
            </a:r>
            <a:r>
              <a:rPr lang="en-US" b="0" dirty="0" smtClean="0">
                <a:effectLst/>
              </a:rPr>
              <a:t>practitioners, we work with teams that are </a:t>
            </a:r>
            <a:r>
              <a:rPr lang="en-US" b="0" dirty="0" smtClean="0">
                <a:effectLst/>
              </a:rPr>
              <a:t>responsible for maintaining the health,</a:t>
            </a:r>
            <a:r>
              <a:rPr lang="en-US" b="0" baseline="0" dirty="0" smtClean="0">
                <a:effectLst/>
              </a:rPr>
              <a:t> welfare, and safety of the </a:t>
            </a:r>
            <a:r>
              <a:rPr lang="en-US" b="0" baseline="0" dirty="0" smtClean="0">
                <a:effectLst/>
              </a:rPr>
              <a:t>systems we work with, as well as having either an interest or responsibility for how these systems connect and work together.</a:t>
            </a:r>
            <a:endParaRPr lang="en-US" b="0" baseline="0" dirty="0" smtClean="0">
              <a:effectLst/>
            </a:endParaRPr>
          </a:p>
          <a:p>
            <a:pPr rtl="0"/>
            <a:endParaRPr lang="en-US" b="0" baseline="0" dirty="0" smtClean="0">
              <a:effectLst/>
            </a:endParaRPr>
          </a:p>
          <a:p>
            <a:pPr rtl="0"/>
            <a:r>
              <a:rPr lang="en-US" b="0" baseline="0" dirty="0" smtClean="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2081385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6443832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4003025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Over time, we settled on several techniques</a:t>
            </a:r>
            <a:r>
              <a:rPr lang="en-US" sz="1200" b="0" i="0" u="none" strike="noStrike" kern="1200" baseline="0" dirty="0" smtClean="0">
                <a:solidFill>
                  <a:schemeClr val="tx1"/>
                </a:solidFill>
                <a:effectLst/>
                <a:latin typeface="+mn-lt"/>
                <a:ea typeface="+mn-ea"/>
                <a:cs typeface="+mn-cs"/>
              </a:rPr>
              <a:t> to help make, document, and socialize our architectural decisions, and today, I’m going to talk about 3 of them</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11354177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smtClean="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8/20/2019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8/20/2019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iamagiantnerd@gmail.com</a:t>
            </a:r>
            <a:endParaRPr lang="en-US" sz="3200" dirty="0">
              <a:solidFill>
                <a:schemeClr val="bg1"/>
              </a:solidFill>
            </a:endParaRPr>
          </a:p>
          <a:p>
            <a:r>
              <a:rPr lang="en-US" sz="3200" dirty="0" smtClean="0">
                <a:solidFill>
                  <a:schemeClr val="bg1"/>
                </a:solidFill>
              </a:rPr>
              <a:t>  @</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pic>
        <p:nvPicPr>
          <p:cNvPr id="11" name="Picture 10"/>
          <p:cNvPicPr>
            <a:picLocks noChangeAspect="1"/>
          </p:cNvPicPr>
          <p:nvPr/>
        </p:nvPicPr>
        <p:blipFill>
          <a:blip r:embed="rId3"/>
          <a:stretch>
            <a:fillRect/>
          </a:stretch>
        </p:blipFill>
        <p:spPr>
          <a:xfrm>
            <a:off x="4229100" y="5901337"/>
            <a:ext cx="752475" cy="752475"/>
          </a:xfrm>
          <a:prstGeom prst="rect">
            <a:avLst/>
          </a:prstGeom>
        </p:spPr>
      </p:pic>
    </p:spTree>
    <p:extLst>
      <p:ext uri="{BB962C8B-B14F-4D97-AF65-F5344CB8AC3E}">
        <p14:creationId xmlns:p14="http://schemas.microsoft.com/office/powerpoint/2010/main" val="2814567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79374"/>
            <a:ext cx="10515600" cy="2127352"/>
          </a:xfrm>
        </p:spPr>
        <p:txBody>
          <a:bodyPr>
            <a:noAutofit/>
          </a:bodyPr>
          <a:lstStyle/>
          <a:p>
            <a:pPr algn="ctr"/>
            <a:r>
              <a:rPr lang="en-US" sz="6600" dirty="0"/>
              <a:t>ADRs</a:t>
            </a:r>
            <a:br>
              <a:rPr lang="en-US" sz="6600" dirty="0"/>
            </a:br>
            <a:r>
              <a:rPr lang="en-US" dirty="0"/>
              <a:t>(Architectural Decision Records)</a:t>
            </a:r>
          </a:p>
        </p:txBody>
      </p:sp>
      <p:sp>
        <p:nvSpPr>
          <p:cNvPr id="3" name="Title 1">
            <a:extLst>
              <a:ext uri="{FF2B5EF4-FFF2-40B4-BE49-F238E27FC236}">
                <a16:creationId xmlns:a16="http://schemas.microsoft.com/office/drawing/2014/main" id="{C409FD33-6233-7C49-9918-532E7EC05AB5}"/>
              </a:ext>
            </a:extLst>
          </p:cNvPr>
          <p:cNvSpPr txBox="1">
            <a:spLocks/>
          </p:cNvSpPr>
          <p:nvPr/>
        </p:nvSpPr>
        <p:spPr>
          <a:xfrm>
            <a:off x="5486400" y="3355924"/>
            <a:ext cx="539115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Michael </a:t>
            </a:r>
            <a:r>
              <a:rPr lang="en-US" sz="4800" dirty="0" err="1" smtClean="0"/>
              <a:t>Nygard</a:t>
            </a:r>
            <a:endParaRPr lang="en-US" sz="4800" dirty="0" smtClean="0"/>
          </a:p>
          <a:p>
            <a:pPr algn="ctr"/>
            <a:r>
              <a:rPr lang="en-US" sz="4800" dirty="0" smtClean="0"/>
              <a:t>  @</a:t>
            </a:r>
            <a:r>
              <a:rPr lang="en-US" sz="4800" dirty="0" err="1" smtClean="0"/>
              <a:t>mtnygard</a:t>
            </a:r>
            <a:endParaRPr lang="en-US" sz="3200" dirty="0"/>
          </a:p>
        </p:txBody>
      </p:sp>
      <p:pic>
        <p:nvPicPr>
          <p:cNvPr id="2050" name="Picture 2" descr="https://avatars3.githubusercontent.com/u/116714?s=460&amp;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820987"/>
            <a:ext cx="3197225" cy="319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096000" y="4286250"/>
            <a:ext cx="885825" cy="885825"/>
          </a:xfrm>
          <a:prstGeom prst="rect">
            <a:avLst/>
          </a:prstGeom>
        </p:spPr>
      </p:pic>
    </p:spTree>
    <p:extLst>
      <p:ext uri="{BB962C8B-B14F-4D97-AF65-F5344CB8AC3E}">
        <p14:creationId xmlns:p14="http://schemas.microsoft.com/office/powerpoint/2010/main" val="310269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Let’s look at some examples</a:t>
            </a:r>
            <a:endParaRPr lang="en-US" sz="6600" dirty="0"/>
          </a:p>
        </p:txBody>
      </p:sp>
    </p:spTree>
    <p:extLst>
      <p:ext uri="{BB962C8B-B14F-4D97-AF65-F5344CB8AC3E}">
        <p14:creationId xmlns:p14="http://schemas.microsoft.com/office/powerpoint/2010/main" val="2907508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Problem</a:t>
            </a:r>
            <a:endParaRPr lang="en-US" sz="6600" dirty="0"/>
          </a:p>
        </p:txBody>
      </p:sp>
    </p:spTree>
    <p:extLst>
      <p:ext uri="{BB962C8B-B14F-4D97-AF65-F5344CB8AC3E}">
        <p14:creationId xmlns:p14="http://schemas.microsoft.com/office/powerpoint/2010/main" val="1788312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a:t>
            </a:r>
            <a:r>
              <a:rPr lang="en-US" sz="6600" dirty="0" smtClean="0"/>
              <a:t>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Architecture Guilds</a:t>
            </a:r>
            <a:br>
              <a:rPr lang="en-US" sz="6600" dirty="0" smtClean="0"/>
            </a:br>
            <a:r>
              <a:rPr lang="en-US" sz="6600" dirty="0" smtClean="0"/>
              <a:t>in the wild</a:t>
            </a:r>
            <a:endParaRPr lang="en-US" sz="6600" dirty="0"/>
          </a:p>
        </p:txBody>
      </p:sp>
    </p:spTree>
    <p:extLst>
      <p:ext uri="{BB962C8B-B14F-4D97-AF65-F5344CB8AC3E}">
        <p14:creationId xmlns:p14="http://schemas.microsoft.com/office/powerpoint/2010/main" val="3361469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3" name="TextBox 2"/>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4" name="TextBox 3"/>
          <p:cNvSpPr txBox="1"/>
          <p:nvPr/>
        </p:nvSpPr>
        <p:spPr>
          <a:xfrm>
            <a:off x="80379" y="1367812"/>
            <a:ext cx="12031242" cy="4524315"/>
          </a:xfrm>
          <a:prstGeom prst="rect">
            <a:avLst/>
          </a:prstGeom>
          <a:noFill/>
        </p:spPr>
        <p:txBody>
          <a:bodyPr wrap="none" rtlCol="0">
            <a:spAutoFit/>
          </a:bodyPr>
          <a:lstStyle/>
          <a:p>
            <a:pPr algn="ctr"/>
            <a:r>
              <a:rPr lang="en-US" sz="3200" dirty="0" smtClean="0"/>
              <a:t>800 People across Comcast participate</a:t>
            </a:r>
          </a:p>
          <a:p>
            <a:pPr algn="ctr"/>
            <a:endParaRPr lang="en-US" sz="3200" dirty="0" smtClean="0"/>
          </a:p>
          <a:p>
            <a:pPr algn="ctr"/>
            <a:r>
              <a:rPr lang="en-US" sz="3200" dirty="0" smtClean="0"/>
              <a:t>Modeled on IETF hierarchy with steering group and working groups</a:t>
            </a:r>
          </a:p>
          <a:p>
            <a:pPr algn="ctr"/>
            <a:endParaRPr lang="en-US" sz="3200" dirty="0"/>
          </a:p>
          <a:p>
            <a:pPr algn="ctr"/>
            <a:r>
              <a:rPr lang="en-US" sz="3200" dirty="0" smtClean="0"/>
              <a:t>Each working group has a charter as a markdown doc in Github, and a </a:t>
            </a:r>
          </a:p>
          <a:p>
            <a:pPr algn="ctr"/>
            <a:r>
              <a:rPr lang="en-US" sz="3200" dirty="0" smtClean="0"/>
              <a:t>dedicated chat channel in Slack</a:t>
            </a:r>
          </a:p>
          <a:p>
            <a:pPr algn="ctr"/>
            <a:endParaRPr lang="en-US" sz="3200" dirty="0" smtClean="0"/>
          </a:p>
          <a:p>
            <a:pPr algn="ctr"/>
            <a:r>
              <a:rPr lang="en-US" sz="3200" dirty="0" smtClean="0"/>
              <a:t>Working groups responsible for building ADRs to express their findings</a:t>
            </a:r>
            <a:endParaRPr lang="en-US" sz="3200" dirty="0"/>
          </a:p>
          <a:p>
            <a:pPr algn="ctr"/>
            <a:endParaRPr lang="en-US" sz="3200" dirty="0"/>
          </a:p>
        </p:txBody>
      </p:sp>
    </p:spTree>
    <p:extLst>
      <p:ext uri="{BB962C8B-B14F-4D97-AF65-F5344CB8AC3E}">
        <p14:creationId xmlns:p14="http://schemas.microsoft.com/office/powerpoint/2010/main" val="11117435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3" name="TextBox 2"/>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4" name="TextBox 3"/>
          <p:cNvSpPr txBox="1"/>
          <p:nvPr/>
        </p:nvSpPr>
        <p:spPr>
          <a:xfrm>
            <a:off x="1272410" y="1590569"/>
            <a:ext cx="9647192" cy="4031873"/>
          </a:xfrm>
          <a:prstGeom prst="rect">
            <a:avLst/>
          </a:prstGeom>
          <a:noFill/>
        </p:spPr>
        <p:txBody>
          <a:bodyPr wrap="none" rtlCol="0">
            <a:spAutoFit/>
          </a:bodyPr>
          <a:lstStyle/>
          <a:p>
            <a:pPr algn="ctr"/>
            <a:r>
              <a:rPr lang="en-US" sz="3200" dirty="0" smtClean="0"/>
              <a:t>Benefits Comcast found:</a:t>
            </a:r>
          </a:p>
          <a:p>
            <a:pPr algn="ctr"/>
            <a:endParaRPr lang="en-US" sz="3200" dirty="0"/>
          </a:p>
          <a:p>
            <a:pPr algn="ctr"/>
            <a:r>
              <a:rPr lang="en-US" sz="3200" dirty="0" smtClean="0"/>
              <a:t>The </a:t>
            </a:r>
            <a:r>
              <a:rPr lang="en-US" sz="3200" dirty="0"/>
              <a:t>emergence of an architecture and design </a:t>
            </a:r>
            <a:r>
              <a:rPr lang="en-US" sz="3200" dirty="0" smtClean="0"/>
              <a:t>community</a:t>
            </a:r>
          </a:p>
          <a:p>
            <a:pPr algn="ctr"/>
            <a:endParaRPr lang="en-US" sz="3200" dirty="0"/>
          </a:p>
          <a:p>
            <a:pPr algn="ctr"/>
            <a:r>
              <a:rPr lang="en-US" sz="3200" dirty="0" smtClean="0"/>
              <a:t>Acceleration </a:t>
            </a:r>
            <a:r>
              <a:rPr lang="en-US" sz="3200" dirty="0"/>
              <a:t>of decision </a:t>
            </a:r>
            <a:r>
              <a:rPr lang="en-US" sz="3200" dirty="0" smtClean="0"/>
              <a:t>making</a:t>
            </a:r>
          </a:p>
          <a:p>
            <a:pPr algn="ctr"/>
            <a:endParaRPr lang="en-US" sz="3200" dirty="0"/>
          </a:p>
          <a:p>
            <a:pPr algn="ctr"/>
            <a:r>
              <a:rPr lang="en-US" sz="3200" dirty="0" smtClean="0"/>
              <a:t>Crowd </a:t>
            </a:r>
            <a:r>
              <a:rPr lang="en-US" sz="3200" dirty="0"/>
              <a:t>sourcing of Working Group </a:t>
            </a:r>
            <a:r>
              <a:rPr lang="en-US" sz="3200" dirty="0" smtClean="0"/>
              <a:t>charters</a:t>
            </a:r>
            <a:endParaRPr lang="en-US" sz="4800" dirty="0"/>
          </a:p>
          <a:p>
            <a:pPr algn="ctr"/>
            <a:endParaRPr lang="en-US" sz="3200" dirty="0"/>
          </a:p>
        </p:txBody>
      </p:sp>
    </p:spTree>
    <p:extLst>
      <p:ext uri="{BB962C8B-B14F-4D97-AF65-F5344CB8AC3E}">
        <p14:creationId xmlns:p14="http://schemas.microsoft.com/office/powerpoint/2010/main" val="37812837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403" y="0"/>
            <a:ext cx="4791894" cy="6858000"/>
          </a:xfrm>
          <a:prstGeom prst="rect">
            <a:avLst/>
          </a:prstGeom>
        </p:spPr>
      </p:pic>
      <p:sp>
        <p:nvSpPr>
          <p:cNvPr id="6" name="Title 1">
            <a:extLst>
              <a:ext uri="{FF2B5EF4-FFF2-40B4-BE49-F238E27FC236}">
                <a16:creationId xmlns:a16="http://schemas.microsoft.com/office/drawing/2014/main" id="{C409FD33-6233-7C49-9918-532E7EC05AB5}"/>
              </a:ext>
            </a:extLst>
          </p:cNvPr>
          <p:cNvSpPr>
            <a:spLocks noGrp="1"/>
          </p:cNvSpPr>
          <p:nvPr>
            <p:ph type="title"/>
          </p:nvPr>
        </p:nvSpPr>
        <p:spPr>
          <a:xfrm>
            <a:off x="647700" y="193624"/>
            <a:ext cx="5643153" cy="6245276"/>
          </a:xfrm>
        </p:spPr>
        <p:txBody>
          <a:bodyPr>
            <a:noAutofit/>
          </a:bodyPr>
          <a:lstStyle/>
          <a:p>
            <a:pPr algn="ctr"/>
            <a:r>
              <a:rPr lang="en-US" sz="5400" dirty="0" smtClean="0">
                <a:solidFill>
                  <a:schemeClr val="bg1"/>
                </a:solidFill>
              </a:rPr>
              <a:t>Shout out!</a:t>
            </a:r>
            <a:br>
              <a:rPr lang="en-US" sz="5400" dirty="0" smtClean="0">
                <a:solidFill>
                  <a:schemeClr val="bg1"/>
                </a:solidFill>
              </a:rPr>
            </a:br>
            <a:r>
              <a:rPr lang="en-US" sz="5400" dirty="0">
                <a:solidFill>
                  <a:schemeClr val="bg1"/>
                </a:solidFill>
              </a:rPr>
              <a:t/>
            </a:r>
            <a:br>
              <a:rPr lang="en-US" sz="5400" dirty="0">
                <a:solidFill>
                  <a:schemeClr val="bg1"/>
                </a:solidFill>
              </a:rPr>
            </a:br>
            <a:r>
              <a:rPr lang="en-US" sz="5400" dirty="0">
                <a:solidFill>
                  <a:schemeClr val="bg1"/>
                </a:solidFill>
              </a:rPr>
              <a:t>Special thanks to @</a:t>
            </a:r>
            <a:r>
              <a:rPr lang="en-US" sz="5400" dirty="0" smtClean="0">
                <a:solidFill>
                  <a:schemeClr val="bg1"/>
                </a:solidFill>
              </a:rPr>
              <a:t>deniseyu21 for this awesome </a:t>
            </a:r>
            <a:r>
              <a:rPr lang="en-US" sz="5400" dirty="0" err="1" smtClean="0">
                <a:solidFill>
                  <a:schemeClr val="bg1"/>
                </a:solidFill>
              </a:rPr>
              <a:t>sketchnote</a:t>
            </a:r>
            <a:r>
              <a:rPr lang="en-US" sz="5400" dirty="0" smtClean="0">
                <a:solidFill>
                  <a:schemeClr val="bg1"/>
                </a:solidFill>
              </a:rPr>
              <a:t> of this talk!</a:t>
            </a:r>
            <a:endParaRPr lang="en-US" sz="5400" dirty="0">
              <a:solidFill>
                <a:schemeClr val="bg1"/>
              </a:solidFill>
            </a:endParaRPr>
          </a:p>
        </p:txBody>
      </p:sp>
      <p:pic>
        <p:nvPicPr>
          <p:cNvPr id="8" name="Picture 7"/>
          <p:cNvPicPr>
            <a:picLocks noChangeAspect="1"/>
          </p:cNvPicPr>
          <p:nvPr/>
        </p:nvPicPr>
        <p:blipFill>
          <a:blip r:embed="rId4"/>
          <a:stretch>
            <a:fillRect/>
          </a:stretch>
        </p:blipFill>
        <p:spPr>
          <a:xfrm>
            <a:off x="171450" y="2768574"/>
            <a:ext cx="1095375" cy="1095375"/>
          </a:xfrm>
          <a:prstGeom prst="rect">
            <a:avLst/>
          </a:prstGeom>
        </p:spPr>
      </p:pic>
    </p:spTree>
    <p:extLst>
      <p:ext uri="{BB962C8B-B14F-4D97-AF65-F5344CB8AC3E}">
        <p14:creationId xmlns:p14="http://schemas.microsoft.com/office/powerpoint/2010/main" val="29340248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85000" lnSpcReduction="20000"/>
          </a:bodyPr>
          <a:lstStyle/>
          <a:p>
            <a:endParaRPr lang="en-US" sz="3200" dirty="0" smtClean="0">
              <a:solidFill>
                <a:schemeClr val="bg1"/>
              </a:solidFill>
            </a:endParaRPr>
          </a:p>
          <a:p>
            <a:r>
              <a:rPr lang="en-US" sz="3200" dirty="0" smtClean="0">
                <a:solidFill>
                  <a:schemeClr val="bg1"/>
                </a:solidFill>
              </a:rPr>
              <a:t>David </a:t>
            </a:r>
            <a:r>
              <a:rPr lang="en-US" sz="3200" dirty="0">
                <a:solidFill>
                  <a:schemeClr val="bg1"/>
                </a:solidFill>
              </a:rPr>
              <a:t>Ayers, Group VP of Technology, Leslie’s </a:t>
            </a:r>
            <a:r>
              <a:rPr lang="en-US" sz="3200" dirty="0" err="1">
                <a:solidFill>
                  <a:schemeClr val="bg1"/>
                </a:solidFill>
              </a:rPr>
              <a:t>Poolmart</a:t>
            </a:r>
            <a:endParaRPr lang="en-US" sz="3200" dirty="0">
              <a:solidFill>
                <a:schemeClr val="bg1"/>
              </a:solidFill>
            </a:endParaRPr>
          </a:p>
          <a:p>
            <a:r>
              <a:rPr lang="en-US" sz="3200" dirty="0" smtClean="0">
                <a:solidFill>
                  <a:schemeClr val="bg1"/>
                </a:solidFill>
              </a:rPr>
              <a:t>iamagiantnerd@gmail.com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391427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4420</TotalTime>
  <Words>3565</Words>
  <Application>Microsoft Office PowerPoint</Application>
  <PresentationFormat>Widescreen</PresentationFormat>
  <Paragraphs>300</Paragraphs>
  <Slides>72</Slides>
  <Notes>72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Let’s look at some examples</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Architecture Guilds in the wild</vt:lpstr>
      <vt:lpstr>Comcast</vt:lpstr>
      <vt:lpstr>Comcast</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Shout out!  Special thanks to @deniseyu21 for this awesome sketchnote of this talk!</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36</cp:revision>
  <dcterms:created xsi:type="dcterms:W3CDTF">2018-07-28T21:27:28Z</dcterms:created>
  <dcterms:modified xsi:type="dcterms:W3CDTF">2019-08-21T03:02:30Z</dcterms:modified>
</cp:coreProperties>
</file>