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sldIdLst>
    <p:sldId id="256" r:id="rId2"/>
    <p:sldId id="257" r:id="rId3"/>
    <p:sldId id="260" r:id="rId4"/>
    <p:sldId id="282" r:id="rId5"/>
    <p:sldId id="377" r:id="rId6"/>
    <p:sldId id="278" r:id="rId7"/>
    <p:sldId id="279" r:id="rId8"/>
    <p:sldId id="375" r:id="rId9"/>
    <p:sldId id="376" r:id="rId10"/>
    <p:sldId id="283" r:id="rId11"/>
    <p:sldId id="284" r:id="rId12"/>
    <p:sldId id="285" r:id="rId13"/>
    <p:sldId id="286" r:id="rId14"/>
    <p:sldId id="287" r:id="rId15"/>
    <p:sldId id="288" r:id="rId16"/>
    <p:sldId id="289" r:id="rId17"/>
    <p:sldId id="291" r:id="rId18"/>
    <p:sldId id="293" r:id="rId19"/>
    <p:sldId id="294" r:id="rId20"/>
    <p:sldId id="295" r:id="rId21"/>
    <p:sldId id="296" r:id="rId22"/>
    <p:sldId id="297" r:id="rId23"/>
    <p:sldId id="298" r:id="rId24"/>
    <p:sldId id="299" r:id="rId25"/>
    <p:sldId id="302" r:id="rId26"/>
    <p:sldId id="303" r:id="rId27"/>
    <p:sldId id="304" r:id="rId28"/>
    <p:sldId id="305" r:id="rId29"/>
    <p:sldId id="306" r:id="rId30"/>
    <p:sldId id="307" r:id="rId31"/>
    <p:sldId id="309" r:id="rId32"/>
    <p:sldId id="301" r:id="rId33"/>
    <p:sldId id="310" r:id="rId34"/>
    <p:sldId id="311" r:id="rId35"/>
    <p:sldId id="308" r:id="rId36"/>
    <p:sldId id="300"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5" r:id="rId50"/>
    <p:sldId id="326" r:id="rId51"/>
    <p:sldId id="327" r:id="rId52"/>
    <p:sldId id="328" r:id="rId53"/>
    <p:sldId id="329" r:id="rId54"/>
    <p:sldId id="330" r:id="rId55"/>
    <p:sldId id="331" r:id="rId56"/>
    <p:sldId id="332" r:id="rId57"/>
    <p:sldId id="333" r:id="rId58"/>
    <p:sldId id="334" r:id="rId59"/>
    <p:sldId id="335" r:id="rId60"/>
    <p:sldId id="336" r:id="rId61"/>
    <p:sldId id="337" r:id="rId62"/>
    <p:sldId id="338" r:id="rId63"/>
    <p:sldId id="339" r:id="rId64"/>
    <p:sldId id="340" r:id="rId65"/>
    <p:sldId id="372" r:id="rId66"/>
    <p:sldId id="373" r:id="rId67"/>
    <p:sldId id="374"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B69A3E-FDD7-854B-9CDE-8AE9D8BC864C}" v="4075" dt="2018-08-01T15:04:52.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8309"/>
  </p:normalViewPr>
  <p:slideViewPr>
    <p:cSldViewPr snapToGrid="0" snapToObjects="1">
      <p:cViewPr varScale="1">
        <p:scale>
          <a:sx n="78" d="100"/>
          <a:sy n="78" d="100"/>
        </p:scale>
        <p:origin x="18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120"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12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yers" userId="4b4c7448-a980-4d58-8a66-78db8026bd9c" providerId="ADAL" clId="{7BB69A3E-FDD7-854B-9CDE-8AE9D8BC864C}"/>
    <pc:docChg chg="custSel delSld modSld sldOrd">
      <pc:chgData name="David Ayers" userId="4b4c7448-a980-4d58-8a66-78db8026bd9c" providerId="ADAL" clId="{7BB69A3E-FDD7-854B-9CDE-8AE9D8BC864C}" dt="2018-08-01T15:04:52.951" v="4006" actId="20577"/>
      <pc:docMkLst>
        <pc:docMk/>
      </pc:docMkLst>
      <pc:sldChg chg="delSp modSp">
        <pc:chgData name="David Ayers" userId="4b4c7448-a980-4d58-8a66-78db8026bd9c" providerId="ADAL" clId="{7BB69A3E-FDD7-854B-9CDE-8AE9D8BC864C}" dt="2018-08-01T14:38:19.381" v="2756" actId="20577"/>
        <pc:sldMkLst>
          <pc:docMk/>
          <pc:sldMk cId="3870008131" sldId="257"/>
        </pc:sldMkLst>
        <pc:spChg chg="mod">
          <ac:chgData name="David Ayers" userId="4b4c7448-a980-4d58-8a66-78db8026bd9c" providerId="ADAL" clId="{7BB69A3E-FDD7-854B-9CDE-8AE9D8BC864C}" dt="2018-08-01T14:18:50.653" v="395" actId="1076"/>
          <ac:spMkLst>
            <pc:docMk/>
            <pc:sldMk cId="3870008131" sldId="257"/>
            <ac:spMk id="5" creationId="{655CA335-BE13-044A-B239-FD699B500879}"/>
          </ac:spMkLst>
        </pc:spChg>
        <pc:spChg chg="mod">
          <ac:chgData name="David Ayers" userId="4b4c7448-a980-4d58-8a66-78db8026bd9c" providerId="ADAL" clId="{7BB69A3E-FDD7-854B-9CDE-8AE9D8BC864C}" dt="2018-08-01T14:18:54.783" v="396" actId="1076"/>
          <ac:spMkLst>
            <pc:docMk/>
            <pc:sldMk cId="3870008131" sldId="257"/>
            <ac:spMk id="6" creationId="{3C824F65-296C-B54E-A4BB-0D1B0DC7191A}"/>
          </ac:spMkLst>
        </pc:spChg>
        <pc:spChg chg="mod">
          <ac:chgData name="David Ayers" userId="4b4c7448-a980-4d58-8a66-78db8026bd9c" providerId="ADAL" clId="{7BB69A3E-FDD7-854B-9CDE-8AE9D8BC864C}" dt="2018-08-01T14:18:58.167" v="397" actId="1076"/>
          <ac:spMkLst>
            <pc:docMk/>
            <pc:sldMk cId="3870008131" sldId="257"/>
            <ac:spMk id="7" creationId="{DC947C2B-DE10-FF4E-9C18-4FE6B7DD1713}"/>
          </ac:spMkLst>
        </pc:spChg>
        <pc:spChg chg="mod">
          <ac:chgData name="David Ayers" userId="4b4c7448-a980-4d58-8a66-78db8026bd9c" providerId="ADAL" clId="{7BB69A3E-FDD7-854B-9CDE-8AE9D8BC864C}" dt="2018-08-01T14:38:19.381" v="2756" actId="20577"/>
          <ac:spMkLst>
            <pc:docMk/>
            <pc:sldMk cId="3870008131" sldId="257"/>
            <ac:spMk id="8" creationId="{81638456-B195-2944-97EE-12EEFF77E544}"/>
          </ac:spMkLst>
        </pc:spChg>
        <pc:spChg chg="del">
          <ac:chgData name="David Ayers" userId="4b4c7448-a980-4d58-8a66-78db8026bd9c" providerId="ADAL" clId="{7BB69A3E-FDD7-854B-9CDE-8AE9D8BC864C}" dt="2018-08-01T13:34:47.904" v="374" actId="478"/>
          <ac:spMkLst>
            <pc:docMk/>
            <pc:sldMk cId="3870008131" sldId="257"/>
            <ac:spMk id="9" creationId="{0D20D6EC-4816-214F-A7E7-396F457D0930}"/>
          </ac:spMkLst>
        </pc:spChg>
      </pc:sldChg>
      <pc:sldChg chg="modNotesTx">
        <pc:chgData name="David Ayers" userId="4b4c7448-a980-4d58-8a66-78db8026bd9c" providerId="ADAL" clId="{7BB69A3E-FDD7-854B-9CDE-8AE9D8BC864C}" dt="2018-08-01T14:41:47.667" v="3026" actId="20577"/>
        <pc:sldMkLst>
          <pc:docMk/>
          <pc:sldMk cId="3350272276" sldId="259"/>
        </pc:sldMkLst>
      </pc:sldChg>
      <pc:sldChg chg="modSp modNotesTx">
        <pc:chgData name="David Ayers" userId="4b4c7448-a980-4d58-8a66-78db8026bd9c" providerId="ADAL" clId="{7BB69A3E-FDD7-854B-9CDE-8AE9D8BC864C}" dt="2018-08-01T15:00:06.330" v="3797" actId="114"/>
        <pc:sldMkLst>
          <pc:docMk/>
          <pc:sldMk cId="537927267" sldId="260"/>
        </pc:sldMkLst>
        <pc:spChg chg="mod">
          <ac:chgData name="David Ayers" userId="4b4c7448-a980-4d58-8a66-78db8026bd9c" providerId="ADAL" clId="{7BB69A3E-FDD7-854B-9CDE-8AE9D8BC864C}" dt="2018-08-01T15:00:06.330" v="3797" actId="114"/>
          <ac:spMkLst>
            <pc:docMk/>
            <pc:sldMk cId="537927267" sldId="260"/>
            <ac:spMk id="2" creationId="{13019D7B-05E2-A94D-B384-B2E628D4F6BF}"/>
          </ac:spMkLst>
        </pc:spChg>
        <pc:spChg chg="mod">
          <ac:chgData name="David Ayers" userId="4b4c7448-a980-4d58-8a66-78db8026bd9c" providerId="ADAL" clId="{7BB69A3E-FDD7-854B-9CDE-8AE9D8BC864C}" dt="2018-08-01T14:39:38.755" v="2911" actId="20577"/>
          <ac:spMkLst>
            <pc:docMk/>
            <pc:sldMk cId="537927267" sldId="260"/>
            <ac:spMk id="3" creationId="{402C1612-915B-B94B-BDB8-275F12BDA1FD}"/>
          </ac:spMkLst>
        </pc:spChg>
      </pc:sldChg>
      <pc:sldChg chg="modNotesTx">
        <pc:chgData name="David Ayers" userId="4b4c7448-a980-4d58-8a66-78db8026bd9c" providerId="ADAL" clId="{7BB69A3E-FDD7-854B-9CDE-8AE9D8BC864C}" dt="2018-08-01T15:01:01.804" v="3849" actId="20577"/>
        <pc:sldMkLst>
          <pc:docMk/>
          <pc:sldMk cId="2411420107" sldId="261"/>
        </pc:sldMkLst>
      </pc:sldChg>
      <pc:sldChg chg="modSp">
        <pc:chgData name="David Ayers" userId="4b4c7448-a980-4d58-8a66-78db8026bd9c" providerId="ADAL" clId="{7BB69A3E-FDD7-854B-9CDE-8AE9D8BC864C}" dt="2018-08-01T15:01:12.398" v="3853" actId="313"/>
        <pc:sldMkLst>
          <pc:docMk/>
          <pc:sldMk cId="3604731064" sldId="262"/>
        </pc:sldMkLst>
        <pc:spChg chg="mod">
          <ac:chgData name="David Ayers" userId="4b4c7448-a980-4d58-8a66-78db8026bd9c" providerId="ADAL" clId="{7BB69A3E-FDD7-854B-9CDE-8AE9D8BC864C}" dt="2018-08-01T15:01:12.398" v="3853" actId="313"/>
          <ac:spMkLst>
            <pc:docMk/>
            <pc:sldMk cId="3604731064" sldId="262"/>
            <ac:spMk id="2" creationId="{C409FD33-6233-7C49-9918-532E7EC05AB5}"/>
          </ac:spMkLst>
        </pc:spChg>
      </pc:sldChg>
      <pc:sldChg chg="modNotesTx">
        <pc:chgData name="David Ayers" userId="4b4c7448-a980-4d58-8a66-78db8026bd9c" providerId="ADAL" clId="{7BB69A3E-FDD7-854B-9CDE-8AE9D8BC864C}" dt="2018-08-01T15:01:37.114" v="3857" actId="20577"/>
        <pc:sldMkLst>
          <pc:docMk/>
          <pc:sldMk cId="3696890224" sldId="264"/>
        </pc:sldMkLst>
      </pc:sldChg>
      <pc:sldChg chg="modNotesTx">
        <pc:chgData name="David Ayers" userId="4b4c7448-a980-4d58-8a66-78db8026bd9c" providerId="ADAL" clId="{7BB69A3E-FDD7-854B-9CDE-8AE9D8BC864C}" dt="2018-08-01T14:44:32.107" v="3252" actId="20577"/>
        <pc:sldMkLst>
          <pc:docMk/>
          <pc:sldMk cId="3334900630" sldId="265"/>
        </pc:sldMkLst>
      </pc:sldChg>
      <pc:sldChg chg="modNotesTx">
        <pc:chgData name="David Ayers" userId="4b4c7448-a980-4d58-8a66-78db8026bd9c" providerId="ADAL" clId="{7BB69A3E-FDD7-854B-9CDE-8AE9D8BC864C}" dt="2018-08-01T15:03:15.074" v="3898" actId="20577"/>
        <pc:sldMkLst>
          <pc:docMk/>
          <pc:sldMk cId="1424227644" sldId="267"/>
        </pc:sldMkLst>
      </pc:sldChg>
      <pc:sldChg chg="modNotesTx">
        <pc:chgData name="David Ayers" userId="4b4c7448-a980-4d58-8a66-78db8026bd9c" providerId="ADAL" clId="{7BB69A3E-FDD7-854B-9CDE-8AE9D8BC864C}" dt="2018-08-01T15:03:23.394" v="3914" actId="20577"/>
        <pc:sldMkLst>
          <pc:docMk/>
          <pc:sldMk cId="481079138" sldId="268"/>
        </pc:sldMkLst>
      </pc:sldChg>
      <pc:sldChg chg="modSp modNotesTx">
        <pc:chgData name="David Ayers" userId="4b4c7448-a980-4d58-8a66-78db8026bd9c" providerId="ADAL" clId="{7BB69A3E-FDD7-854B-9CDE-8AE9D8BC864C}" dt="2018-08-01T15:03:38.218" v="3956" actId="20577"/>
        <pc:sldMkLst>
          <pc:docMk/>
          <pc:sldMk cId="3663018879" sldId="269"/>
        </pc:sldMkLst>
        <pc:spChg chg="mod">
          <ac:chgData name="David Ayers" userId="4b4c7448-a980-4d58-8a66-78db8026bd9c" providerId="ADAL" clId="{7BB69A3E-FDD7-854B-9CDE-8AE9D8BC864C}" dt="2018-08-01T15:03:38.218" v="3956" actId="20577"/>
          <ac:spMkLst>
            <pc:docMk/>
            <pc:sldMk cId="3663018879" sldId="269"/>
            <ac:spMk id="5" creationId="{8F0D6AB5-663F-7740-9DF8-70C39CB2F6C0}"/>
          </ac:spMkLst>
        </pc:spChg>
      </pc:sldChg>
      <pc:sldChg chg="modSp modNotesTx">
        <pc:chgData name="David Ayers" userId="4b4c7448-a980-4d58-8a66-78db8026bd9c" providerId="ADAL" clId="{7BB69A3E-FDD7-854B-9CDE-8AE9D8BC864C}" dt="2018-08-01T15:02:29.813" v="3861" actId="313"/>
        <pc:sldMkLst>
          <pc:docMk/>
          <pc:sldMk cId="3070013512" sldId="270"/>
        </pc:sldMkLst>
        <pc:spChg chg="mod">
          <ac:chgData name="David Ayers" userId="4b4c7448-a980-4d58-8a66-78db8026bd9c" providerId="ADAL" clId="{7BB69A3E-FDD7-854B-9CDE-8AE9D8BC864C}" dt="2018-08-01T15:02:29.813" v="3861" actId="313"/>
          <ac:spMkLst>
            <pc:docMk/>
            <pc:sldMk cId="3070013512" sldId="270"/>
            <ac:spMk id="2" creationId="{C409FD33-6233-7C49-9918-532E7EC05AB5}"/>
          </ac:spMkLst>
        </pc:spChg>
      </pc:sldChg>
      <pc:sldChg chg="modSp">
        <pc:chgData name="David Ayers" userId="4b4c7448-a980-4d58-8a66-78db8026bd9c" providerId="ADAL" clId="{7BB69A3E-FDD7-854B-9CDE-8AE9D8BC864C}" dt="2018-08-01T14:32:10.977" v="2419" actId="20577"/>
        <pc:sldMkLst>
          <pc:docMk/>
          <pc:sldMk cId="3049544828" sldId="272"/>
        </pc:sldMkLst>
        <pc:spChg chg="mod">
          <ac:chgData name="David Ayers" userId="4b4c7448-a980-4d58-8a66-78db8026bd9c" providerId="ADAL" clId="{7BB69A3E-FDD7-854B-9CDE-8AE9D8BC864C}" dt="2018-08-01T14:32:10.977" v="2419" actId="20577"/>
          <ac:spMkLst>
            <pc:docMk/>
            <pc:sldMk cId="3049544828" sldId="272"/>
            <ac:spMk id="2" creationId="{C409FD33-6233-7C49-9918-532E7EC05AB5}"/>
          </ac:spMkLst>
        </pc:spChg>
      </pc:sldChg>
      <pc:sldChg chg="modSp modNotesTx">
        <pc:chgData name="David Ayers" userId="4b4c7448-a980-4d58-8a66-78db8026bd9c" providerId="ADAL" clId="{7BB69A3E-FDD7-854B-9CDE-8AE9D8BC864C}" dt="2018-08-01T15:04:52.951" v="4006" actId="20577"/>
        <pc:sldMkLst>
          <pc:docMk/>
          <pc:sldMk cId="3658332887" sldId="273"/>
        </pc:sldMkLst>
        <pc:spChg chg="mod">
          <ac:chgData name="David Ayers" userId="4b4c7448-a980-4d58-8a66-78db8026bd9c" providerId="ADAL" clId="{7BB69A3E-FDD7-854B-9CDE-8AE9D8BC864C}" dt="2018-08-01T14:32:13.971" v="2420" actId="20577"/>
          <ac:spMkLst>
            <pc:docMk/>
            <pc:sldMk cId="3658332887" sldId="273"/>
            <ac:spMk id="2" creationId="{C409FD33-6233-7C49-9918-532E7EC05AB5}"/>
          </ac:spMkLst>
        </pc:spChg>
      </pc:sldChg>
      <pc:sldChg chg="modSp modNotesTx">
        <pc:chgData name="David Ayers" userId="4b4c7448-a980-4d58-8a66-78db8026bd9c" providerId="ADAL" clId="{7BB69A3E-FDD7-854B-9CDE-8AE9D8BC864C}" dt="2018-08-01T14:48:48.985" v="3260" actId="20577"/>
        <pc:sldMkLst>
          <pc:docMk/>
          <pc:sldMk cId="2962297376" sldId="275"/>
        </pc:sldMkLst>
        <pc:spChg chg="mod">
          <ac:chgData name="David Ayers" userId="4b4c7448-a980-4d58-8a66-78db8026bd9c" providerId="ADAL" clId="{7BB69A3E-FDD7-854B-9CDE-8AE9D8BC864C}" dt="2018-08-01T14:32:20.069" v="2422" actId="20577"/>
          <ac:spMkLst>
            <pc:docMk/>
            <pc:sldMk cId="2962297376" sldId="275"/>
            <ac:spMk id="2" creationId="{C409FD33-6233-7C49-9918-532E7EC05AB5}"/>
          </ac:spMkLst>
        </pc:spChg>
      </pc:sldChg>
      <pc:sldChg chg="modSp ord modNotesTx">
        <pc:chgData name="David Ayers" userId="4b4c7448-a980-4d58-8a66-78db8026bd9c" providerId="ADAL" clId="{7BB69A3E-FDD7-854B-9CDE-8AE9D8BC864C}" dt="2018-08-01T14:32:16.833" v="2421" actId="20577"/>
        <pc:sldMkLst>
          <pc:docMk/>
          <pc:sldMk cId="7289326" sldId="276"/>
        </pc:sldMkLst>
        <pc:spChg chg="mod">
          <ac:chgData name="David Ayers" userId="4b4c7448-a980-4d58-8a66-78db8026bd9c" providerId="ADAL" clId="{7BB69A3E-FDD7-854B-9CDE-8AE9D8BC864C}" dt="2018-08-01T14:32:16.833" v="2421" actId="20577"/>
          <ac:spMkLst>
            <pc:docMk/>
            <pc:sldMk cId="7289326" sldId="276"/>
            <ac:spMk id="2" creationId="{C409FD33-6233-7C49-9918-532E7EC05AB5}"/>
          </ac:spMkLst>
        </pc:spChg>
      </pc:sldChg>
      <pc:sldChg chg="modNotesTx">
        <pc:chgData name="David Ayers" userId="4b4c7448-a980-4d58-8a66-78db8026bd9c" providerId="ADAL" clId="{7BB69A3E-FDD7-854B-9CDE-8AE9D8BC864C}" dt="2018-08-01T14:28:37.510" v="2254" actId="20577"/>
        <pc:sldMkLst>
          <pc:docMk/>
          <pc:sldMk cId="929980569" sldId="277"/>
        </pc:sldMkLst>
      </pc:sldChg>
      <pc:sldChg chg="modSp">
        <pc:chgData name="David Ayers" userId="4b4c7448-a980-4d58-8a66-78db8026bd9c" providerId="ADAL" clId="{7BB69A3E-FDD7-854B-9CDE-8AE9D8BC864C}" dt="2018-08-01T14:49:39.970" v="3262" actId="20577"/>
        <pc:sldMkLst>
          <pc:docMk/>
          <pc:sldMk cId="1906664439" sldId="278"/>
        </pc:sldMkLst>
        <pc:spChg chg="mod">
          <ac:chgData name="David Ayers" userId="4b4c7448-a980-4d58-8a66-78db8026bd9c" providerId="ADAL" clId="{7BB69A3E-FDD7-854B-9CDE-8AE9D8BC864C}" dt="2018-08-01T14:49:39.970" v="3262" actId="20577"/>
          <ac:spMkLst>
            <pc:docMk/>
            <pc:sldMk cId="1906664439" sldId="278"/>
            <ac:spMk id="2" creationId="{B71D1FE3-1142-814F-87DC-BB654A6F358F}"/>
          </ac:spMkLst>
        </pc:spChg>
      </pc:sldChg>
      <pc:sldChg chg="modSp">
        <pc:chgData name="David Ayers" userId="4b4c7448-a980-4d58-8a66-78db8026bd9c" providerId="ADAL" clId="{7BB69A3E-FDD7-854B-9CDE-8AE9D8BC864C}" dt="2018-08-01T14:49:44.430" v="3263" actId="20577"/>
        <pc:sldMkLst>
          <pc:docMk/>
          <pc:sldMk cId="1413882555" sldId="279"/>
        </pc:sldMkLst>
        <pc:spChg chg="mod">
          <ac:chgData name="David Ayers" userId="4b4c7448-a980-4d58-8a66-78db8026bd9c" providerId="ADAL" clId="{7BB69A3E-FDD7-854B-9CDE-8AE9D8BC864C}" dt="2018-08-01T14:49:44.430" v="3263" actId="20577"/>
          <ac:spMkLst>
            <pc:docMk/>
            <pc:sldMk cId="1413882555" sldId="279"/>
            <ac:spMk id="2" creationId="{B71D1FE3-1142-814F-87DC-BB654A6F358F}"/>
          </ac:spMkLst>
        </pc:spChg>
      </pc:sldChg>
      <pc:sldChg chg="delSp">
        <pc:chgData name="David Ayers" userId="4b4c7448-a980-4d58-8a66-78db8026bd9c" providerId="ADAL" clId="{7BB69A3E-FDD7-854B-9CDE-8AE9D8BC864C}" dt="2018-07-31T14:45:37.370" v="0" actId="478"/>
        <pc:sldMkLst>
          <pc:docMk/>
          <pc:sldMk cId="3102692623" sldId="285"/>
        </pc:sldMkLst>
        <pc:spChg chg="del">
          <ac:chgData name="David Ayers" userId="4b4c7448-a980-4d58-8a66-78db8026bd9c" providerId="ADAL" clId="{7BB69A3E-FDD7-854B-9CDE-8AE9D8BC864C}" dt="2018-07-31T14:45:37.370" v="0" actId="478"/>
          <ac:spMkLst>
            <pc:docMk/>
            <pc:sldMk cId="3102692623" sldId="285"/>
            <ac:spMk id="3" creationId="{7F9F8B49-7E91-ED48-A307-55725AFF3019}"/>
          </ac:spMkLst>
        </pc:spChg>
      </pc:sldChg>
      <pc:sldChg chg="modNotesTx">
        <pc:chgData name="David Ayers" userId="4b4c7448-a980-4d58-8a66-78db8026bd9c" providerId="ADAL" clId="{7BB69A3E-FDD7-854B-9CDE-8AE9D8BC864C}" dt="2018-08-01T14:33:32.110" v="2618" actId="20577"/>
        <pc:sldMkLst>
          <pc:docMk/>
          <pc:sldMk cId="1173407572" sldId="296"/>
        </pc:sldMkLst>
      </pc:sldChg>
      <pc:sldChg chg="modSp">
        <pc:chgData name="David Ayers" userId="4b4c7448-a980-4d58-8a66-78db8026bd9c" providerId="ADAL" clId="{7BB69A3E-FDD7-854B-9CDE-8AE9D8BC864C}" dt="2018-08-01T14:34:03.124" v="2621" actId="255"/>
        <pc:sldMkLst>
          <pc:docMk/>
          <pc:sldMk cId="3825172229" sldId="311"/>
        </pc:sldMkLst>
        <pc:spChg chg="mod">
          <ac:chgData name="David Ayers" userId="4b4c7448-a980-4d58-8a66-78db8026bd9c" providerId="ADAL" clId="{7BB69A3E-FDD7-854B-9CDE-8AE9D8BC864C}" dt="2018-08-01T14:34:03.124" v="2621" actId="255"/>
          <ac:spMkLst>
            <pc:docMk/>
            <pc:sldMk cId="3825172229" sldId="311"/>
            <ac:spMk id="2" creationId="{C409FD33-6233-7C49-9918-532E7EC05AB5}"/>
          </ac:spMkLst>
        </pc:spChg>
      </pc:sldChg>
      <pc:sldChg chg="modSp">
        <pc:chgData name="David Ayers" userId="4b4c7448-a980-4d58-8a66-78db8026bd9c" providerId="ADAL" clId="{7BB69A3E-FDD7-854B-9CDE-8AE9D8BC864C}" dt="2018-08-01T14:49:53.944" v="3264" actId="20577"/>
        <pc:sldMkLst>
          <pc:docMk/>
          <pc:sldMk cId="1652631293" sldId="312"/>
        </pc:sldMkLst>
        <pc:spChg chg="mod">
          <ac:chgData name="David Ayers" userId="4b4c7448-a980-4d58-8a66-78db8026bd9c" providerId="ADAL" clId="{7BB69A3E-FDD7-854B-9CDE-8AE9D8BC864C}" dt="2018-08-01T14:49:53.944" v="3264" actId="20577"/>
          <ac:spMkLst>
            <pc:docMk/>
            <pc:sldMk cId="1652631293" sldId="312"/>
            <ac:spMk id="2" creationId="{B71D1FE3-1142-814F-87DC-BB654A6F358F}"/>
          </ac:spMkLst>
        </pc:spChg>
      </pc:sldChg>
      <pc:sldChg chg="modNotesTx">
        <pc:chgData name="David Ayers" userId="4b4c7448-a980-4d58-8a66-78db8026bd9c" providerId="ADAL" clId="{7BB69A3E-FDD7-854B-9CDE-8AE9D8BC864C}" dt="2018-08-01T14:29:15.508" v="2264" actId="20577"/>
        <pc:sldMkLst>
          <pc:docMk/>
          <pc:sldMk cId="3537560085" sldId="313"/>
        </pc:sldMkLst>
      </pc:sldChg>
      <pc:sldChg chg="modNotesTx">
        <pc:chgData name="David Ayers" userId="4b4c7448-a980-4d58-8a66-78db8026bd9c" providerId="ADAL" clId="{7BB69A3E-FDD7-854B-9CDE-8AE9D8BC864C}" dt="2018-08-01T14:30:00.430" v="2402" actId="20577"/>
        <pc:sldMkLst>
          <pc:docMk/>
          <pc:sldMk cId="664978118" sldId="317"/>
        </pc:sldMkLst>
      </pc:sldChg>
      <pc:sldChg chg="modSp">
        <pc:chgData name="David Ayers" userId="4b4c7448-a980-4d58-8a66-78db8026bd9c" providerId="ADAL" clId="{7BB69A3E-FDD7-854B-9CDE-8AE9D8BC864C}" dt="2018-08-01T14:50:03.880" v="3266" actId="20577"/>
        <pc:sldMkLst>
          <pc:docMk/>
          <pc:sldMk cId="2769326247" sldId="329"/>
        </pc:sldMkLst>
        <pc:spChg chg="mod">
          <ac:chgData name="David Ayers" userId="4b4c7448-a980-4d58-8a66-78db8026bd9c" providerId="ADAL" clId="{7BB69A3E-FDD7-854B-9CDE-8AE9D8BC864C}" dt="2018-08-01T14:50:03.880" v="3266" actId="20577"/>
          <ac:spMkLst>
            <pc:docMk/>
            <pc:sldMk cId="2769326247" sldId="329"/>
            <ac:spMk id="2" creationId="{B71D1FE3-1142-814F-87DC-BB654A6F358F}"/>
          </ac:spMkLst>
        </pc:spChg>
      </pc:sldChg>
      <pc:sldChg chg="modSp">
        <pc:chgData name="David Ayers" userId="4b4c7448-a980-4d58-8a66-78db8026bd9c" providerId="ADAL" clId="{7BB69A3E-FDD7-854B-9CDE-8AE9D8BC864C}" dt="2018-08-01T14:50:26.621" v="3267" actId="20577"/>
        <pc:sldMkLst>
          <pc:docMk/>
          <pc:sldMk cId="2059965442" sldId="341"/>
        </pc:sldMkLst>
        <pc:spChg chg="mod">
          <ac:chgData name="David Ayers" userId="4b4c7448-a980-4d58-8a66-78db8026bd9c" providerId="ADAL" clId="{7BB69A3E-FDD7-854B-9CDE-8AE9D8BC864C}" dt="2018-08-01T14:50:26.621" v="3267" actId="20577"/>
          <ac:spMkLst>
            <pc:docMk/>
            <pc:sldMk cId="2059965442" sldId="341"/>
            <ac:spMk id="2" creationId="{B71D1FE3-1142-814F-87DC-BB654A6F358F}"/>
          </ac:spMkLst>
        </pc:spChg>
      </pc:sldChg>
      <pc:sldChg chg="modSp">
        <pc:chgData name="David Ayers" userId="4b4c7448-a980-4d58-8a66-78db8026bd9c" providerId="ADAL" clId="{7BB69A3E-FDD7-854B-9CDE-8AE9D8BC864C}" dt="2018-08-01T15:02:41.340" v="3865" actId="313"/>
        <pc:sldMkLst>
          <pc:docMk/>
          <pc:sldMk cId="3871349152" sldId="343"/>
        </pc:sldMkLst>
        <pc:spChg chg="mod">
          <ac:chgData name="David Ayers" userId="4b4c7448-a980-4d58-8a66-78db8026bd9c" providerId="ADAL" clId="{7BB69A3E-FDD7-854B-9CDE-8AE9D8BC864C}" dt="2018-08-01T15:02:41.340" v="3865" actId="313"/>
          <ac:spMkLst>
            <pc:docMk/>
            <pc:sldMk cId="3871349152" sldId="343"/>
            <ac:spMk id="2" creationId="{C409FD33-6233-7C49-9918-532E7EC05AB5}"/>
          </ac:spMkLst>
        </pc:spChg>
      </pc:sldChg>
      <pc:sldChg chg="modSp">
        <pc:chgData name="David Ayers" userId="4b4c7448-a980-4d58-8a66-78db8026bd9c" providerId="ADAL" clId="{7BB69A3E-FDD7-854B-9CDE-8AE9D8BC864C}" dt="2018-08-01T14:50:33.280" v="3268" actId="20577"/>
        <pc:sldMkLst>
          <pc:docMk/>
          <pc:sldMk cId="3668961211" sldId="350"/>
        </pc:sldMkLst>
        <pc:spChg chg="mod">
          <ac:chgData name="David Ayers" userId="4b4c7448-a980-4d58-8a66-78db8026bd9c" providerId="ADAL" clId="{7BB69A3E-FDD7-854B-9CDE-8AE9D8BC864C}" dt="2018-08-01T14:50:33.280" v="3268" actId="20577"/>
          <ac:spMkLst>
            <pc:docMk/>
            <pc:sldMk cId="3668961211" sldId="350"/>
            <ac:spMk id="2" creationId="{B71D1FE3-1142-814F-87DC-BB654A6F358F}"/>
          </ac:spMkLst>
        </pc:spChg>
      </pc:sldChg>
      <pc:sldChg chg="del">
        <pc:chgData name="David Ayers" userId="4b4c7448-a980-4d58-8a66-78db8026bd9c" providerId="ADAL" clId="{7BB69A3E-FDD7-854B-9CDE-8AE9D8BC864C}" dt="2018-07-31T20:34:44.246" v="371" actId="2696"/>
        <pc:sldMkLst>
          <pc:docMk/>
          <pc:sldMk cId="78888440" sldId="351"/>
        </pc:sldMkLst>
      </pc:sldChg>
      <pc:sldChg chg="del modNotesTx">
        <pc:chgData name="David Ayers" userId="4b4c7448-a980-4d58-8a66-78db8026bd9c" providerId="ADAL" clId="{7BB69A3E-FDD7-854B-9CDE-8AE9D8BC864C}" dt="2018-07-31T20:34:44.250" v="372" actId="2696"/>
        <pc:sldMkLst>
          <pc:docMk/>
          <pc:sldMk cId="2547836005" sldId="352"/>
        </pc:sldMkLst>
      </pc:sldChg>
      <pc:sldChg chg="modSp modNotesTx">
        <pc:chgData name="David Ayers" userId="4b4c7448-a980-4d58-8a66-78db8026bd9c" providerId="ADAL" clId="{7BB69A3E-FDD7-854B-9CDE-8AE9D8BC864C}" dt="2018-07-31T20:34:36.922" v="370" actId="20577"/>
        <pc:sldMkLst>
          <pc:docMk/>
          <pc:sldMk cId="1410674698" sldId="353"/>
        </pc:sldMkLst>
        <pc:spChg chg="mod">
          <ac:chgData name="David Ayers" userId="4b4c7448-a980-4d58-8a66-78db8026bd9c" providerId="ADAL" clId="{7BB69A3E-FDD7-854B-9CDE-8AE9D8BC864C}" dt="2018-07-31T20:33:40.498" v="118" actId="20577"/>
          <ac:spMkLst>
            <pc:docMk/>
            <pc:sldMk cId="1410674698" sldId="353"/>
            <ac:spMk id="2" creationId="{C409FD33-6233-7C49-9918-532E7EC05AB5}"/>
          </ac:spMkLst>
        </pc:spChg>
      </pc:sldChg>
      <pc:sldChg chg="modSp">
        <pc:chgData name="David Ayers" userId="4b4c7448-a980-4d58-8a66-78db8026bd9c" providerId="ADAL" clId="{7BB69A3E-FDD7-854B-9CDE-8AE9D8BC864C}" dt="2018-08-01T14:35:13.662" v="2624" actId="255"/>
        <pc:sldMkLst>
          <pc:docMk/>
          <pc:sldMk cId="2159116517" sldId="357"/>
        </pc:sldMkLst>
        <pc:spChg chg="mod">
          <ac:chgData name="David Ayers" userId="4b4c7448-a980-4d58-8a66-78db8026bd9c" providerId="ADAL" clId="{7BB69A3E-FDD7-854B-9CDE-8AE9D8BC864C}" dt="2018-08-01T14:35:13.662" v="2624" actId="255"/>
          <ac:spMkLst>
            <pc:docMk/>
            <pc:sldMk cId="2159116517" sldId="357"/>
            <ac:spMk id="2" creationId="{C409FD33-6233-7C49-9918-532E7EC05AB5}"/>
          </ac:spMkLst>
        </pc:spChg>
      </pc:sldChg>
      <pc:sldChg chg="modSp">
        <pc:chgData name="David Ayers" userId="4b4c7448-a980-4d58-8a66-78db8026bd9c" providerId="ADAL" clId="{7BB69A3E-FDD7-854B-9CDE-8AE9D8BC864C}" dt="2018-08-01T14:35:00.534" v="2622" actId="255"/>
        <pc:sldMkLst>
          <pc:docMk/>
          <pc:sldMk cId="1015657902" sldId="358"/>
        </pc:sldMkLst>
        <pc:spChg chg="mod">
          <ac:chgData name="David Ayers" userId="4b4c7448-a980-4d58-8a66-78db8026bd9c" providerId="ADAL" clId="{7BB69A3E-FDD7-854B-9CDE-8AE9D8BC864C}" dt="2018-08-01T14:35:00.534" v="2622" actId="255"/>
          <ac:spMkLst>
            <pc:docMk/>
            <pc:sldMk cId="1015657902" sldId="358"/>
            <ac:spMk id="2" creationId="{C409FD33-6233-7C49-9918-532E7EC05AB5}"/>
          </ac:spMkLst>
        </pc:spChg>
      </pc:sldChg>
      <pc:sldChg chg="modSp">
        <pc:chgData name="David Ayers" userId="4b4c7448-a980-4d58-8a66-78db8026bd9c" providerId="ADAL" clId="{7BB69A3E-FDD7-854B-9CDE-8AE9D8BC864C}" dt="2018-08-01T14:35:06.440" v="2623" actId="255"/>
        <pc:sldMkLst>
          <pc:docMk/>
          <pc:sldMk cId="1916425580" sldId="360"/>
        </pc:sldMkLst>
        <pc:spChg chg="mod">
          <ac:chgData name="David Ayers" userId="4b4c7448-a980-4d58-8a66-78db8026bd9c" providerId="ADAL" clId="{7BB69A3E-FDD7-854B-9CDE-8AE9D8BC864C}" dt="2018-08-01T14:35:06.440" v="2623" actId="255"/>
          <ac:spMkLst>
            <pc:docMk/>
            <pc:sldMk cId="1916425580" sldId="360"/>
            <ac:spMk id="2" creationId="{C409FD33-6233-7C49-9918-532E7EC05AB5}"/>
          </ac:spMkLst>
        </pc:spChg>
      </pc:sldChg>
      <pc:sldChg chg="modSp">
        <pc:chgData name="David Ayers" userId="4b4c7448-a980-4d58-8a66-78db8026bd9c" providerId="ADAL" clId="{7BB69A3E-FDD7-854B-9CDE-8AE9D8BC864C}" dt="2018-08-01T14:35:20.450" v="2625" actId="255"/>
        <pc:sldMkLst>
          <pc:docMk/>
          <pc:sldMk cId="3118312701" sldId="361"/>
        </pc:sldMkLst>
        <pc:spChg chg="mod">
          <ac:chgData name="David Ayers" userId="4b4c7448-a980-4d58-8a66-78db8026bd9c" providerId="ADAL" clId="{7BB69A3E-FDD7-854B-9CDE-8AE9D8BC864C}" dt="2018-08-01T14:35:20.450" v="2625" actId="255"/>
          <ac:spMkLst>
            <pc:docMk/>
            <pc:sldMk cId="3118312701" sldId="361"/>
            <ac:spMk id="2" creationId="{C409FD33-6233-7C49-9918-532E7EC05AB5}"/>
          </ac:spMkLst>
        </pc:spChg>
      </pc:sldChg>
      <pc:sldChg chg="modSp">
        <pc:chgData name="David Ayers" userId="4b4c7448-a980-4d58-8a66-78db8026bd9c" providerId="ADAL" clId="{7BB69A3E-FDD7-854B-9CDE-8AE9D8BC864C}" dt="2018-08-01T14:35:24.546" v="2626" actId="255"/>
        <pc:sldMkLst>
          <pc:docMk/>
          <pc:sldMk cId="4095346019" sldId="362"/>
        </pc:sldMkLst>
        <pc:spChg chg="mod">
          <ac:chgData name="David Ayers" userId="4b4c7448-a980-4d58-8a66-78db8026bd9c" providerId="ADAL" clId="{7BB69A3E-FDD7-854B-9CDE-8AE9D8BC864C}" dt="2018-08-01T14:35:24.546" v="2626" actId="255"/>
          <ac:spMkLst>
            <pc:docMk/>
            <pc:sldMk cId="4095346019" sldId="362"/>
            <ac:spMk id="2" creationId="{C409FD33-6233-7C49-9918-532E7EC05AB5}"/>
          </ac:spMkLst>
        </pc:spChg>
      </pc:sldChg>
      <pc:sldChg chg="modSp">
        <pc:chgData name="David Ayers" userId="4b4c7448-a980-4d58-8a66-78db8026bd9c" providerId="ADAL" clId="{7BB69A3E-FDD7-854B-9CDE-8AE9D8BC864C}" dt="2018-08-01T14:35:29.942" v="2627" actId="255"/>
        <pc:sldMkLst>
          <pc:docMk/>
          <pc:sldMk cId="1168808399" sldId="363"/>
        </pc:sldMkLst>
        <pc:spChg chg="mod">
          <ac:chgData name="David Ayers" userId="4b4c7448-a980-4d58-8a66-78db8026bd9c" providerId="ADAL" clId="{7BB69A3E-FDD7-854B-9CDE-8AE9D8BC864C}" dt="2018-08-01T14:35:29.942" v="2627" actId="255"/>
          <ac:spMkLst>
            <pc:docMk/>
            <pc:sldMk cId="1168808399" sldId="363"/>
            <ac:spMk id="2" creationId="{C409FD33-6233-7C49-9918-532E7EC05AB5}"/>
          </ac:spMkLst>
        </pc:spChg>
      </pc:sldChg>
      <pc:sldChg chg="modSp">
        <pc:chgData name="David Ayers" userId="4b4c7448-a980-4d58-8a66-78db8026bd9c" providerId="ADAL" clId="{7BB69A3E-FDD7-854B-9CDE-8AE9D8BC864C}" dt="2018-08-01T14:35:34.679" v="2628" actId="255"/>
        <pc:sldMkLst>
          <pc:docMk/>
          <pc:sldMk cId="2902538767" sldId="364"/>
        </pc:sldMkLst>
        <pc:spChg chg="mod">
          <ac:chgData name="David Ayers" userId="4b4c7448-a980-4d58-8a66-78db8026bd9c" providerId="ADAL" clId="{7BB69A3E-FDD7-854B-9CDE-8AE9D8BC864C}" dt="2018-08-01T14:35:34.679" v="2628" actId="255"/>
          <ac:spMkLst>
            <pc:docMk/>
            <pc:sldMk cId="2902538767" sldId="364"/>
            <ac:spMk id="2" creationId="{C409FD33-6233-7C49-9918-532E7EC05AB5}"/>
          </ac:spMkLst>
        </pc:spChg>
      </pc:sldChg>
      <pc:sldChg chg="modSp">
        <pc:chgData name="David Ayers" userId="4b4c7448-a980-4d58-8a66-78db8026bd9c" providerId="ADAL" clId="{7BB69A3E-FDD7-854B-9CDE-8AE9D8BC864C}" dt="2018-08-01T14:35:39.117" v="2629" actId="255"/>
        <pc:sldMkLst>
          <pc:docMk/>
          <pc:sldMk cId="2833657099" sldId="365"/>
        </pc:sldMkLst>
        <pc:spChg chg="mod">
          <ac:chgData name="David Ayers" userId="4b4c7448-a980-4d58-8a66-78db8026bd9c" providerId="ADAL" clId="{7BB69A3E-FDD7-854B-9CDE-8AE9D8BC864C}" dt="2018-08-01T14:35:39.117" v="2629" actId="255"/>
          <ac:spMkLst>
            <pc:docMk/>
            <pc:sldMk cId="2833657099" sldId="365"/>
            <ac:spMk id="2" creationId="{C409FD33-6233-7C49-9918-532E7EC05AB5}"/>
          </ac:spMkLst>
        </pc:spChg>
      </pc:sldChg>
      <pc:sldChg chg="modSp">
        <pc:chgData name="David Ayers" userId="4b4c7448-a980-4d58-8a66-78db8026bd9c" providerId="ADAL" clId="{7BB69A3E-FDD7-854B-9CDE-8AE9D8BC864C}" dt="2018-08-01T14:35:44.183" v="2630" actId="255"/>
        <pc:sldMkLst>
          <pc:docMk/>
          <pc:sldMk cId="3286721840" sldId="366"/>
        </pc:sldMkLst>
        <pc:spChg chg="mod">
          <ac:chgData name="David Ayers" userId="4b4c7448-a980-4d58-8a66-78db8026bd9c" providerId="ADAL" clId="{7BB69A3E-FDD7-854B-9CDE-8AE9D8BC864C}" dt="2018-08-01T14:35:44.183" v="2630" actId="255"/>
          <ac:spMkLst>
            <pc:docMk/>
            <pc:sldMk cId="3286721840" sldId="366"/>
            <ac:spMk id="2" creationId="{C409FD33-6233-7C49-9918-532E7EC05AB5}"/>
          </ac:spMkLst>
        </pc:spChg>
      </pc:sldChg>
      <pc:sldChg chg="modSp modNotesTx">
        <pc:chgData name="David Ayers" userId="4b4c7448-a980-4d58-8a66-78db8026bd9c" providerId="ADAL" clId="{7BB69A3E-FDD7-854B-9CDE-8AE9D8BC864C}" dt="2018-08-01T14:36:14.258" v="2750" actId="20577"/>
        <pc:sldMkLst>
          <pc:docMk/>
          <pc:sldMk cId="186781275" sldId="367"/>
        </pc:sldMkLst>
        <pc:spChg chg="mod">
          <ac:chgData name="David Ayers" userId="4b4c7448-a980-4d58-8a66-78db8026bd9c" providerId="ADAL" clId="{7BB69A3E-FDD7-854B-9CDE-8AE9D8BC864C}" dt="2018-08-01T14:35:48.718" v="2631" actId="255"/>
          <ac:spMkLst>
            <pc:docMk/>
            <pc:sldMk cId="186781275" sldId="367"/>
            <ac:spMk id="2" creationId="{C409FD33-6233-7C49-9918-532E7EC05AB5}"/>
          </ac:spMkLst>
        </pc:spChg>
      </pc:sldChg>
      <pc:sldChg chg="modNotesTx">
        <pc:chgData name="David Ayers" userId="4b4c7448-a980-4d58-8a66-78db8026bd9c" providerId="ADAL" clId="{7BB69A3E-FDD7-854B-9CDE-8AE9D8BC864C}" dt="2018-08-01T14:53:35.564" v="3796" actId="20577"/>
        <pc:sldMkLst>
          <pc:docMk/>
          <pc:sldMk cId="3430387518" sldId="368"/>
        </pc:sldMkLst>
      </pc:sldChg>
      <pc:sldChg chg="modSp">
        <pc:chgData name="David Ayers" userId="4b4c7448-a980-4d58-8a66-78db8026bd9c" providerId="ADAL" clId="{7BB69A3E-FDD7-854B-9CDE-8AE9D8BC864C}" dt="2018-08-01T14:36:28.816" v="2751" actId="255"/>
        <pc:sldMkLst>
          <pc:docMk/>
          <pc:sldMk cId="1881243953" sldId="369"/>
        </pc:sldMkLst>
        <pc:spChg chg="mod">
          <ac:chgData name="David Ayers" userId="4b4c7448-a980-4d58-8a66-78db8026bd9c" providerId="ADAL" clId="{7BB69A3E-FDD7-854B-9CDE-8AE9D8BC864C}" dt="2018-08-01T14:36:28.816" v="2751" actId="255"/>
          <ac:spMkLst>
            <pc:docMk/>
            <pc:sldMk cId="1881243953" sldId="369"/>
            <ac:spMk id="2" creationId="{C409FD33-6233-7C49-9918-532E7EC05AB5}"/>
          </ac:spMkLst>
        </pc:spChg>
      </pc:sldChg>
      <pc:sldChg chg="modSp">
        <pc:chgData name="David Ayers" userId="4b4c7448-a980-4d58-8a66-78db8026bd9c" providerId="ADAL" clId="{7BB69A3E-FDD7-854B-9CDE-8AE9D8BC864C}" dt="2018-08-01T14:36:34.943" v="2752" actId="255"/>
        <pc:sldMkLst>
          <pc:docMk/>
          <pc:sldMk cId="1586100090" sldId="370"/>
        </pc:sldMkLst>
        <pc:spChg chg="mod">
          <ac:chgData name="David Ayers" userId="4b4c7448-a980-4d58-8a66-78db8026bd9c" providerId="ADAL" clId="{7BB69A3E-FDD7-854B-9CDE-8AE9D8BC864C}" dt="2018-08-01T14:36:34.943" v="2752" actId="255"/>
          <ac:spMkLst>
            <pc:docMk/>
            <pc:sldMk cId="1586100090" sldId="370"/>
            <ac:spMk id="2" creationId="{C409FD33-6233-7C49-9918-532E7EC05AB5}"/>
          </ac:spMkLst>
        </pc:spChg>
      </pc:sldChg>
      <pc:sldChg chg="modSp">
        <pc:chgData name="David Ayers" userId="4b4c7448-a980-4d58-8a66-78db8026bd9c" providerId="ADAL" clId="{7BB69A3E-FDD7-854B-9CDE-8AE9D8BC864C}" dt="2018-08-01T14:36:39.422" v="2753" actId="255"/>
        <pc:sldMkLst>
          <pc:docMk/>
          <pc:sldMk cId="438801365" sldId="371"/>
        </pc:sldMkLst>
        <pc:spChg chg="mod">
          <ac:chgData name="David Ayers" userId="4b4c7448-a980-4d58-8a66-78db8026bd9c" providerId="ADAL" clId="{7BB69A3E-FDD7-854B-9CDE-8AE9D8BC864C}" dt="2018-08-01T14:36:39.422" v="2753" actId="255"/>
          <ac:spMkLst>
            <pc:docMk/>
            <pc:sldMk cId="438801365" sldId="371"/>
            <ac:spMk id="2" creationId="{C409FD33-6233-7C49-9918-532E7EC05AB5}"/>
          </ac:spMkLst>
        </pc:spChg>
      </pc:sldChg>
      <pc:sldChg chg="modSp">
        <pc:chgData name="David Ayers" userId="4b4c7448-a980-4d58-8a66-78db8026bd9c" providerId="ADAL" clId="{7BB69A3E-FDD7-854B-9CDE-8AE9D8BC864C}" dt="2018-08-01T14:50:49.604" v="3279" actId="20577"/>
        <pc:sldMkLst>
          <pc:docMk/>
          <pc:sldMk cId="3985096481" sldId="372"/>
        </pc:sldMkLst>
        <pc:spChg chg="mod">
          <ac:chgData name="David Ayers" userId="4b4c7448-a980-4d58-8a66-78db8026bd9c" providerId="ADAL" clId="{7BB69A3E-FDD7-854B-9CDE-8AE9D8BC864C}" dt="2018-08-01T14:50:49.604" v="3279" actId="20577"/>
          <ac:spMkLst>
            <pc:docMk/>
            <pc:sldMk cId="3985096481" sldId="372"/>
            <ac:spMk id="2" creationId="{C409FD33-6233-7C49-9918-532E7EC05AB5}"/>
          </ac:spMkLst>
        </pc:spChg>
      </pc:sldChg>
      <pc:sldChg chg="modSp">
        <pc:chgData name="David Ayers" userId="4b4c7448-a980-4d58-8a66-78db8026bd9c" providerId="ADAL" clId="{7BB69A3E-FDD7-854B-9CDE-8AE9D8BC864C}" dt="2018-08-01T14:36:51.249" v="2755" actId="255"/>
        <pc:sldMkLst>
          <pc:docMk/>
          <pc:sldMk cId="4023227224" sldId="373"/>
        </pc:sldMkLst>
        <pc:spChg chg="mod">
          <ac:chgData name="David Ayers" userId="4b4c7448-a980-4d58-8a66-78db8026bd9c" providerId="ADAL" clId="{7BB69A3E-FDD7-854B-9CDE-8AE9D8BC864C}" dt="2018-08-01T14:36:51.249" v="2755" actId="255"/>
          <ac:spMkLst>
            <pc:docMk/>
            <pc:sldMk cId="4023227224" sldId="373"/>
            <ac:spMk id="2" creationId="{C409FD33-6233-7C49-9918-532E7EC05AB5}"/>
          </ac:spMkLst>
        </pc:spChg>
      </pc:sldChg>
      <pc:sldChg chg="del">
        <pc:chgData name="David Ayers" userId="4b4c7448-a980-4d58-8a66-78db8026bd9c" providerId="ADAL" clId="{7BB69A3E-FDD7-854B-9CDE-8AE9D8BC864C}" dt="2018-07-31T20:34:44.261" v="373" actId="2696"/>
        <pc:sldMkLst>
          <pc:docMk/>
          <pc:sldMk cId="1806279568" sldId="3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5C509-FCE7-1E4E-BABF-F948CC4246E2}" type="datetimeFigureOut">
              <a:rPr lang="en-US" smtClean="0"/>
              <a:t>4/9/2019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F4AFB-61BD-1340-90B6-0FECED04B0A2}" type="slidenum">
              <a:rPr lang="en-US" smtClean="0"/>
              <a:t>‹#›</a:t>
            </a:fld>
            <a:endParaRPr lang="en-US"/>
          </a:p>
        </p:txBody>
      </p:sp>
    </p:spTree>
    <p:extLst>
      <p:ext uri="{BB962C8B-B14F-4D97-AF65-F5344CB8AC3E}">
        <p14:creationId xmlns:p14="http://schemas.microsoft.com/office/powerpoint/2010/main" val="417807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1</a:t>
            </a:fld>
            <a:endParaRPr lang="en-US"/>
          </a:p>
        </p:txBody>
      </p:sp>
    </p:spTree>
    <p:extLst>
      <p:ext uri="{BB962C8B-B14F-4D97-AF65-F5344CB8AC3E}">
        <p14:creationId xmlns:p14="http://schemas.microsoft.com/office/powerpoint/2010/main" val="3936399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We're not good at socializing these decisions though the team/department (whoever participated in the discussion has the context, everyone else is out of luck!)</a:t>
            </a:r>
          </a:p>
        </p:txBody>
      </p:sp>
      <p:sp>
        <p:nvSpPr>
          <p:cNvPr id="4" name="Slide Number Placeholder 3"/>
          <p:cNvSpPr>
            <a:spLocks noGrp="1"/>
          </p:cNvSpPr>
          <p:nvPr>
            <p:ph type="sldNum" sz="quarter" idx="10"/>
          </p:nvPr>
        </p:nvSpPr>
        <p:spPr/>
        <p:txBody>
          <a:bodyPr/>
          <a:lstStyle/>
          <a:p>
            <a:fld id="{096F4AFB-61BD-1340-90B6-0FECED04B0A2}" type="slidenum">
              <a:rPr lang="en-US" smtClean="0"/>
              <a:t>10</a:t>
            </a:fld>
            <a:endParaRPr lang="en-US"/>
          </a:p>
        </p:txBody>
      </p:sp>
    </p:spTree>
    <p:extLst>
      <p:ext uri="{BB962C8B-B14F-4D97-AF65-F5344CB8AC3E}">
        <p14:creationId xmlns:p14="http://schemas.microsoft.com/office/powerpoint/2010/main" val="586398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And we're </a:t>
            </a:r>
            <a:r>
              <a:rPr lang="en-US" sz="1200" b="0" i="0" u="none" strike="noStrike" kern="1200" dirty="0">
                <a:solidFill>
                  <a:schemeClr val="tx1"/>
                </a:solidFill>
                <a:effectLst/>
                <a:latin typeface="+mn-lt"/>
                <a:ea typeface="+mn-ea"/>
                <a:cs typeface="+mn-cs"/>
              </a:rPr>
              <a:t>not good at recording the decisions, and more importantly, the *context* behind the decisions, in a way that our future selves (or anyone -- someone just joining the team, for example) can look back and understand *why* the decision was made and what the factors that went into the decision were. Most of these decisions are well thought out and carefully considered, taking in all the pros and cons of a given situation, but usually that context is lost forever.</a:t>
            </a:r>
          </a:p>
        </p:txBody>
      </p:sp>
      <p:sp>
        <p:nvSpPr>
          <p:cNvPr id="4" name="Slide Number Placeholder 3"/>
          <p:cNvSpPr>
            <a:spLocks noGrp="1"/>
          </p:cNvSpPr>
          <p:nvPr>
            <p:ph type="sldNum" sz="quarter" idx="10"/>
          </p:nvPr>
        </p:nvSpPr>
        <p:spPr/>
        <p:txBody>
          <a:bodyPr/>
          <a:lstStyle/>
          <a:p>
            <a:fld id="{096F4AFB-61BD-1340-90B6-0FECED04B0A2}" type="slidenum">
              <a:rPr lang="en-US" smtClean="0"/>
              <a:t>11</a:t>
            </a:fld>
            <a:endParaRPr lang="en-US"/>
          </a:p>
        </p:txBody>
      </p:sp>
    </p:spTree>
    <p:extLst>
      <p:ext uri="{BB962C8B-B14F-4D97-AF65-F5344CB8AC3E}">
        <p14:creationId xmlns:p14="http://schemas.microsoft.com/office/powerpoint/2010/main" val="3688112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Enter Architectural Decision Records (ADRs). First proposed by Michael Nygard (link/picture?), Architectural Decision Records provide a way to capture these decisions as part of the codebase that's being working on; where the rubber meets the road.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There’s a special case for decisions that span projects or the entire enterprise, I’ll get to that in a few minutes.</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12</a:t>
            </a:fld>
            <a:endParaRPr lang="en-US"/>
          </a:p>
        </p:txBody>
      </p:sp>
    </p:spTree>
    <p:extLst>
      <p:ext uri="{BB962C8B-B14F-4D97-AF65-F5344CB8AC3E}">
        <p14:creationId xmlns:p14="http://schemas.microsoft.com/office/powerpoint/2010/main" val="1047981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All too often, decisions that are made aren't well documented, and if they are, it's usually in some written document on a shared drive somewhere,</a:t>
            </a:r>
          </a:p>
        </p:txBody>
      </p:sp>
      <p:sp>
        <p:nvSpPr>
          <p:cNvPr id="4" name="Slide Number Placeholder 3"/>
          <p:cNvSpPr>
            <a:spLocks noGrp="1"/>
          </p:cNvSpPr>
          <p:nvPr>
            <p:ph type="sldNum" sz="quarter" idx="10"/>
          </p:nvPr>
        </p:nvSpPr>
        <p:spPr/>
        <p:txBody>
          <a:bodyPr/>
          <a:lstStyle/>
          <a:p>
            <a:fld id="{096F4AFB-61BD-1340-90B6-0FECED04B0A2}" type="slidenum">
              <a:rPr lang="en-US" smtClean="0"/>
              <a:t>13</a:t>
            </a:fld>
            <a:endParaRPr lang="en-US"/>
          </a:p>
        </p:txBody>
      </p:sp>
    </p:spTree>
    <p:extLst>
      <p:ext uri="{BB962C8B-B14F-4D97-AF65-F5344CB8AC3E}">
        <p14:creationId xmlns:p14="http://schemas.microsoft.com/office/powerpoint/2010/main" val="1059732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or in a poorly organized wiki page.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idea of putting a record of these types of decisions *SLIDE*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14</a:t>
            </a:fld>
            <a:endParaRPr lang="en-US"/>
          </a:p>
        </p:txBody>
      </p:sp>
    </p:spTree>
    <p:extLst>
      <p:ext uri="{BB962C8B-B14F-4D97-AF65-F5344CB8AC3E}">
        <p14:creationId xmlns:p14="http://schemas.microsoft.com/office/powerpoint/2010/main" val="3028187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*right in the codebase* really resonated with me, and starts to nibble away at one of the problems I talked about earlier -- socializing best practices and decisions. Putting them right in the codebase where people are working every day can make it very relevant for a particular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15</a:t>
            </a:fld>
            <a:endParaRPr lang="en-US"/>
          </a:p>
        </p:txBody>
      </p:sp>
    </p:spTree>
    <p:extLst>
      <p:ext uri="{BB962C8B-B14F-4D97-AF65-F5344CB8AC3E}">
        <p14:creationId xmlns:p14="http://schemas.microsoft.com/office/powerpoint/2010/main" val="2243879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Why should we document decisions like this?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As I said earlier; one of the most important reasons is to capture the *context* behind decisions. Which is incredibly worthwhile when someone on the team wants (or needs) to make a change. As Michael Nygard explained in his article introducing ADRs: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16</a:t>
            </a:fld>
            <a:endParaRPr lang="en-US"/>
          </a:p>
        </p:txBody>
      </p:sp>
    </p:spTree>
    <p:extLst>
      <p:ext uri="{BB962C8B-B14F-4D97-AF65-F5344CB8AC3E}">
        <p14:creationId xmlns:p14="http://schemas.microsoft.com/office/powerpoint/2010/main" val="3639715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say someone wants to make a change, and there is no context about why the original decision was made. They can either:</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17</a:t>
            </a:fld>
            <a:endParaRPr lang="en-US"/>
          </a:p>
        </p:txBody>
      </p:sp>
    </p:spTree>
    <p:extLst>
      <p:ext uri="{BB962C8B-B14F-4D97-AF65-F5344CB8AC3E}">
        <p14:creationId xmlns:p14="http://schemas.microsoft.com/office/powerpoint/2010/main" val="2059923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accept the original decision</a:t>
            </a:r>
            <a:r>
              <a:rPr lang="en-US" sz="1200" b="0" i="0" u="none" strike="noStrike" kern="1200" dirty="0">
                <a:solidFill>
                  <a:schemeClr val="tx1"/>
                </a:solidFill>
                <a:effectLst/>
                <a:latin typeface="+mn-lt"/>
                <a:ea typeface="+mn-ea"/>
                <a:cs typeface="+mn-cs"/>
              </a:rPr>
              <a:t>. Which might be ok, if it was a good decision to begin with. But maybe the context has changed, and without any record of that context, doing nothing may be a mistake.</a:t>
            </a:r>
          </a:p>
        </p:txBody>
      </p:sp>
      <p:sp>
        <p:nvSpPr>
          <p:cNvPr id="4" name="Slide Number Placeholder 3"/>
          <p:cNvSpPr>
            <a:spLocks noGrp="1"/>
          </p:cNvSpPr>
          <p:nvPr>
            <p:ph type="sldNum" sz="quarter" idx="10"/>
          </p:nvPr>
        </p:nvSpPr>
        <p:spPr/>
        <p:txBody>
          <a:bodyPr/>
          <a:lstStyle/>
          <a:p>
            <a:fld id="{096F4AFB-61BD-1340-90B6-0FECED04B0A2}" type="slidenum">
              <a:rPr lang="en-US" smtClean="0"/>
              <a:t>18</a:t>
            </a:fld>
            <a:endParaRPr lang="en-US"/>
          </a:p>
        </p:txBody>
      </p:sp>
    </p:spTree>
    <p:extLst>
      <p:ext uri="{BB962C8B-B14F-4D97-AF65-F5344CB8AC3E}">
        <p14:creationId xmlns:p14="http://schemas.microsoft.com/office/powerpoint/2010/main" val="127391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change the decision</a:t>
            </a:r>
            <a:r>
              <a:rPr lang="en-US" sz="1200" b="0" i="0" u="none" strike="noStrike" kern="1200" dirty="0">
                <a:solidFill>
                  <a:schemeClr val="tx1"/>
                </a:solidFill>
                <a:effectLst/>
                <a:latin typeface="+mn-lt"/>
                <a:ea typeface="+mn-ea"/>
                <a:cs typeface="+mn-cs"/>
              </a:rPr>
              <a:t>. Which also might be ok, but maybe there is a crucial fact about the new decision (some non-functional requirement, for example) that was considered and ultimately discarded for reasons which are still valid.</a:t>
            </a:r>
          </a:p>
        </p:txBody>
      </p:sp>
      <p:sp>
        <p:nvSpPr>
          <p:cNvPr id="4" name="Slide Number Placeholder 3"/>
          <p:cNvSpPr>
            <a:spLocks noGrp="1"/>
          </p:cNvSpPr>
          <p:nvPr>
            <p:ph type="sldNum" sz="quarter" idx="10"/>
          </p:nvPr>
        </p:nvSpPr>
        <p:spPr/>
        <p:txBody>
          <a:bodyPr/>
          <a:lstStyle/>
          <a:p>
            <a:fld id="{096F4AFB-61BD-1340-90B6-0FECED04B0A2}" type="slidenum">
              <a:rPr lang="en-US" smtClean="0"/>
              <a:t>19</a:t>
            </a:fld>
            <a:endParaRPr lang="en-US"/>
          </a:p>
        </p:txBody>
      </p:sp>
    </p:spTree>
    <p:extLst>
      <p:ext uri="{BB962C8B-B14F-4D97-AF65-F5344CB8AC3E}">
        <p14:creationId xmlns:p14="http://schemas.microsoft.com/office/powerpoint/2010/main" val="160026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a:t>
            </a:fld>
            <a:endParaRPr lang="en-US"/>
          </a:p>
        </p:txBody>
      </p:sp>
    </p:spTree>
    <p:extLst>
      <p:ext uri="{BB962C8B-B14F-4D97-AF65-F5344CB8AC3E}">
        <p14:creationId xmlns:p14="http://schemas.microsoft.com/office/powerpoint/2010/main" val="665474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20</a:t>
            </a:fld>
            <a:endParaRPr lang="en-US"/>
          </a:p>
        </p:txBody>
      </p:sp>
    </p:spTree>
    <p:extLst>
      <p:ext uri="{BB962C8B-B14F-4D97-AF65-F5344CB8AC3E}">
        <p14:creationId xmlns:p14="http://schemas.microsoft.com/office/powerpoint/2010/main" val="614237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Markdown is a lightweight markup language that creates human readable text documents, but can be rendered by many different engines as HTML pages.</a:t>
            </a:r>
          </a:p>
        </p:txBody>
      </p:sp>
      <p:sp>
        <p:nvSpPr>
          <p:cNvPr id="4" name="Slide Number Placeholder 3"/>
          <p:cNvSpPr>
            <a:spLocks noGrp="1"/>
          </p:cNvSpPr>
          <p:nvPr>
            <p:ph type="sldNum" sz="quarter" idx="10"/>
          </p:nvPr>
        </p:nvSpPr>
        <p:spPr/>
        <p:txBody>
          <a:bodyPr/>
          <a:lstStyle/>
          <a:p>
            <a:fld id="{096F4AFB-61BD-1340-90B6-0FECED04B0A2}" type="slidenum">
              <a:rPr lang="en-US" smtClean="0"/>
              <a:t>21</a:t>
            </a:fld>
            <a:endParaRPr lang="en-US"/>
          </a:p>
        </p:txBody>
      </p:sp>
    </p:spTree>
    <p:extLst>
      <p:ext uri="{BB962C8B-B14F-4D97-AF65-F5344CB8AC3E}">
        <p14:creationId xmlns:p14="http://schemas.microsoft.com/office/powerpoint/2010/main" val="1396525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 ADR is saved in a file that contains an incrementing sequence, one for each ADR, for example:</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22</a:t>
            </a:fld>
            <a:endParaRPr lang="en-US"/>
          </a:p>
        </p:txBody>
      </p:sp>
    </p:spTree>
    <p:extLst>
      <p:ext uri="{BB962C8B-B14F-4D97-AF65-F5344CB8AC3E}">
        <p14:creationId xmlns:p14="http://schemas.microsoft.com/office/powerpoint/2010/main" val="1576017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23</a:t>
            </a:fld>
            <a:endParaRPr lang="en-US"/>
          </a:p>
        </p:txBody>
      </p:sp>
    </p:spTree>
    <p:extLst>
      <p:ext uri="{BB962C8B-B14F-4D97-AF65-F5344CB8AC3E}">
        <p14:creationId xmlns:p14="http://schemas.microsoft.com/office/powerpoint/2010/main" val="30704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24</a:t>
            </a:fld>
            <a:endParaRPr lang="en-US"/>
          </a:p>
        </p:txBody>
      </p:sp>
    </p:spTree>
    <p:extLst>
      <p:ext uri="{BB962C8B-B14F-4D97-AF65-F5344CB8AC3E}">
        <p14:creationId xmlns:p14="http://schemas.microsoft.com/office/powerpoint/2010/main" val="3584099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an example ADR, which records our decision to use Markdown when creating ADRs. Meta enough?</a:t>
            </a:r>
          </a:p>
        </p:txBody>
      </p:sp>
      <p:sp>
        <p:nvSpPr>
          <p:cNvPr id="4" name="Slide Number Placeholder 3"/>
          <p:cNvSpPr>
            <a:spLocks noGrp="1"/>
          </p:cNvSpPr>
          <p:nvPr>
            <p:ph type="sldNum" sz="quarter" idx="10"/>
          </p:nvPr>
        </p:nvSpPr>
        <p:spPr/>
        <p:txBody>
          <a:bodyPr/>
          <a:lstStyle/>
          <a:p>
            <a:fld id="{096F4AFB-61BD-1340-90B6-0FECED04B0A2}" type="slidenum">
              <a:rPr lang="en-US" smtClean="0"/>
              <a:t>25</a:t>
            </a:fld>
            <a:endParaRPr lang="en-US"/>
          </a:p>
        </p:txBody>
      </p:sp>
    </p:spTree>
    <p:extLst>
      <p:ext uri="{BB962C8B-B14F-4D97-AF65-F5344CB8AC3E}">
        <p14:creationId xmlns:p14="http://schemas.microsoft.com/office/powerpoint/2010/main" val="95508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Titles are usually best expressed as simple noun phrases: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"LDAP for authentication"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"Spring MVC for web development"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26</a:t>
            </a:fld>
            <a:endParaRPr lang="en-US"/>
          </a:p>
        </p:txBody>
      </p:sp>
    </p:spTree>
    <p:extLst>
      <p:ext uri="{BB962C8B-B14F-4D97-AF65-F5344CB8AC3E}">
        <p14:creationId xmlns:p14="http://schemas.microsoft.com/office/powerpoint/2010/main" val="2138209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Proposed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Accepted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Superseded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Deprecated</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Side note: The original idea around ADRs was that they were immutable.</a:t>
            </a:r>
          </a:p>
          <a:p>
            <a:pPr rtl="0"/>
            <a:r>
              <a:rPr lang="en-US" sz="1200" b="0" i="0" u="none" strike="noStrike" kern="1200" dirty="0">
                <a:solidFill>
                  <a:schemeClr val="tx1"/>
                </a:solidFill>
                <a:effectLst/>
                <a:latin typeface="+mn-lt"/>
                <a:ea typeface="+mn-ea"/>
                <a:cs typeface="+mn-cs"/>
              </a:rPr>
              <a:t>This is one area where, in the past, we have deviated from the original ideas around ADRs. For superseded &amp; deprecated ADRs, we either just changed the ADR itself, or moved it to an "archive" directory, to reduce the signal-to-noise ratio. Changing ADRs is fine, if you're storing them in source control.</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27</a:t>
            </a:fld>
            <a:endParaRPr lang="en-US"/>
          </a:p>
        </p:txBody>
      </p:sp>
    </p:spTree>
    <p:extLst>
      <p:ext uri="{BB962C8B-B14F-4D97-AF65-F5344CB8AC3E}">
        <p14:creationId xmlns:p14="http://schemas.microsoft.com/office/powerpoint/2010/main" val="170873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Describes the forces at play, in a factual way. These forces can be technology-based, politically-based, culturally-based, project-based, etc. There is likely tension, and if so, the context should reflect that tension in a non-biased way.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28</a:t>
            </a:fld>
            <a:endParaRPr lang="en-US"/>
          </a:p>
        </p:txBody>
      </p:sp>
    </p:spTree>
    <p:extLst>
      <p:ext uri="{BB962C8B-B14F-4D97-AF65-F5344CB8AC3E}">
        <p14:creationId xmlns:p14="http://schemas.microsoft.com/office/powerpoint/2010/main" val="15815990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Most commonly stated as "We will..." and then the decision, or just a statement of the decision itself.</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29</a:t>
            </a:fld>
            <a:endParaRPr lang="en-US"/>
          </a:p>
        </p:txBody>
      </p:sp>
    </p:spTree>
    <p:extLst>
      <p:ext uri="{BB962C8B-B14F-4D97-AF65-F5344CB8AC3E}">
        <p14:creationId xmlns:p14="http://schemas.microsoft.com/office/powerpoint/2010/main" val="282773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800" b="0" i="0" u="none" strike="noStrike" kern="1200" dirty="0">
                <a:solidFill>
                  <a:schemeClr val="tx1"/>
                </a:solidFill>
                <a:effectLst/>
                <a:latin typeface="+mn-lt"/>
                <a:ea typeface="+mn-ea"/>
                <a:cs typeface="+mn-cs"/>
              </a:rPr>
              <a:t>We do live in interesting times. Technology is changing at an ever increasing pace, and </a:t>
            </a:r>
            <a:r>
              <a:rPr lang="en-US" sz="1800" b="0" i="0" u="none" strike="noStrike" kern="1200" dirty="0" smtClean="0">
                <a:solidFill>
                  <a:schemeClr val="tx1"/>
                </a:solidFill>
                <a:effectLst/>
                <a:latin typeface="+mn-lt"/>
                <a:ea typeface="+mn-ea"/>
                <a:cs typeface="+mn-cs"/>
              </a:rPr>
              <a:t>we’re all learning new ways of doing things. </a:t>
            </a:r>
          </a:p>
          <a:p>
            <a:endParaRPr lang="en-US" sz="1800" b="0" i="0" u="none" strike="noStrike" kern="1200" dirty="0" smtClean="0">
              <a:solidFill>
                <a:schemeClr val="tx1"/>
              </a:solidFill>
              <a:effectLst/>
              <a:latin typeface="+mn-lt"/>
              <a:ea typeface="+mn-ea"/>
              <a:cs typeface="+mn-cs"/>
            </a:endParaRPr>
          </a:p>
          <a:p>
            <a:r>
              <a:rPr lang="en-US" sz="1800" b="0" i="0" u="none" strike="noStrike" kern="1200" dirty="0" smtClean="0">
                <a:solidFill>
                  <a:schemeClr val="tx1"/>
                </a:solidFill>
                <a:effectLst/>
                <a:latin typeface="+mn-lt"/>
                <a:ea typeface="+mn-ea"/>
                <a:cs typeface="+mn-cs"/>
              </a:rPr>
              <a:t>Agile practitioners advocate deferring decisions until the least responsible moment</a:t>
            </a:r>
            <a:r>
              <a:rPr lang="en-US" sz="1800" b="0" i="0" u="none" strike="noStrike" kern="1200" baseline="0" dirty="0" smtClean="0">
                <a:solidFill>
                  <a:schemeClr val="tx1"/>
                </a:solidFill>
                <a:effectLst/>
                <a:latin typeface="+mn-lt"/>
                <a:ea typeface="+mn-ea"/>
                <a:cs typeface="+mn-cs"/>
              </a:rPr>
              <a:t> and using </a:t>
            </a:r>
            <a:r>
              <a:rPr lang="en-US" sz="1800" b="0" i="0" u="none" strike="noStrike" kern="1200" dirty="0" smtClean="0">
                <a:solidFill>
                  <a:schemeClr val="tx1"/>
                </a:solidFill>
                <a:effectLst/>
                <a:latin typeface="+mn-lt"/>
                <a:ea typeface="+mn-ea"/>
                <a:cs typeface="+mn-cs"/>
              </a:rPr>
              <a:t>evolutionary</a:t>
            </a:r>
            <a:r>
              <a:rPr lang="en-US" sz="1800" b="0" i="0" u="none" strike="noStrike" kern="1200" baseline="0" dirty="0" smtClean="0">
                <a:solidFill>
                  <a:schemeClr val="tx1"/>
                </a:solidFill>
                <a:effectLst/>
                <a:latin typeface="+mn-lt"/>
                <a:ea typeface="+mn-ea"/>
                <a:cs typeface="+mn-cs"/>
              </a:rPr>
              <a:t> architectures, and delegating these responsibilities to the teams – i.e. “the people doing the work”</a:t>
            </a:r>
            <a:endParaRPr lang="en-US" sz="18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a:t>
            </a:fld>
            <a:endParaRPr lang="en-US"/>
          </a:p>
        </p:txBody>
      </p:sp>
    </p:spTree>
    <p:extLst>
      <p:ext uri="{BB962C8B-B14F-4D97-AF65-F5344CB8AC3E}">
        <p14:creationId xmlns:p14="http://schemas.microsoft.com/office/powerpoint/2010/main" val="3227134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Every decision has consequences, for good or ill. Record them here.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30</a:t>
            </a:fld>
            <a:endParaRPr lang="en-US"/>
          </a:p>
        </p:txBody>
      </p:sp>
    </p:spTree>
    <p:extLst>
      <p:ext uri="{BB962C8B-B14F-4D97-AF65-F5344CB8AC3E}">
        <p14:creationId xmlns:p14="http://schemas.microsoft.com/office/powerpoint/2010/main" val="30770516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entire ADR document should be no more than a page or two; after all, we're trying to keep these lightweight!</a:t>
            </a:r>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31</a:t>
            </a:fld>
            <a:endParaRPr lang="en-US"/>
          </a:p>
        </p:txBody>
      </p:sp>
    </p:spTree>
    <p:extLst>
      <p:ext uri="{BB962C8B-B14F-4D97-AF65-F5344CB8AC3E}">
        <p14:creationId xmlns:p14="http://schemas.microsoft.com/office/powerpoint/2010/main" val="1952777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also used ADRs to document and socialize Enterprise Architecture decisions. Sure, there are lots of ways that companies can do this, lots of systems to capture these kinds of things. But using the tools that most of the technology team was *already* using (i.e. text editors, source control,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we exposed the decisions in a way that really wasn't seen before. In this context, the ADRs were things like:</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"Code commit formatting"</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"Docker for deployments"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"Ansible for orchestration"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"Vault for secret management"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These were kept in a special repo on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that existed just for EA ADRs.</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32</a:t>
            </a:fld>
            <a:endParaRPr lang="en-US"/>
          </a:p>
        </p:txBody>
      </p:sp>
    </p:spTree>
    <p:extLst>
      <p:ext uri="{BB962C8B-B14F-4D97-AF65-F5344CB8AC3E}">
        <p14:creationId xmlns:p14="http://schemas.microsoft.com/office/powerpoint/2010/main" val="2053329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all types of ADRs, we used the Pull Request workflow, same as any regular code.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If you're not familiar with workflows like this, it's a common open source technique to review code that's "proposed" to be added to a codebase. Many enterprises have adopted this to add a layer of peer code review into their processes.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 new ADR was proposed by opening a pull request, and conversation and comments added to the ADR. It was then "adopted' when it was discussed in the Architecture Guild (which we'll discuss later).</a:t>
            </a:r>
            <a:endParaRPr lang="en-US" b="0" dirty="0">
              <a:effectLst/>
            </a:endParaRPr>
          </a:p>
          <a:p>
            <a:r>
              <a:rPr lang="en-US" dirty="0"/>
              <a:t/>
            </a:r>
            <a:br>
              <a:rPr lang="en-US" dirty="0"/>
            </a:br>
            <a:r>
              <a:rPr lang="en-US" dirty="0"/>
              <a:t>If you aren’t using something like a pull request workflow for development, I highly recommend it. Maybe that can be your first ADR!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33</a:t>
            </a:fld>
            <a:endParaRPr lang="en-US"/>
          </a:p>
        </p:txBody>
      </p:sp>
    </p:spTree>
    <p:extLst>
      <p:ext uri="{BB962C8B-B14F-4D97-AF65-F5344CB8AC3E}">
        <p14:creationId xmlns:p14="http://schemas.microsoft.com/office/powerpoint/2010/main" val="29166794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34</a:t>
            </a:fld>
            <a:endParaRPr lang="en-US"/>
          </a:p>
        </p:txBody>
      </p:sp>
    </p:spTree>
    <p:extLst>
      <p:ext uri="{BB962C8B-B14F-4D97-AF65-F5344CB8AC3E}">
        <p14:creationId xmlns:p14="http://schemas.microsoft.com/office/powerpoint/2010/main" val="968950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Has anyone heard of this? </a:t>
            </a:r>
            <a:r>
              <a:rPr lang="en-US" sz="1200" b="0" i="0" u="none" strike="noStrike" kern="1200" dirty="0" err="1">
                <a:solidFill>
                  <a:schemeClr val="tx1"/>
                </a:solidFill>
                <a:effectLst/>
                <a:latin typeface="+mn-lt"/>
                <a:ea typeface="+mn-ea"/>
                <a:cs typeface="+mn-cs"/>
              </a:rPr>
              <a:t>Thoughworks</a:t>
            </a:r>
            <a:r>
              <a:rPr lang="en-US" sz="1200" b="0" i="0" u="none" strike="noStrike" kern="1200" dirty="0">
                <a:solidFill>
                  <a:schemeClr val="tx1"/>
                </a:solidFill>
                <a:effectLst/>
                <a:latin typeface="+mn-lt"/>
                <a:ea typeface="+mn-ea"/>
                <a:cs typeface="+mn-cs"/>
              </a:rPr>
              <a:t> puts this together every six months based on what they are seeing in the marketplace. Technically, they are a competitor to my company, so maybe I shouldn’t be talking about this, but…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35</a:t>
            </a:fld>
            <a:endParaRPr lang="en-US"/>
          </a:p>
        </p:txBody>
      </p:sp>
    </p:spTree>
    <p:extLst>
      <p:ext uri="{BB962C8B-B14F-4D97-AF65-F5344CB8AC3E}">
        <p14:creationId xmlns:p14="http://schemas.microsoft.com/office/powerpoint/2010/main" val="16803522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Thoughtworks</a:t>
            </a:r>
            <a:r>
              <a:rPr lang="en-US" dirty="0"/>
              <a:t> has also moved ADRs into “Adopt” in their technology radar, so the idea of using ADRs is gaining momentum in the world.</a:t>
            </a:r>
          </a:p>
        </p:txBody>
      </p:sp>
      <p:sp>
        <p:nvSpPr>
          <p:cNvPr id="4" name="Slide Number Placeholder 3"/>
          <p:cNvSpPr>
            <a:spLocks noGrp="1"/>
          </p:cNvSpPr>
          <p:nvPr>
            <p:ph type="sldNum" sz="quarter" idx="10"/>
          </p:nvPr>
        </p:nvSpPr>
        <p:spPr/>
        <p:txBody>
          <a:bodyPr/>
          <a:lstStyle/>
          <a:p>
            <a:fld id="{096F4AFB-61BD-1340-90B6-0FECED04B0A2}" type="slidenum">
              <a:rPr lang="en-US" smtClean="0"/>
              <a:t>36</a:t>
            </a:fld>
            <a:endParaRPr lang="en-US"/>
          </a:p>
        </p:txBody>
      </p:sp>
    </p:spTree>
    <p:extLst>
      <p:ext uri="{BB962C8B-B14F-4D97-AF65-F5344CB8AC3E}">
        <p14:creationId xmlns:p14="http://schemas.microsoft.com/office/powerpoint/2010/main" val="37415577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37</a:t>
            </a:fld>
            <a:endParaRPr lang="en-US"/>
          </a:p>
        </p:txBody>
      </p:sp>
    </p:spTree>
    <p:extLst>
      <p:ext uri="{BB962C8B-B14F-4D97-AF65-F5344CB8AC3E}">
        <p14:creationId xmlns:p14="http://schemas.microsoft.com/office/powerpoint/2010/main" val="15842624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many have adopted new approaches for teams, </a:t>
            </a:r>
          </a:p>
        </p:txBody>
      </p:sp>
      <p:sp>
        <p:nvSpPr>
          <p:cNvPr id="4" name="Slide Number Placeholder 3"/>
          <p:cNvSpPr>
            <a:spLocks noGrp="1"/>
          </p:cNvSpPr>
          <p:nvPr>
            <p:ph type="sldNum" sz="quarter" idx="10"/>
          </p:nvPr>
        </p:nvSpPr>
        <p:spPr/>
        <p:txBody>
          <a:bodyPr/>
          <a:lstStyle/>
          <a:p>
            <a:fld id="{096F4AFB-61BD-1340-90B6-0FECED04B0A2}" type="slidenum">
              <a:rPr lang="en-US" smtClean="0"/>
              <a:t>38</a:t>
            </a:fld>
            <a:endParaRPr lang="en-US"/>
          </a:p>
        </p:txBody>
      </p:sp>
    </p:spTree>
    <p:extLst>
      <p:ext uri="{BB962C8B-B14F-4D97-AF65-F5344CB8AC3E}">
        <p14:creationId xmlns:p14="http://schemas.microsoft.com/office/powerpoint/2010/main" val="2827517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bringing together cross functional resources together on </a:t>
            </a:r>
          </a:p>
        </p:txBody>
      </p:sp>
      <p:sp>
        <p:nvSpPr>
          <p:cNvPr id="4" name="Slide Number Placeholder 3"/>
          <p:cNvSpPr>
            <a:spLocks noGrp="1"/>
          </p:cNvSpPr>
          <p:nvPr>
            <p:ph type="sldNum" sz="quarter" idx="10"/>
          </p:nvPr>
        </p:nvSpPr>
        <p:spPr/>
        <p:txBody>
          <a:bodyPr/>
          <a:lstStyle/>
          <a:p>
            <a:fld id="{096F4AFB-61BD-1340-90B6-0FECED04B0A2}" type="slidenum">
              <a:rPr lang="en-US" smtClean="0"/>
              <a:t>39</a:t>
            </a:fld>
            <a:endParaRPr lang="en-US"/>
          </a:p>
        </p:txBody>
      </p:sp>
    </p:spTree>
    <p:extLst>
      <p:ext uri="{BB962C8B-B14F-4D97-AF65-F5344CB8AC3E}">
        <p14:creationId xmlns:p14="http://schemas.microsoft.com/office/powerpoint/2010/main" val="1767002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As technology leaders, we are responsible for maintaining the health,</a:t>
            </a:r>
            <a:r>
              <a:rPr lang="en-US" b="0" baseline="0" dirty="0" smtClean="0">
                <a:effectLst/>
              </a:rPr>
              <a:t> welfare, and safety of the teams that work with us and the enterprise systems in general. </a:t>
            </a:r>
          </a:p>
          <a:p>
            <a:pPr rtl="0"/>
            <a:endParaRPr lang="en-US" b="0" baseline="0" dirty="0" smtClean="0">
              <a:effectLst/>
            </a:endParaRPr>
          </a:p>
          <a:p>
            <a:pPr rtl="0"/>
            <a:r>
              <a:rPr lang="en-US" b="0" baseline="0" dirty="0" smtClean="0">
                <a:effectLst/>
              </a:rPr>
              <a:t>With decentralized decision making happing all around us, how to we provide some guard rails and a safety net to protect our teams (and our systems) from the dangers that are lurking out there. Because, make no mistake, they are lurking.</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a:t>
            </a:fld>
            <a:endParaRPr lang="en-US"/>
          </a:p>
        </p:txBody>
      </p:sp>
    </p:spTree>
    <p:extLst>
      <p:ext uri="{BB962C8B-B14F-4D97-AF65-F5344CB8AC3E}">
        <p14:creationId xmlns:p14="http://schemas.microsoft.com/office/powerpoint/2010/main" val="35132107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two-pizza teams, and empowering them to solve real business problems, </a:t>
            </a:r>
          </a:p>
        </p:txBody>
      </p:sp>
      <p:sp>
        <p:nvSpPr>
          <p:cNvPr id="4" name="Slide Number Placeholder 3"/>
          <p:cNvSpPr>
            <a:spLocks noGrp="1"/>
          </p:cNvSpPr>
          <p:nvPr>
            <p:ph type="sldNum" sz="quarter" idx="10"/>
          </p:nvPr>
        </p:nvSpPr>
        <p:spPr/>
        <p:txBody>
          <a:bodyPr/>
          <a:lstStyle/>
          <a:p>
            <a:fld id="{096F4AFB-61BD-1340-90B6-0FECED04B0A2}" type="slidenum">
              <a:rPr lang="en-US" smtClean="0"/>
              <a:t>40</a:t>
            </a:fld>
            <a:endParaRPr lang="en-US"/>
          </a:p>
        </p:txBody>
      </p:sp>
    </p:spTree>
    <p:extLst>
      <p:ext uri="{BB962C8B-B14F-4D97-AF65-F5344CB8AC3E}">
        <p14:creationId xmlns:p14="http://schemas.microsoft.com/office/powerpoint/2010/main" val="31674206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given them free reign to choose the best technologies to get the job done.</a:t>
            </a:r>
            <a:endParaRPr lang="en-US" b="0" dirty="0">
              <a:effectLst/>
            </a:endParaRP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41</a:t>
            </a:fld>
            <a:endParaRPr lang="en-US"/>
          </a:p>
        </p:txBody>
      </p:sp>
    </p:spTree>
    <p:extLst>
      <p:ext uri="{BB962C8B-B14F-4D97-AF65-F5344CB8AC3E}">
        <p14:creationId xmlns:p14="http://schemas.microsoft.com/office/powerpoint/2010/main" val="13895470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the Enterprise Architects are sad; all of that time trying to build standardized approaches and processes with the appropriate governance around them.</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Obviously, every enterprise is different, and while this may not be the exact path you are on, there are likely similar challenges.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How do we make sure this doesn't just devolve into chaos?</a:t>
            </a:r>
            <a:endParaRPr lang="en-US" b="0" dirty="0">
              <a:effectLst/>
            </a:endParaRPr>
          </a:p>
          <a:p>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42</a:t>
            </a:fld>
            <a:endParaRPr lang="en-US"/>
          </a:p>
        </p:txBody>
      </p:sp>
    </p:spTree>
    <p:extLst>
      <p:ext uri="{BB962C8B-B14F-4D97-AF65-F5344CB8AC3E}">
        <p14:creationId xmlns:p14="http://schemas.microsoft.com/office/powerpoint/2010/main" val="7462952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approach that worked very well for me in the past was to co-opt these agile teams, and give them a hand in helping craft the overall Enterprise Architecture for the company. We did this by forming a "Guild", a concept inspired by the work that Spotify has done and publicized around how they build their org structure.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43</a:t>
            </a:fld>
            <a:endParaRPr lang="en-US"/>
          </a:p>
        </p:txBody>
      </p:sp>
    </p:spTree>
    <p:extLst>
      <p:ext uri="{BB962C8B-B14F-4D97-AF65-F5344CB8AC3E}">
        <p14:creationId xmlns:p14="http://schemas.microsoft.com/office/powerpoint/2010/main" val="13446642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was open to anyone that wanted to attend, which sometimes made for big meetings, but it tended to self-regulate. People that were really interested stuck around, those that had a passing interest or were just curious about what's going on tended to stop coming.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44</a:t>
            </a:fld>
            <a:endParaRPr lang="en-US"/>
          </a:p>
        </p:txBody>
      </p:sp>
    </p:spTree>
    <p:extLst>
      <p:ext uri="{BB962C8B-B14F-4D97-AF65-F5344CB8AC3E}">
        <p14:creationId xmlns:p14="http://schemas.microsoft.com/office/powerpoint/2010/main" val="2119572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Obviously, such a large group is an inefficient way to make decisions. But, it's a great group for lively discussions around topics where lots of people have passions.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When it comes to actually making decisions, there were generally three paths: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45</a:t>
            </a:fld>
            <a:endParaRPr lang="en-US"/>
          </a:p>
        </p:txBody>
      </p:sp>
    </p:spTree>
    <p:extLst>
      <p:ext uri="{BB962C8B-B14F-4D97-AF65-F5344CB8AC3E}">
        <p14:creationId xmlns:p14="http://schemas.microsoft.com/office/powerpoint/2010/main" val="37705033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 short term, tactical decision needs to be made. Identify 3-4 people who are passionate and task them with drafting an ADR to be presented back to the guild. If there is an obvious champion for this decision, appoint them to lead the group.</a:t>
            </a:r>
          </a:p>
        </p:txBody>
      </p:sp>
      <p:sp>
        <p:nvSpPr>
          <p:cNvPr id="4" name="Slide Number Placeholder 3"/>
          <p:cNvSpPr>
            <a:spLocks noGrp="1"/>
          </p:cNvSpPr>
          <p:nvPr>
            <p:ph type="sldNum" sz="quarter" idx="10"/>
          </p:nvPr>
        </p:nvSpPr>
        <p:spPr/>
        <p:txBody>
          <a:bodyPr/>
          <a:lstStyle/>
          <a:p>
            <a:fld id="{096F4AFB-61BD-1340-90B6-0FECED04B0A2}" type="slidenum">
              <a:rPr lang="en-US" smtClean="0"/>
              <a:t>46</a:t>
            </a:fld>
            <a:endParaRPr lang="en-US"/>
          </a:p>
        </p:txBody>
      </p:sp>
    </p:spTree>
    <p:extLst>
      <p:ext uri="{BB962C8B-B14F-4D97-AF65-F5344CB8AC3E}">
        <p14:creationId xmlns:p14="http://schemas.microsoft.com/office/powerpoint/2010/main" val="24629502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For longer term, strategic or structural decisions, identify a group of people (no more than 8-10) and create a short-term Special Interest Group. This SIG is tasked with researching, prototyping, spiking for whatever the topic is. These short-term SIGs will usually produce one or two deliverables. One, for sure, will be at least on ADR proposing a decisions (sometimes there are multiple ADRs that come out of one of these short-term SIGs). The other deliverable can be something like a reference implementation of a particular technology, something I'll discuss in more depth later.</a:t>
            </a:r>
          </a:p>
        </p:txBody>
      </p:sp>
      <p:sp>
        <p:nvSpPr>
          <p:cNvPr id="4" name="Slide Number Placeholder 3"/>
          <p:cNvSpPr>
            <a:spLocks noGrp="1"/>
          </p:cNvSpPr>
          <p:nvPr>
            <p:ph type="sldNum" sz="quarter" idx="10"/>
          </p:nvPr>
        </p:nvSpPr>
        <p:spPr/>
        <p:txBody>
          <a:bodyPr/>
          <a:lstStyle/>
          <a:p>
            <a:fld id="{096F4AFB-61BD-1340-90B6-0FECED04B0A2}" type="slidenum">
              <a:rPr lang="en-US" smtClean="0"/>
              <a:t>47</a:t>
            </a:fld>
            <a:endParaRPr lang="en-US"/>
          </a:p>
        </p:txBody>
      </p:sp>
    </p:spTree>
    <p:extLst>
      <p:ext uri="{BB962C8B-B14F-4D97-AF65-F5344CB8AC3E}">
        <p14:creationId xmlns:p14="http://schemas.microsoft.com/office/powerpoint/2010/main" val="22098032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Long running SIGs around areas of interest; these usually ended up being around languages or practices, like a Java SIG, a Ruby SIG, a Database Development SIG, etc. If there was some decision that related to something where a SIG already existed, the decision was delegated to them. For example, how to handle Java upgrades with the recent changes Oracle has made to their long-term support model. Just like short-term SIGs, the deliverables would be ADRs or reference implementations. A special deliverable of these kinds of SIGs are things like code standards &amp; shared libraries. Yes, I believe you should argue tabs vs. spaces, and agree on standards that can be codified in linting tools that enforce those standards. And that's what these SIGs did, among other things.</a:t>
            </a:r>
          </a:p>
        </p:txBody>
      </p:sp>
      <p:sp>
        <p:nvSpPr>
          <p:cNvPr id="4" name="Slide Number Placeholder 3"/>
          <p:cNvSpPr>
            <a:spLocks noGrp="1"/>
          </p:cNvSpPr>
          <p:nvPr>
            <p:ph type="sldNum" sz="quarter" idx="10"/>
          </p:nvPr>
        </p:nvSpPr>
        <p:spPr/>
        <p:txBody>
          <a:bodyPr/>
          <a:lstStyle/>
          <a:p>
            <a:fld id="{096F4AFB-61BD-1340-90B6-0FECED04B0A2}" type="slidenum">
              <a:rPr lang="en-US" smtClean="0"/>
              <a:t>48</a:t>
            </a:fld>
            <a:endParaRPr lang="en-US"/>
          </a:p>
        </p:txBody>
      </p:sp>
    </p:spTree>
    <p:extLst>
      <p:ext uri="{BB962C8B-B14F-4D97-AF65-F5344CB8AC3E}">
        <p14:creationId xmlns:p14="http://schemas.microsoft.com/office/powerpoint/2010/main" val="34752723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of an "Architecture Review Board", architectural decisions were brought before the guild for discussion and adoption. The Guild had "high ranking" technology folks, so if it was ever necessary for someone to serve as a tiebreaker, they were there to do that. But it almost never came down to it. As I said earlier, people generally make good decisions, and when it comes down to it, people want the best for the company and the environment that they work in day-to-day.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49</a:t>
            </a:fld>
            <a:endParaRPr lang="en-US"/>
          </a:p>
        </p:txBody>
      </p:sp>
    </p:spTree>
    <p:extLst>
      <p:ext uri="{BB962C8B-B14F-4D97-AF65-F5344CB8AC3E}">
        <p14:creationId xmlns:p14="http://schemas.microsoft.com/office/powerpoint/2010/main" val="2728671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A quick example to illustrate the problem:</a:t>
            </a:r>
          </a:p>
          <a:p>
            <a:pPr rtl="0"/>
            <a:endParaRPr lang="en-US" b="0" baseline="0" dirty="0" smtClean="0">
              <a:effectLst/>
            </a:endParaRPr>
          </a:p>
          <a:p>
            <a:pPr rtl="0"/>
            <a:r>
              <a:rPr lang="en-US" b="0" baseline="0" dirty="0" smtClean="0">
                <a:effectLst/>
              </a:rPr>
              <a:t>We had a team that decided that the best database to use was MongoDB. They talked to a guy on the ops side, who was super accommodating and set up something. They proceeded to build an application (with a tight deadline and large financial impact if we didn’t hit the deadline), and it worked great.</a:t>
            </a:r>
          </a:p>
          <a:p>
            <a:pPr rtl="0"/>
            <a:endParaRPr lang="en-US" b="0" baseline="0" dirty="0" smtClean="0">
              <a:effectLst/>
            </a:endParaRPr>
          </a:p>
          <a:p>
            <a:pPr rtl="0"/>
            <a:r>
              <a:rPr lang="en-US" b="0" baseline="0" dirty="0" smtClean="0">
                <a:effectLst/>
              </a:rPr>
              <a:t>But when it was time to go into production, they hadn’t worked out all of the details with the ops team. They hadn’t socialized their decision properly, nor had they had any sort of “oversight” on their decision to use Mongo.</a:t>
            </a:r>
          </a:p>
          <a:p>
            <a:pPr rtl="0"/>
            <a:endParaRPr lang="en-US" b="0" baseline="0" dirty="0" smtClean="0">
              <a:effectLst/>
            </a:endParaRPr>
          </a:p>
          <a:p>
            <a:pPr rtl="0"/>
            <a:r>
              <a:rPr lang="en-US" b="0" baseline="0" dirty="0" smtClean="0">
                <a:effectLst/>
              </a:rPr>
              <a:t>None of what they did was objectively wrong, but it surfaced a problem: How should we go about avoid stuff like this in the future? What techniques can we use to mitigate issues like this, while at the same time providing flexibility to the teams that are building things?</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a:t>
            </a:fld>
            <a:endParaRPr lang="en-US"/>
          </a:p>
        </p:txBody>
      </p:sp>
    </p:spTree>
    <p:extLst>
      <p:ext uri="{BB962C8B-B14F-4D97-AF65-F5344CB8AC3E}">
        <p14:creationId xmlns:p14="http://schemas.microsoft.com/office/powerpoint/2010/main" val="21051638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also served another important purpose. The participants really felt like they were helping form the Architecture for the Enterprise, and they became evangelists, spreading the word to their peers about the decisions that were being made. It wasn't a silver bullet to socialize decisions, but it helped a lot. The guild would also present on a regular basis at our "all-hands" meetings, covering important topics, new decisions, reminders of best practices, etc.</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50</a:t>
            </a:fld>
            <a:endParaRPr lang="en-US"/>
          </a:p>
        </p:txBody>
      </p:sp>
    </p:spTree>
    <p:extLst>
      <p:ext uri="{BB962C8B-B14F-4D97-AF65-F5344CB8AC3E}">
        <p14:creationId xmlns:p14="http://schemas.microsoft.com/office/powerpoint/2010/main" val="39481556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Each guild meeting started with a set agenda</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51</a:t>
            </a:fld>
            <a:endParaRPr lang="en-US"/>
          </a:p>
        </p:txBody>
      </p:sp>
    </p:spTree>
    <p:extLst>
      <p:ext uri="{BB962C8B-B14F-4D97-AF65-F5344CB8AC3E}">
        <p14:creationId xmlns:p14="http://schemas.microsoft.com/office/powerpoint/2010/main" val="16177548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open discussion time often proved to be the most interesting. Someone would bring up a topic that applied to the Guild, and there would be lively discussion and debate, often ending with action items delegated to an existing SIG, or the formation of a new, short-term SIG.</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All in all, the Enterprise Architecture guild proved to be a powerful tool to help bring some order to a potentially chaotic world.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52</a:t>
            </a:fld>
            <a:endParaRPr lang="en-US"/>
          </a:p>
        </p:txBody>
      </p:sp>
    </p:spTree>
    <p:extLst>
      <p:ext uri="{BB962C8B-B14F-4D97-AF65-F5344CB8AC3E}">
        <p14:creationId xmlns:p14="http://schemas.microsoft.com/office/powerpoint/2010/main" val="30977473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noted above, one of the jobs of the SIGs is to "create reference implementations". What does this mean?</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Here's an example, based on my experience.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53</a:t>
            </a:fld>
            <a:endParaRPr lang="en-US"/>
          </a:p>
        </p:txBody>
      </p:sp>
    </p:spTree>
    <p:extLst>
      <p:ext uri="{BB962C8B-B14F-4D97-AF65-F5344CB8AC3E}">
        <p14:creationId xmlns:p14="http://schemas.microsoft.com/office/powerpoint/2010/main" val="20313193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company I worked for had established Docker as our deployment platform (everything deployed is a container) with Vault for secret management, and Consul for service discovery and key/value store. There were a large number of Java developers, and their SIG had settled on Spring Boot as their preferred microservice platform. </a:t>
            </a:r>
          </a:p>
        </p:txBody>
      </p:sp>
      <p:sp>
        <p:nvSpPr>
          <p:cNvPr id="4" name="Slide Number Placeholder 3"/>
          <p:cNvSpPr>
            <a:spLocks noGrp="1"/>
          </p:cNvSpPr>
          <p:nvPr>
            <p:ph type="sldNum" sz="quarter" idx="10"/>
          </p:nvPr>
        </p:nvSpPr>
        <p:spPr/>
        <p:txBody>
          <a:bodyPr/>
          <a:lstStyle/>
          <a:p>
            <a:fld id="{096F4AFB-61BD-1340-90B6-0FECED04B0A2}" type="slidenum">
              <a:rPr lang="en-US" smtClean="0"/>
              <a:t>54</a:t>
            </a:fld>
            <a:endParaRPr lang="en-US"/>
          </a:p>
        </p:txBody>
      </p:sp>
    </p:spTree>
    <p:extLst>
      <p:ext uri="{BB962C8B-B14F-4D97-AF65-F5344CB8AC3E}">
        <p14:creationId xmlns:p14="http://schemas.microsoft.com/office/powerpoint/2010/main" val="1293863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is a complex environment, with many moving pieces, so that SIG worked together to create a "base" reference implementation that took care of wiring all of the proper pieces together. A greenfield project could "copy" the reference implementation, and get a bunch of stuff for "free", </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55</a:t>
            </a:fld>
            <a:endParaRPr lang="en-US"/>
          </a:p>
        </p:txBody>
      </p:sp>
    </p:spTree>
    <p:extLst>
      <p:ext uri="{BB962C8B-B14F-4D97-AF65-F5344CB8AC3E}">
        <p14:creationId xmlns:p14="http://schemas.microsoft.com/office/powerpoint/2010/main" val="10483435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56</a:t>
            </a:fld>
            <a:endParaRPr lang="en-US"/>
          </a:p>
        </p:txBody>
      </p:sp>
    </p:spTree>
    <p:extLst>
      <p:ext uri="{BB962C8B-B14F-4D97-AF65-F5344CB8AC3E}">
        <p14:creationId xmlns:p14="http://schemas.microsoft.com/office/powerpoint/2010/main" val="20040910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57</a:t>
            </a:fld>
            <a:endParaRPr lang="en-US"/>
          </a:p>
        </p:txBody>
      </p:sp>
    </p:spTree>
    <p:extLst>
      <p:ext uri="{BB962C8B-B14F-4D97-AF65-F5344CB8AC3E}">
        <p14:creationId xmlns:p14="http://schemas.microsoft.com/office/powerpoint/2010/main" val="19027827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58</a:t>
            </a:fld>
            <a:endParaRPr lang="en-US"/>
          </a:p>
        </p:txBody>
      </p:sp>
    </p:spTree>
    <p:extLst>
      <p:ext uri="{BB962C8B-B14F-4D97-AF65-F5344CB8AC3E}">
        <p14:creationId xmlns:p14="http://schemas.microsoft.com/office/powerpoint/2010/main" val="25035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59</a:t>
            </a:fld>
            <a:endParaRPr lang="en-US"/>
          </a:p>
        </p:txBody>
      </p:sp>
    </p:spTree>
    <p:extLst>
      <p:ext uri="{BB962C8B-B14F-4D97-AF65-F5344CB8AC3E}">
        <p14:creationId xmlns:p14="http://schemas.microsoft.com/office/powerpoint/2010/main" val="3403602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Over time, we settled on several techniques</a:t>
            </a:r>
            <a:r>
              <a:rPr lang="en-US" sz="1200" b="0" i="0" u="none" strike="noStrike" kern="1200" baseline="0" dirty="0" smtClean="0">
                <a:solidFill>
                  <a:schemeClr val="tx1"/>
                </a:solidFill>
                <a:effectLst/>
                <a:latin typeface="+mn-lt"/>
                <a:ea typeface="+mn-ea"/>
                <a:cs typeface="+mn-cs"/>
              </a:rPr>
              <a:t> to help make, document, and socialize our architectural decisions, and today, I’m going to talk about 3 of them</a:t>
            </a:r>
          </a:p>
        </p:txBody>
      </p:sp>
      <p:sp>
        <p:nvSpPr>
          <p:cNvPr id="4" name="Slide Number Placeholder 3"/>
          <p:cNvSpPr>
            <a:spLocks noGrp="1"/>
          </p:cNvSpPr>
          <p:nvPr>
            <p:ph type="sldNum" sz="quarter" idx="10"/>
          </p:nvPr>
        </p:nvSpPr>
        <p:spPr/>
        <p:txBody>
          <a:bodyPr/>
          <a:lstStyle/>
          <a:p>
            <a:fld id="{096F4AFB-61BD-1340-90B6-0FECED04B0A2}" type="slidenum">
              <a:rPr lang="en-US" smtClean="0"/>
              <a:t>6</a:t>
            </a:fld>
            <a:endParaRPr lang="en-US"/>
          </a:p>
        </p:txBody>
      </p:sp>
    </p:spTree>
    <p:extLst>
      <p:ext uri="{BB962C8B-B14F-4D97-AF65-F5344CB8AC3E}">
        <p14:creationId xmlns:p14="http://schemas.microsoft.com/office/powerpoint/2010/main" val="1008440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60</a:t>
            </a:fld>
            <a:endParaRPr lang="en-US"/>
          </a:p>
        </p:txBody>
      </p:sp>
    </p:spTree>
    <p:extLst>
      <p:ext uri="{BB962C8B-B14F-4D97-AF65-F5344CB8AC3E}">
        <p14:creationId xmlns:p14="http://schemas.microsoft.com/office/powerpoint/2010/main" val="21868579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the real world, this reference implementation really did help accelerate our progress. Just like the best frameworks are opinionated, our reference implementation was opinionated -- it baked in the best opinions of the Enterprise Architecture Guild &amp; the Java SIG into a consumable unit, rather than those opinions only being expressed in ADRs or other documentation. Seeing the opinions expressed as a reference implementation is very powerful, and helps show how abstract ideas are made into concrete implementations.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61</a:t>
            </a:fld>
            <a:endParaRPr lang="en-US"/>
          </a:p>
        </p:txBody>
      </p:sp>
    </p:spTree>
    <p:extLst>
      <p:ext uri="{BB962C8B-B14F-4D97-AF65-F5344CB8AC3E}">
        <p14:creationId xmlns:p14="http://schemas.microsoft.com/office/powerpoint/2010/main" val="34717819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that company, we were also developing Node.js applications and Ruby/Rails applications, and reference implementations were created for those as well that expressed the same Docker-based concepts, but specific to those other languages.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62</a:t>
            </a:fld>
            <a:endParaRPr lang="en-US"/>
          </a:p>
        </p:txBody>
      </p:sp>
    </p:spTree>
    <p:extLst>
      <p:ext uri="{BB962C8B-B14F-4D97-AF65-F5344CB8AC3E}">
        <p14:creationId xmlns:p14="http://schemas.microsoft.com/office/powerpoint/2010/main" val="13282567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If you begin building reference applications, there is an implicit commitment to maintaining them. As new standards emerge -- and they will -- these reference implementations need to be kept up to date so the opinions they express stay in line with the standards that evolving for the Enterprise.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63</a:t>
            </a:fld>
            <a:endParaRPr lang="en-US"/>
          </a:p>
        </p:txBody>
      </p:sp>
    </p:spTree>
    <p:extLst>
      <p:ext uri="{BB962C8B-B14F-4D97-AF65-F5344CB8AC3E}">
        <p14:creationId xmlns:p14="http://schemas.microsoft.com/office/powerpoint/2010/main" val="1031374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the benefits are well worth the cost of maintenance. Beyond serving as a kick start for new projects, and giving examples of standards in the form of actual code, these reference implementations serve as a way to guide people to follow the well-worn paths of those that have gone in front of them. In our environment, teams were allowed (pretty much) to choose to use the technology they wanted (with discussion &amp; agreement in the Guild first), but if someone wanted to build an application in Grails or Go, they would have to "invent" all of the solutions that were already baked into the reference applications to interact with the rest of the Enterprise. It wasn't an explicit deterrent, per-se, but it did tend to focus people's efforts in making the existing tech stacks more robust, rather than introducing new tech stacks.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64</a:t>
            </a:fld>
            <a:endParaRPr lang="en-US"/>
          </a:p>
        </p:txBody>
      </p:sp>
    </p:spTree>
    <p:extLst>
      <p:ext uri="{BB962C8B-B14F-4D97-AF65-F5344CB8AC3E}">
        <p14:creationId xmlns:p14="http://schemas.microsoft.com/office/powerpoint/2010/main" val="7319498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great technique for this is a "tracer bullet"; minimal functionality that exercises all of the seams between teams in a project. It doesn't have to be fully functional, but it does actually have to interact with each system that will be present in the final solution. Doing this early, as part of the project inception, gives the team a strong foundation to build on for the rest of the project, and it usually exposes things that weren't properly thought out (that can lead to ADRs for the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65</a:t>
            </a:fld>
            <a:endParaRPr lang="en-US"/>
          </a:p>
        </p:txBody>
      </p:sp>
    </p:spTree>
    <p:extLst>
      <p:ext uri="{BB962C8B-B14F-4D97-AF65-F5344CB8AC3E}">
        <p14:creationId xmlns:p14="http://schemas.microsoft.com/office/powerpoint/2010/main" val="42548382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I said at the beginning, Enterprise Architecture is at a crossroads, especially in organizations which do a lot of custom software development. This may sounds like hyperbole, but I think the tensions between these new ways of doing things and the "traditional" approach to Enterprise Architecture are very real.</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I think that Enterprise Architecture professionals need to look at techniques like the ones I have presented here, and look to add them to their professional "toolbox". This doesn't mean abandoning "traditional" approaches. I'm suggesting an evolution, not a revolution. But change is going to be necessary, because the rest of technology is changing, whether we like it or not.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Hopefully I've given you some idea to think about and maybe adopt. Thank you for your time!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66</a:t>
            </a:fld>
            <a:endParaRPr lang="en-US"/>
          </a:p>
        </p:txBody>
      </p:sp>
    </p:spTree>
    <p:extLst>
      <p:ext uri="{BB962C8B-B14F-4D97-AF65-F5344CB8AC3E}">
        <p14:creationId xmlns:p14="http://schemas.microsoft.com/office/powerpoint/2010/main" val="24561806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67</a:t>
            </a:fld>
            <a:endParaRPr lang="en-US"/>
          </a:p>
        </p:txBody>
      </p:sp>
    </p:spTree>
    <p:extLst>
      <p:ext uri="{BB962C8B-B14F-4D97-AF65-F5344CB8AC3E}">
        <p14:creationId xmlns:p14="http://schemas.microsoft.com/office/powerpoint/2010/main" val="3481577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7</a:t>
            </a:fld>
            <a:endParaRPr lang="en-US"/>
          </a:p>
        </p:txBody>
      </p:sp>
    </p:spTree>
    <p:extLst>
      <p:ext uri="{BB962C8B-B14F-4D97-AF65-F5344CB8AC3E}">
        <p14:creationId xmlns:p14="http://schemas.microsoft.com/office/powerpoint/2010/main" val="541519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800" b="0" i="0" u="none" strike="noStrike" kern="1200" dirty="0" smtClean="0">
                <a:solidFill>
                  <a:schemeClr val="tx1"/>
                </a:solidFill>
                <a:effectLst/>
                <a:latin typeface="+mn-lt"/>
                <a:ea typeface="+mn-ea"/>
                <a:cs typeface="+mn-cs"/>
              </a:rPr>
              <a:t>As technologists, we make architectural decisions all of the time.</a:t>
            </a:r>
            <a:endParaRPr lang="en-US" sz="1800"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a:t>
            </a:fld>
            <a:endParaRPr lang="en-US"/>
          </a:p>
        </p:txBody>
      </p:sp>
    </p:spTree>
    <p:extLst>
      <p:ext uri="{BB962C8B-B14F-4D97-AF65-F5344CB8AC3E}">
        <p14:creationId xmlns:p14="http://schemas.microsoft.com/office/powerpoint/2010/main" val="1818125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what we're not good at doing is: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a:t>
            </a:fld>
            <a:endParaRPr lang="en-US"/>
          </a:p>
        </p:txBody>
      </p:sp>
    </p:spTree>
    <p:extLst>
      <p:ext uri="{BB962C8B-B14F-4D97-AF65-F5344CB8AC3E}">
        <p14:creationId xmlns:p14="http://schemas.microsoft.com/office/powerpoint/2010/main" val="4287192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7A58-5A7A-5B49-8077-46312EEA8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8620F1-D2D2-B244-8CFA-997BFE7C58EB}"/>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85C73-0383-4449-94A5-86604706019B}"/>
              </a:ext>
            </a:extLst>
          </p:cNvPr>
          <p:cNvSpPr>
            <a:spLocks noGrp="1"/>
          </p:cNvSpPr>
          <p:nvPr>
            <p:ph type="dt" sz="half" idx="10"/>
          </p:nvPr>
        </p:nvSpPr>
        <p:spPr/>
        <p:txBody>
          <a:bodyPr/>
          <a:lstStyle/>
          <a:p>
            <a:fld id="{F35D5A91-02EC-B04A-8A79-709009E61D04}" type="datetimeFigureOut">
              <a:rPr lang="en-US" smtClean="0"/>
              <a:t>4/9/2019</a:t>
            </a:fld>
            <a:endParaRPr lang="en-US"/>
          </a:p>
        </p:txBody>
      </p:sp>
      <p:sp>
        <p:nvSpPr>
          <p:cNvPr id="5" name="Footer Placeholder 4">
            <a:extLst>
              <a:ext uri="{FF2B5EF4-FFF2-40B4-BE49-F238E27FC236}">
                <a16:creationId xmlns:a16="http://schemas.microsoft.com/office/drawing/2014/main" id="{824CE02B-5D77-ED49-B63A-1D6C3D98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D578C-1E80-7440-B001-0F193F5FB977}"/>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5141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683B-2858-6744-8CE3-DA527DBC76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46EE9-6261-A849-AC59-113FF65561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96955-307E-0944-BCBF-20D4F6CEA368}"/>
              </a:ext>
            </a:extLst>
          </p:cNvPr>
          <p:cNvSpPr>
            <a:spLocks noGrp="1"/>
          </p:cNvSpPr>
          <p:nvPr>
            <p:ph type="dt" sz="half" idx="10"/>
          </p:nvPr>
        </p:nvSpPr>
        <p:spPr/>
        <p:txBody>
          <a:bodyPr/>
          <a:lstStyle/>
          <a:p>
            <a:fld id="{F35D5A91-02EC-B04A-8A79-709009E61D04}" type="datetimeFigureOut">
              <a:rPr lang="en-US" smtClean="0"/>
              <a:t>4/9/2019</a:t>
            </a:fld>
            <a:endParaRPr lang="en-US"/>
          </a:p>
        </p:txBody>
      </p:sp>
      <p:sp>
        <p:nvSpPr>
          <p:cNvPr id="5" name="Footer Placeholder 4">
            <a:extLst>
              <a:ext uri="{FF2B5EF4-FFF2-40B4-BE49-F238E27FC236}">
                <a16:creationId xmlns:a16="http://schemas.microsoft.com/office/drawing/2014/main" id="{6D0993F9-0474-E34E-A51A-26D127DC5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8D459-090F-5D48-A9A3-F20ED434334E}"/>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02985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AF48F-7B3E-5F48-B1B7-D4C980FAB08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50D01F-B5DD-3C40-BAE8-5C2C0ECF39EF}"/>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358A0-1965-1140-9336-0A32BE1AA83E}"/>
              </a:ext>
            </a:extLst>
          </p:cNvPr>
          <p:cNvSpPr>
            <a:spLocks noGrp="1"/>
          </p:cNvSpPr>
          <p:nvPr>
            <p:ph type="dt" sz="half" idx="10"/>
          </p:nvPr>
        </p:nvSpPr>
        <p:spPr/>
        <p:txBody>
          <a:bodyPr/>
          <a:lstStyle/>
          <a:p>
            <a:fld id="{F35D5A91-02EC-B04A-8A79-709009E61D04}" type="datetimeFigureOut">
              <a:rPr lang="en-US" smtClean="0"/>
              <a:t>4/9/2019</a:t>
            </a:fld>
            <a:endParaRPr lang="en-US"/>
          </a:p>
        </p:txBody>
      </p:sp>
      <p:sp>
        <p:nvSpPr>
          <p:cNvPr id="5" name="Footer Placeholder 4">
            <a:extLst>
              <a:ext uri="{FF2B5EF4-FFF2-40B4-BE49-F238E27FC236}">
                <a16:creationId xmlns:a16="http://schemas.microsoft.com/office/drawing/2014/main" id="{A8FF33FB-B33E-8A4F-82C3-40D391899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4E2DA-A569-4747-99B5-C0923536015C}"/>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32794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007B-74B5-C046-8046-891C76FCEF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5B487CF-26D8-944A-B762-11005B641984}"/>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C6039A0-5F6F-1A42-9B38-FDDE77D11018}"/>
              </a:ext>
            </a:extLst>
          </p:cNvPr>
          <p:cNvSpPr>
            <a:spLocks noGrp="1"/>
          </p:cNvSpPr>
          <p:nvPr>
            <p:ph type="dt" sz="half" idx="10"/>
          </p:nvPr>
        </p:nvSpPr>
        <p:spPr/>
        <p:txBody>
          <a:bodyPr/>
          <a:lstStyle/>
          <a:p>
            <a:fld id="{F35D5A91-02EC-B04A-8A79-709009E61D04}" type="datetimeFigureOut">
              <a:rPr lang="en-US" smtClean="0"/>
              <a:t>4/9/2019</a:t>
            </a:fld>
            <a:endParaRPr lang="en-US"/>
          </a:p>
        </p:txBody>
      </p:sp>
      <p:sp>
        <p:nvSpPr>
          <p:cNvPr id="5" name="Footer Placeholder 4">
            <a:extLst>
              <a:ext uri="{FF2B5EF4-FFF2-40B4-BE49-F238E27FC236}">
                <a16:creationId xmlns:a16="http://schemas.microsoft.com/office/drawing/2014/main" id="{91AFE610-4109-1346-8388-48AD29BED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A4395-E479-F645-95C8-FE3FBD8EC1C1}"/>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9020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E473-1142-F946-A25D-EBBBDCF07DE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443AFE-8949-6B45-B630-345E1AA82C2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CAA61F-19C5-8E4E-900C-EFDCA9879AE3}"/>
              </a:ext>
            </a:extLst>
          </p:cNvPr>
          <p:cNvSpPr>
            <a:spLocks noGrp="1"/>
          </p:cNvSpPr>
          <p:nvPr>
            <p:ph type="dt" sz="half" idx="10"/>
          </p:nvPr>
        </p:nvSpPr>
        <p:spPr/>
        <p:txBody>
          <a:bodyPr/>
          <a:lstStyle/>
          <a:p>
            <a:fld id="{F35D5A91-02EC-B04A-8A79-709009E61D04}" type="datetimeFigureOut">
              <a:rPr lang="en-US" smtClean="0"/>
              <a:t>4/9/2019</a:t>
            </a:fld>
            <a:endParaRPr lang="en-US"/>
          </a:p>
        </p:txBody>
      </p:sp>
      <p:sp>
        <p:nvSpPr>
          <p:cNvPr id="5" name="Footer Placeholder 4">
            <a:extLst>
              <a:ext uri="{FF2B5EF4-FFF2-40B4-BE49-F238E27FC236}">
                <a16:creationId xmlns:a16="http://schemas.microsoft.com/office/drawing/2014/main" id="{D209A3AD-7EA6-DE40-9C5A-FE83B4BC5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09FFF-58B9-0746-BCFD-CF73F1222739}"/>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12954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212F-0742-D14D-8D40-37CB506DA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BDABC-2768-7D47-BC81-D940265BF3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69B2D9-4ECC-BB4E-ABC7-9AD77B10E0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53FD21-BA2C-2D4E-8C2F-AC4D7B87D2E0}"/>
              </a:ext>
            </a:extLst>
          </p:cNvPr>
          <p:cNvSpPr>
            <a:spLocks noGrp="1"/>
          </p:cNvSpPr>
          <p:nvPr>
            <p:ph type="dt" sz="half" idx="10"/>
          </p:nvPr>
        </p:nvSpPr>
        <p:spPr/>
        <p:txBody>
          <a:bodyPr/>
          <a:lstStyle/>
          <a:p>
            <a:fld id="{F35D5A91-02EC-B04A-8A79-709009E61D04}" type="datetimeFigureOut">
              <a:rPr lang="en-US" smtClean="0"/>
              <a:t>4/9/2019</a:t>
            </a:fld>
            <a:endParaRPr lang="en-US"/>
          </a:p>
        </p:txBody>
      </p:sp>
      <p:sp>
        <p:nvSpPr>
          <p:cNvPr id="6" name="Footer Placeholder 5">
            <a:extLst>
              <a:ext uri="{FF2B5EF4-FFF2-40B4-BE49-F238E27FC236}">
                <a16:creationId xmlns:a16="http://schemas.microsoft.com/office/drawing/2014/main" id="{E4AE1857-16E3-6147-88C6-719562864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963DA-03C9-184F-B435-0ACF095AF6F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3765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1481-595C-0040-A853-67E7B3D9239B}"/>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8BFE6-F1AB-E74B-88A7-E11B2156ADA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D47CEC-3832-A944-920F-E8B011ACF1DD}"/>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5A59A0-8D64-B549-AE79-7D0BB88B9026}"/>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59E15B-2E24-2D44-AE2A-8D0E2745E8E4}"/>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613CF9-E730-7D40-9877-9C5DBF324D62}"/>
              </a:ext>
            </a:extLst>
          </p:cNvPr>
          <p:cNvSpPr>
            <a:spLocks noGrp="1"/>
          </p:cNvSpPr>
          <p:nvPr>
            <p:ph type="dt" sz="half" idx="10"/>
          </p:nvPr>
        </p:nvSpPr>
        <p:spPr/>
        <p:txBody>
          <a:bodyPr/>
          <a:lstStyle/>
          <a:p>
            <a:fld id="{F35D5A91-02EC-B04A-8A79-709009E61D04}" type="datetimeFigureOut">
              <a:rPr lang="en-US" smtClean="0"/>
              <a:t>4/9/2019</a:t>
            </a:fld>
            <a:endParaRPr lang="en-US"/>
          </a:p>
        </p:txBody>
      </p:sp>
      <p:sp>
        <p:nvSpPr>
          <p:cNvPr id="8" name="Footer Placeholder 7">
            <a:extLst>
              <a:ext uri="{FF2B5EF4-FFF2-40B4-BE49-F238E27FC236}">
                <a16:creationId xmlns:a16="http://schemas.microsoft.com/office/drawing/2014/main" id="{A39535BC-3ACD-BA45-82DD-5E7F1CFFED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6C0569-DC22-7C46-B926-EA094EA2578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7053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5D0F-F326-784B-837A-1D78E9F80B70}"/>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81AAD14-E185-5844-9CEF-2517579F265C}"/>
              </a:ext>
            </a:extLst>
          </p:cNvPr>
          <p:cNvSpPr>
            <a:spLocks noGrp="1"/>
          </p:cNvSpPr>
          <p:nvPr>
            <p:ph type="dt" sz="half" idx="10"/>
          </p:nvPr>
        </p:nvSpPr>
        <p:spPr/>
        <p:txBody>
          <a:bodyPr/>
          <a:lstStyle/>
          <a:p>
            <a:fld id="{F35D5A91-02EC-B04A-8A79-709009E61D04}" type="datetimeFigureOut">
              <a:rPr lang="en-US" smtClean="0"/>
              <a:t>4/9/2019</a:t>
            </a:fld>
            <a:endParaRPr lang="en-US"/>
          </a:p>
        </p:txBody>
      </p:sp>
      <p:sp>
        <p:nvSpPr>
          <p:cNvPr id="4" name="Footer Placeholder 3">
            <a:extLst>
              <a:ext uri="{FF2B5EF4-FFF2-40B4-BE49-F238E27FC236}">
                <a16:creationId xmlns:a16="http://schemas.microsoft.com/office/drawing/2014/main" id="{86E62A65-27DE-484E-8C24-559D6B6572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4AE427-E568-EE41-A821-44DF6D33014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47372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E0CA13-966B-FC45-88EC-AD102662D4E1}"/>
              </a:ext>
            </a:extLst>
          </p:cNvPr>
          <p:cNvSpPr>
            <a:spLocks noGrp="1"/>
          </p:cNvSpPr>
          <p:nvPr>
            <p:ph type="dt" sz="half" idx="10"/>
          </p:nvPr>
        </p:nvSpPr>
        <p:spPr/>
        <p:txBody>
          <a:bodyPr/>
          <a:lstStyle/>
          <a:p>
            <a:fld id="{F35D5A91-02EC-B04A-8A79-709009E61D04}" type="datetimeFigureOut">
              <a:rPr lang="en-US" smtClean="0"/>
              <a:t>4/9/2019</a:t>
            </a:fld>
            <a:endParaRPr lang="en-US"/>
          </a:p>
        </p:txBody>
      </p:sp>
      <p:sp>
        <p:nvSpPr>
          <p:cNvPr id="3" name="Footer Placeholder 2">
            <a:extLst>
              <a:ext uri="{FF2B5EF4-FFF2-40B4-BE49-F238E27FC236}">
                <a16:creationId xmlns:a16="http://schemas.microsoft.com/office/drawing/2014/main" id="{FFDD0F38-DDAE-E243-A622-67E63622E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C6D057-0930-D045-B31C-4B13F667EF6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8012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9257-BC0C-724D-9A8A-78016EA18D17}"/>
              </a:ext>
            </a:extLst>
          </p:cNvPr>
          <p:cNvSpPr>
            <a:spLocks noGrp="1"/>
          </p:cNvSpPr>
          <p:nvPr>
            <p:ph type="title"/>
          </p:nvPr>
        </p:nvSpPr>
        <p:spPr>
          <a:xfrm>
            <a:off x="839788" y="457200"/>
            <a:ext cx="3932237" cy="1600200"/>
          </a:xfrm>
        </p:spPr>
        <p:txBody>
          <a:bodyPr anchor="b"/>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9A8EF93-1D5D-C544-B67A-C1E0F4EF319A}"/>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0FFEDC-DFA2-904A-81BA-C365A829CC82}"/>
              </a:ext>
            </a:extLst>
          </p:cNvPr>
          <p:cNvSpPr>
            <a:spLocks noGrp="1"/>
          </p:cNvSpPr>
          <p:nvPr>
            <p:ph type="body" sz="half" idx="2"/>
          </p:nvPr>
        </p:nvSpPr>
        <p:spPr>
          <a:xfrm>
            <a:off x="839788" y="2057400"/>
            <a:ext cx="3932237" cy="3811588"/>
          </a:xfrm>
        </p:spPr>
        <p:txBody>
          <a:bodyPr/>
          <a:lstStyle>
            <a:lvl1pPr marL="0" indent="0">
              <a:buNone/>
              <a:defRPr sz="2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01F7BD25-A2FB-6243-9A6A-28A7A6CC8CCE}"/>
              </a:ext>
            </a:extLst>
          </p:cNvPr>
          <p:cNvSpPr>
            <a:spLocks noGrp="1"/>
          </p:cNvSpPr>
          <p:nvPr>
            <p:ph type="dt" sz="half" idx="10"/>
          </p:nvPr>
        </p:nvSpPr>
        <p:spPr/>
        <p:txBody>
          <a:bodyPr/>
          <a:lstStyle/>
          <a:p>
            <a:fld id="{F35D5A91-02EC-B04A-8A79-709009E61D04}" type="datetimeFigureOut">
              <a:rPr lang="en-US" smtClean="0"/>
              <a:t>4/9/2019</a:t>
            </a:fld>
            <a:endParaRPr lang="en-US"/>
          </a:p>
        </p:txBody>
      </p:sp>
      <p:sp>
        <p:nvSpPr>
          <p:cNvPr id="6" name="Footer Placeholder 5">
            <a:extLst>
              <a:ext uri="{FF2B5EF4-FFF2-40B4-BE49-F238E27FC236}">
                <a16:creationId xmlns:a16="http://schemas.microsoft.com/office/drawing/2014/main" id="{C0C95BCE-B4A4-EB46-AB0E-FF7322839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FCC64-7748-E34F-A5E0-46DB14E6743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4855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4012-BD50-8247-BEFE-B624FF7FD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1F6D0-C4C9-0D4E-9972-5A08E32819AF}"/>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D9BA45F1-280F-7041-9882-38FDEA191C62}"/>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2CE92B-045E-EB44-B5E3-C673DF528B39}"/>
              </a:ext>
            </a:extLst>
          </p:cNvPr>
          <p:cNvSpPr>
            <a:spLocks noGrp="1"/>
          </p:cNvSpPr>
          <p:nvPr>
            <p:ph type="dt" sz="half" idx="10"/>
          </p:nvPr>
        </p:nvSpPr>
        <p:spPr/>
        <p:txBody>
          <a:bodyPr/>
          <a:lstStyle/>
          <a:p>
            <a:fld id="{F35D5A91-02EC-B04A-8A79-709009E61D04}" type="datetimeFigureOut">
              <a:rPr lang="en-US" smtClean="0"/>
              <a:t>4/9/2019</a:t>
            </a:fld>
            <a:endParaRPr lang="en-US"/>
          </a:p>
        </p:txBody>
      </p:sp>
      <p:sp>
        <p:nvSpPr>
          <p:cNvPr id="6" name="Footer Placeholder 5">
            <a:extLst>
              <a:ext uri="{FF2B5EF4-FFF2-40B4-BE49-F238E27FC236}">
                <a16:creationId xmlns:a16="http://schemas.microsoft.com/office/drawing/2014/main" id="{D98BF5DF-1DDB-E24C-98EE-3F3345A04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7B006-D796-344E-8E79-EAAFBD41DB6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03772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CA5B28-E8F3-6545-A215-EFEC834ADB5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C0A523-83C8-844D-A3B2-4F00ED476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23A8B-C065-074A-930B-86E2EF953BC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D5A91-02EC-B04A-8A79-709009E61D04}" type="datetimeFigureOut">
              <a:rPr lang="en-US" smtClean="0"/>
              <a:t>4/9/2019</a:t>
            </a:fld>
            <a:endParaRPr lang="en-US"/>
          </a:p>
        </p:txBody>
      </p:sp>
      <p:sp>
        <p:nvSpPr>
          <p:cNvPr id="5" name="Footer Placeholder 4">
            <a:extLst>
              <a:ext uri="{FF2B5EF4-FFF2-40B4-BE49-F238E27FC236}">
                <a16:creationId xmlns:a16="http://schemas.microsoft.com/office/drawing/2014/main" id="{D53A9733-E523-524E-AE4C-63C18A4D38B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E9E7A2-7B7D-B540-AC85-385245519A8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EBC7F-E34D-4F41-A642-627F5428C4AE}" type="slidenum">
              <a:rPr lang="en-US" smtClean="0"/>
              <a:t>‹#›</a:t>
            </a:fld>
            <a:endParaRPr lang="en-US"/>
          </a:p>
        </p:txBody>
      </p:sp>
    </p:spTree>
    <p:extLst>
      <p:ext uri="{BB962C8B-B14F-4D97-AF65-F5344CB8AC3E}">
        <p14:creationId xmlns:p14="http://schemas.microsoft.com/office/powerpoint/2010/main" val="3156096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p:txBody>
          <a:bodyPr>
            <a:normAutofit fontScale="90000"/>
          </a:bodyPr>
          <a:lstStyle/>
          <a:p>
            <a:r>
              <a:rPr lang="en-US" dirty="0" smtClean="0">
                <a:solidFill>
                  <a:schemeClr val="bg1"/>
                </a:solidFill>
              </a:rPr>
              <a:t>Communicating and Documenting Architectural Decisions</a:t>
            </a:r>
            <a:endParaRPr lang="en-US" dirty="0">
              <a:solidFill>
                <a:schemeClr val="bg1"/>
              </a:solidFill>
            </a:endParaRP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524000" y="4937679"/>
            <a:ext cx="9144000" cy="1655763"/>
          </a:xfrm>
        </p:spPr>
        <p:txBody>
          <a:bodyPr>
            <a:normAutofit fontScale="92500"/>
          </a:bodyPr>
          <a:lstStyle/>
          <a:p>
            <a:r>
              <a:rPr lang="en-US" sz="3200" dirty="0">
                <a:solidFill>
                  <a:schemeClr val="bg1"/>
                </a:solidFill>
              </a:rPr>
              <a:t>David Ayers, </a:t>
            </a:r>
            <a:r>
              <a:rPr lang="en-US" sz="3200" dirty="0" smtClean="0">
                <a:solidFill>
                  <a:schemeClr val="bg1"/>
                </a:solidFill>
              </a:rPr>
              <a:t>Group VP of Technology, Leslie’s </a:t>
            </a:r>
            <a:r>
              <a:rPr lang="en-US" sz="3200" dirty="0" err="1" smtClean="0">
                <a:solidFill>
                  <a:schemeClr val="bg1"/>
                </a:solidFill>
              </a:rPr>
              <a:t>Poolmart</a:t>
            </a:r>
            <a:endParaRPr lang="en-US" sz="3200" dirty="0">
              <a:solidFill>
                <a:schemeClr val="bg1"/>
              </a:solidFill>
            </a:endParaRPr>
          </a:p>
          <a:p>
            <a:r>
              <a:rPr lang="en-US" sz="3200" dirty="0" smtClean="0">
                <a:solidFill>
                  <a:schemeClr val="bg1"/>
                </a:solidFill>
              </a:rPr>
              <a:t>iamagiantnerd@</a:t>
            </a:r>
            <a:r>
              <a:rPr lang="en-US" sz="3200" dirty="0" smtClean="0">
                <a:solidFill>
                  <a:schemeClr val="bg1"/>
                </a:solidFill>
              </a:rPr>
              <a:t>gmail.com</a:t>
            </a:r>
            <a:endParaRPr lang="en-US" sz="3200" dirty="0">
              <a:solidFill>
                <a:schemeClr val="bg1"/>
              </a:solidFill>
            </a:endParaRPr>
          </a:p>
          <a:p>
            <a:r>
              <a:rPr lang="en-US" sz="3200" dirty="0">
                <a:solidFill>
                  <a:schemeClr val="bg1"/>
                </a:solidFill>
              </a:rPr>
              <a:t>@</a:t>
            </a:r>
            <a:r>
              <a:rPr lang="en-US" sz="3200" dirty="0" err="1">
                <a:solidFill>
                  <a:schemeClr val="bg1"/>
                </a:solidFill>
              </a:rPr>
              <a:t>iamagiantnerd</a:t>
            </a:r>
            <a:endParaRPr lang="en-US" sz="3200" dirty="0">
              <a:solidFill>
                <a:schemeClr val="bg1"/>
              </a:solidFill>
            </a:endParaRPr>
          </a:p>
        </p:txBody>
      </p:sp>
      <p:sp>
        <p:nvSpPr>
          <p:cNvPr id="4" name="TextBox 3"/>
          <p:cNvSpPr txBox="1"/>
          <p:nvPr/>
        </p:nvSpPr>
        <p:spPr>
          <a:xfrm>
            <a:off x="1779373" y="4102443"/>
            <a:ext cx="8699156" cy="461665"/>
          </a:xfrm>
          <a:prstGeom prst="rect">
            <a:avLst/>
          </a:prstGeom>
          <a:noFill/>
        </p:spPr>
        <p:txBody>
          <a:bodyPr wrap="square" rtlCol="0">
            <a:spAutoFit/>
          </a:bodyPr>
          <a:lstStyle/>
          <a:p>
            <a:pPr algn="ctr"/>
            <a:r>
              <a:rPr lang="en-US" sz="2400" dirty="0">
                <a:solidFill>
                  <a:schemeClr val="bg1"/>
                </a:solidFill>
              </a:rPr>
              <a:t>https://github.com/davidaayers/comm-and-doc-arch-decisions</a:t>
            </a:r>
          </a:p>
        </p:txBody>
      </p:sp>
    </p:spTree>
    <p:extLst>
      <p:ext uri="{BB962C8B-B14F-4D97-AF65-F5344CB8AC3E}">
        <p14:creationId xmlns:p14="http://schemas.microsoft.com/office/powerpoint/2010/main" val="2814567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Socializing Decisions</a:t>
            </a:r>
          </a:p>
        </p:txBody>
      </p:sp>
    </p:spTree>
    <p:extLst>
      <p:ext uri="{BB962C8B-B14F-4D97-AF65-F5344CB8AC3E}">
        <p14:creationId xmlns:p14="http://schemas.microsoft.com/office/powerpoint/2010/main" val="3686493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739346" y="280226"/>
            <a:ext cx="10515600" cy="2127352"/>
          </a:xfrm>
        </p:spPr>
        <p:txBody>
          <a:bodyPr>
            <a:noAutofit/>
          </a:bodyPr>
          <a:lstStyle/>
          <a:p>
            <a:pPr algn="ctr"/>
            <a:r>
              <a:rPr lang="en-US" sz="6600" dirty="0"/>
              <a:t>Recording Decisions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5386" y="2757908"/>
            <a:ext cx="2343519" cy="2343519"/>
          </a:xfrm>
          <a:prstGeom prst="rect">
            <a:avLst/>
          </a:prstGeom>
        </p:spPr>
      </p:pic>
    </p:spTree>
    <p:extLst>
      <p:ext uri="{BB962C8B-B14F-4D97-AF65-F5344CB8AC3E}">
        <p14:creationId xmlns:p14="http://schemas.microsoft.com/office/powerpoint/2010/main" val="1063395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ADRs</a:t>
            </a:r>
            <a:br>
              <a:rPr lang="en-US" sz="6600" dirty="0"/>
            </a:br>
            <a:r>
              <a:rPr lang="en-US" dirty="0"/>
              <a:t>(Architectural Decision Records)</a:t>
            </a:r>
          </a:p>
        </p:txBody>
      </p:sp>
    </p:spTree>
    <p:extLst>
      <p:ext uri="{BB962C8B-B14F-4D97-AF65-F5344CB8AC3E}">
        <p14:creationId xmlns:p14="http://schemas.microsoft.com/office/powerpoint/2010/main" val="310269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Aren’t well documented</a:t>
            </a:r>
          </a:p>
        </p:txBody>
      </p:sp>
    </p:spTree>
    <p:extLst>
      <p:ext uri="{BB962C8B-B14F-4D97-AF65-F5344CB8AC3E}">
        <p14:creationId xmlns:p14="http://schemas.microsoft.com/office/powerpoint/2010/main" val="811570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976545"/>
            <a:ext cx="10515600" cy="2127352"/>
          </a:xfrm>
        </p:spPr>
        <p:txBody>
          <a:bodyPr>
            <a:noAutofit/>
          </a:bodyPr>
          <a:lstStyle/>
          <a:p>
            <a:pPr algn="ctr"/>
            <a:r>
              <a:rPr lang="en-US" sz="6600" dirty="0"/>
              <a:t>Wiki pages, where </a:t>
            </a:r>
            <a:br>
              <a:rPr lang="en-US" sz="6600" dirty="0"/>
            </a:br>
            <a:r>
              <a:rPr lang="en-US" sz="6600" dirty="0"/>
              <a:t>documents go to die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213" y="3482253"/>
            <a:ext cx="2053574" cy="2053574"/>
          </a:xfrm>
          <a:prstGeom prst="rect">
            <a:avLst/>
          </a:prstGeom>
        </p:spPr>
      </p:pic>
    </p:spTree>
    <p:extLst>
      <p:ext uri="{BB962C8B-B14F-4D97-AF65-F5344CB8AC3E}">
        <p14:creationId xmlns:p14="http://schemas.microsoft.com/office/powerpoint/2010/main" val="3661926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Right in the codebase!</a:t>
            </a:r>
            <a:br>
              <a:rPr lang="en-US" sz="6600" dirty="0"/>
            </a:br>
            <a:r>
              <a:rPr lang="en-US" sz="6600" dirty="0"/>
              <a:t>Brilliant!</a:t>
            </a:r>
          </a:p>
        </p:txBody>
      </p:sp>
    </p:spTree>
    <p:extLst>
      <p:ext uri="{BB962C8B-B14F-4D97-AF65-F5344CB8AC3E}">
        <p14:creationId xmlns:p14="http://schemas.microsoft.com/office/powerpoint/2010/main" val="4180238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why?</a:t>
            </a:r>
          </a:p>
        </p:txBody>
      </p:sp>
    </p:spTree>
    <p:extLst>
      <p:ext uri="{BB962C8B-B14F-4D97-AF65-F5344CB8AC3E}">
        <p14:creationId xmlns:p14="http://schemas.microsoft.com/office/powerpoint/2010/main" val="2729767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I’d like to make a change!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1" y="4599065"/>
            <a:ext cx="2075644" cy="2075644"/>
          </a:xfrm>
          <a:prstGeom prst="rect">
            <a:avLst/>
          </a:prstGeom>
        </p:spPr>
      </p:pic>
    </p:spTree>
    <p:extLst>
      <p:ext uri="{BB962C8B-B14F-4D97-AF65-F5344CB8AC3E}">
        <p14:creationId xmlns:p14="http://schemas.microsoft.com/office/powerpoint/2010/main" val="467928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Oh well, I guess they knew better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771" y="4698948"/>
            <a:ext cx="1978849" cy="1978849"/>
          </a:xfrm>
          <a:prstGeom prst="rect">
            <a:avLst/>
          </a:prstGeom>
        </p:spPr>
      </p:pic>
    </p:spTree>
    <p:extLst>
      <p:ext uri="{BB962C8B-B14F-4D97-AF65-F5344CB8AC3E}">
        <p14:creationId xmlns:p14="http://schemas.microsoft.com/office/powerpoint/2010/main" val="3684305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800" dirty="0"/>
              <a:t>I’ll just go ahead and change things!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6097" y="4312800"/>
            <a:ext cx="2545200" cy="2545200"/>
          </a:xfrm>
          <a:prstGeom prst="rect">
            <a:avLst/>
          </a:prstGeom>
        </p:spPr>
      </p:pic>
    </p:spTree>
    <p:extLst>
      <p:ext uri="{BB962C8B-B14F-4D97-AF65-F5344CB8AC3E}">
        <p14:creationId xmlns:p14="http://schemas.microsoft.com/office/powerpoint/2010/main" val="153944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59A882-4B36-4A48-A95F-0493C26B6F80}"/>
              </a:ext>
            </a:extLst>
          </p:cNvPr>
          <p:cNvSpPr txBox="1"/>
          <p:nvPr/>
        </p:nvSpPr>
        <p:spPr>
          <a:xfrm>
            <a:off x="1072847" y="513710"/>
            <a:ext cx="9637382" cy="646331"/>
          </a:xfrm>
          <a:prstGeom prst="rect">
            <a:avLst/>
          </a:prstGeom>
          <a:noFill/>
        </p:spPr>
        <p:txBody>
          <a:bodyPr wrap="none" rtlCol="0">
            <a:spAutoFit/>
          </a:bodyPr>
          <a:lstStyle/>
          <a:p>
            <a:pPr algn="ctr"/>
            <a:r>
              <a:rPr lang="en-US" sz="3600" b="1" dirty="0">
                <a:solidFill>
                  <a:schemeClr val="bg1"/>
                </a:solidFill>
                <a:latin typeface="Gill Sans MT" panose="020B0502020104020203" pitchFamily="34" charset="77"/>
              </a:rPr>
              <a:t>Who am I, and why should you listen to me?</a:t>
            </a:r>
          </a:p>
        </p:txBody>
      </p:sp>
      <p:sp>
        <p:nvSpPr>
          <p:cNvPr id="5" name="TextBox 4">
            <a:extLst>
              <a:ext uri="{FF2B5EF4-FFF2-40B4-BE49-F238E27FC236}">
                <a16:creationId xmlns:a16="http://schemas.microsoft.com/office/drawing/2014/main" id="{655CA335-BE13-044A-B239-FD699B500879}"/>
              </a:ext>
            </a:extLst>
          </p:cNvPr>
          <p:cNvSpPr txBox="1"/>
          <p:nvPr/>
        </p:nvSpPr>
        <p:spPr>
          <a:xfrm>
            <a:off x="426555" y="1523855"/>
            <a:ext cx="11177099" cy="461665"/>
          </a:xfrm>
          <a:prstGeom prst="rect">
            <a:avLst/>
          </a:prstGeom>
          <a:noFill/>
        </p:spPr>
        <p:txBody>
          <a:bodyPr wrap="none" rtlCol="0">
            <a:spAutoFit/>
          </a:bodyPr>
          <a:lstStyle/>
          <a:p>
            <a:pPr algn="ctr"/>
            <a:r>
              <a:rPr lang="en-US" sz="2400" dirty="0" smtClean="0">
                <a:solidFill>
                  <a:schemeClr val="bg1"/>
                </a:solidFill>
              </a:rPr>
              <a:t>Technology leader </a:t>
            </a:r>
            <a:r>
              <a:rPr lang="en-US" sz="2400" dirty="0">
                <a:solidFill>
                  <a:schemeClr val="bg1"/>
                </a:solidFill>
              </a:rPr>
              <a:t>with 20+ years of experience building solutions to complex problems</a:t>
            </a:r>
          </a:p>
        </p:txBody>
      </p:sp>
      <p:sp>
        <p:nvSpPr>
          <p:cNvPr id="6" name="TextBox 5">
            <a:extLst>
              <a:ext uri="{FF2B5EF4-FFF2-40B4-BE49-F238E27FC236}">
                <a16:creationId xmlns:a16="http://schemas.microsoft.com/office/drawing/2014/main" id="{3C824F65-296C-B54E-A4BB-0D1B0DC7191A}"/>
              </a:ext>
            </a:extLst>
          </p:cNvPr>
          <p:cNvSpPr txBox="1"/>
          <p:nvPr/>
        </p:nvSpPr>
        <p:spPr>
          <a:xfrm>
            <a:off x="2783738" y="3627497"/>
            <a:ext cx="6462731" cy="461665"/>
          </a:xfrm>
          <a:prstGeom prst="rect">
            <a:avLst/>
          </a:prstGeom>
          <a:noFill/>
        </p:spPr>
        <p:txBody>
          <a:bodyPr wrap="none" rtlCol="0">
            <a:spAutoFit/>
          </a:bodyPr>
          <a:lstStyle/>
          <a:p>
            <a:pPr algn="ctr"/>
            <a:r>
              <a:rPr lang="en-US" sz="2400" dirty="0" smtClean="0">
                <a:solidFill>
                  <a:schemeClr val="bg1"/>
                </a:solidFill>
              </a:rPr>
              <a:t>Former </a:t>
            </a:r>
            <a:r>
              <a:rPr lang="en-US" sz="2400" dirty="0">
                <a:solidFill>
                  <a:schemeClr val="bg1"/>
                </a:solidFill>
              </a:rPr>
              <a:t>VP of Technology for The Container </a:t>
            </a:r>
            <a:r>
              <a:rPr lang="en-US" sz="2400" dirty="0" smtClean="0">
                <a:solidFill>
                  <a:schemeClr val="bg1"/>
                </a:solidFill>
              </a:rPr>
              <a:t>Store</a:t>
            </a:r>
          </a:p>
        </p:txBody>
      </p:sp>
      <p:sp>
        <p:nvSpPr>
          <p:cNvPr id="7" name="TextBox 6">
            <a:extLst>
              <a:ext uri="{FF2B5EF4-FFF2-40B4-BE49-F238E27FC236}">
                <a16:creationId xmlns:a16="http://schemas.microsoft.com/office/drawing/2014/main" id="{DC947C2B-DE10-FF4E-9C18-4FE6B7DD1713}"/>
              </a:ext>
            </a:extLst>
          </p:cNvPr>
          <p:cNvSpPr txBox="1"/>
          <p:nvPr/>
        </p:nvSpPr>
        <p:spPr>
          <a:xfrm>
            <a:off x="3110109" y="2575676"/>
            <a:ext cx="5809988" cy="461665"/>
          </a:xfrm>
          <a:prstGeom prst="rect">
            <a:avLst/>
          </a:prstGeom>
          <a:noFill/>
        </p:spPr>
        <p:txBody>
          <a:bodyPr wrap="none" rtlCol="0">
            <a:spAutoFit/>
          </a:bodyPr>
          <a:lstStyle/>
          <a:p>
            <a:pPr algn="ctr"/>
            <a:r>
              <a:rPr lang="en-US" sz="2400" dirty="0">
                <a:solidFill>
                  <a:schemeClr val="bg1"/>
                </a:solidFill>
              </a:rPr>
              <a:t>Group VP of Technology for Leslie’s </a:t>
            </a:r>
            <a:r>
              <a:rPr lang="en-US" sz="2400" dirty="0" err="1">
                <a:solidFill>
                  <a:schemeClr val="bg1"/>
                </a:solidFill>
              </a:rPr>
              <a:t>Poolmart</a:t>
            </a:r>
            <a:endParaRPr lang="en-US" sz="2400" dirty="0">
              <a:solidFill>
                <a:schemeClr val="bg1"/>
              </a:solidFill>
            </a:endParaRPr>
          </a:p>
        </p:txBody>
      </p:sp>
      <p:sp>
        <p:nvSpPr>
          <p:cNvPr id="8" name="TextBox 7">
            <a:extLst>
              <a:ext uri="{FF2B5EF4-FFF2-40B4-BE49-F238E27FC236}">
                <a16:creationId xmlns:a16="http://schemas.microsoft.com/office/drawing/2014/main" id="{81638456-B195-2944-97EE-12EEFF77E544}"/>
              </a:ext>
            </a:extLst>
          </p:cNvPr>
          <p:cNvSpPr txBox="1"/>
          <p:nvPr/>
        </p:nvSpPr>
        <p:spPr>
          <a:xfrm>
            <a:off x="3208758" y="4679318"/>
            <a:ext cx="5612690" cy="461665"/>
          </a:xfrm>
          <a:prstGeom prst="rect">
            <a:avLst/>
          </a:prstGeom>
          <a:noFill/>
        </p:spPr>
        <p:txBody>
          <a:bodyPr wrap="none" rtlCol="0">
            <a:spAutoFit/>
          </a:bodyPr>
          <a:lstStyle/>
          <a:p>
            <a:pPr algn="ctr"/>
            <a:r>
              <a:rPr lang="en-US" sz="2400" dirty="0">
                <a:solidFill>
                  <a:schemeClr val="bg1"/>
                </a:solidFill>
              </a:rPr>
              <a:t>Believer &amp; advocate for technology-as-craft</a:t>
            </a:r>
          </a:p>
        </p:txBody>
      </p:sp>
      <p:sp>
        <p:nvSpPr>
          <p:cNvPr id="10" name="TextBox 9">
            <a:extLst>
              <a:ext uri="{FF2B5EF4-FFF2-40B4-BE49-F238E27FC236}">
                <a16:creationId xmlns:a16="http://schemas.microsoft.com/office/drawing/2014/main" id="{81638456-B195-2944-97EE-12EEFF77E544}"/>
              </a:ext>
            </a:extLst>
          </p:cNvPr>
          <p:cNvSpPr txBox="1"/>
          <p:nvPr/>
        </p:nvSpPr>
        <p:spPr>
          <a:xfrm>
            <a:off x="5207768" y="5731139"/>
            <a:ext cx="1614673" cy="461665"/>
          </a:xfrm>
          <a:prstGeom prst="rect">
            <a:avLst/>
          </a:prstGeom>
          <a:noFill/>
        </p:spPr>
        <p:txBody>
          <a:bodyPr wrap="none" rtlCol="0">
            <a:spAutoFit/>
          </a:bodyPr>
          <a:lstStyle/>
          <a:p>
            <a:pPr algn="ctr"/>
            <a:r>
              <a:rPr lang="en-US" sz="2400" dirty="0" smtClean="0">
                <a:solidFill>
                  <a:schemeClr val="bg1"/>
                </a:solidFill>
              </a:rPr>
              <a:t>Giant Nerd</a:t>
            </a:r>
            <a:endParaRPr lang="en-US" sz="2400" dirty="0">
              <a:solidFill>
                <a:schemeClr val="bg1"/>
              </a:solidFill>
            </a:endParaRPr>
          </a:p>
        </p:txBody>
      </p:sp>
    </p:spTree>
    <p:extLst>
      <p:ext uri="{BB962C8B-B14F-4D97-AF65-F5344CB8AC3E}">
        <p14:creationId xmlns:p14="http://schemas.microsoft.com/office/powerpoint/2010/main" val="3870008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Anatomy of an ADR</a:t>
            </a:r>
          </a:p>
        </p:txBody>
      </p:sp>
    </p:spTree>
    <p:extLst>
      <p:ext uri="{BB962C8B-B14F-4D97-AF65-F5344CB8AC3E}">
        <p14:creationId xmlns:p14="http://schemas.microsoft.com/office/powerpoint/2010/main" val="2776764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1893379"/>
            <a:ext cx="10515600" cy="2127352"/>
          </a:xfrm>
        </p:spPr>
        <p:txBody>
          <a:bodyPr>
            <a:noAutofit/>
          </a:bodyPr>
          <a:lstStyle/>
          <a:p>
            <a:pPr algn="ctr"/>
            <a:r>
              <a:rPr lang="en-US" sz="6600" dirty="0"/>
              <a:t>Text Document, </a:t>
            </a:r>
            <a:br>
              <a:rPr lang="en-US" sz="6600" dirty="0"/>
            </a:br>
            <a:r>
              <a:rPr lang="en-US" sz="6600" dirty="0"/>
              <a:t>usually Markdown</a:t>
            </a:r>
          </a:p>
        </p:txBody>
      </p:sp>
      <p:sp>
        <p:nvSpPr>
          <p:cNvPr id="3" name="TextBox 2">
            <a:extLst>
              <a:ext uri="{FF2B5EF4-FFF2-40B4-BE49-F238E27FC236}">
                <a16:creationId xmlns:a16="http://schemas.microsoft.com/office/drawing/2014/main" id="{A4732234-D900-C74D-83DF-C51BE77FB12B}"/>
              </a:ext>
            </a:extLst>
          </p:cNvPr>
          <p:cNvSpPr txBox="1"/>
          <p:nvPr/>
        </p:nvSpPr>
        <p:spPr>
          <a:xfrm>
            <a:off x="3922970" y="4129552"/>
            <a:ext cx="4346062" cy="369332"/>
          </a:xfrm>
          <a:prstGeom prst="rect">
            <a:avLst/>
          </a:prstGeom>
          <a:noFill/>
        </p:spPr>
        <p:txBody>
          <a:bodyPr wrap="none" rtlCol="0">
            <a:spAutoFit/>
          </a:bodyPr>
          <a:lstStyle/>
          <a:p>
            <a:pPr algn="ctr"/>
            <a:r>
              <a:rPr lang="en-US" dirty="0"/>
              <a:t>https://</a:t>
            </a:r>
            <a:r>
              <a:rPr lang="en-US" dirty="0" err="1"/>
              <a:t>daringfireball.net</a:t>
            </a:r>
            <a:r>
              <a:rPr lang="en-US" dirty="0"/>
              <a:t>/projects/markdown/</a:t>
            </a:r>
          </a:p>
        </p:txBody>
      </p:sp>
    </p:spTree>
    <p:extLst>
      <p:ext uri="{BB962C8B-B14F-4D97-AF65-F5344CB8AC3E}">
        <p14:creationId xmlns:p14="http://schemas.microsoft.com/office/powerpoint/2010/main" val="1173407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One ADR per file</a:t>
            </a:r>
          </a:p>
        </p:txBody>
      </p:sp>
    </p:spTree>
    <p:extLst>
      <p:ext uri="{BB962C8B-B14F-4D97-AF65-F5344CB8AC3E}">
        <p14:creationId xmlns:p14="http://schemas.microsoft.com/office/powerpoint/2010/main" val="1787201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dirty="0"/>
              <a:t>0001-git-for-version-control.md</a:t>
            </a:r>
            <a:endParaRPr lang="en-US" sz="6600" dirty="0"/>
          </a:p>
        </p:txBody>
      </p:sp>
    </p:spTree>
    <p:extLst>
      <p:ext uri="{BB962C8B-B14F-4D97-AF65-F5344CB8AC3E}">
        <p14:creationId xmlns:p14="http://schemas.microsoft.com/office/powerpoint/2010/main" val="1066340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52948" y="108821"/>
            <a:ext cx="10515600" cy="2127352"/>
          </a:xfrm>
        </p:spPr>
        <p:txBody>
          <a:bodyPr>
            <a:noAutofit/>
          </a:bodyPr>
          <a:lstStyle/>
          <a:p>
            <a:pPr algn="ctr"/>
            <a:r>
              <a:rPr lang="en-US" sz="6000" dirty="0"/>
              <a:t>Saved in an “</a:t>
            </a:r>
            <a:r>
              <a:rPr lang="en-US" sz="6000" dirty="0" err="1"/>
              <a:t>adr</a:t>
            </a:r>
            <a:r>
              <a:rPr lang="en-US" sz="6000" dirty="0"/>
              <a:t>” folder</a:t>
            </a:r>
            <a:br>
              <a:rPr lang="en-US" sz="6000" dirty="0"/>
            </a:br>
            <a:r>
              <a:rPr lang="en-US" sz="6000" dirty="0"/>
              <a:t>with the project</a:t>
            </a:r>
          </a:p>
        </p:txBody>
      </p:sp>
      <p:pic>
        <p:nvPicPr>
          <p:cNvPr id="3" name="Picture 2">
            <a:extLst>
              <a:ext uri="{FF2B5EF4-FFF2-40B4-BE49-F238E27FC236}">
                <a16:creationId xmlns:a16="http://schemas.microsoft.com/office/drawing/2014/main" id="{B7499277-C951-994B-A389-7C7B4ABB0CC6}"/>
              </a:ext>
            </a:extLst>
          </p:cNvPr>
          <p:cNvPicPr>
            <a:picLocks noChangeAspect="1"/>
          </p:cNvPicPr>
          <p:nvPr/>
        </p:nvPicPr>
        <p:blipFill>
          <a:blip r:embed="rId3"/>
          <a:stretch>
            <a:fillRect/>
          </a:stretch>
        </p:blipFill>
        <p:spPr>
          <a:xfrm>
            <a:off x="1828801" y="2354161"/>
            <a:ext cx="8563897" cy="3934764"/>
          </a:xfrm>
          <a:prstGeom prst="rect">
            <a:avLst/>
          </a:prstGeom>
        </p:spPr>
      </p:pic>
    </p:spTree>
    <p:extLst>
      <p:ext uri="{BB962C8B-B14F-4D97-AF65-F5344CB8AC3E}">
        <p14:creationId xmlns:p14="http://schemas.microsoft.com/office/powerpoint/2010/main" val="3943796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2202831" y="0"/>
            <a:ext cx="7786339" cy="6858000"/>
          </a:xfrm>
          <a:prstGeom prst="rect">
            <a:avLst/>
          </a:prstGeom>
        </p:spPr>
      </p:pic>
    </p:spTree>
    <p:extLst>
      <p:ext uri="{BB962C8B-B14F-4D97-AF65-F5344CB8AC3E}">
        <p14:creationId xmlns:p14="http://schemas.microsoft.com/office/powerpoint/2010/main" val="4100291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b="92903"/>
          <a:stretch/>
        </p:blipFill>
        <p:spPr>
          <a:xfrm>
            <a:off x="2202831" y="0"/>
            <a:ext cx="7786339" cy="486697"/>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787143" y="1441713"/>
            <a:ext cx="1231427" cy="769441"/>
          </a:xfrm>
          <a:prstGeom prst="rect">
            <a:avLst/>
          </a:prstGeom>
          <a:noFill/>
        </p:spPr>
        <p:txBody>
          <a:bodyPr wrap="none" rtlCol="0">
            <a:spAutoFit/>
          </a:bodyPr>
          <a:lstStyle/>
          <a:p>
            <a:r>
              <a:rPr lang="en-US" sz="4400" dirty="0"/>
              <a:t>Title</a:t>
            </a:r>
          </a:p>
        </p:txBody>
      </p:sp>
      <p:sp>
        <p:nvSpPr>
          <p:cNvPr id="8" name="Left Arrow 7">
            <a:extLst>
              <a:ext uri="{FF2B5EF4-FFF2-40B4-BE49-F238E27FC236}">
                <a16:creationId xmlns:a16="http://schemas.microsoft.com/office/drawing/2014/main" id="{F5BA64AF-9A79-5E4C-8FDC-FB51331AE991}"/>
              </a:ext>
            </a:extLst>
          </p:cNvPr>
          <p:cNvSpPr/>
          <p:nvPr/>
        </p:nvSpPr>
        <p:spPr>
          <a:xfrm rot="1838549">
            <a:off x="4999703" y="48669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479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14410" b="72687"/>
          <a:stretch/>
        </p:blipFill>
        <p:spPr>
          <a:xfrm>
            <a:off x="2202831" y="988142"/>
            <a:ext cx="7786339" cy="884903"/>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92523" y="824016"/>
            <a:ext cx="1556836" cy="769441"/>
          </a:xfrm>
          <a:prstGeom prst="rect">
            <a:avLst/>
          </a:prstGeom>
          <a:noFill/>
        </p:spPr>
        <p:txBody>
          <a:bodyPr wrap="none" rtlCol="0">
            <a:spAutoFit/>
          </a:bodyPr>
          <a:lstStyle/>
          <a:p>
            <a:r>
              <a:rPr lang="en-US" sz="4400" dirty="0"/>
              <a:t>Status</a:t>
            </a:r>
          </a:p>
        </p:txBody>
      </p:sp>
      <p:sp>
        <p:nvSpPr>
          <p:cNvPr id="8" name="Left Arrow 7">
            <a:extLst>
              <a:ext uri="{FF2B5EF4-FFF2-40B4-BE49-F238E27FC236}">
                <a16:creationId xmlns:a16="http://schemas.microsoft.com/office/drawing/2014/main" id="{F5BA64AF-9A79-5E4C-8FDC-FB51331AE991}"/>
              </a:ext>
            </a:extLst>
          </p:cNvPr>
          <p:cNvSpPr/>
          <p:nvPr/>
        </p:nvSpPr>
        <p:spPr>
          <a:xfrm>
            <a:off x="3536342" y="544429"/>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098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27313" b="36774"/>
          <a:stretch/>
        </p:blipFill>
        <p:spPr>
          <a:xfrm>
            <a:off x="2202831" y="1873044"/>
            <a:ext cx="7786339" cy="246298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7996510" y="1805415"/>
            <a:ext cx="2105063" cy="769441"/>
          </a:xfrm>
          <a:prstGeom prst="rect">
            <a:avLst/>
          </a:prstGeom>
          <a:noFill/>
        </p:spPr>
        <p:txBody>
          <a:bodyPr wrap="none" rtlCol="0">
            <a:spAutoFit/>
          </a:bodyPr>
          <a:lstStyle/>
          <a:p>
            <a:r>
              <a:rPr lang="en-US" sz="4400" dirty="0"/>
              <a:t>Context</a:t>
            </a:r>
          </a:p>
        </p:txBody>
      </p:sp>
      <p:sp>
        <p:nvSpPr>
          <p:cNvPr id="8" name="Left Arrow 7">
            <a:extLst>
              <a:ext uri="{FF2B5EF4-FFF2-40B4-BE49-F238E27FC236}">
                <a16:creationId xmlns:a16="http://schemas.microsoft.com/office/drawing/2014/main" id="{F5BA64AF-9A79-5E4C-8FDC-FB51331AE991}"/>
              </a:ext>
            </a:extLst>
          </p:cNvPr>
          <p:cNvSpPr/>
          <p:nvPr/>
        </p:nvSpPr>
        <p:spPr>
          <a:xfrm>
            <a:off x="5969826" y="1525828"/>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68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63871" b="24086"/>
          <a:stretch/>
        </p:blipFill>
        <p:spPr>
          <a:xfrm>
            <a:off x="2202831" y="4380271"/>
            <a:ext cx="7786339" cy="825910"/>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63026" y="2875789"/>
            <a:ext cx="2182008" cy="769441"/>
          </a:xfrm>
          <a:prstGeom prst="rect">
            <a:avLst/>
          </a:prstGeom>
          <a:noFill/>
        </p:spPr>
        <p:txBody>
          <a:bodyPr wrap="none" rtlCol="0">
            <a:spAutoFit/>
          </a:bodyPr>
          <a:lstStyle/>
          <a:p>
            <a:r>
              <a:rPr lang="en-US" sz="4400" dirty="0"/>
              <a:t>Decision</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728072" y="3263582"/>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29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“May you live in interesting times”</a:t>
            </a:r>
          </a:p>
        </p:txBody>
      </p:sp>
      <p:sp>
        <p:nvSpPr>
          <p:cNvPr id="3" name="TextBox 2">
            <a:extLst>
              <a:ext uri="{FF2B5EF4-FFF2-40B4-BE49-F238E27FC236}">
                <a16:creationId xmlns:a16="http://schemas.microsoft.com/office/drawing/2014/main" id="{402C1612-915B-B94B-BDB8-275F12BDA1FD}"/>
              </a:ext>
            </a:extLst>
          </p:cNvPr>
          <p:cNvSpPr txBox="1"/>
          <p:nvPr/>
        </p:nvSpPr>
        <p:spPr>
          <a:xfrm>
            <a:off x="2336004" y="4336028"/>
            <a:ext cx="7170104" cy="461665"/>
          </a:xfrm>
          <a:prstGeom prst="rect">
            <a:avLst/>
          </a:prstGeom>
          <a:noFill/>
        </p:spPr>
        <p:txBody>
          <a:bodyPr wrap="none" rtlCol="0">
            <a:spAutoFit/>
          </a:bodyPr>
          <a:lstStyle/>
          <a:p>
            <a:pPr algn="ctr"/>
            <a:r>
              <a:rPr lang="en-US" sz="2400" dirty="0">
                <a:solidFill>
                  <a:schemeClr val="bg1"/>
                </a:solidFill>
              </a:rPr>
              <a:t>-- Not an ancient Chinese curse, according to Wikipedia</a:t>
            </a:r>
          </a:p>
        </p:txBody>
      </p:sp>
    </p:spTree>
    <p:extLst>
      <p:ext uri="{BB962C8B-B14F-4D97-AF65-F5344CB8AC3E}">
        <p14:creationId xmlns:p14="http://schemas.microsoft.com/office/powerpoint/2010/main" val="537927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76560" b="2365"/>
          <a:stretch/>
        </p:blipFill>
        <p:spPr>
          <a:xfrm>
            <a:off x="2202831" y="5250426"/>
            <a:ext cx="7786339" cy="144534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096000" y="3880942"/>
            <a:ext cx="3515706" cy="769441"/>
          </a:xfrm>
          <a:prstGeom prst="rect">
            <a:avLst/>
          </a:prstGeom>
          <a:noFill/>
        </p:spPr>
        <p:txBody>
          <a:bodyPr wrap="none" rtlCol="0">
            <a:spAutoFit/>
          </a:bodyPr>
          <a:lstStyle/>
          <a:p>
            <a:r>
              <a:rPr lang="en-US" sz="4400" dirty="0"/>
              <a:t>Consequences</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975489" y="417060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825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sp>
        <p:nvSpPr>
          <p:cNvPr id="3" name="TextBox 2">
            <a:extLst>
              <a:ext uri="{FF2B5EF4-FFF2-40B4-BE49-F238E27FC236}">
                <a16:creationId xmlns:a16="http://schemas.microsoft.com/office/drawing/2014/main" id="{970AC701-3CC3-154A-A9C4-393D8DA52912}"/>
              </a:ext>
            </a:extLst>
          </p:cNvPr>
          <p:cNvSpPr txBox="1"/>
          <p:nvPr/>
        </p:nvSpPr>
        <p:spPr>
          <a:xfrm>
            <a:off x="1415845" y="2684206"/>
            <a:ext cx="9609810" cy="1015663"/>
          </a:xfrm>
          <a:prstGeom prst="rect">
            <a:avLst/>
          </a:prstGeom>
          <a:noFill/>
        </p:spPr>
        <p:txBody>
          <a:bodyPr wrap="none" rtlCol="0">
            <a:spAutoFit/>
          </a:bodyPr>
          <a:lstStyle/>
          <a:p>
            <a:r>
              <a:rPr lang="en-US" sz="6000" dirty="0"/>
              <a:t>SHORT AND TO THE POINT</a:t>
            </a:r>
          </a:p>
        </p:txBody>
      </p:sp>
    </p:spTree>
    <p:extLst>
      <p:ext uri="{BB962C8B-B14F-4D97-AF65-F5344CB8AC3E}">
        <p14:creationId xmlns:p14="http://schemas.microsoft.com/office/powerpoint/2010/main" val="3593735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what about overarching concerns that apply to more than one project?</a:t>
            </a:r>
          </a:p>
        </p:txBody>
      </p:sp>
    </p:spTree>
    <p:extLst>
      <p:ext uri="{BB962C8B-B14F-4D97-AF65-F5344CB8AC3E}">
        <p14:creationId xmlns:p14="http://schemas.microsoft.com/office/powerpoint/2010/main" val="1440985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Re-use existing code </a:t>
            </a:r>
            <a:br>
              <a:rPr lang="en-US" sz="6600" dirty="0"/>
            </a:br>
            <a:r>
              <a:rPr lang="en-US" sz="6600" dirty="0"/>
              <a:t>review processes</a:t>
            </a:r>
          </a:p>
        </p:txBody>
      </p:sp>
    </p:spTree>
    <p:extLst>
      <p:ext uri="{BB962C8B-B14F-4D97-AF65-F5344CB8AC3E}">
        <p14:creationId xmlns:p14="http://schemas.microsoft.com/office/powerpoint/2010/main" val="80241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ADRs = Goodness</a:t>
            </a:r>
            <a:br>
              <a:rPr lang="en-US" sz="6600" dirty="0"/>
            </a:br>
            <a:r>
              <a:rPr lang="en-US" sz="6600" dirty="0"/>
              <a:t/>
            </a:r>
            <a:br>
              <a:rPr lang="en-US" sz="6600" dirty="0"/>
            </a:br>
            <a:endParaRPr lang="en-US" sz="9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140" y="3172854"/>
            <a:ext cx="1939719" cy="1939719"/>
          </a:xfrm>
          <a:prstGeom prst="rect">
            <a:avLst/>
          </a:prstGeom>
        </p:spPr>
      </p:pic>
    </p:spTree>
    <p:extLst>
      <p:ext uri="{BB962C8B-B14F-4D97-AF65-F5344CB8AC3E}">
        <p14:creationId xmlns:p14="http://schemas.microsoft.com/office/powerpoint/2010/main" val="3825172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More praise for ADRs:</a:t>
            </a:r>
            <a:br>
              <a:rPr lang="en-US" sz="6600" dirty="0"/>
            </a:br>
            <a:r>
              <a:rPr lang="en-US" sz="6600" dirty="0" err="1"/>
              <a:t>ThoughtWorks</a:t>
            </a:r>
            <a:r>
              <a:rPr lang="en-US" sz="6600" dirty="0"/>
              <a:t/>
            </a:r>
            <a:br>
              <a:rPr lang="en-US" sz="6600" dirty="0"/>
            </a:br>
            <a:r>
              <a:rPr lang="en-US" sz="6600" dirty="0"/>
              <a:t>Technology Radar</a:t>
            </a:r>
          </a:p>
        </p:txBody>
      </p:sp>
    </p:spTree>
    <p:extLst>
      <p:ext uri="{BB962C8B-B14F-4D97-AF65-F5344CB8AC3E}">
        <p14:creationId xmlns:p14="http://schemas.microsoft.com/office/powerpoint/2010/main" val="2008749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2D8CC3-D880-684F-9430-057266A9FD92}"/>
              </a:ext>
            </a:extLst>
          </p:cNvPr>
          <p:cNvPicPr>
            <a:picLocks noChangeAspect="1"/>
          </p:cNvPicPr>
          <p:nvPr/>
        </p:nvPicPr>
        <p:blipFill>
          <a:blip r:embed="rId3"/>
          <a:stretch>
            <a:fillRect/>
          </a:stretch>
        </p:blipFill>
        <p:spPr>
          <a:xfrm>
            <a:off x="2839003" y="294969"/>
            <a:ext cx="6658959" cy="5572351"/>
          </a:xfrm>
          <a:prstGeom prst="rect">
            <a:avLst/>
          </a:prstGeom>
        </p:spPr>
      </p:pic>
      <p:sp>
        <p:nvSpPr>
          <p:cNvPr id="3" name="TextBox 2">
            <a:extLst>
              <a:ext uri="{FF2B5EF4-FFF2-40B4-BE49-F238E27FC236}">
                <a16:creationId xmlns:a16="http://schemas.microsoft.com/office/drawing/2014/main" id="{0C9CEA65-19CF-974F-8275-05CB3AFA6D6C}"/>
              </a:ext>
            </a:extLst>
          </p:cNvPr>
          <p:cNvSpPr txBox="1"/>
          <p:nvPr/>
        </p:nvSpPr>
        <p:spPr>
          <a:xfrm>
            <a:off x="3779847" y="5987845"/>
            <a:ext cx="4777270" cy="369332"/>
          </a:xfrm>
          <a:prstGeom prst="rect">
            <a:avLst/>
          </a:prstGeom>
          <a:noFill/>
        </p:spPr>
        <p:txBody>
          <a:bodyPr wrap="none" rtlCol="0">
            <a:spAutoFit/>
          </a:bodyPr>
          <a:lstStyle/>
          <a:p>
            <a:pPr algn="ctr"/>
            <a:r>
              <a:rPr lang="en-US" dirty="0"/>
              <a:t>https://</a:t>
            </a:r>
            <a:r>
              <a:rPr lang="en-US" dirty="0" err="1"/>
              <a:t>www.thoughtworks.com</a:t>
            </a:r>
            <a:r>
              <a:rPr lang="en-US" dirty="0"/>
              <a:t>/radar/techniques</a:t>
            </a:r>
          </a:p>
        </p:txBody>
      </p:sp>
    </p:spTree>
    <p:extLst>
      <p:ext uri="{BB962C8B-B14F-4D97-AF65-F5344CB8AC3E}">
        <p14:creationId xmlns:p14="http://schemas.microsoft.com/office/powerpoint/2010/main" val="3633999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lumMod val="75000"/>
                  </a:schemeClr>
                </a:solidFill>
              </a:rPr>
              <a:t>Build Reference </a:t>
            </a:r>
            <a:r>
              <a:rPr lang="en-US" sz="4000" dirty="0" smtClean="0">
                <a:solidFill>
                  <a:schemeClr val="bg1">
                    <a:lumMod val="75000"/>
                  </a:schemeClr>
                </a:solidFill>
              </a:rPr>
              <a:t>Implementations</a:t>
            </a:r>
            <a:endParaRPr lang="en-US" sz="4000" dirty="0">
              <a:solidFill>
                <a:schemeClr val="bg1">
                  <a:lumMod val="75000"/>
                </a:schemeClr>
              </a:solidFill>
            </a:endParaRPr>
          </a:p>
        </p:txBody>
      </p:sp>
    </p:spTree>
    <p:extLst>
      <p:ext uri="{BB962C8B-B14F-4D97-AF65-F5344CB8AC3E}">
        <p14:creationId xmlns:p14="http://schemas.microsoft.com/office/powerpoint/2010/main" val="1652631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New Approaches!</a:t>
            </a:r>
          </a:p>
        </p:txBody>
      </p:sp>
    </p:spTree>
    <p:extLst>
      <p:ext uri="{BB962C8B-B14F-4D97-AF65-F5344CB8AC3E}">
        <p14:creationId xmlns:p14="http://schemas.microsoft.com/office/powerpoint/2010/main" val="3537560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Cross Functional!</a:t>
            </a:r>
          </a:p>
        </p:txBody>
      </p:sp>
    </p:spTree>
    <p:extLst>
      <p:ext uri="{BB962C8B-B14F-4D97-AF65-F5344CB8AC3E}">
        <p14:creationId xmlns:p14="http://schemas.microsoft.com/office/powerpoint/2010/main" val="261496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smtClean="0"/>
              <a:t>The Problem</a:t>
            </a:r>
            <a:endParaRPr lang="en-US" sz="6600" dirty="0"/>
          </a:p>
        </p:txBody>
      </p:sp>
    </p:spTree>
    <p:extLst>
      <p:ext uri="{BB962C8B-B14F-4D97-AF65-F5344CB8AC3E}">
        <p14:creationId xmlns:p14="http://schemas.microsoft.com/office/powerpoint/2010/main" val="1788312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462383"/>
            <a:ext cx="10515600" cy="2127352"/>
          </a:xfrm>
        </p:spPr>
        <p:txBody>
          <a:bodyPr>
            <a:noAutofit/>
          </a:bodyPr>
          <a:lstStyle/>
          <a:p>
            <a:pPr algn="ctr"/>
            <a:r>
              <a:rPr lang="en-US" sz="6600" dirty="0"/>
              <a:t>Two </a:t>
            </a:r>
            <a:r>
              <a:rPr lang="en-US" sz="6600" dirty="0" smtClean="0"/>
              <a:t>Pizzas</a:t>
            </a:r>
            <a:r>
              <a:rPr lang="en-US" sz="6600" dirty="0"/>
              <a:t>!</a:t>
            </a:r>
            <a:endParaRPr lang="en-US" sz="15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69" y="2589735"/>
            <a:ext cx="2409276" cy="24092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068" y="2640859"/>
            <a:ext cx="2409276" cy="2409276"/>
          </a:xfrm>
          <a:prstGeom prst="rect">
            <a:avLst/>
          </a:prstGeom>
        </p:spPr>
      </p:pic>
    </p:spTree>
    <p:extLst>
      <p:ext uri="{BB962C8B-B14F-4D97-AF65-F5344CB8AC3E}">
        <p14:creationId xmlns:p14="http://schemas.microsoft.com/office/powerpoint/2010/main" val="409998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Free Reign!</a:t>
            </a:r>
          </a:p>
        </p:txBody>
      </p:sp>
    </p:spTree>
    <p:extLst>
      <p:ext uri="{BB962C8B-B14F-4D97-AF65-F5344CB8AC3E}">
        <p14:creationId xmlns:p14="http://schemas.microsoft.com/office/powerpoint/2010/main" val="4070050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667" y="1452280"/>
            <a:ext cx="2668767" cy="266876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7490" y="1452280"/>
            <a:ext cx="2668767" cy="266876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3843" y="1452280"/>
            <a:ext cx="2668767" cy="266876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313" y="1452280"/>
            <a:ext cx="2668767" cy="2668767"/>
          </a:xfrm>
          <a:prstGeom prst="rect">
            <a:avLst/>
          </a:prstGeom>
        </p:spPr>
      </p:pic>
    </p:spTree>
    <p:extLst>
      <p:ext uri="{BB962C8B-B14F-4D97-AF65-F5344CB8AC3E}">
        <p14:creationId xmlns:p14="http://schemas.microsoft.com/office/powerpoint/2010/main" val="664978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Power to the People</a:t>
            </a:r>
          </a:p>
        </p:txBody>
      </p:sp>
      <p:sp>
        <p:nvSpPr>
          <p:cNvPr id="3" name="TextBox 2">
            <a:extLst>
              <a:ext uri="{FF2B5EF4-FFF2-40B4-BE49-F238E27FC236}">
                <a16:creationId xmlns:a16="http://schemas.microsoft.com/office/drawing/2014/main" id="{99A54E6B-82ED-3345-8103-2168DB68191F}"/>
              </a:ext>
            </a:extLst>
          </p:cNvPr>
          <p:cNvSpPr txBox="1"/>
          <p:nvPr/>
        </p:nvSpPr>
        <p:spPr>
          <a:xfrm>
            <a:off x="2743960" y="5737123"/>
            <a:ext cx="6704079" cy="369332"/>
          </a:xfrm>
          <a:prstGeom prst="rect">
            <a:avLst/>
          </a:prstGeom>
          <a:noFill/>
        </p:spPr>
        <p:txBody>
          <a:bodyPr wrap="none" rtlCol="0">
            <a:spAutoFit/>
          </a:bodyPr>
          <a:lstStyle/>
          <a:p>
            <a:pPr algn="ctr"/>
            <a:r>
              <a:rPr lang="en-US" dirty="0"/>
              <a:t>https://</a:t>
            </a:r>
            <a:r>
              <a:rPr lang="en-US" dirty="0" err="1"/>
              <a:t>labs.spotify.com</a:t>
            </a:r>
            <a:r>
              <a:rPr lang="en-US" dirty="0"/>
              <a:t>/2014/03/27/spotify-engineering-culture-part-1</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081" y="278610"/>
            <a:ext cx="2656411" cy="26564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648465" y="278611"/>
            <a:ext cx="2656411" cy="2656411"/>
          </a:xfrm>
          <a:prstGeom prst="rect">
            <a:avLst/>
          </a:prstGeom>
        </p:spPr>
      </p:pic>
    </p:spTree>
    <p:extLst>
      <p:ext uri="{BB962C8B-B14F-4D97-AF65-F5344CB8AC3E}">
        <p14:creationId xmlns:p14="http://schemas.microsoft.com/office/powerpoint/2010/main" val="2322034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Open To All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178" y="277324"/>
            <a:ext cx="2088000" cy="2088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6584" y="277324"/>
            <a:ext cx="2088000" cy="2088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7178" y="4213010"/>
            <a:ext cx="2088000" cy="20880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6584" y="4213010"/>
            <a:ext cx="2088000" cy="2088000"/>
          </a:xfrm>
          <a:prstGeom prst="rect">
            <a:avLst/>
          </a:prstGeom>
        </p:spPr>
      </p:pic>
    </p:spTree>
    <p:extLst>
      <p:ext uri="{BB962C8B-B14F-4D97-AF65-F5344CB8AC3E}">
        <p14:creationId xmlns:p14="http://schemas.microsoft.com/office/powerpoint/2010/main" val="839796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75562" y="771303"/>
            <a:ext cx="10515600" cy="2127352"/>
          </a:xfrm>
        </p:spPr>
        <p:txBody>
          <a:bodyPr>
            <a:noAutofit/>
          </a:bodyPr>
          <a:lstStyle/>
          <a:p>
            <a:pPr algn="ctr"/>
            <a:r>
              <a:rPr lang="en-US" sz="6600" dirty="0"/>
              <a:t>Decision Making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372" y="3103897"/>
            <a:ext cx="2779979" cy="2779979"/>
          </a:xfrm>
          <a:prstGeom prst="rect">
            <a:avLst/>
          </a:prstGeom>
        </p:spPr>
      </p:pic>
    </p:spTree>
    <p:extLst>
      <p:ext uri="{BB962C8B-B14F-4D97-AF65-F5344CB8AC3E}">
        <p14:creationId xmlns:p14="http://schemas.microsoft.com/office/powerpoint/2010/main" val="2165740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Write ADRs</a:t>
            </a:r>
          </a:p>
        </p:txBody>
      </p:sp>
    </p:spTree>
    <p:extLst>
      <p:ext uri="{BB962C8B-B14F-4D97-AF65-F5344CB8AC3E}">
        <p14:creationId xmlns:p14="http://schemas.microsoft.com/office/powerpoint/2010/main" val="2871683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Form Short-Term SIGs</a:t>
            </a:r>
          </a:p>
        </p:txBody>
      </p:sp>
    </p:spTree>
    <p:extLst>
      <p:ext uri="{BB962C8B-B14F-4D97-AF65-F5344CB8AC3E}">
        <p14:creationId xmlns:p14="http://schemas.microsoft.com/office/powerpoint/2010/main" val="26372779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Long Running SIGs</a:t>
            </a:r>
          </a:p>
        </p:txBody>
      </p:sp>
    </p:spTree>
    <p:extLst>
      <p:ext uri="{BB962C8B-B14F-4D97-AF65-F5344CB8AC3E}">
        <p14:creationId xmlns:p14="http://schemas.microsoft.com/office/powerpoint/2010/main" val="485757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about the “Architecture Review Board”?</a:t>
            </a:r>
          </a:p>
        </p:txBody>
      </p:sp>
    </p:spTree>
    <p:extLst>
      <p:ext uri="{BB962C8B-B14F-4D97-AF65-F5344CB8AC3E}">
        <p14:creationId xmlns:p14="http://schemas.microsoft.com/office/powerpoint/2010/main" val="315109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684805"/>
            <a:ext cx="10515600" cy="2127352"/>
          </a:xfrm>
        </p:spPr>
        <p:txBody>
          <a:bodyPr>
            <a:noAutofit/>
          </a:bodyPr>
          <a:lstStyle/>
          <a:p>
            <a:pPr algn="ctr"/>
            <a:r>
              <a:rPr lang="en-US" sz="6600" dirty="0" smtClean="0"/>
              <a:t>The Curious Case of MongoDB</a:t>
            </a:r>
            <a:endParaRPr lang="en-US" sz="6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535" y="3363389"/>
            <a:ext cx="2050930" cy="2050930"/>
          </a:xfrm>
          <a:prstGeom prst="rect">
            <a:avLst/>
          </a:prstGeom>
        </p:spPr>
      </p:pic>
    </p:spTree>
    <p:extLst>
      <p:ext uri="{BB962C8B-B14F-4D97-AF65-F5344CB8AC3E}">
        <p14:creationId xmlns:p14="http://schemas.microsoft.com/office/powerpoint/2010/main" val="664411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The Guild helped with one of the hardest problems: Socializing Decisions</a:t>
            </a:r>
          </a:p>
        </p:txBody>
      </p:sp>
    </p:spTree>
    <p:extLst>
      <p:ext uri="{BB962C8B-B14F-4D97-AF65-F5344CB8AC3E}">
        <p14:creationId xmlns:p14="http://schemas.microsoft.com/office/powerpoint/2010/main" val="468891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did these meetings look like?</a:t>
            </a:r>
          </a:p>
        </p:txBody>
      </p:sp>
    </p:spTree>
    <p:extLst>
      <p:ext uri="{BB962C8B-B14F-4D97-AF65-F5344CB8AC3E}">
        <p14:creationId xmlns:p14="http://schemas.microsoft.com/office/powerpoint/2010/main" val="1773617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23F4C-337D-1243-882A-B3FA49225C13}"/>
              </a:ext>
            </a:extLst>
          </p:cNvPr>
          <p:cNvSpPr txBox="1"/>
          <p:nvPr/>
        </p:nvSpPr>
        <p:spPr>
          <a:xfrm>
            <a:off x="1150374" y="840658"/>
            <a:ext cx="9984658" cy="4801314"/>
          </a:xfrm>
          <a:prstGeom prst="rect">
            <a:avLst/>
          </a:prstGeom>
          <a:noFill/>
        </p:spPr>
        <p:txBody>
          <a:bodyPr wrap="square" rtlCol="0">
            <a:spAutoFit/>
          </a:bodyPr>
          <a:lstStyle/>
          <a:p>
            <a:pPr marL="285750" indent="-285750" fontAlgn="base">
              <a:buFont typeface="Arial" panose="020B0604020202020204" pitchFamily="34" charset="0"/>
              <a:buChar char="•"/>
            </a:pPr>
            <a:r>
              <a:rPr lang="en-US" sz="3600" dirty="0"/>
              <a:t>Reports from each SIG on the work they have done</a:t>
            </a:r>
          </a:p>
          <a:p>
            <a:pPr marL="285750" indent="-285750" fontAlgn="base">
              <a:buFont typeface="Arial" panose="020B0604020202020204" pitchFamily="34" charset="0"/>
              <a:buChar char="•"/>
            </a:pPr>
            <a:r>
              <a:rPr lang="en-US" sz="3600" dirty="0"/>
              <a:t>Discussion on short-term SIGs and should they continue or not</a:t>
            </a:r>
          </a:p>
          <a:p>
            <a:pPr marL="285750" indent="-285750" fontAlgn="base">
              <a:buFont typeface="Arial" panose="020B0604020202020204" pitchFamily="34" charset="0"/>
              <a:buChar char="•"/>
            </a:pPr>
            <a:r>
              <a:rPr lang="en-US" sz="3600" dirty="0"/>
              <a:t>Review and discuss open ADRs, either 1) voting to adopt, or 2) sending back for more work &amp; discussion</a:t>
            </a:r>
          </a:p>
          <a:p>
            <a:pPr marL="285750" indent="-285750" fontAlgn="base">
              <a:buFont typeface="Arial" panose="020B0604020202020204" pitchFamily="34" charset="0"/>
              <a:buChar char="•"/>
            </a:pPr>
            <a:r>
              <a:rPr lang="en-US" sz="3600" dirty="0"/>
              <a:t>Open discussion</a:t>
            </a:r>
          </a:p>
          <a:p>
            <a:endParaRPr lang="en-US" dirty="0"/>
          </a:p>
        </p:txBody>
      </p:sp>
    </p:spTree>
    <p:extLst>
      <p:ext uri="{BB962C8B-B14F-4D97-AF65-F5344CB8AC3E}">
        <p14:creationId xmlns:p14="http://schemas.microsoft.com/office/powerpoint/2010/main" val="69451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solidFill>
              </a:rPr>
              <a:t>Build Reference </a:t>
            </a:r>
            <a:r>
              <a:rPr lang="en-US" sz="4000" dirty="0" smtClean="0">
                <a:solidFill>
                  <a:schemeClr val="bg1"/>
                </a:solidFill>
              </a:rPr>
              <a:t>Implementations</a:t>
            </a:r>
            <a:endParaRPr lang="en-US" sz="4000" dirty="0">
              <a:solidFill>
                <a:schemeClr val="bg1"/>
              </a:solidFill>
            </a:endParaRPr>
          </a:p>
        </p:txBody>
      </p:sp>
    </p:spTree>
    <p:extLst>
      <p:ext uri="{BB962C8B-B14F-4D97-AF65-F5344CB8AC3E}">
        <p14:creationId xmlns:p14="http://schemas.microsoft.com/office/powerpoint/2010/main" val="27693262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A20E92-CB5C-E245-B227-3A2D7767659A}"/>
              </a:ext>
            </a:extLst>
          </p:cNvPr>
          <p:cNvSpPr txBox="1"/>
          <p:nvPr/>
        </p:nvSpPr>
        <p:spPr>
          <a:xfrm>
            <a:off x="1047135" y="752168"/>
            <a:ext cx="9984658" cy="5262979"/>
          </a:xfrm>
          <a:prstGeom prst="rect">
            <a:avLst/>
          </a:prstGeom>
          <a:noFill/>
        </p:spPr>
        <p:txBody>
          <a:bodyPr wrap="square" rtlCol="0">
            <a:spAutoFit/>
          </a:bodyPr>
          <a:lstStyle/>
          <a:p>
            <a:pPr algn="ctr" fontAlgn="base"/>
            <a:r>
              <a:rPr lang="en-US" sz="6000" dirty="0"/>
              <a:t>Docker</a:t>
            </a:r>
          </a:p>
          <a:p>
            <a:pPr algn="ctr" fontAlgn="base"/>
            <a:r>
              <a:rPr lang="en-US" sz="6000" dirty="0"/>
              <a:t>Vault</a:t>
            </a:r>
          </a:p>
          <a:p>
            <a:pPr algn="ctr" fontAlgn="base"/>
            <a:r>
              <a:rPr lang="en-US" sz="6000" dirty="0"/>
              <a:t>Consul</a:t>
            </a:r>
          </a:p>
          <a:p>
            <a:pPr algn="ctr" fontAlgn="base"/>
            <a:r>
              <a:rPr lang="en-US" sz="6000" dirty="0"/>
              <a:t>Java</a:t>
            </a:r>
          </a:p>
          <a:p>
            <a:pPr algn="ctr" fontAlgn="base"/>
            <a:r>
              <a:rPr lang="en-US" sz="6000" dirty="0"/>
              <a:t>Spring Boot</a:t>
            </a:r>
          </a:p>
          <a:p>
            <a:pPr algn="ctr"/>
            <a:endParaRPr lang="en-US" sz="3600" dirty="0"/>
          </a:p>
        </p:txBody>
      </p:sp>
    </p:spTree>
    <p:extLst>
      <p:ext uri="{BB962C8B-B14F-4D97-AF65-F5344CB8AC3E}">
        <p14:creationId xmlns:p14="http://schemas.microsoft.com/office/powerpoint/2010/main" val="223469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Complex Environment?</a:t>
            </a:r>
            <a:br>
              <a:rPr lang="en-US" sz="6600" dirty="0"/>
            </a:br>
            <a:r>
              <a:rPr lang="en-US" sz="6600" dirty="0"/>
              <a:t>You </a:t>
            </a:r>
            <a:r>
              <a:rPr lang="en-US" sz="6600" dirty="0" err="1"/>
              <a:t>betcha</a:t>
            </a:r>
            <a:endParaRPr lang="en-US" sz="6600" dirty="0"/>
          </a:p>
        </p:txBody>
      </p:sp>
    </p:spTree>
    <p:extLst>
      <p:ext uri="{BB962C8B-B14F-4D97-AF65-F5344CB8AC3E}">
        <p14:creationId xmlns:p14="http://schemas.microsoft.com/office/powerpoint/2010/main" val="3759570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Reference Application Baked In Best Practices</a:t>
            </a:r>
          </a:p>
        </p:txBody>
      </p:sp>
    </p:spTree>
    <p:extLst>
      <p:ext uri="{BB962C8B-B14F-4D97-AF65-F5344CB8AC3E}">
        <p14:creationId xmlns:p14="http://schemas.microsoft.com/office/powerpoint/2010/main" val="36539196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Linting Rules</a:t>
            </a:r>
          </a:p>
        </p:txBody>
      </p:sp>
    </p:spTree>
    <p:extLst>
      <p:ext uri="{BB962C8B-B14F-4D97-AF65-F5344CB8AC3E}">
        <p14:creationId xmlns:p14="http://schemas.microsoft.com/office/powerpoint/2010/main" val="22861729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Static Code Analysis</a:t>
            </a:r>
          </a:p>
        </p:txBody>
      </p:sp>
    </p:spTree>
    <p:extLst>
      <p:ext uri="{BB962C8B-B14F-4D97-AF65-F5344CB8AC3E}">
        <p14:creationId xmlns:p14="http://schemas.microsoft.com/office/powerpoint/2010/main" val="4061803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Security</a:t>
            </a:r>
          </a:p>
        </p:txBody>
      </p:sp>
    </p:spTree>
    <p:extLst>
      <p:ext uri="{BB962C8B-B14F-4D97-AF65-F5344CB8AC3E}">
        <p14:creationId xmlns:p14="http://schemas.microsoft.com/office/powerpoint/2010/main" val="2508319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solidFill>
              </a:rPr>
              <a:t>Build Reference </a:t>
            </a:r>
            <a:r>
              <a:rPr lang="en-US" sz="4000" dirty="0" smtClean="0">
                <a:solidFill>
                  <a:schemeClr val="bg1"/>
                </a:solidFill>
              </a:rPr>
              <a:t>Implementations</a:t>
            </a:r>
            <a:endParaRPr lang="en-US" sz="4000" dirty="0">
              <a:solidFill>
                <a:schemeClr val="bg1"/>
              </a:solidFill>
            </a:endParaRPr>
          </a:p>
        </p:txBody>
      </p:sp>
    </p:spTree>
    <p:extLst>
      <p:ext uri="{BB962C8B-B14F-4D97-AF65-F5344CB8AC3E}">
        <p14:creationId xmlns:p14="http://schemas.microsoft.com/office/powerpoint/2010/main" val="19066644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Everything you need to get started just writing code</a:t>
            </a:r>
          </a:p>
        </p:txBody>
      </p:sp>
    </p:spTree>
    <p:extLst>
      <p:ext uri="{BB962C8B-B14F-4D97-AF65-F5344CB8AC3E}">
        <p14:creationId xmlns:p14="http://schemas.microsoft.com/office/powerpoint/2010/main" val="14052932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Did It Work?</a:t>
            </a:r>
          </a:p>
        </p:txBody>
      </p:sp>
    </p:spTree>
    <p:extLst>
      <p:ext uri="{BB962C8B-B14F-4D97-AF65-F5344CB8AC3E}">
        <p14:creationId xmlns:p14="http://schemas.microsoft.com/office/powerpoint/2010/main" val="18647785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Other Reference</a:t>
            </a:r>
            <a:br>
              <a:rPr lang="en-US" sz="6600" dirty="0"/>
            </a:br>
            <a:r>
              <a:rPr lang="en-US" sz="6600" dirty="0"/>
              <a:t>Implementations</a:t>
            </a:r>
          </a:p>
        </p:txBody>
      </p:sp>
    </p:spTree>
    <p:extLst>
      <p:ext uri="{BB962C8B-B14F-4D97-AF65-F5344CB8AC3E}">
        <p14:creationId xmlns:p14="http://schemas.microsoft.com/office/powerpoint/2010/main" val="14314072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Implicit Commitment</a:t>
            </a:r>
            <a:br>
              <a:rPr lang="en-US" sz="6600" dirty="0"/>
            </a:br>
            <a:r>
              <a:rPr lang="en-US" sz="6600" dirty="0"/>
              <a:t>to Maintain</a:t>
            </a:r>
          </a:p>
        </p:txBody>
      </p:sp>
    </p:spTree>
    <p:extLst>
      <p:ext uri="{BB962C8B-B14F-4D97-AF65-F5344CB8AC3E}">
        <p14:creationId xmlns:p14="http://schemas.microsoft.com/office/powerpoint/2010/main" val="24869158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Well Worth the Effort</a:t>
            </a:r>
          </a:p>
        </p:txBody>
      </p:sp>
    </p:spTree>
    <p:extLst>
      <p:ext uri="{BB962C8B-B14F-4D97-AF65-F5344CB8AC3E}">
        <p14:creationId xmlns:p14="http://schemas.microsoft.com/office/powerpoint/2010/main" val="7833520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Bonus </a:t>
            </a:r>
            <a:r>
              <a:rPr lang="en-US" sz="6600" dirty="0" smtClean="0"/>
              <a:t>Technique</a:t>
            </a:r>
            <a:r>
              <a:rPr lang="en-US" sz="6600" dirty="0"/>
              <a:t>: </a:t>
            </a:r>
            <a:r>
              <a:rPr lang="en-US" sz="6600" dirty="0" smtClean="0"/>
              <a:t/>
            </a:r>
            <a:br>
              <a:rPr lang="en-US" sz="6600" dirty="0" smtClean="0"/>
            </a:br>
            <a:r>
              <a:rPr lang="en-US" sz="6600" dirty="0" smtClean="0"/>
              <a:t>Tracer Bullet/Steel Thread</a:t>
            </a:r>
            <a:endParaRPr lang="en-US" sz="6600" dirty="0"/>
          </a:p>
        </p:txBody>
      </p:sp>
    </p:spTree>
    <p:extLst>
      <p:ext uri="{BB962C8B-B14F-4D97-AF65-F5344CB8AC3E}">
        <p14:creationId xmlns:p14="http://schemas.microsoft.com/office/powerpoint/2010/main" val="39850964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solidFill>
                  <a:schemeClr val="bg1"/>
                </a:solidFill>
              </a:rPr>
              <a:t>Thanks for your time!</a:t>
            </a:r>
          </a:p>
        </p:txBody>
      </p:sp>
    </p:spTree>
    <p:extLst>
      <p:ext uri="{BB962C8B-B14F-4D97-AF65-F5344CB8AC3E}">
        <p14:creationId xmlns:p14="http://schemas.microsoft.com/office/powerpoint/2010/main" val="40232272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p:txBody>
          <a:bodyPr>
            <a:normAutofit fontScale="90000"/>
          </a:bodyPr>
          <a:lstStyle/>
          <a:p>
            <a:r>
              <a:rPr lang="en-US" dirty="0">
                <a:solidFill>
                  <a:schemeClr val="bg1"/>
                </a:solidFill>
              </a:rPr>
              <a:t>Communicating and Documenting Architectural Decisions</a:t>
            </a: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524000" y="4937679"/>
            <a:ext cx="9144000" cy="1655763"/>
          </a:xfrm>
        </p:spPr>
        <p:txBody>
          <a:bodyPr>
            <a:normAutofit fontScale="85000" lnSpcReduction="20000"/>
          </a:bodyPr>
          <a:lstStyle/>
          <a:p>
            <a:endParaRPr lang="en-US" sz="3200" dirty="0" smtClean="0">
              <a:solidFill>
                <a:schemeClr val="bg1"/>
              </a:solidFill>
            </a:endParaRPr>
          </a:p>
          <a:p>
            <a:r>
              <a:rPr lang="en-US" sz="3200" dirty="0" smtClean="0">
                <a:solidFill>
                  <a:schemeClr val="bg1"/>
                </a:solidFill>
              </a:rPr>
              <a:t>David </a:t>
            </a:r>
            <a:r>
              <a:rPr lang="en-US" sz="3200" dirty="0">
                <a:solidFill>
                  <a:schemeClr val="bg1"/>
                </a:solidFill>
              </a:rPr>
              <a:t>Ayers, Group VP of Technology, Leslie’s </a:t>
            </a:r>
            <a:r>
              <a:rPr lang="en-US" sz="3200" dirty="0" err="1">
                <a:solidFill>
                  <a:schemeClr val="bg1"/>
                </a:solidFill>
              </a:rPr>
              <a:t>Poolmart</a:t>
            </a:r>
            <a:endParaRPr lang="en-US" sz="3200" dirty="0">
              <a:solidFill>
                <a:schemeClr val="bg1"/>
              </a:solidFill>
            </a:endParaRPr>
          </a:p>
          <a:p>
            <a:r>
              <a:rPr lang="en-US" sz="3200" dirty="0" smtClean="0">
                <a:solidFill>
                  <a:schemeClr val="bg1"/>
                </a:solidFill>
              </a:rPr>
              <a:t>iamagiantnerd@</a:t>
            </a:r>
            <a:r>
              <a:rPr lang="en-US" sz="3200" dirty="0" smtClean="0">
                <a:solidFill>
                  <a:schemeClr val="bg1"/>
                </a:solidFill>
              </a:rPr>
              <a:t>gmail.com</a:t>
            </a:r>
            <a:endParaRPr lang="en-US" sz="3200" dirty="0">
              <a:solidFill>
                <a:schemeClr val="bg1"/>
              </a:solidFill>
            </a:endParaRPr>
          </a:p>
          <a:p>
            <a:r>
              <a:rPr lang="en-US" sz="3200" dirty="0">
                <a:solidFill>
                  <a:schemeClr val="bg1"/>
                </a:solidFill>
              </a:rPr>
              <a:t>@</a:t>
            </a:r>
            <a:r>
              <a:rPr lang="en-US" sz="3200" dirty="0" err="1">
                <a:solidFill>
                  <a:schemeClr val="bg1"/>
                </a:solidFill>
              </a:rPr>
              <a:t>iamagiantnerd</a:t>
            </a:r>
            <a:endParaRPr lang="en-US" sz="3200" dirty="0">
              <a:solidFill>
                <a:schemeClr val="bg1"/>
              </a:solidFill>
            </a:endParaRPr>
          </a:p>
        </p:txBody>
      </p:sp>
      <p:sp>
        <p:nvSpPr>
          <p:cNvPr id="4" name="TextBox 3"/>
          <p:cNvSpPr txBox="1"/>
          <p:nvPr/>
        </p:nvSpPr>
        <p:spPr>
          <a:xfrm>
            <a:off x="1779373" y="4102443"/>
            <a:ext cx="8699156" cy="461665"/>
          </a:xfrm>
          <a:prstGeom prst="rect">
            <a:avLst/>
          </a:prstGeom>
          <a:noFill/>
        </p:spPr>
        <p:txBody>
          <a:bodyPr wrap="square" rtlCol="0">
            <a:spAutoFit/>
          </a:bodyPr>
          <a:lstStyle/>
          <a:p>
            <a:pPr algn="ctr"/>
            <a:r>
              <a:rPr lang="en-US" sz="2400" dirty="0">
                <a:solidFill>
                  <a:schemeClr val="bg1"/>
                </a:solidFill>
              </a:rPr>
              <a:t>https://github.com/davidaayers/comm-and-doc-arch-decisions</a:t>
            </a:r>
          </a:p>
        </p:txBody>
      </p:sp>
    </p:spTree>
    <p:extLst>
      <p:ext uri="{BB962C8B-B14F-4D97-AF65-F5344CB8AC3E}">
        <p14:creationId xmlns:p14="http://schemas.microsoft.com/office/powerpoint/2010/main" val="39142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lumMod val="75000"/>
                  </a:schemeClr>
                </a:solidFill>
              </a:rPr>
              <a:t>Build Reference </a:t>
            </a:r>
            <a:r>
              <a:rPr lang="en-US" sz="4000" dirty="0" smtClean="0">
                <a:solidFill>
                  <a:schemeClr val="bg1">
                    <a:lumMod val="75000"/>
                  </a:schemeClr>
                </a:solidFill>
              </a:rPr>
              <a:t>Implementations</a:t>
            </a:r>
            <a:endParaRPr lang="en-US" sz="4000" dirty="0">
              <a:solidFill>
                <a:schemeClr val="bg1">
                  <a:lumMod val="75000"/>
                </a:schemeClr>
              </a:solidFill>
            </a:endParaRPr>
          </a:p>
        </p:txBody>
      </p:sp>
    </p:spTree>
    <p:extLst>
      <p:ext uri="{BB962C8B-B14F-4D97-AF65-F5344CB8AC3E}">
        <p14:creationId xmlns:p14="http://schemas.microsoft.com/office/powerpoint/2010/main" val="141388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“Why did we decide to do </a:t>
            </a:r>
            <a:br>
              <a:rPr lang="en-US" sz="6600" i="1" dirty="0">
                <a:solidFill>
                  <a:schemeClr val="bg1"/>
                </a:solidFill>
              </a:rPr>
            </a:br>
            <a:r>
              <a:rPr lang="en-US" sz="6600" i="1" dirty="0">
                <a:solidFill>
                  <a:schemeClr val="bg1"/>
                </a:solidFill>
              </a:rPr>
              <a:t>it this way?”</a:t>
            </a:r>
          </a:p>
        </p:txBody>
      </p:sp>
      <p:sp>
        <p:nvSpPr>
          <p:cNvPr id="3" name="TextBox 2">
            <a:extLst>
              <a:ext uri="{FF2B5EF4-FFF2-40B4-BE49-F238E27FC236}">
                <a16:creationId xmlns:a16="http://schemas.microsoft.com/office/drawing/2014/main" id="{402C1612-915B-B94B-BDB8-275F12BDA1FD}"/>
              </a:ext>
            </a:extLst>
          </p:cNvPr>
          <p:cNvSpPr txBox="1"/>
          <p:nvPr/>
        </p:nvSpPr>
        <p:spPr>
          <a:xfrm>
            <a:off x="1612344" y="4336028"/>
            <a:ext cx="8617424" cy="461665"/>
          </a:xfrm>
          <a:prstGeom prst="rect">
            <a:avLst/>
          </a:prstGeom>
          <a:noFill/>
        </p:spPr>
        <p:txBody>
          <a:bodyPr wrap="none" rtlCol="0">
            <a:spAutoFit/>
          </a:bodyPr>
          <a:lstStyle/>
          <a:p>
            <a:pPr algn="ctr"/>
            <a:r>
              <a:rPr lang="en-US" sz="2400" dirty="0">
                <a:solidFill>
                  <a:schemeClr val="bg1"/>
                </a:solidFill>
              </a:rPr>
              <a:t>-- Every developer in history, twelve months after making a decision</a:t>
            </a:r>
          </a:p>
        </p:txBody>
      </p:sp>
    </p:spTree>
    <p:extLst>
      <p:ext uri="{BB962C8B-B14F-4D97-AF65-F5344CB8AC3E}">
        <p14:creationId xmlns:p14="http://schemas.microsoft.com/office/powerpoint/2010/main" val="336326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 aren’t good at:</a:t>
            </a:r>
          </a:p>
        </p:txBody>
      </p:sp>
    </p:spTree>
    <p:extLst>
      <p:ext uri="{BB962C8B-B14F-4D97-AF65-F5344CB8AC3E}">
        <p14:creationId xmlns:p14="http://schemas.microsoft.com/office/powerpoint/2010/main" val="196358535"/>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4178</TotalTime>
  <Words>3434</Words>
  <Application>Microsoft Office PowerPoint</Application>
  <PresentationFormat>Widescreen</PresentationFormat>
  <Paragraphs>270</Paragraphs>
  <Slides>67</Slides>
  <Notes>67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Calibri</vt:lpstr>
      <vt:lpstr>Gill Sans MT</vt:lpstr>
      <vt:lpstr>Office Theme</vt:lpstr>
      <vt:lpstr>Communicating and Documenting Architectural Decisions</vt:lpstr>
      <vt:lpstr>PowerPoint Presentation</vt:lpstr>
      <vt:lpstr>PowerPoint Presentation</vt:lpstr>
      <vt:lpstr>The Problem</vt:lpstr>
      <vt:lpstr>The Curious Case of MongoDB</vt:lpstr>
      <vt:lpstr>PowerPoint Presentation</vt:lpstr>
      <vt:lpstr>PowerPoint Presentation</vt:lpstr>
      <vt:lpstr>PowerPoint Presentation</vt:lpstr>
      <vt:lpstr>We aren’t good at:</vt:lpstr>
      <vt:lpstr>Socializing Decisions</vt:lpstr>
      <vt:lpstr>Recording Decisions</vt:lpstr>
      <vt:lpstr>ADRs (Architectural Decision Records)</vt:lpstr>
      <vt:lpstr>Aren’t well documented</vt:lpstr>
      <vt:lpstr>Wiki pages, where  documents go to die</vt:lpstr>
      <vt:lpstr>Right in the codebase! Brilliant!</vt:lpstr>
      <vt:lpstr>But why?</vt:lpstr>
      <vt:lpstr>PowerPoint Presentation</vt:lpstr>
      <vt:lpstr>PowerPoint Presentation</vt:lpstr>
      <vt:lpstr>PowerPoint Presentation</vt:lpstr>
      <vt:lpstr>Anatomy of an ADR</vt:lpstr>
      <vt:lpstr>Text Document,  usually Markdown</vt:lpstr>
      <vt:lpstr>One ADR per file</vt:lpstr>
      <vt:lpstr>0001-git-for-version-control.md</vt:lpstr>
      <vt:lpstr>Saved in an “adr” folder with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what about overarching concerns that apply to more than one project?</vt:lpstr>
      <vt:lpstr>Re-use existing code  review processes</vt:lpstr>
      <vt:lpstr>ADRs = Goodness  </vt:lpstr>
      <vt:lpstr>More praise for ADRs: ThoughtWorks Technology Radar</vt:lpstr>
      <vt:lpstr>PowerPoint Presentation</vt:lpstr>
      <vt:lpstr>PowerPoint Presentation</vt:lpstr>
      <vt:lpstr>New Approaches!</vt:lpstr>
      <vt:lpstr>Cross Functional!</vt:lpstr>
      <vt:lpstr>Two Pizzas!</vt:lpstr>
      <vt:lpstr>Free Reign!</vt:lpstr>
      <vt:lpstr>PowerPoint Presentation</vt:lpstr>
      <vt:lpstr>Power to the People</vt:lpstr>
      <vt:lpstr>Open To All</vt:lpstr>
      <vt:lpstr>Decision Making</vt:lpstr>
      <vt:lpstr>#1 Write ADRs</vt:lpstr>
      <vt:lpstr>#2 Form Short-Term SIGs</vt:lpstr>
      <vt:lpstr>#3 Long Running SIGs</vt:lpstr>
      <vt:lpstr>What about the “Architecture Review Board”?</vt:lpstr>
      <vt:lpstr>The Guild helped with one of the hardest problems: Socializing Decisions</vt:lpstr>
      <vt:lpstr>What did these meetings look like?</vt:lpstr>
      <vt:lpstr>PowerPoint Presentation</vt:lpstr>
      <vt:lpstr>PowerPoint Presentation</vt:lpstr>
      <vt:lpstr>PowerPoint Presentation</vt:lpstr>
      <vt:lpstr>Complex Environment? You betcha</vt:lpstr>
      <vt:lpstr>Reference Application Baked In Best Practices</vt:lpstr>
      <vt:lpstr>Linting Rules</vt:lpstr>
      <vt:lpstr>Static Code Analysis</vt:lpstr>
      <vt:lpstr>Security</vt:lpstr>
      <vt:lpstr>Everything you need to get started just writing code</vt:lpstr>
      <vt:lpstr>Did It Work?</vt:lpstr>
      <vt:lpstr>Other Reference Implementations</vt:lpstr>
      <vt:lpstr>Implicit Commitment to Maintain</vt:lpstr>
      <vt:lpstr>Well Worth the Effort</vt:lpstr>
      <vt:lpstr>Bonus Technique:  Tracer Bullet/Steel Thread</vt:lpstr>
      <vt:lpstr>Thanks for your time!</vt:lpstr>
      <vt:lpstr>Communicating and Documenting Architectural Decisions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in a DevOps Time</dc:title>
  <dc:creator>David Ayers</dc:creator>
  <cp:lastModifiedBy>David Ayers</cp:lastModifiedBy>
  <cp:revision>27</cp:revision>
  <dcterms:created xsi:type="dcterms:W3CDTF">2018-07-28T21:27:28Z</dcterms:created>
  <dcterms:modified xsi:type="dcterms:W3CDTF">2019-04-09T23:36:56Z</dcterms:modified>
</cp:coreProperties>
</file>