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57" r:id="rId3"/>
    <p:sldId id="260" r:id="rId4"/>
    <p:sldId id="282" r:id="rId5"/>
    <p:sldId id="377" r:id="rId6"/>
    <p:sldId id="278" r:id="rId7"/>
    <p:sldId id="279" r:id="rId8"/>
    <p:sldId id="375" r:id="rId9"/>
    <p:sldId id="376" r:id="rId10"/>
    <p:sldId id="283" r:id="rId11"/>
    <p:sldId id="284" r:id="rId12"/>
    <p:sldId id="285" r:id="rId13"/>
    <p:sldId id="286" r:id="rId14"/>
    <p:sldId id="287" r:id="rId15"/>
    <p:sldId id="288" r:id="rId16"/>
    <p:sldId id="289" r:id="rId17"/>
    <p:sldId id="291"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7" r:id="rId31"/>
    <p:sldId id="309" r:id="rId32"/>
    <p:sldId id="301" r:id="rId33"/>
    <p:sldId id="310" r:id="rId34"/>
    <p:sldId id="311" r:id="rId35"/>
    <p:sldId id="308" r:id="rId36"/>
    <p:sldId id="300"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73" r:id="rId66"/>
    <p:sldId id="37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8299"/>
  </p:normalViewPr>
  <p:slideViewPr>
    <p:cSldViewPr snapToGrid="0" snapToObjects="1">
      <p:cViewPr varScale="1">
        <p:scale>
          <a:sx n="85" d="100"/>
          <a:sy n="85" d="100"/>
        </p:scale>
        <p:origin x="9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4/26/22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And we're 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Nygard (link/picture?),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 And bonus – if you use </a:t>
            </a:r>
            <a:r>
              <a:rPr lang="en-US" b="0" dirty="0" err="1">
                <a:effectLst/>
              </a:rPr>
              <a:t>Github</a:t>
            </a:r>
            <a:r>
              <a:rPr lang="en-US" b="0" dirty="0">
                <a:effectLst/>
              </a:rPr>
              <a:t>, you get nice rendering of Markdown docs for free!</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Or “decision-records”.</a:t>
            </a: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we’re all learning new ways of doing things. </a:t>
            </a:r>
          </a:p>
          <a:p>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Agile practitioners advocate deferring decisions until the least responsible moment</a:t>
            </a:r>
            <a:r>
              <a:rPr lang="en-US" sz="1800" b="0" i="0" u="none" strike="noStrike" kern="1200" baseline="0" dirty="0">
                <a:solidFill>
                  <a:schemeClr val="tx1"/>
                </a:solidFill>
                <a:effectLst/>
                <a:latin typeface="+mn-lt"/>
                <a:ea typeface="+mn-ea"/>
                <a:cs typeface="+mn-cs"/>
              </a:rPr>
              <a:t> and using </a:t>
            </a:r>
            <a:r>
              <a:rPr lang="en-US" sz="1800" b="0" i="0" u="none" strike="noStrike" kern="1200" dirty="0">
                <a:solidFill>
                  <a:schemeClr val="tx1"/>
                </a:solidFill>
                <a:effectLst/>
                <a:latin typeface="+mn-lt"/>
                <a:ea typeface="+mn-ea"/>
                <a:cs typeface="+mn-cs"/>
              </a:rPr>
              <a:t>evolutionary</a:t>
            </a:r>
            <a:r>
              <a:rPr lang="en-US" sz="1800" b="0" i="0" u="none" strike="noStrike" kern="1200" baseline="0" dirty="0">
                <a:solidFill>
                  <a:schemeClr val="tx1"/>
                </a:solidFill>
                <a:effectLst/>
                <a:latin typeface="+mn-lt"/>
                <a:ea typeface="+mn-ea"/>
                <a:cs typeface="+mn-cs"/>
              </a:rPr>
              <a:t> architectures, and delegating these responsibilities to the teams – i.e. “the people doing the work”</a:t>
            </a:r>
            <a:endParaRPr lang="en-US" sz="18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These were kept in a special repo (technology-decision)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is proposed by opening a pull request, and conversation and comments are added to the ADR. It was then "adopted' when it was discussed in the Architecture Guild (which we'll discuss later).</a:t>
            </a:r>
            <a:endParaRPr lang="en-US" b="0" dirty="0">
              <a:effectLst/>
            </a:endParaRPr>
          </a:p>
          <a:p>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As technologists and leaders, we are responsible for maintaining the health,</a:t>
            </a:r>
            <a:r>
              <a:rPr lang="en-US" b="0" baseline="0" dirty="0">
                <a:effectLst/>
              </a:rPr>
              <a:t> welfare, and safety of the teams that work with us and the enterprise systems in general. </a:t>
            </a:r>
          </a:p>
          <a:p>
            <a:pPr rtl="0"/>
            <a:endParaRPr lang="en-US" b="0" baseline="0" dirty="0">
              <a:effectLst/>
            </a:endParaRPr>
          </a:p>
          <a:p>
            <a:pPr rtl="0"/>
            <a:r>
              <a:rPr lang="en-US" b="0" baseline="0" dirty="0">
                <a:effectLst/>
              </a:rPr>
              <a:t>With decentralized decision making happening all around us, how to we provide some guard rails and a safety net to protect our teams (and our systems) from the dangers that are lurking out there. Because, make no mistake, they are lurking.</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A quick example to illustrate the problem:</a:t>
            </a:r>
          </a:p>
          <a:p>
            <a:pPr rtl="0"/>
            <a:endParaRPr lang="en-US" b="0" baseline="0" dirty="0">
              <a:effectLst/>
            </a:endParaRPr>
          </a:p>
          <a:p>
            <a:pPr rtl="0"/>
            <a:r>
              <a:rPr lang="en-US" b="0" baseline="0" dirty="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a:effectLst/>
            </a:endParaRPr>
          </a:p>
          <a:p>
            <a:pPr rtl="0"/>
            <a:r>
              <a:rPr lang="en-US" b="0" baseline="0" dirty="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a:effectLst/>
            </a:endParaRPr>
          </a:p>
          <a:p>
            <a:pPr rtl="0"/>
            <a:r>
              <a:rPr lang="en-US" b="0" baseline="0" dirty="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2105163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Over time, we settled on several techniques</a:t>
            </a:r>
            <a:r>
              <a:rPr lang="en-US" sz="1200" b="0" i="0" u="none" strike="noStrike" kern="1200" baseline="0" dirty="0">
                <a:solidFill>
                  <a:schemeClr val="tx1"/>
                </a:solidFill>
                <a:effectLst/>
                <a:latin typeface="+mn-lt"/>
                <a:ea typeface="+mn-ea"/>
                <a:cs typeface="+mn-cs"/>
              </a:rPr>
              <a:t> to help make, document, and socialize our architectural decisions, and today, I’m going to talk about 3 of them. To be clear – socialization of decisions is hard and will take commitment. These 3 techniques improve the odds of success, but there will still need to be effort put into further socializing decisions.</a:t>
            </a: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800" b="0" i="0" u="none" strike="noStrike" kern="1200" dirty="0">
                <a:solidFill>
                  <a:schemeClr val="tx1"/>
                </a:solidFill>
                <a:effectLst/>
                <a:latin typeface="+mn-lt"/>
                <a:ea typeface="+mn-ea"/>
                <a:cs typeface="+mn-cs"/>
              </a:rPr>
              <a:t>As technologists, we make architectural decisions all of the time.</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181812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428719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a:xfrm>
            <a:off x="1524000" y="726521"/>
            <a:ext cx="5461416" cy="2387600"/>
          </a:xfrm>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138290" y="3692011"/>
            <a:ext cx="6221217" cy="2092708"/>
          </a:xfrm>
        </p:spPr>
        <p:txBody>
          <a:bodyPr>
            <a:normAutofit fontScale="92500" lnSpcReduction="20000"/>
          </a:bodyPr>
          <a:lstStyle/>
          <a:p>
            <a:r>
              <a:rPr lang="en-US" sz="3200" dirty="0">
                <a:solidFill>
                  <a:schemeClr val="bg1"/>
                </a:solidFill>
              </a:rPr>
              <a:t>David Ayers, VP of Engineering, Invitation Homes</a:t>
            </a:r>
          </a:p>
          <a:p>
            <a:endParaRPr lang="en-US" sz="3200" dirty="0">
              <a:solidFill>
                <a:schemeClr val="bg1"/>
              </a:solidFill>
            </a:endParaRPr>
          </a:p>
          <a:p>
            <a:r>
              <a:rPr lang="en-US" sz="3200" dirty="0" err="1">
                <a:solidFill>
                  <a:schemeClr val="bg1"/>
                </a:solidFill>
              </a:rPr>
              <a:t>david@iamagiantnerd.com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524000" y="6362609"/>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pic>
        <p:nvPicPr>
          <p:cNvPr id="6" name="Picture 5" descr="Text&#10;&#10;Description automatically generated">
            <a:extLst>
              <a:ext uri="{FF2B5EF4-FFF2-40B4-BE49-F238E27FC236}">
                <a16:creationId xmlns:a16="http://schemas.microsoft.com/office/drawing/2014/main" id="{D8485CE6-D51E-3B83-A528-B937E528A825}"/>
              </a:ext>
            </a:extLst>
          </p:cNvPr>
          <p:cNvPicPr>
            <a:picLocks noChangeAspect="1"/>
          </p:cNvPicPr>
          <p:nvPr/>
        </p:nvPicPr>
        <p:blipFill>
          <a:blip r:embed="rId3"/>
          <a:stretch>
            <a:fillRect/>
          </a:stretch>
        </p:blipFill>
        <p:spPr>
          <a:xfrm>
            <a:off x="7943102" y="298601"/>
            <a:ext cx="4099295" cy="5870879"/>
          </a:xfrm>
          <a:prstGeom prst="rect">
            <a:avLst/>
          </a:prstGeom>
        </p:spPr>
      </p:pic>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739346" y="280226"/>
            <a:ext cx="10515600" cy="2127352"/>
          </a:xfrm>
        </p:spPr>
        <p:txBody>
          <a:bodyPr>
            <a:noAutofit/>
          </a:bodyPr>
          <a:lstStyle/>
          <a:p>
            <a:pPr algn="ctr"/>
            <a:r>
              <a:rPr lang="en-US" sz="6600" dirty="0"/>
              <a:t>Recording Decisions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a:t>
            </a:r>
            <a:br>
              <a:rPr lang="en-US" sz="6600" dirty="0"/>
            </a:br>
            <a:r>
              <a:rPr lang="en-US" dirty="0"/>
              <a:t>(Architectural Decision Records)</a:t>
            </a:r>
          </a:p>
        </p:txBody>
      </p:sp>
    </p:spTree>
    <p:extLst>
      <p:ext uri="{BB962C8B-B14F-4D97-AF65-F5344CB8AC3E}">
        <p14:creationId xmlns:p14="http://schemas.microsoft.com/office/powerpoint/2010/main" val="310269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76545"/>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71" y="4698948"/>
            <a:ext cx="1978849" cy="1978849"/>
          </a:xfrm>
          <a:prstGeom prst="rect">
            <a:avLst/>
          </a:prstGeom>
        </p:spPr>
      </p:pic>
    </p:spTree>
    <p:extLst>
      <p:ext uri="{BB962C8B-B14F-4D97-AF65-F5344CB8AC3E}">
        <p14:creationId xmlns:p14="http://schemas.microsoft.com/office/powerpoint/2010/main" val="368430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426555" y="1523855"/>
            <a:ext cx="11177099" cy="461665"/>
          </a:xfrm>
          <a:prstGeom prst="rect">
            <a:avLst/>
          </a:prstGeom>
          <a:noFill/>
        </p:spPr>
        <p:txBody>
          <a:bodyPr wrap="none" rtlCol="0">
            <a:spAutoFit/>
          </a:bodyPr>
          <a:lstStyle/>
          <a:p>
            <a:pPr algn="ctr"/>
            <a:r>
              <a:rPr lang="en-US" sz="2400" dirty="0">
                <a:solidFill>
                  <a:schemeClr val="bg1"/>
                </a:solidFill>
              </a:rPr>
              <a:t>Technology leader 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a:solidFill>
                  <a:schemeClr val="bg1"/>
                </a:solidFill>
              </a:rPr>
              <a:t>Former VP of Technology for The Container 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490861" y="2575676"/>
            <a:ext cx="5048498" cy="461665"/>
          </a:xfrm>
          <a:prstGeom prst="rect">
            <a:avLst/>
          </a:prstGeom>
          <a:noFill/>
        </p:spPr>
        <p:txBody>
          <a:bodyPr wrap="none" rtlCol="0">
            <a:spAutoFit/>
          </a:bodyPr>
          <a:lstStyle/>
          <a:p>
            <a:pPr algn="ctr"/>
            <a:r>
              <a:rPr lang="en-US" sz="2400" dirty="0">
                <a:solidFill>
                  <a:schemeClr val="bg1"/>
                </a:solidFill>
              </a:rPr>
              <a:t>VP of Engineering for Invitation Homes</a:t>
            </a:r>
          </a:p>
        </p:txBody>
      </p:sp>
      <p:sp>
        <p:nvSpPr>
          <p:cNvPr id="8" name="TextBox 7">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0" name="TextBox 9">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a:solidFill>
                  <a:schemeClr val="bg1"/>
                </a:solidFill>
              </a:rPr>
              <a:t>Giant Nerd</a:t>
            </a: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br>
              <a:rPr lang="en-US" sz="6600" dirty="0"/>
            </a:b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p:txBody>
      </p:sp>
    </p:spTree>
    <p:extLst>
      <p:ext uri="{BB962C8B-B14F-4D97-AF65-F5344CB8AC3E}">
        <p14:creationId xmlns:p14="http://schemas.microsoft.com/office/powerpoint/2010/main" val="1652631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Problem</a:t>
            </a:r>
          </a:p>
        </p:txBody>
      </p:sp>
    </p:spTree>
    <p:extLst>
      <p:ext uri="{BB962C8B-B14F-4D97-AF65-F5344CB8AC3E}">
        <p14:creationId xmlns:p14="http://schemas.microsoft.com/office/powerpoint/2010/main" val="1788312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3"/>
            <a:ext cx="10515600" cy="2127352"/>
          </a:xfrm>
        </p:spPr>
        <p:txBody>
          <a:bodyPr>
            <a:noAutofit/>
          </a:bodyPr>
          <a:lstStyle/>
          <a:p>
            <a:pPr algn="ctr"/>
            <a:r>
              <a:rPr lang="en-US" sz="6600" dirty="0"/>
              <a:t>Two Pizzas!</a:t>
            </a:r>
            <a:endParaRPr lang="en-US" sz="15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69" y="2589735"/>
            <a:ext cx="2409276" cy="24092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68" y="2640859"/>
            <a:ext cx="2409276" cy="2409276"/>
          </a:xfrm>
          <a:prstGeom prst="rect">
            <a:avLst/>
          </a:prstGeom>
        </p:spPr>
      </p:pic>
    </p:spTree>
    <p:extLst>
      <p:ext uri="{BB962C8B-B14F-4D97-AF65-F5344CB8AC3E}">
        <p14:creationId xmlns:p14="http://schemas.microsoft.com/office/powerpoint/2010/main" val="409998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667" y="1452280"/>
            <a:ext cx="2668767" cy="26687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490" y="1452280"/>
            <a:ext cx="2668767" cy="26687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43" y="1452280"/>
            <a:ext cx="2668767" cy="26687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313" y="1452280"/>
            <a:ext cx="2668767" cy="2668767"/>
          </a:xfrm>
          <a:prstGeom prst="rect">
            <a:avLst/>
          </a:prstGeom>
        </p:spPr>
      </p:pic>
    </p:spTree>
    <p:extLst>
      <p:ext uri="{BB962C8B-B14F-4D97-AF65-F5344CB8AC3E}">
        <p14:creationId xmlns:p14="http://schemas.microsoft.com/office/powerpoint/2010/main" val="664978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1" y="278610"/>
            <a:ext cx="2656411" cy="2656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48465" y="278611"/>
            <a:ext cx="2656411" cy="2656411"/>
          </a:xfrm>
          <a:prstGeom prst="rect">
            <a:avLst/>
          </a:prstGeom>
        </p:spPr>
      </p:pic>
    </p:spTree>
    <p:extLst>
      <p:ext uri="{BB962C8B-B14F-4D97-AF65-F5344CB8AC3E}">
        <p14:creationId xmlns:p14="http://schemas.microsoft.com/office/powerpoint/2010/main" val="2322034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8" y="277324"/>
            <a:ext cx="2088000" cy="208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584" y="277324"/>
            <a:ext cx="2088000" cy="2088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78" y="4213010"/>
            <a:ext cx="2088000" cy="2088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584" y="4213010"/>
            <a:ext cx="2088000" cy="2088000"/>
          </a:xfrm>
          <a:prstGeom prst="rect">
            <a:avLst/>
          </a:prstGeom>
        </p:spPr>
      </p:pic>
    </p:spTree>
    <p:extLst>
      <p:ext uri="{BB962C8B-B14F-4D97-AF65-F5344CB8AC3E}">
        <p14:creationId xmlns:p14="http://schemas.microsoft.com/office/powerpoint/2010/main" val="839796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75562" y="771303"/>
            <a:ext cx="10515600" cy="2127352"/>
          </a:xfrm>
        </p:spPr>
        <p:txBody>
          <a:bodyPr>
            <a:noAutofit/>
          </a:bodyPr>
          <a:lstStyle/>
          <a:p>
            <a:pPr algn="ctr"/>
            <a:r>
              <a:rPr lang="en-US" sz="6600" dirty="0"/>
              <a:t>Decision Making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72" y="3103897"/>
            <a:ext cx="2779979" cy="2779979"/>
          </a:xfrm>
          <a:prstGeom prst="rect">
            <a:avLst/>
          </a:prstGeom>
        </p:spPr>
      </p:pic>
    </p:spTree>
    <p:extLst>
      <p:ext uri="{BB962C8B-B14F-4D97-AF65-F5344CB8AC3E}">
        <p14:creationId xmlns:p14="http://schemas.microsoft.com/office/powerpoint/2010/main" val="2165740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a:t>The Curious Case of MongoDB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664411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deciding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Implementations</a:t>
            </a:r>
          </a:p>
        </p:txBody>
      </p:sp>
    </p:spTree>
    <p:extLst>
      <p:ext uri="{BB962C8B-B14F-4D97-AF65-F5344CB8AC3E}">
        <p14:creationId xmlns:p14="http://schemas.microsoft.com/office/powerpoint/2010/main" val="27693262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Implementations</a:t>
            </a:r>
          </a:p>
        </p:txBody>
      </p:sp>
    </p:spTree>
    <p:extLst>
      <p:ext uri="{BB962C8B-B14F-4D97-AF65-F5344CB8AC3E}">
        <p14:creationId xmlns:p14="http://schemas.microsoft.com/office/powerpoint/2010/main" val="1906664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lnSpcReduction="10000"/>
          </a:bodyPr>
          <a:lstStyle/>
          <a:p>
            <a:r>
              <a:rPr lang="en-US" sz="3200" dirty="0">
                <a:solidFill>
                  <a:schemeClr val="bg1"/>
                </a:solidFill>
              </a:rPr>
              <a:t>David Ayers, VP of Engineering, Invitation Homes</a:t>
            </a:r>
          </a:p>
          <a:p>
            <a:r>
              <a:rPr lang="en-US" sz="3200" dirty="0" err="1">
                <a:solidFill>
                  <a:schemeClr val="bg1"/>
                </a:solidFill>
              </a:rPr>
              <a:t>david@iamagiantnerd.com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Tree>
    <p:extLst>
      <p:ext uri="{BB962C8B-B14F-4D97-AF65-F5344CB8AC3E}">
        <p14:creationId xmlns:p14="http://schemas.microsoft.com/office/powerpoint/2010/main" val="39142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p:txBody>
      </p:sp>
    </p:spTree>
    <p:extLst>
      <p:ext uri="{BB962C8B-B14F-4D97-AF65-F5344CB8AC3E}">
        <p14:creationId xmlns:p14="http://schemas.microsoft.com/office/powerpoint/2010/main" val="141388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“Why did we decide to do </a:t>
            </a:r>
            <a:br>
              <a:rPr lang="en-US" sz="6600" i="1" dirty="0">
                <a:solidFill>
                  <a:schemeClr val="bg1"/>
                </a:solidFill>
              </a:rPr>
            </a:br>
            <a:r>
              <a:rPr lang="en-US" sz="6600" i="1" dirty="0">
                <a:solidFill>
                  <a:schemeClr val="bg1"/>
                </a:solidFill>
              </a:rPr>
              <a:t>it this way?”</a:t>
            </a:r>
          </a:p>
        </p:txBody>
      </p:sp>
      <p:sp>
        <p:nvSpPr>
          <p:cNvPr id="3" name="TextBox 2">
            <a:extLst>
              <a:ext uri="{FF2B5EF4-FFF2-40B4-BE49-F238E27FC236}">
                <a16:creationId xmlns:a16="http://schemas.microsoft.com/office/drawing/2014/main" id="{402C1612-915B-B94B-BDB8-275F12BDA1FD}"/>
              </a:ext>
            </a:extLst>
          </p:cNvPr>
          <p:cNvSpPr txBox="1"/>
          <p:nvPr/>
        </p:nvSpPr>
        <p:spPr>
          <a:xfrm>
            <a:off x="1612344" y="4336028"/>
            <a:ext cx="8617424" cy="461665"/>
          </a:xfrm>
          <a:prstGeom prst="rect">
            <a:avLst/>
          </a:prstGeom>
          <a:noFill/>
        </p:spPr>
        <p:txBody>
          <a:bodyPr wrap="none" rtlCol="0">
            <a:spAutoFit/>
          </a:bodyPr>
          <a:lstStyle/>
          <a:p>
            <a:pPr algn="ctr"/>
            <a:r>
              <a:rPr lang="en-US" sz="2400" dirty="0">
                <a:solidFill>
                  <a:schemeClr val="bg1"/>
                </a:solidFill>
              </a:rPr>
              <a:t>-- Every developer in history, twelve months after making a decision</a:t>
            </a:r>
          </a:p>
        </p:txBody>
      </p:sp>
    </p:spTree>
    <p:extLst>
      <p:ext uri="{BB962C8B-B14F-4D97-AF65-F5344CB8AC3E}">
        <p14:creationId xmlns:p14="http://schemas.microsoft.com/office/powerpoint/2010/main" val="33632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96358535"/>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c945a3b-6160-4713-9831-294a2026c015}" enabled="1" method="Privileged" siteId="{0101c982-42b5-4932-8d76-28b81fc704c8}" contentBits="0" removed="0"/>
</clbl:labelList>
</file>

<file path=docProps/app.xml><?xml version="1.0" encoding="utf-8"?>
<Properties xmlns="http://schemas.openxmlformats.org/officeDocument/2006/extended-properties" xmlns:vt="http://schemas.openxmlformats.org/officeDocument/2006/docPropsVTypes">
  <Template>Office Theme</Template>
  <TotalTime>5049</TotalTime>
  <Words>3708</Words>
  <Application>Microsoft Macintosh PowerPoint</Application>
  <PresentationFormat>Widescreen</PresentationFormat>
  <Paragraphs>268</Paragraphs>
  <Slides>66</Slides>
  <Notes>66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Gill Sans MT</vt:lpstr>
      <vt:lpstr>Office Theme</vt:lpstr>
      <vt:lpstr>Communicating and Documenting Architectural Decisions</vt:lpstr>
      <vt:lpstr>PowerPoint Presentation</vt:lpstr>
      <vt:lpstr>PowerPoint Presentation</vt:lpstr>
      <vt:lpstr>The Problem</vt:lpstr>
      <vt:lpstr>The Curious Case of MongoDB</vt:lpstr>
      <vt:lpstr>PowerPoint Presentation</vt:lpstr>
      <vt:lpstr>PowerPoint Presentation</vt:lpstr>
      <vt:lpstr>PowerPoint Presentation</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Re-use existing code  review processes</vt:lpstr>
      <vt:lpstr>ADRs = Goodness  </vt:lpstr>
      <vt:lpstr>More praise for ADRs: ThoughtWorks Technology Radar</vt:lpstr>
      <vt:lpstr>PowerPoint Presentation</vt:lpstr>
      <vt:lpstr>PowerPoint Presentation</vt:lpstr>
      <vt:lpstr>New Approaches!</vt:lpstr>
      <vt:lpstr>Cross Functional!</vt:lpstr>
      <vt:lpstr>Two Pizzas!</vt:lpstr>
      <vt:lpstr>Free Reign!</vt:lpstr>
      <vt:lpstr>PowerPoint Presentation</vt:lpstr>
      <vt:lpstr>Power to the People</vt:lpstr>
      <vt:lpstr>Open To All</vt:lpstr>
      <vt:lpstr>Decision Making</vt:lpstr>
      <vt:lpstr>#1 Write ADRs</vt:lpstr>
      <vt:lpstr>#2 Form Short-Term SIGs</vt:lpstr>
      <vt:lpstr>#3 Long Running SIGs</vt:lpstr>
      <vt:lpstr>What about the “Architecture Review Board”?</vt:lpstr>
      <vt:lpstr>The Guild helped with one of the hardest problems: Socializing Decisions</vt:lpstr>
      <vt:lpstr>What did these meetings look like?</vt:lpstr>
      <vt:lpstr>PowerPoint Presentation</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Thanks for your time!</vt:lpstr>
      <vt:lpstr>Communicating and Documenting Architectural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34</cp:revision>
  <dcterms:created xsi:type="dcterms:W3CDTF">2018-07-28T21:27:28Z</dcterms:created>
  <dcterms:modified xsi:type="dcterms:W3CDTF">2022-04-27T12:09:36Z</dcterms:modified>
</cp:coreProperties>
</file>