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10" r:id="rId34"/>
    <p:sldId id="311" r:id="rId35"/>
    <p:sldId id="308" r:id="rId36"/>
    <p:sldId id="300"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72" r:id="rId67"/>
    <p:sldId id="373" r:id="rId68"/>
    <p:sldId id="37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8309"/>
  </p:normalViewPr>
  <p:slideViewPr>
    <p:cSldViewPr snapToGrid="0" snapToObjects="1">
      <p:cViewPr varScale="1">
        <p:scale>
          <a:sx n="79" d="100"/>
          <a:sy n="79" d="100"/>
        </p:scale>
        <p:origin x="17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a:t>
            </a:r>
            <a:r>
              <a:rPr lang="en-US" sz="1800" b="0" i="0" u="none" strike="noStrike" kern="1200" dirty="0" smtClean="0">
                <a:solidFill>
                  <a:schemeClr val="tx1"/>
                </a:solidFill>
                <a:effectLst/>
                <a:latin typeface="+mn-lt"/>
                <a:ea typeface="+mn-ea"/>
                <a:cs typeface="+mn-cs"/>
              </a:rPr>
              <a:t>we’re all learning new ways of doing things. </a:t>
            </a:r>
          </a:p>
          <a:p>
            <a:endParaRPr lang="en-US" sz="1800" b="0" i="0" u="none" strike="noStrike" kern="1200" dirty="0" smtClean="0">
              <a:solidFill>
                <a:schemeClr val="tx1"/>
              </a:solidFill>
              <a:effectLst/>
              <a:latin typeface="+mn-lt"/>
              <a:ea typeface="+mn-ea"/>
              <a:cs typeface="+mn-cs"/>
            </a:endParaRPr>
          </a:p>
          <a:p>
            <a:r>
              <a:rPr lang="en-US" sz="1800" b="0" i="0" u="none" strike="noStrike" kern="1200" dirty="0" smtClean="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smtClean="0">
                <a:solidFill>
                  <a:schemeClr val="tx1"/>
                </a:solidFill>
                <a:effectLst/>
                <a:latin typeface="+mn-lt"/>
                <a:ea typeface="+mn-ea"/>
                <a:cs typeface="+mn-cs"/>
              </a:rPr>
              <a:t> and using </a:t>
            </a:r>
            <a:r>
              <a:rPr lang="en-US" sz="1800" b="0" i="0" u="none" strike="noStrike" kern="1200" dirty="0" smtClean="0">
                <a:solidFill>
                  <a:schemeClr val="tx1"/>
                </a:solidFill>
                <a:effectLst/>
                <a:latin typeface="+mn-lt"/>
                <a:ea typeface="+mn-ea"/>
                <a:cs typeface="+mn-cs"/>
              </a:rPr>
              <a:t>evolutionary</a:t>
            </a:r>
            <a:r>
              <a:rPr lang="en-US" sz="1800" b="0" i="0" u="none" strike="noStrike" kern="1200" baseline="0" dirty="0" smtClean="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As technology leaders, we are responsible for maintaining the health,</a:t>
            </a:r>
            <a:r>
              <a:rPr lang="en-US" b="0" baseline="0" dirty="0" smtClean="0">
                <a:effectLst/>
              </a:rPr>
              <a:t> welfare, and safety of the teams that work with us and the enterprise systems in general. </a:t>
            </a:r>
          </a:p>
          <a:p>
            <a:pPr rtl="0"/>
            <a:endParaRPr lang="en-US" b="0" baseline="0" dirty="0" smtClean="0">
              <a:effectLst/>
            </a:endParaRPr>
          </a:p>
          <a:p>
            <a:pPr rtl="0"/>
            <a:r>
              <a:rPr lang="en-US" b="0" baseline="0" dirty="0" smtClean="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SIGs are great places to embed Enterprise Architecture folks, especially as it related to reference implementations. I'll talk about this more later, but this is a great opportunity for Enterprise Architects to jump back into the pool and swim around a bit, flexing those practitioner muscles.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03879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Over time, we settled on several techniques</a:t>
            </a:r>
            <a:r>
              <a:rPr lang="en-US" sz="1200" b="0" i="0" u="none" strike="noStrike" kern="1200" baseline="0" dirty="0" smtClean="0">
                <a:solidFill>
                  <a:schemeClr val="tx1"/>
                </a:solidFill>
                <a:effectLst/>
                <a:latin typeface="+mn-lt"/>
                <a:ea typeface="+mn-ea"/>
                <a:cs typeface="+mn-cs"/>
              </a:rPr>
              <a:t> to help make, document, and socialize our architectural decisions, and today, I’m going to talk about 3 </a:t>
            </a:r>
            <a:r>
              <a:rPr lang="en-US" sz="1200" b="0" i="0" u="none" strike="noStrike" kern="1200" baseline="0" smtClean="0">
                <a:solidFill>
                  <a:schemeClr val="tx1"/>
                </a:solidFill>
                <a:effectLst/>
                <a:latin typeface="+mn-lt"/>
                <a:ea typeface="+mn-ea"/>
                <a:cs typeface="+mn-cs"/>
              </a:rPr>
              <a:t>of them</a:t>
            </a:r>
            <a:endParaRPr lang="en-US"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smtClean="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4/4/2019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4/4/2019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dayers@lesl.com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Recording Decisions</a:t>
            </a:r>
          </a:p>
        </p:txBody>
      </p:sp>
    </p:spTree>
    <p:extLst>
      <p:ext uri="{BB962C8B-B14F-4D97-AF65-F5344CB8AC3E}">
        <p14:creationId xmlns:p14="http://schemas.microsoft.com/office/powerpoint/2010/main" val="10633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Wiki pages, where </a:t>
            </a:r>
            <a:br>
              <a:rPr lang="en-US" sz="6600" dirty="0"/>
            </a:br>
            <a:r>
              <a:rPr lang="en-US" sz="6600" dirty="0"/>
              <a:t>documents go to die</a:t>
            </a:r>
          </a:p>
        </p:txBody>
      </p:sp>
    </p:spTree>
    <p:extLst>
      <p:ext uri="{BB962C8B-B14F-4D97-AF65-F5344CB8AC3E}">
        <p14:creationId xmlns:p14="http://schemas.microsoft.com/office/powerpoint/2010/main" val="36619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46792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sp>
        <p:nvSpPr>
          <p:cNvPr id="5" name="TextBox 4">
            <a:extLst>
              <a:ext uri="{FF2B5EF4-FFF2-40B4-BE49-F238E27FC236}">
                <a16:creationId xmlns:a16="http://schemas.microsoft.com/office/drawing/2014/main" id="{6B72547F-225F-4540-B09C-B5CB422CAEF2}"/>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36843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sp>
        <p:nvSpPr>
          <p:cNvPr id="4" name="TextBox 3">
            <a:extLst>
              <a:ext uri="{FF2B5EF4-FFF2-40B4-BE49-F238E27FC236}">
                <a16:creationId xmlns:a16="http://schemas.microsoft.com/office/drawing/2014/main" id="{F0764BCA-94A5-714F-887B-7AFD43E41D1C}"/>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15394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627916" y="1659779"/>
            <a:ext cx="10527241" cy="461665"/>
          </a:xfrm>
          <a:prstGeom prst="rect">
            <a:avLst/>
          </a:prstGeom>
          <a:noFill/>
        </p:spPr>
        <p:txBody>
          <a:bodyPr wrap="none" rtlCol="0">
            <a:spAutoFit/>
          </a:bodyPr>
          <a:lstStyle/>
          <a:p>
            <a:pPr algn="ctr"/>
            <a:r>
              <a:rPr lang="en-US" sz="2400" dirty="0">
                <a:solidFill>
                  <a:schemeClr val="bg1"/>
                </a:solidFill>
              </a:rPr>
              <a:t>Technologist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660171" y="2762098"/>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2986542" y="3998529"/>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085196" y="533606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r>
              <a:rPr lang="en-US" sz="9600" dirty="0"/>
              <a:t>👍🏽</a:t>
            </a:r>
          </a:p>
        </p:txBody>
      </p:sp>
    </p:spTree>
    <p:extLst>
      <p:ext uri="{BB962C8B-B14F-4D97-AF65-F5344CB8AC3E}">
        <p14:creationId xmlns:p14="http://schemas.microsoft.com/office/powerpoint/2010/main" val="38251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Problem</a:t>
            </a:r>
            <a:endParaRPr lang="en-US" sz="6600" dirty="0"/>
          </a:p>
        </p:txBody>
      </p:sp>
    </p:spTree>
    <p:extLst>
      <p:ext uri="{BB962C8B-B14F-4D97-AF65-F5344CB8AC3E}">
        <p14:creationId xmlns:p14="http://schemas.microsoft.com/office/powerpoint/2010/main" val="178831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Two Pizzas!</a:t>
            </a:r>
            <a:br>
              <a:rPr lang="en-US" sz="6600" dirty="0"/>
            </a:br>
            <a:r>
              <a:rPr lang="en-US" sz="6600" dirty="0"/>
              <a:t/>
            </a:r>
            <a:br>
              <a:rPr lang="en-US" sz="6600" dirty="0"/>
            </a:br>
            <a:r>
              <a:rPr lang="en-US" sz="15000" dirty="0"/>
              <a:t>🍕 🍕</a:t>
            </a:r>
          </a:p>
        </p:txBody>
      </p:sp>
    </p:spTree>
    <p:extLst>
      <p:ext uri="{BB962C8B-B14F-4D97-AF65-F5344CB8AC3E}">
        <p14:creationId xmlns:p14="http://schemas.microsoft.com/office/powerpoint/2010/main" val="4099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20000" dirty="0"/>
              <a:t>🙍🏽‍♀️🙍🏼‍♂️🙍🏾‍♂️🙍🏻‍♀️</a:t>
            </a:r>
          </a:p>
        </p:txBody>
      </p:sp>
    </p:spTree>
    <p:extLst>
      <p:ext uri="{BB962C8B-B14F-4D97-AF65-F5344CB8AC3E}">
        <p14:creationId xmlns:p14="http://schemas.microsoft.com/office/powerpoint/2010/main" val="66497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spTree>
    <p:extLst>
      <p:ext uri="{BB962C8B-B14F-4D97-AF65-F5344CB8AC3E}">
        <p14:creationId xmlns:p14="http://schemas.microsoft.com/office/powerpoint/2010/main" val="232203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spTree>
    <p:extLst>
      <p:ext uri="{BB962C8B-B14F-4D97-AF65-F5344CB8AC3E}">
        <p14:creationId xmlns:p14="http://schemas.microsoft.com/office/powerpoint/2010/main" val="839796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Decision Making</a:t>
            </a:r>
          </a:p>
        </p:txBody>
      </p:sp>
    </p:spTree>
    <p:extLst>
      <p:ext uri="{BB962C8B-B14F-4D97-AF65-F5344CB8AC3E}">
        <p14:creationId xmlns:p14="http://schemas.microsoft.com/office/powerpoint/2010/main" val="2165740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SIGs = Great Places to embed Enterprise Architects</a:t>
            </a:r>
          </a:p>
        </p:txBody>
      </p:sp>
    </p:spTree>
    <p:extLst>
      <p:ext uri="{BB962C8B-B14F-4D97-AF65-F5344CB8AC3E}">
        <p14:creationId xmlns:p14="http://schemas.microsoft.com/office/powerpoint/2010/main" val="1395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Curious Case of MongoDB</a:t>
            </a:r>
            <a:endParaRPr lang="en-US" sz="6600" dirty="0"/>
          </a:p>
        </p:txBody>
      </p:sp>
    </p:spTree>
    <p:extLst>
      <p:ext uri="{BB962C8B-B14F-4D97-AF65-F5344CB8AC3E}">
        <p14:creationId xmlns:p14="http://schemas.microsoft.com/office/powerpoint/2010/main" val="66441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Group VP of Technology, Leslie’s </a:t>
            </a:r>
            <a:r>
              <a:rPr lang="en-US" sz="3200" dirty="0" err="1">
                <a:solidFill>
                  <a:schemeClr val="bg1"/>
                </a:solidFill>
              </a:rPr>
              <a:t>Poolmart</a:t>
            </a:r>
            <a:endParaRPr lang="en-US" sz="3200" dirty="0">
              <a:solidFill>
                <a:schemeClr val="bg1"/>
              </a:solidFill>
            </a:endParaRPr>
          </a:p>
          <a:p>
            <a:r>
              <a:rPr lang="en-US" sz="3200" dirty="0">
                <a:solidFill>
                  <a:schemeClr val="bg1"/>
                </a:solidFill>
              </a:rPr>
              <a:t>dayers@lesl.com</a:t>
            </a: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endParaRPr lang="en-US" sz="6600" i="1" dirty="0">
              <a:solidFill>
                <a:schemeClr val="bg1"/>
              </a:solidFill>
            </a:endParaRP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a:t>
            </a:r>
            <a:r>
              <a:rPr lang="en-US" sz="2400" dirty="0">
                <a:solidFill>
                  <a:schemeClr val="bg1"/>
                </a:solidFill>
              </a:rPr>
              <a:t>Every developer in history, twelve months after making a decision</a:t>
            </a:r>
            <a:endParaRPr lang="en-US" sz="2400" dirty="0">
              <a:solidFill>
                <a:schemeClr val="bg1"/>
              </a:solidFill>
            </a:endParaRPr>
          </a:p>
        </p:txBody>
      </p:sp>
    </p:spTree>
    <p:extLst>
      <p:ext uri="{BB962C8B-B14F-4D97-AF65-F5344CB8AC3E}">
        <p14:creationId xmlns:p14="http://schemas.microsoft.com/office/powerpoint/2010/main" val="3363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2897</TotalTime>
  <Words>3506</Words>
  <Application>Microsoft Office PowerPoint</Application>
  <PresentationFormat>Widescreen</PresentationFormat>
  <Paragraphs>273</Paragraphs>
  <Slides>68</Slides>
  <Notes>68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  🍕 🍕</vt:lpstr>
      <vt:lpstr>Free Reign!</vt:lpstr>
      <vt:lpstr>🙍🏽‍♀️🙍🏼‍♂️🙍🏾‍♂️🙍🏻‍♀️</vt:lpstr>
      <vt:lpstr>Power to the People</vt:lpstr>
      <vt:lpstr>Open To All</vt:lpstr>
      <vt:lpstr>Decision Making</vt:lpstr>
      <vt:lpstr>#1 Write ADRs</vt:lpstr>
      <vt:lpstr>#2 Form Short-Term SIGs</vt:lpstr>
      <vt:lpstr>#3 Long Running SIGs</vt:lpstr>
      <vt:lpstr>SIGs = Great Places to embed Enterprise Architects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14</cp:revision>
  <dcterms:created xsi:type="dcterms:W3CDTF">2018-07-28T21:27:28Z</dcterms:created>
  <dcterms:modified xsi:type="dcterms:W3CDTF">2019-04-04T20:47:56Z</dcterms:modified>
</cp:coreProperties>
</file>