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5"/>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2" r:id="rId18"/>
    <p:sldId id="273" r:id="rId19"/>
    <p:sldId id="276" r:id="rId20"/>
    <p:sldId id="275"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 id="291" r:id="rId34"/>
    <p:sldId id="293" r:id="rId35"/>
    <p:sldId id="294" r:id="rId36"/>
    <p:sldId id="295" r:id="rId37"/>
    <p:sldId id="296" r:id="rId38"/>
    <p:sldId id="297" r:id="rId39"/>
    <p:sldId id="298" r:id="rId40"/>
    <p:sldId id="299" r:id="rId41"/>
    <p:sldId id="302" r:id="rId42"/>
    <p:sldId id="303" r:id="rId43"/>
    <p:sldId id="304" r:id="rId44"/>
    <p:sldId id="305" r:id="rId45"/>
    <p:sldId id="306" r:id="rId46"/>
    <p:sldId id="307" r:id="rId47"/>
    <p:sldId id="309" r:id="rId48"/>
    <p:sldId id="301" r:id="rId49"/>
    <p:sldId id="310" r:id="rId50"/>
    <p:sldId id="311" r:id="rId51"/>
    <p:sldId id="308" r:id="rId52"/>
    <p:sldId id="300"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309"/>
  </p:normalViewPr>
  <p:slideViewPr>
    <p:cSldViewPr snapToGrid="0" snapToObjects="1">
      <p:cViewPr varScale="1">
        <p:scale>
          <a:sx n="87" d="100"/>
          <a:sy n="87" d="100"/>
        </p:scale>
        <p:origin x="20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8/1/18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agilearchitect.org/agile/index.as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there is a </a:t>
            </a:r>
            <a:r>
              <a:rPr lang="en-US" sz="1200" b="0" i="0" u="sng" strike="noStrike" kern="1200" dirty="0">
                <a:solidFill>
                  <a:schemeClr val="tx1"/>
                </a:solidFill>
                <a:effectLst/>
                <a:latin typeface="+mn-lt"/>
                <a:ea typeface="+mn-ea"/>
                <a:cs typeface="+mn-cs"/>
                <a:hlinkClick r:id="rId3"/>
              </a:rPr>
              <a:t>fundamental dilemma</a:t>
            </a:r>
            <a:r>
              <a:rPr lang="en-US" sz="1200" b="0" i="0" u="none" strike="noStrike" kern="1200" dirty="0">
                <a:solidFill>
                  <a:schemeClr val="tx1"/>
                </a:solidFill>
                <a:effectLst/>
                <a:latin typeface="+mn-lt"/>
                <a:ea typeface="+mn-ea"/>
                <a:cs typeface="+mn-cs"/>
              </a:rPr>
              <a:t> and tension between these new ways of doing things and traditional thinking about Enterprise Architecture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229492378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Think in terms of semantic versioning -- </a:t>
            </a:r>
            <a:r>
              <a:rPr lang="en-US" sz="1200" b="0" i="0" u="none" strike="noStrike" kern="1200" dirty="0" err="1">
                <a:solidFill>
                  <a:schemeClr val="tx1"/>
                </a:solidFill>
                <a:effectLst/>
                <a:latin typeface="+mn-lt"/>
                <a:ea typeface="+mn-ea"/>
                <a:cs typeface="+mn-cs"/>
              </a:rPr>
              <a:t>major.minor.patch</a:t>
            </a:r>
            <a:endParaRPr lang="en-US" sz="1200" b="0" i="0" u="none" strike="noStrike" kern="1200" dirty="0">
              <a:solidFill>
                <a:schemeClr val="tx1"/>
              </a:solidFill>
              <a:effectLst/>
              <a:latin typeface="+mn-lt"/>
              <a:ea typeface="+mn-ea"/>
              <a:cs typeface="+mn-cs"/>
            </a:endParaRP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patches &amp; minor releases are *guaranteed* to be backward compatible, major releases are not</a:t>
            </a:r>
          </a:p>
        </p:txBody>
      </p:sp>
      <p:sp>
        <p:nvSpPr>
          <p:cNvPr id="4" name="Slide Number Placeholder 3"/>
          <p:cNvSpPr>
            <a:spLocks noGrp="1"/>
          </p:cNvSpPr>
          <p:nvPr>
            <p:ph type="sldNum" sz="quarter" idx="10"/>
          </p:nvPr>
        </p:nvSpPr>
        <p:spPr/>
        <p:txBody>
          <a:bodyPr/>
          <a:lstStyle/>
          <a:p>
            <a:fld id="{096F4AFB-61BD-1340-90B6-0FECED04B0A2}" type="slidenum">
              <a:rPr lang="en-US" smtClean="0"/>
              <a:t>100</a:t>
            </a:fld>
            <a:endParaRPr lang="en-US"/>
          </a:p>
        </p:txBody>
      </p:sp>
    </p:spTree>
    <p:extLst>
      <p:ext uri="{BB962C8B-B14F-4D97-AF65-F5344CB8AC3E}">
        <p14:creationId xmlns:p14="http://schemas.microsoft.com/office/powerpoint/2010/main" val="311491946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Ensure that there are methods in place to actually make this guarantee a reality. There are lots of tools and techniques out there for testing API contracts; figure out which ones make sense for you and your teams</a:t>
            </a:r>
          </a:p>
        </p:txBody>
      </p:sp>
      <p:sp>
        <p:nvSpPr>
          <p:cNvPr id="4" name="Slide Number Placeholder 3"/>
          <p:cNvSpPr>
            <a:spLocks noGrp="1"/>
          </p:cNvSpPr>
          <p:nvPr>
            <p:ph type="sldNum" sz="quarter" idx="10"/>
          </p:nvPr>
        </p:nvSpPr>
        <p:spPr/>
        <p:txBody>
          <a:bodyPr/>
          <a:lstStyle/>
          <a:p>
            <a:fld id="{096F4AFB-61BD-1340-90B6-0FECED04B0A2}" type="slidenum">
              <a:rPr lang="en-US" smtClean="0"/>
              <a:t>101</a:t>
            </a:fld>
            <a:endParaRPr lang="en-US"/>
          </a:p>
        </p:txBody>
      </p:sp>
    </p:spTree>
    <p:extLst>
      <p:ext uri="{BB962C8B-B14F-4D97-AF65-F5344CB8AC3E}">
        <p14:creationId xmlns:p14="http://schemas.microsoft.com/office/powerpoint/2010/main" val="113560753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Accept that there will need to be multiple versions of APIs running concurrently, but have a plan to sunset old versions as quickly as possible. You might need to change your API in a way that breaks backward compatibility, but you also need to make sure you give other teams a chance to catch up. After all, their priorities may be very different than yours. Make sure that your DevOps tooling supports multiple concurrent versions, you'll need it!</a:t>
            </a:r>
          </a:p>
        </p:txBody>
      </p:sp>
      <p:sp>
        <p:nvSpPr>
          <p:cNvPr id="4" name="Slide Number Placeholder 3"/>
          <p:cNvSpPr>
            <a:spLocks noGrp="1"/>
          </p:cNvSpPr>
          <p:nvPr>
            <p:ph type="sldNum" sz="quarter" idx="10"/>
          </p:nvPr>
        </p:nvSpPr>
        <p:spPr/>
        <p:txBody>
          <a:bodyPr/>
          <a:lstStyle/>
          <a:p>
            <a:fld id="{096F4AFB-61BD-1340-90B6-0FECED04B0A2}" type="slidenum">
              <a:rPr lang="en-US" smtClean="0"/>
              <a:t>102</a:t>
            </a:fld>
            <a:endParaRPr lang="en-US"/>
          </a:p>
        </p:txBody>
      </p:sp>
    </p:spTree>
    <p:extLst>
      <p:ext uri="{BB962C8B-B14F-4D97-AF65-F5344CB8AC3E}">
        <p14:creationId xmlns:p14="http://schemas.microsoft.com/office/powerpoint/2010/main" val="21188854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Another problem with having lots of teams with lots of APIs is exposing them to other teams, with the appropriate documentation on how to consume them. Tools like Swagger, which expose your public APIs in a way that makes them easy to understand can really help in this area; do some investigation and spiking and bake things like this into reference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103</a:t>
            </a:fld>
            <a:endParaRPr lang="en-US"/>
          </a:p>
        </p:txBody>
      </p:sp>
    </p:spTree>
    <p:extLst>
      <p:ext uri="{BB962C8B-B14F-4D97-AF65-F5344CB8AC3E}">
        <p14:creationId xmlns:p14="http://schemas.microsoft.com/office/powerpoint/2010/main" val="42187331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104</a:t>
            </a:fld>
            <a:endParaRPr lang="en-US"/>
          </a:p>
        </p:txBody>
      </p:sp>
    </p:spTree>
    <p:extLst>
      <p:ext uri="{BB962C8B-B14F-4D97-AF65-F5344CB8AC3E}">
        <p14:creationId xmlns:p14="http://schemas.microsoft.com/office/powerpoint/2010/main" val="300150786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Asynchronous communication patterns have been around for a long time, and have been gaining in popularity as parts of IOT ingestion patterns, data warehousing ETL patterns, and general service-to-service communications. These asynchronous patterns go a long way towards decoupling systems, and building more robust solutions that don't rely on another service being up *right now*.</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105</a:t>
            </a:fld>
            <a:endParaRPr lang="en-US"/>
          </a:p>
        </p:txBody>
      </p:sp>
    </p:spTree>
    <p:extLst>
      <p:ext uri="{BB962C8B-B14F-4D97-AF65-F5344CB8AC3E}">
        <p14:creationId xmlns:p14="http://schemas.microsoft.com/office/powerpoint/2010/main" val="231523623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they are also very very easy to do poorly. One of the most common things I have seen is a great asynchronous queuing architecture with almost no thought given to error handling or robustness. I have seen places where thousands of messages are "discovered" sitting in some queue not being processed, and no one has notices.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Additionally, most of these technologies, while easy to stand up, are complex to run.</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106</a:t>
            </a:fld>
            <a:endParaRPr lang="en-US"/>
          </a:p>
        </p:txBody>
      </p:sp>
    </p:spTree>
    <p:extLst>
      <p:ext uri="{BB962C8B-B14F-4D97-AF65-F5344CB8AC3E}">
        <p14:creationId xmlns:p14="http://schemas.microsoft.com/office/powerpoint/2010/main" val="96175691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Enterprise Architects are particularly well suited to play a large role in helping to architect these asynchronous seams between systems &amp; teams, working with the EA Guild and the appropriate SIGs.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It’s probably worth creating a SIG around asynchronous messaging, with EA leading the charge, especially as these methods are established. Having wider participating in how these solutions are architecture, and the underlying technology that’s being used (Kafka, ActiveMQ, RabbitMQ,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will help make them more successful, as well as helping to socialize the best practices.</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107</a:t>
            </a:fld>
            <a:endParaRPr lang="en-US"/>
          </a:p>
        </p:txBody>
      </p:sp>
    </p:spTree>
    <p:extLst>
      <p:ext uri="{BB962C8B-B14F-4D97-AF65-F5344CB8AC3E}">
        <p14:creationId xmlns:p14="http://schemas.microsoft.com/office/powerpoint/2010/main" val="265952450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needs to be a defined error handling approach (codified as a reference implementation) </a:t>
            </a:r>
          </a:p>
        </p:txBody>
      </p:sp>
      <p:sp>
        <p:nvSpPr>
          <p:cNvPr id="4" name="Slide Number Placeholder 3"/>
          <p:cNvSpPr>
            <a:spLocks noGrp="1"/>
          </p:cNvSpPr>
          <p:nvPr>
            <p:ph type="sldNum" sz="quarter" idx="10"/>
          </p:nvPr>
        </p:nvSpPr>
        <p:spPr/>
        <p:txBody>
          <a:bodyPr/>
          <a:lstStyle/>
          <a:p>
            <a:fld id="{096F4AFB-61BD-1340-90B6-0FECED04B0A2}" type="slidenum">
              <a:rPr lang="en-US" smtClean="0"/>
              <a:t>108</a:t>
            </a:fld>
            <a:endParaRPr lang="en-US"/>
          </a:p>
        </p:txBody>
      </p:sp>
    </p:spTree>
    <p:extLst>
      <p:ext uri="{BB962C8B-B14F-4D97-AF65-F5344CB8AC3E}">
        <p14:creationId xmlns:p14="http://schemas.microsoft.com/office/powerpoint/2010/main" val="2899604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needs to be standards on notification of error (which ensure that action actually takes place).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best error handling routines are </a:t>
            </a:r>
            <a:r>
              <a:rPr lang="en-US" sz="1200" b="0" i="0" u="none" strike="noStrike" kern="1200" dirty="0" err="1">
                <a:solidFill>
                  <a:schemeClr val="tx1"/>
                </a:solidFill>
                <a:effectLst/>
                <a:latin typeface="+mn-lt"/>
                <a:ea typeface="+mn-ea"/>
                <a:cs typeface="+mn-cs"/>
              </a:rPr>
              <a:t>programatic</a:t>
            </a:r>
            <a:r>
              <a:rPr lang="en-US" sz="1200" b="0" i="0" u="none" strike="noStrike" kern="1200" dirty="0">
                <a:solidFill>
                  <a:schemeClr val="tx1"/>
                </a:solidFill>
                <a:effectLst/>
                <a:latin typeface="+mn-lt"/>
                <a:ea typeface="+mn-ea"/>
                <a:cs typeface="+mn-cs"/>
              </a:rPr>
              <a:t>, but often that's particularly hard to do, and many situations will still require human intervention to untangle.</a:t>
            </a:r>
          </a:p>
        </p:txBody>
      </p:sp>
      <p:sp>
        <p:nvSpPr>
          <p:cNvPr id="4" name="Slide Number Placeholder 3"/>
          <p:cNvSpPr>
            <a:spLocks noGrp="1"/>
          </p:cNvSpPr>
          <p:nvPr>
            <p:ph type="sldNum" sz="quarter" idx="10"/>
          </p:nvPr>
        </p:nvSpPr>
        <p:spPr/>
        <p:txBody>
          <a:bodyPr/>
          <a:lstStyle/>
          <a:p>
            <a:fld id="{096F4AFB-61BD-1340-90B6-0FECED04B0A2}" type="slidenum">
              <a:rPr lang="en-US" smtClean="0"/>
              <a:t>109</a:t>
            </a:fld>
            <a:endParaRPr lang="en-US"/>
          </a:p>
        </p:txBody>
      </p:sp>
    </p:spTree>
    <p:extLst>
      <p:ext uri="{BB962C8B-B14F-4D97-AF65-F5344CB8AC3E}">
        <p14:creationId xmlns:p14="http://schemas.microsoft.com/office/powerpoint/2010/main" val="2371515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On the one hand, many Enterprise Architects are trying to "hold the line" and are skeptical of change, scared of technology sprawl.</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81367116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Finally, as Enterprise Architects work with teams at the inception of projects, they can apply their understanding of the seams between systems to help the team build the right interactions. </a:t>
            </a:r>
          </a:p>
        </p:txBody>
      </p:sp>
      <p:sp>
        <p:nvSpPr>
          <p:cNvPr id="4" name="Slide Number Placeholder 3"/>
          <p:cNvSpPr>
            <a:spLocks noGrp="1"/>
          </p:cNvSpPr>
          <p:nvPr>
            <p:ph type="sldNum" sz="quarter" idx="10"/>
          </p:nvPr>
        </p:nvSpPr>
        <p:spPr/>
        <p:txBody>
          <a:bodyPr/>
          <a:lstStyle/>
          <a:p>
            <a:fld id="{096F4AFB-61BD-1340-90B6-0FECED04B0A2}" type="slidenum">
              <a:rPr lang="en-US" smtClean="0"/>
              <a:t>110</a:t>
            </a:fld>
            <a:endParaRPr lang="en-US"/>
          </a:p>
        </p:txBody>
      </p:sp>
    </p:spTree>
    <p:extLst>
      <p:ext uri="{BB962C8B-B14F-4D97-AF65-F5344CB8AC3E}">
        <p14:creationId xmlns:p14="http://schemas.microsoft.com/office/powerpoint/2010/main" val="320853734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111</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112</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113</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On the other hand, Agile/</a:t>
            </a:r>
            <a:r>
              <a:rPr lang="en-US" b="0" dirty="0" err="1">
                <a:effectLst/>
              </a:rPr>
              <a:t>Devops</a:t>
            </a:r>
            <a:r>
              <a:rPr lang="en-US" b="0" dirty="0">
                <a:effectLst/>
              </a:rPr>
              <a:t> people thing traditional Enterprise Architecture just shackles their ability to move forward.</a:t>
            </a: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171762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of these reasons, Enterprise Architecture is at a crossroads, and must evolve. We need a new definition for these dangerous times.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So I went back through those 72 million results, and found a different one that I thing better describes where we need to go.</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57131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Author of two books, currently works at AWS:</a:t>
            </a:r>
          </a:p>
          <a:p>
            <a:pPr rtl="0"/>
            <a:endParaRPr lang="en-US" b="0" dirty="0">
              <a:effectLst/>
            </a:endParaRPr>
          </a:p>
          <a:p>
            <a:pPr rtl="0"/>
            <a:r>
              <a:rPr lang="en-US" b="0" dirty="0">
                <a:effectLst/>
              </a:rPr>
              <a:t>“A seat at the table”</a:t>
            </a:r>
          </a:p>
          <a:p>
            <a:pPr rtl="0"/>
            <a:r>
              <a:rPr lang="en-US" b="0" dirty="0">
                <a:effectLst/>
              </a:rPr>
              <a:t>“The art of business value”</a:t>
            </a:r>
          </a:p>
          <a:p>
            <a:pPr rtl="0"/>
            <a:endParaRPr lang="en-US" b="0" dirty="0">
              <a:effectLst/>
            </a:endParaRPr>
          </a:p>
          <a:p>
            <a:pPr rtl="0"/>
            <a:r>
              <a:rPr lang="en-US" b="0" dirty="0">
                <a:effectLst/>
              </a:rPr>
              <a:t>Obviously, Mark has a lot of experience in complex environments.</a:t>
            </a: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782935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More specifically, what does this mean about our roles as architects?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157732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think there are four main areas about how Enterprise Architects approach their work that need to evolve for this new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2290603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Instead of constraining teams by rigorous “standards", Enterprise Architecture needs to facilitate and socialize common understanding and help build best practices. Socialization is usually the hard part.</a:t>
            </a: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175969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 "amorphous pool of technology" that are most enterprises also presents an opportunity for Enterprise Architects to serve as a lifeguards &amp; swimming coaches. With the right techniques, Enterprise Architecture can become a powerful voice that can have great influence in a technology organization, without becoming the “standards enforcers”.</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8242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Only by building trust between EA &amp; the rest of the technology group will you help really achieve your goals. If EA as seen as the “standards enforcers”, there isn’t going to be a strong relationship there.</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People want to make the enterprise better. They want to be craftspeople. We need to find ways to embrace that, not tamp it down.</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31339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 also think that Enterprise Architects can help build a culture of caring about technology as a craft,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leverage the group of smart people around you to help build a strong Enterprise Architecture mindset that spreads out beyond just the people in Enterprise Architecture.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Enterprise Architecture unfairly gets a bad rap of "Ivory Tower" architecture (and I know that doesn't really apply much anymore), and even though most Enterprise Architecture folks aren't really like this (anymore), that's still the unfortunate view many people have of Enterprise Architecture. By making everyone care about Enterprise Architecture, we can begin to change this view.</a:t>
            </a: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4117627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We’ve talked about things that need to change, now I’m going to talk through give techniques and approaches that I have seen be successful.</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Think of these as recipes – they can be adjusted as necessary, and you can pick and choose which might work best in your environment – although several of them are self-reinforcing and work well together.</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064011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These are the five techniques I'm going to cover in the rest of the presentation.</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technologists, we make architectural decisions all of the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857798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Nygard (link/picture?),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Enterprise Architecture is not immune.</a:t>
            </a:r>
          </a:p>
          <a:p>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Enterprise Architecture is at a crossroads, especially in organizations which do a lot of custom software development. The DevOps movement, combined with design thinking and agile organizational design has left a lot of Enterprise Architecture professionals scratching their head on how they can add value and continue to provide governance and guidance to the technology teams. At the same time, many companies are just now starting to create EA practices, to start to put their arms around technology sprawl.</a:t>
            </a:r>
          </a:p>
          <a:p>
            <a:endParaRPr lang="en-US" sz="18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But before we dig into how Enterprise Architecture needs to change, let's try to come to a common understanding.</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 I have found is that Enterprise Architecture is defined very differently for many different companies.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two years I was part of a group of people in "Chief Architect" roles in companies across many different industries. Each meeting, someone would be responsible for coming up with a topic, and we had great, lively discussions.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After meeting for about a year, someone “wait a minute, what do YOU think Enterprise Architecture is??”. Everyone had a different idea.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If you google "what is enterprise architecture", you get over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**SLIDE**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5675506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72 million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To be fair, most of these are links to Gartner or Forester reports.</a:t>
            </a:r>
            <a:endParaRPr lang="en-US" dirty="0"/>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preparing for this talk, I read through all 72 million results to try to find the answer. Ok not really, but I did read through a bunch of them for a definition, found one that I think fit well, and cut-and-pasted it into this presentation:</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8050423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39018568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SIGs are great places to embed Enterprise Architecture folks, especially as it related to reference implementations. I'll talk about this more later, but this is a great opportunity for Enterprise Architects to jump back into the pool and swim around a bit, flexing those practitioner muscles.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20387926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68</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69</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my opinion, there are two problems with this view</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19951102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70</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71</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72</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73</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74</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75</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76</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77</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78</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79</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every enterprise is a mess.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 have managed to create a "unified IT environment" with "standardized hardware and software systems", you are in the minority of enterprises.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Most companies have to deal with a mishmash of disparate systems, with varying degrees of integration (if any), often with lots of custom developed code gluing everything together. Given this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***amorphous pool of technology***,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lofty goal of a "unified IT environment" is very difficult to achieve, and the road to unification is filled with compromises -- some of which are practical and pragmatic, others, not so much.</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8693021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80</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81</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82</a:t>
            </a:fld>
            <a:endParaRPr lang="en-US"/>
          </a:p>
        </p:txBody>
      </p:sp>
    </p:spTree>
    <p:extLst>
      <p:ext uri="{BB962C8B-B14F-4D97-AF65-F5344CB8AC3E}">
        <p14:creationId xmlns:p14="http://schemas.microsoft.com/office/powerpoint/2010/main" val="11631010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may be the most controversial (to some) topic in the presentation.</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83</a:t>
            </a:fld>
            <a:endParaRPr lang="en-US"/>
          </a:p>
        </p:txBody>
      </p:sp>
    </p:spTree>
    <p:extLst>
      <p:ext uri="{BB962C8B-B14F-4D97-AF65-F5344CB8AC3E}">
        <p14:creationId xmlns:p14="http://schemas.microsoft.com/office/powerpoint/2010/main" val="17818590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recall what Mark Schwartz has to say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84</a:t>
            </a:fld>
            <a:endParaRPr lang="en-US"/>
          </a:p>
        </p:txBody>
      </p:sp>
    </p:spTree>
    <p:extLst>
      <p:ext uri="{BB962C8B-B14F-4D97-AF65-F5344CB8AC3E}">
        <p14:creationId xmlns:p14="http://schemas.microsoft.com/office/powerpoint/2010/main" val="4870986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Being hand-on doesn't mean working day in and day out coding (or building infrastructure, or configuring routers) -- necessarily. It does mean that on occasion, as appropriate, that EA folks should roll up their sleeves and bust out an IDE or command line.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85</a:t>
            </a:fld>
            <a:endParaRPr lang="en-US"/>
          </a:p>
        </p:txBody>
      </p:sp>
    </p:spTree>
    <p:extLst>
      <p:ext uri="{BB962C8B-B14F-4D97-AF65-F5344CB8AC3E}">
        <p14:creationId xmlns:p14="http://schemas.microsoft.com/office/powerpoint/2010/main" val="12131574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my view there are three areas where jumping in the pool make a lot of sense: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86</a:t>
            </a:fld>
            <a:endParaRPr lang="en-US"/>
          </a:p>
        </p:txBody>
      </p:sp>
    </p:spTree>
    <p:extLst>
      <p:ext uri="{BB962C8B-B14F-4D97-AF65-F5344CB8AC3E}">
        <p14:creationId xmlns:p14="http://schemas.microsoft.com/office/powerpoint/2010/main" val="125087734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Development of reference architectures. As a member of a SIG around a language or technology, Enterprise Architects are well positioned to help in the production of reference implementations. Enterprise Architects have a good sense of the enterprise, the tooling, the teams &amp; steams (more on this later), and they can help guide the creation of these reference architectures, and also help make sure they evolve as the world evolves. And they can also help craft the ADRs that go along with these reference architectures, helping to frame the context behind the decisions that went into the crafting of the reference implementation.</a:t>
            </a:r>
          </a:p>
        </p:txBody>
      </p:sp>
      <p:sp>
        <p:nvSpPr>
          <p:cNvPr id="4" name="Slide Number Placeholder 3"/>
          <p:cNvSpPr>
            <a:spLocks noGrp="1"/>
          </p:cNvSpPr>
          <p:nvPr>
            <p:ph type="sldNum" sz="quarter" idx="10"/>
          </p:nvPr>
        </p:nvSpPr>
        <p:spPr/>
        <p:txBody>
          <a:bodyPr/>
          <a:lstStyle/>
          <a:p>
            <a:fld id="{096F4AFB-61BD-1340-90B6-0FECED04B0A2}" type="slidenum">
              <a:rPr lang="en-US" smtClean="0"/>
              <a:t>87</a:t>
            </a:fld>
            <a:endParaRPr lang="en-US"/>
          </a:p>
        </p:txBody>
      </p:sp>
    </p:spTree>
    <p:extLst>
      <p:ext uri="{BB962C8B-B14F-4D97-AF65-F5344CB8AC3E}">
        <p14:creationId xmlns:p14="http://schemas.microsoft.com/office/powerpoint/2010/main" val="245672963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 second thing swimming around in the pool means: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Working with project teams at the inception of projects. The beginning of any project is an important time. For greenfield projects, it's an opportunity to make sure things are being set up to best follow the standards decided by the Guild &amp; SIGs, or even better, a way to establish new standards. For brownfield projects, the knowledge that Enterprise Architects have about "where the bodies are buried" can only help set up a team for success. Actually helping the teams develop the architecture for their project by working on them side-by-side in the code will give those teams a strong foundation at the beginning, when many teams need it most. And, it gives the Enterprise Architects a change to exercise muscles that may not have been used for a while, ensuring they don't atrophy. </a:t>
            </a:r>
          </a:p>
        </p:txBody>
      </p:sp>
      <p:sp>
        <p:nvSpPr>
          <p:cNvPr id="4" name="Slide Number Placeholder 3"/>
          <p:cNvSpPr>
            <a:spLocks noGrp="1"/>
          </p:cNvSpPr>
          <p:nvPr>
            <p:ph type="sldNum" sz="quarter" idx="10"/>
          </p:nvPr>
        </p:nvSpPr>
        <p:spPr/>
        <p:txBody>
          <a:bodyPr/>
          <a:lstStyle/>
          <a:p>
            <a:fld id="{096F4AFB-61BD-1340-90B6-0FECED04B0A2}" type="slidenum">
              <a:rPr lang="en-US" smtClean="0"/>
              <a:t>88</a:t>
            </a:fld>
            <a:endParaRPr lang="en-US"/>
          </a:p>
        </p:txBody>
      </p:sp>
    </p:spTree>
    <p:extLst>
      <p:ext uri="{BB962C8B-B14F-4D97-AF65-F5344CB8AC3E}">
        <p14:creationId xmlns:p14="http://schemas.microsoft.com/office/powerpoint/2010/main" val="4096675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Finally, the last thing swimming around in the pool means: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Developing spikes/prototypes around new technologies. This could be new encryption appliance or piece of networking equipment on loan from a potential vendor. It could be new </a:t>
            </a:r>
            <a:r>
              <a:rPr lang="en-US" sz="1200" b="0" i="0" u="none" strike="noStrike" kern="1200" dirty="0" err="1">
                <a:solidFill>
                  <a:schemeClr val="tx1"/>
                </a:solidFill>
                <a:effectLst/>
                <a:latin typeface="+mn-lt"/>
                <a:ea typeface="+mn-ea"/>
                <a:cs typeface="+mn-cs"/>
              </a:rPr>
              <a:t>javascript</a:t>
            </a:r>
            <a:r>
              <a:rPr lang="en-US" sz="1200" b="0" i="0" u="none" strike="noStrike" kern="1200" dirty="0">
                <a:solidFill>
                  <a:schemeClr val="tx1"/>
                </a:solidFill>
                <a:effectLst/>
                <a:latin typeface="+mn-lt"/>
                <a:ea typeface="+mn-ea"/>
                <a:cs typeface="+mn-cs"/>
              </a:rPr>
              <a:t> front end framework that several people are interested but aren't sure how it would work in your company's infrastructure. The learnings from a spike can inform the creation of ADRs, helping to inform the decisions about new technology adoption.</a:t>
            </a:r>
          </a:p>
        </p:txBody>
      </p:sp>
      <p:sp>
        <p:nvSpPr>
          <p:cNvPr id="4" name="Slide Number Placeholder 3"/>
          <p:cNvSpPr>
            <a:spLocks noGrp="1"/>
          </p:cNvSpPr>
          <p:nvPr>
            <p:ph type="sldNum" sz="quarter" idx="10"/>
          </p:nvPr>
        </p:nvSpPr>
        <p:spPr/>
        <p:txBody>
          <a:bodyPr/>
          <a:lstStyle/>
          <a:p>
            <a:fld id="{096F4AFB-61BD-1340-90B6-0FECED04B0A2}" type="slidenum">
              <a:rPr lang="en-US" smtClean="0"/>
              <a:t>89</a:t>
            </a:fld>
            <a:endParaRPr lang="en-US"/>
          </a:p>
        </p:txBody>
      </p:sp>
    </p:spTree>
    <p:extLst>
      <p:ext uri="{BB962C8B-B14F-4D97-AF65-F5344CB8AC3E}">
        <p14:creationId xmlns:p14="http://schemas.microsoft.com/office/powerpoint/2010/main" val="369555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as I said in the introduction, we have learned new ways of doing things. In today's world, teams are building using customer feedback, apply design thinking to guide product &amp; feature development, and using agile methodologies, and wrapping them all in a brand new DevOps delivery methodology, and many advocates say that teams should be able to freely choose their technology stacks.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These new ways of doing things also fall along a continuum – some organizations are more open and able to allow a more homogenous environment, others are not. No matter where you are along this continuum, the one thing that’s constant is change. You will use technologies a year from now that you’re not using today. Teams will want to try things that make their delivery more efficient. Your approach to EA will need to be able to evolve along with technology.</a:t>
            </a: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20709314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In all of these cases, the learning that an Enterprise Architect brings back from these sessions can help inform and enrich the organizations understand of its own ecosystem, through first hand observation and participating. After completing one of these "swims", it's a great time to look at existing documentation with a fresh view; maybe new connections between systems that weren't previously known or documented can now be updated. Inventories &amp; catalogs of enterprise systems can updated; score cards that show the health of various systems can be updated with a better understanding of the actual underlying health, instead of a superficial understanding gleaned through interviews and discussions. The idea is to use this "swims" not only to provide the three benefits we talked about, but to also harvest useful (and perhaps previously unknown or not well understood) areas of important enterprise systems.</a:t>
            </a:r>
          </a:p>
        </p:txBody>
      </p:sp>
      <p:sp>
        <p:nvSpPr>
          <p:cNvPr id="4" name="Slide Number Placeholder 3"/>
          <p:cNvSpPr>
            <a:spLocks noGrp="1"/>
          </p:cNvSpPr>
          <p:nvPr>
            <p:ph type="sldNum" sz="quarter" idx="10"/>
          </p:nvPr>
        </p:nvSpPr>
        <p:spPr/>
        <p:txBody>
          <a:bodyPr/>
          <a:lstStyle/>
          <a:p>
            <a:fld id="{096F4AFB-61BD-1340-90B6-0FECED04B0A2}" type="slidenum">
              <a:rPr lang="en-US" smtClean="0"/>
              <a:t>90</a:t>
            </a:fld>
            <a:endParaRPr lang="en-US"/>
          </a:p>
        </p:txBody>
      </p:sp>
    </p:spTree>
    <p:extLst>
      <p:ext uri="{BB962C8B-B14F-4D97-AF65-F5344CB8AC3E}">
        <p14:creationId xmlns:p14="http://schemas.microsoft.com/office/powerpoint/2010/main" val="8789881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91</a:t>
            </a:fld>
            <a:endParaRPr lang="en-US"/>
          </a:p>
        </p:txBody>
      </p:sp>
    </p:spTree>
    <p:extLst>
      <p:ext uri="{BB962C8B-B14F-4D97-AF65-F5344CB8AC3E}">
        <p14:creationId xmlns:p14="http://schemas.microsoft.com/office/powerpoint/2010/main" val="12314046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Depending on where you are in an agile adoption/DevOps transformation, you might have more “traditional” project teams, or cross-functional, self-sufficient agile team.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 matter what, these teams will still need to interact. The ecommerce team needs to get orders to the fulfillment team. The fulfillment team needs to get information to accounting. Accounting needs to get data to Finance.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92</a:t>
            </a:fld>
            <a:endParaRPr lang="en-US"/>
          </a:p>
        </p:txBody>
      </p:sp>
    </p:spTree>
    <p:extLst>
      <p:ext uri="{BB962C8B-B14F-4D97-AF65-F5344CB8AC3E}">
        <p14:creationId xmlns:p14="http://schemas.microsoft.com/office/powerpoint/2010/main" val="7435359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in most enterprises, the actual systems in place in each of these areas is a hodge-podge of "off the shelf" solutions and custom built software. Even if you have a big ERP implementation, it's likely been surrounded over the years with lots of barnacles; bolted on components that fill a specific niche need, or connect to another system. As I said earlier, Enterprises are messy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93</a:t>
            </a:fld>
            <a:endParaRPr lang="en-US"/>
          </a:p>
        </p:txBody>
      </p:sp>
    </p:spTree>
    <p:extLst>
      <p:ext uri="{BB962C8B-B14F-4D97-AF65-F5344CB8AC3E}">
        <p14:creationId xmlns:p14="http://schemas.microsoft.com/office/powerpoint/2010/main" val="21923928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Enterprise Architects can often be most beneficial to the enterprise by focusing their efforts on the seams between systems, and the teams behind those systems, and how they interact with each other and the rest of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94</a:t>
            </a:fld>
            <a:endParaRPr lang="en-US"/>
          </a:p>
        </p:txBody>
      </p:sp>
    </p:spTree>
    <p:extLst>
      <p:ext uri="{BB962C8B-B14F-4D97-AF65-F5344CB8AC3E}">
        <p14:creationId xmlns:p14="http://schemas.microsoft.com/office/powerpoint/2010/main" val="24219642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Even if you have a robust set of ADRs that describe the decisions that were made around different systems, there still needs to be a good understand of how data and information flows between these systems, and what techniques are in place to ensure that these seams are robust and well understood.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Let's talk about the two main ways that systems interact: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95</a:t>
            </a:fld>
            <a:endParaRPr lang="en-US"/>
          </a:p>
        </p:txBody>
      </p:sp>
    </p:spTree>
    <p:extLst>
      <p:ext uri="{BB962C8B-B14F-4D97-AF65-F5344CB8AC3E}">
        <p14:creationId xmlns:p14="http://schemas.microsoft.com/office/powerpoint/2010/main" val="12160814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96</a:t>
            </a:fld>
            <a:endParaRPr lang="en-US"/>
          </a:p>
        </p:txBody>
      </p:sp>
    </p:spTree>
    <p:extLst>
      <p:ext uri="{BB962C8B-B14F-4D97-AF65-F5344CB8AC3E}">
        <p14:creationId xmlns:p14="http://schemas.microsoft.com/office/powerpoint/2010/main" val="78525266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Synchronous interactions in today's enterprises *usually* take the form of direct calls from one system to another via an exposed API layer.</a:t>
            </a:r>
          </a:p>
        </p:txBody>
      </p:sp>
      <p:sp>
        <p:nvSpPr>
          <p:cNvPr id="4" name="Slide Number Placeholder 3"/>
          <p:cNvSpPr>
            <a:spLocks noGrp="1"/>
          </p:cNvSpPr>
          <p:nvPr>
            <p:ph type="sldNum" sz="quarter" idx="10"/>
          </p:nvPr>
        </p:nvSpPr>
        <p:spPr/>
        <p:txBody>
          <a:bodyPr/>
          <a:lstStyle/>
          <a:p>
            <a:fld id="{096F4AFB-61BD-1340-90B6-0FECED04B0A2}" type="slidenum">
              <a:rPr lang="en-US" smtClean="0"/>
              <a:t>97</a:t>
            </a:fld>
            <a:endParaRPr lang="en-US"/>
          </a:p>
        </p:txBody>
      </p:sp>
    </p:spTree>
    <p:extLst>
      <p:ext uri="{BB962C8B-B14F-4D97-AF65-F5344CB8AC3E}">
        <p14:creationId xmlns:p14="http://schemas.microsoft.com/office/powerpoint/2010/main" val="173283594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most modern approach is REST, but it's also common for older, legacy approaches to APIs to be active as well, things like SOAP, EJB, Direct Database Access, and who knows what else?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98</a:t>
            </a:fld>
            <a:endParaRPr lang="en-US"/>
          </a:p>
        </p:txBody>
      </p:sp>
    </p:spTree>
    <p:extLst>
      <p:ext uri="{BB962C8B-B14F-4D97-AF65-F5344CB8AC3E}">
        <p14:creationId xmlns:p14="http://schemas.microsoft.com/office/powerpoint/2010/main" val="168186879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 the most common problems that happens in complex enterprises with many teams is that changes to APIs have a ripple effect; especially if they are not done with care. This is a great place for Enterprise Architects -- work with teams to develop a robust API versioning approach, and work to socialize it across the enterprise (sounds like a good topic for a SIG, which an Enterprise Architect could lead). When developing an API versioning approach, there are a couple of key things to make sure *all teams* understand: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99</a:t>
            </a:fld>
            <a:endParaRPr lang="en-US"/>
          </a:p>
        </p:txBody>
      </p:sp>
    </p:spTree>
    <p:extLst>
      <p:ext uri="{BB962C8B-B14F-4D97-AF65-F5344CB8AC3E}">
        <p14:creationId xmlns:p14="http://schemas.microsoft.com/office/powerpoint/2010/main" val="393063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8/1/18</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8/1/18</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lstStyle/>
          <a:p>
            <a:r>
              <a:rPr lang="en-US" dirty="0">
                <a:solidFill>
                  <a:schemeClr val="bg1"/>
                </a:solidFill>
              </a:rPr>
              <a:t>Enterprise Architecture in a DevOps Time</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lnSpcReduction="10000"/>
          </a:bodyPr>
          <a:lstStyle/>
          <a:p>
            <a:r>
              <a:rPr lang="en-US" sz="3200" dirty="0">
                <a:solidFill>
                  <a:schemeClr val="bg1"/>
                </a:solidFill>
              </a:rPr>
              <a:t>David Ayers, Principal Architect, </a:t>
            </a:r>
            <a:r>
              <a:rPr lang="en-US" sz="3200" dirty="0" err="1">
                <a:solidFill>
                  <a:schemeClr val="bg1"/>
                </a:solidFill>
              </a:rPr>
              <a:t>Credera</a:t>
            </a:r>
            <a:endParaRPr lang="en-US" sz="3200" dirty="0">
              <a:solidFill>
                <a:schemeClr val="bg1"/>
              </a:solidFill>
            </a:endParaRPr>
          </a:p>
          <a:p>
            <a:r>
              <a:rPr lang="en-US" sz="3200" dirty="0">
                <a:solidFill>
                  <a:schemeClr val="bg1"/>
                </a:solidFill>
              </a:rPr>
              <a:t>david.ayers@credera.com</a:t>
            </a: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Fundamental Dilemma</a:t>
            </a:r>
          </a:p>
        </p:txBody>
      </p:sp>
    </p:spTree>
    <p:extLst>
      <p:ext uri="{BB962C8B-B14F-4D97-AF65-F5344CB8AC3E}">
        <p14:creationId xmlns:p14="http://schemas.microsoft.com/office/powerpoint/2010/main" val="14723507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Semantic Versioning</a:t>
            </a:r>
            <a:br>
              <a:rPr lang="en-US" sz="6600" dirty="0"/>
            </a:br>
            <a:r>
              <a:rPr lang="en-US" sz="6600" dirty="0" err="1"/>
              <a:t>major.minor.patch</a:t>
            </a:r>
            <a:endParaRPr lang="en-US" sz="6600" dirty="0"/>
          </a:p>
        </p:txBody>
      </p:sp>
    </p:spTree>
    <p:extLst>
      <p:ext uri="{BB962C8B-B14F-4D97-AF65-F5344CB8AC3E}">
        <p14:creationId xmlns:p14="http://schemas.microsoft.com/office/powerpoint/2010/main" val="31183127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API Contract Tests</a:t>
            </a:r>
          </a:p>
        </p:txBody>
      </p:sp>
    </p:spTree>
    <p:extLst>
      <p:ext uri="{BB962C8B-B14F-4D97-AF65-F5344CB8AC3E}">
        <p14:creationId xmlns:p14="http://schemas.microsoft.com/office/powerpoint/2010/main" val="40953460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Multiple Concurrent Versions Running Simultaneously</a:t>
            </a:r>
          </a:p>
        </p:txBody>
      </p:sp>
    </p:spTree>
    <p:extLst>
      <p:ext uri="{BB962C8B-B14F-4D97-AF65-F5344CB8AC3E}">
        <p14:creationId xmlns:p14="http://schemas.microsoft.com/office/powerpoint/2010/main" val="11688083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Expose &amp; Socialize API Contracts</a:t>
            </a:r>
          </a:p>
        </p:txBody>
      </p:sp>
    </p:spTree>
    <p:extLst>
      <p:ext uri="{BB962C8B-B14F-4D97-AF65-F5344CB8AC3E}">
        <p14:creationId xmlns:p14="http://schemas.microsoft.com/office/powerpoint/2010/main" val="29025387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Asynchronous</a:t>
            </a:r>
          </a:p>
        </p:txBody>
      </p:sp>
    </p:spTree>
    <p:extLst>
      <p:ext uri="{BB962C8B-B14F-4D97-AF65-F5344CB8AC3E}">
        <p14:creationId xmlns:p14="http://schemas.microsoft.com/office/powerpoint/2010/main" val="28336570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Easy to do!</a:t>
            </a:r>
          </a:p>
        </p:txBody>
      </p:sp>
    </p:spTree>
    <p:extLst>
      <p:ext uri="{BB962C8B-B14F-4D97-AF65-F5344CB8AC3E}">
        <p14:creationId xmlns:p14="http://schemas.microsoft.com/office/powerpoint/2010/main" val="32867218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Easy to do WRONG!</a:t>
            </a:r>
          </a:p>
        </p:txBody>
      </p:sp>
    </p:spTree>
    <p:extLst>
      <p:ext uri="{BB962C8B-B14F-4D97-AF65-F5344CB8AC3E}">
        <p14:creationId xmlns:p14="http://schemas.microsoft.com/office/powerpoint/2010/main" val="1867812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8000" dirty="0"/>
              <a:t>EA to the Rescue!</a:t>
            </a:r>
            <a:br>
              <a:rPr lang="en-US" sz="8000" dirty="0"/>
            </a:br>
            <a:r>
              <a:rPr lang="en-US" sz="8000" dirty="0"/>
              <a:t>🚒</a:t>
            </a:r>
          </a:p>
        </p:txBody>
      </p:sp>
    </p:spTree>
    <p:extLst>
      <p:ext uri="{BB962C8B-B14F-4D97-AF65-F5344CB8AC3E}">
        <p14:creationId xmlns:p14="http://schemas.microsoft.com/office/powerpoint/2010/main" val="34303875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Error Handling Approach</a:t>
            </a:r>
          </a:p>
        </p:txBody>
      </p:sp>
    </p:spTree>
    <p:extLst>
      <p:ext uri="{BB962C8B-B14F-4D97-AF65-F5344CB8AC3E}">
        <p14:creationId xmlns:p14="http://schemas.microsoft.com/office/powerpoint/2010/main" val="18812439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Error Notification Approach</a:t>
            </a:r>
          </a:p>
        </p:txBody>
      </p:sp>
    </p:spTree>
    <p:extLst>
      <p:ext uri="{BB962C8B-B14F-4D97-AF65-F5344CB8AC3E}">
        <p14:creationId xmlns:p14="http://schemas.microsoft.com/office/powerpoint/2010/main" val="158610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Agile methods are architecturally weak, disconnected from the realities of delivering large systems in complex enterprise environments!</a:t>
            </a:r>
          </a:p>
        </p:txBody>
      </p:sp>
      <p:sp>
        <p:nvSpPr>
          <p:cNvPr id="5" name="TextBox 4">
            <a:extLst>
              <a:ext uri="{FF2B5EF4-FFF2-40B4-BE49-F238E27FC236}">
                <a16:creationId xmlns:a16="http://schemas.microsoft.com/office/drawing/2014/main" id="{501E1A20-215F-5743-AB50-ADC2F76B7582}"/>
              </a:ext>
            </a:extLst>
          </p:cNvPr>
          <p:cNvSpPr txBox="1"/>
          <p:nvPr/>
        </p:nvSpPr>
        <p:spPr>
          <a:xfrm>
            <a:off x="3412885" y="5088195"/>
            <a:ext cx="1338828" cy="1477328"/>
          </a:xfrm>
          <a:prstGeom prst="rect">
            <a:avLst/>
          </a:prstGeom>
          <a:noFill/>
        </p:spPr>
        <p:txBody>
          <a:bodyPr wrap="none" rtlCol="0">
            <a:spAutoFit/>
          </a:bodyPr>
          <a:lstStyle/>
          <a:p>
            <a:r>
              <a:rPr lang="en-US" sz="9000" dirty="0"/>
              <a:t>👨🏽‍💻</a:t>
            </a:r>
          </a:p>
        </p:txBody>
      </p:sp>
      <p:sp>
        <p:nvSpPr>
          <p:cNvPr id="6" name="TextBox 5">
            <a:extLst>
              <a:ext uri="{FF2B5EF4-FFF2-40B4-BE49-F238E27FC236}">
                <a16:creationId xmlns:a16="http://schemas.microsoft.com/office/drawing/2014/main" id="{565EE5A4-3CCB-2D44-A799-AF6A9B120A81}"/>
              </a:ext>
            </a:extLst>
          </p:cNvPr>
          <p:cNvSpPr txBox="1"/>
          <p:nvPr/>
        </p:nvSpPr>
        <p:spPr>
          <a:xfrm>
            <a:off x="3035377" y="6213430"/>
            <a:ext cx="2093843" cy="369332"/>
          </a:xfrm>
          <a:prstGeom prst="rect">
            <a:avLst/>
          </a:prstGeom>
          <a:noFill/>
        </p:spPr>
        <p:txBody>
          <a:bodyPr wrap="none" rtlCol="0">
            <a:spAutoFit/>
          </a:bodyPr>
          <a:lstStyle/>
          <a:p>
            <a:r>
              <a:rPr lang="en-US" dirty="0"/>
              <a:t>Enterprise Architect</a:t>
            </a:r>
          </a:p>
        </p:txBody>
      </p:sp>
    </p:spTree>
    <p:extLst>
      <p:ext uri="{BB962C8B-B14F-4D97-AF65-F5344CB8AC3E}">
        <p14:creationId xmlns:p14="http://schemas.microsoft.com/office/powerpoint/2010/main" val="14242276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Project Inception</a:t>
            </a:r>
          </a:p>
        </p:txBody>
      </p:sp>
    </p:spTree>
    <p:extLst>
      <p:ext uri="{BB962C8B-B14F-4D97-AF65-F5344CB8AC3E}">
        <p14:creationId xmlns:p14="http://schemas.microsoft.com/office/powerpoint/2010/main" val="4388013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Team &amp; </a:t>
            </a:r>
            <a:r>
              <a:rPr lang="en-US" sz="6600" dirty="0" err="1"/>
              <a:t>SeamTechnique</a:t>
            </a:r>
            <a:r>
              <a:rPr lang="en-US" sz="6600" dirty="0"/>
              <a:t>: Tracer Bullet</a:t>
            </a:r>
          </a:p>
        </p:txBody>
      </p:sp>
    </p:spTree>
    <p:extLst>
      <p:ext uri="{BB962C8B-B14F-4D97-AF65-F5344CB8AC3E}">
        <p14:creationId xmlns:p14="http://schemas.microsoft.com/office/powerpoint/2010/main" val="39850964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lstStyle/>
          <a:p>
            <a:r>
              <a:rPr lang="en-US" dirty="0">
                <a:solidFill>
                  <a:schemeClr val="bg1"/>
                </a:solidFill>
              </a:rPr>
              <a:t>Enterprise Architecture in a DevOps Time</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lnSpcReduction="10000"/>
          </a:bodyPr>
          <a:lstStyle/>
          <a:p>
            <a:r>
              <a:rPr lang="en-US" sz="3200" dirty="0">
                <a:solidFill>
                  <a:schemeClr val="bg1"/>
                </a:solidFill>
              </a:rPr>
              <a:t>David Ayers, Principal Architect, </a:t>
            </a:r>
            <a:r>
              <a:rPr lang="en-US" sz="3200" dirty="0" err="1">
                <a:solidFill>
                  <a:schemeClr val="bg1"/>
                </a:solidFill>
              </a:rPr>
              <a:t>Credera</a:t>
            </a:r>
            <a:endParaRPr lang="en-US" sz="3200" dirty="0">
              <a:solidFill>
                <a:schemeClr val="bg1"/>
              </a:solidFill>
            </a:endParaRPr>
          </a:p>
          <a:p>
            <a:r>
              <a:rPr lang="en-US" sz="3200" dirty="0">
                <a:solidFill>
                  <a:schemeClr val="bg1"/>
                </a:solidFill>
              </a:rPr>
              <a:t>david.ayers@credera.com</a:t>
            </a: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39142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Architecture processes are slow, clumsy and bureaucratic. They would benefit from a more agile approach!</a:t>
            </a:r>
          </a:p>
        </p:txBody>
      </p:sp>
      <p:sp>
        <p:nvSpPr>
          <p:cNvPr id="5" name="TextBox 4">
            <a:extLst>
              <a:ext uri="{FF2B5EF4-FFF2-40B4-BE49-F238E27FC236}">
                <a16:creationId xmlns:a16="http://schemas.microsoft.com/office/drawing/2014/main" id="{DAB591BE-4FFF-1C4E-9989-C8FBFDF8D28D}"/>
              </a:ext>
            </a:extLst>
          </p:cNvPr>
          <p:cNvSpPr txBox="1"/>
          <p:nvPr/>
        </p:nvSpPr>
        <p:spPr>
          <a:xfrm>
            <a:off x="7719414" y="5220930"/>
            <a:ext cx="1338828" cy="1477328"/>
          </a:xfrm>
          <a:prstGeom prst="rect">
            <a:avLst/>
          </a:prstGeom>
          <a:noFill/>
        </p:spPr>
        <p:txBody>
          <a:bodyPr wrap="none" rtlCol="0">
            <a:spAutoFit/>
          </a:bodyPr>
          <a:lstStyle/>
          <a:p>
            <a:r>
              <a:rPr lang="en-US" sz="9000" dirty="0"/>
              <a:t>👩🏻‍💻</a:t>
            </a:r>
          </a:p>
        </p:txBody>
      </p:sp>
      <p:sp>
        <p:nvSpPr>
          <p:cNvPr id="6" name="TextBox 5">
            <a:extLst>
              <a:ext uri="{FF2B5EF4-FFF2-40B4-BE49-F238E27FC236}">
                <a16:creationId xmlns:a16="http://schemas.microsoft.com/office/drawing/2014/main" id="{30AA53FA-0DB2-D944-BFDB-0D6CF8AA67FA}"/>
              </a:ext>
            </a:extLst>
          </p:cNvPr>
          <p:cNvSpPr txBox="1"/>
          <p:nvPr/>
        </p:nvSpPr>
        <p:spPr>
          <a:xfrm>
            <a:off x="7536671" y="6328926"/>
            <a:ext cx="1704313" cy="369332"/>
          </a:xfrm>
          <a:prstGeom prst="rect">
            <a:avLst/>
          </a:prstGeom>
          <a:noFill/>
        </p:spPr>
        <p:txBody>
          <a:bodyPr wrap="none" rtlCol="0">
            <a:spAutoFit/>
          </a:bodyPr>
          <a:lstStyle/>
          <a:p>
            <a:r>
              <a:rPr lang="en-US" dirty="0"/>
              <a:t>Agile Developer</a:t>
            </a:r>
          </a:p>
        </p:txBody>
      </p:sp>
    </p:spTree>
    <p:extLst>
      <p:ext uri="{BB962C8B-B14F-4D97-AF65-F5344CB8AC3E}">
        <p14:creationId xmlns:p14="http://schemas.microsoft.com/office/powerpoint/2010/main" val="48107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EVOLUTION</a:t>
            </a:r>
          </a:p>
        </p:txBody>
      </p:sp>
      <p:sp>
        <p:nvSpPr>
          <p:cNvPr id="5" name="Cloud Callout 4">
            <a:extLst>
              <a:ext uri="{FF2B5EF4-FFF2-40B4-BE49-F238E27FC236}">
                <a16:creationId xmlns:a16="http://schemas.microsoft.com/office/drawing/2014/main" id="{8F0D6AB5-663F-7740-9DF8-70C39CB2F6C0}"/>
              </a:ext>
            </a:extLst>
          </p:cNvPr>
          <p:cNvSpPr/>
          <p:nvPr/>
        </p:nvSpPr>
        <p:spPr>
          <a:xfrm>
            <a:off x="1752600" y="1342106"/>
            <a:ext cx="8686800" cy="3141407"/>
          </a:xfrm>
          <a:prstGeom prst="cloudCallout">
            <a:avLst>
              <a:gd name="adj1" fmla="val -19984"/>
              <a:gd name="adj2" fmla="val 6672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We need to evolve our thinking together!</a:t>
            </a:r>
          </a:p>
        </p:txBody>
      </p:sp>
      <p:sp>
        <p:nvSpPr>
          <p:cNvPr id="7" name="TextBox 6">
            <a:extLst>
              <a:ext uri="{FF2B5EF4-FFF2-40B4-BE49-F238E27FC236}">
                <a16:creationId xmlns:a16="http://schemas.microsoft.com/office/drawing/2014/main" id="{068B5C78-EC19-1248-A892-D4A42DDB7F6E}"/>
              </a:ext>
            </a:extLst>
          </p:cNvPr>
          <p:cNvSpPr txBox="1"/>
          <p:nvPr/>
        </p:nvSpPr>
        <p:spPr>
          <a:xfrm>
            <a:off x="3412885" y="5088195"/>
            <a:ext cx="1338828" cy="1477328"/>
          </a:xfrm>
          <a:prstGeom prst="rect">
            <a:avLst/>
          </a:prstGeom>
          <a:noFill/>
        </p:spPr>
        <p:txBody>
          <a:bodyPr wrap="none" rtlCol="0">
            <a:spAutoFit/>
          </a:bodyPr>
          <a:lstStyle/>
          <a:p>
            <a:r>
              <a:rPr lang="en-US" sz="9000" dirty="0"/>
              <a:t>👨🏽‍💻</a:t>
            </a:r>
          </a:p>
        </p:txBody>
      </p:sp>
      <p:sp>
        <p:nvSpPr>
          <p:cNvPr id="8" name="TextBox 7">
            <a:extLst>
              <a:ext uri="{FF2B5EF4-FFF2-40B4-BE49-F238E27FC236}">
                <a16:creationId xmlns:a16="http://schemas.microsoft.com/office/drawing/2014/main" id="{87A46CF4-5039-0B40-8916-83796645E506}"/>
              </a:ext>
            </a:extLst>
          </p:cNvPr>
          <p:cNvSpPr txBox="1"/>
          <p:nvPr/>
        </p:nvSpPr>
        <p:spPr>
          <a:xfrm>
            <a:off x="7719414" y="5088195"/>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366301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“In an agile world, where architectures evolve through the work of empowered teams, EA should play a hands-on role, facilitating reuse and guiding the enterprise to a flexible, agile architecture.”</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104076" y="5058697"/>
            <a:ext cx="8145178" cy="369332"/>
          </a:xfrm>
          <a:prstGeom prst="rect">
            <a:avLst/>
          </a:prstGeom>
          <a:noFill/>
        </p:spPr>
        <p:txBody>
          <a:bodyPr wrap="none" rtlCol="0">
            <a:spAutoFit/>
          </a:bodyPr>
          <a:lstStyle/>
          <a:p>
            <a:r>
              <a:rPr lang="en-US" dirty="0">
                <a:solidFill>
                  <a:schemeClr val="bg1"/>
                </a:solidFill>
              </a:rPr>
              <a:t>--Mark Schwartz, author and former CIO of US Citizenship and Immigration Services</a:t>
            </a:r>
          </a:p>
        </p:txBody>
      </p:sp>
    </p:spTree>
    <p:extLst>
      <p:ext uri="{BB962C8B-B14F-4D97-AF65-F5344CB8AC3E}">
        <p14:creationId xmlns:p14="http://schemas.microsoft.com/office/powerpoint/2010/main" val="307001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does this mean?</a:t>
            </a:r>
          </a:p>
        </p:txBody>
      </p:sp>
    </p:spTree>
    <p:extLst>
      <p:ext uri="{BB962C8B-B14F-4D97-AF65-F5344CB8AC3E}">
        <p14:creationId xmlns:p14="http://schemas.microsoft.com/office/powerpoint/2010/main" val="172216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4</a:t>
            </a:r>
            <a:br>
              <a:rPr lang="en-US" sz="6600" dirty="0"/>
            </a:br>
            <a:r>
              <a:rPr lang="en-US" sz="6600" dirty="0"/>
              <a:t>Areas</a:t>
            </a:r>
          </a:p>
        </p:txBody>
      </p:sp>
    </p:spTree>
    <p:extLst>
      <p:ext uri="{BB962C8B-B14F-4D97-AF65-F5344CB8AC3E}">
        <p14:creationId xmlns:p14="http://schemas.microsoft.com/office/powerpoint/2010/main" val="118273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Facilitate &amp; socialize best practices &amp; common understandings</a:t>
            </a:r>
          </a:p>
        </p:txBody>
      </p:sp>
    </p:spTree>
    <p:extLst>
      <p:ext uri="{BB962C8B-B14F-4D97-AF65-F5344CB8AC3E}">
        <p14:creationId xmlns:p14="http://schemas.microsoft.com/office/powerpoint/2010/main" val="3049544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Lifeguards &amp; Swimming Coaches</a:t>
            </a:r>
          </a:p>
        </p:txBody>
      </p:sp>
    </p:spTree>
    <p:extLst>
      <p:ext uri="{BB962C8B-B14F-4D97-AF65-F5344CB8AC3E}">
        <p14:creationId xmlns:p14="http://schemas.microsoft.com/office/powerpoint/2010/main" val="365833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Trust</a:t>
            </a:r>
          </a:p>
        </p:txBody>
      </p:sp>
    </p:spTree>
    <p:extLst>
      <p:ext uri="{BB962C8B-B14F-4D97-AF65-F5344CB8AC3E}">
        <p14:creationId xmlns:p14="http://schemas.microsoft.com/office/powerpoint/2010/main" val="728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627916" y="1659779"/>
            <a:ext cx="10527241" cy="461665"/>
          </a:xfrm>
          <a:prstGeom prst="rect">
            <a:avLst/>
          </a:prstGeom>
          <a:noFill/>
        </p:spPr>
        <p:txBody>
          <a:bodyPr wrap="none" rtlCol="0">
            <a:spAutoFit/>
          </a:bodyPr>
          <a:lstStyle/>
          <a:p>
            <a:pPr algn="ctr"/>
            <a:r>
              <a:rPr lang="en-US" sz="2400" dirty="0">
                <a:solidFill>
                  <a:schemeClr val="bg1"/>
                </a:solidFill>
              </a:rPr>
              <a:t>Technologist 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608426" y="2762098"/>
            <a:ext cx="6566220" cy="461665"/>
          </a:xfrm>
          <a:prstGeom prst="rect">
            <a:avLst/>
          </a:prstGeom>
          <a:noFill/>
        </p:spPr>
        <p:txBody>
          <a:bodyPr wrap="none" rtlCol="0">
            <a:spAutoFit/>
          </a:bodyPr>
          <a:lstStyle/>
          <a:p>
            <a:pPr algn="ctr"/>
            <a:r>
              <a:rPr lang="en-US" sz="2400" dirty="0">
                <a:solidFill>
                  <a:schemeClr val="bg1"/>
                </a:solidFill>
              </a:rPr>
              <a:t>Former VP of Technology for The Container 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006772" y="3864417"/>
            <a:ext cx="5769528" cy="830997"/>
          </a:xfrm>
          <a:prstGeom prst="rect">
            <a:avLst/>
          </a:prstGeom>
          <a:noFill/>
        </p:spPr>
        <p:txBody>
          <a:bodyPr wrap="none" rtlCol="0">
            <a:spAutoFit/>
          </a:bodyPr>
          <a:lstStyle/>
          <a:p>
            <a:pPr algn="ctr"/>
            <a:r>
              <a:rPr lang="en-US" sz="2400" dirty="0">
                <a:solidFill>
                  <a:schemeClr val="bg1"/>
                </a:solidFill>
              </a:rPr>
              <a:t>Principal Architect with </a:t>
            </a:r>
            <a:r>
              <a:rPr lang="en-US" sz="2400" dirty="0" err="1">
                <a:solidFill>
                  <a:schemeClr val="bg1"/>
                </a:solidFill>
              </a:rPr>
              <a:t>Credera</a:t>
            </a:r>
            <a:r>
              <a:rPr lang="en-US" sz="2400" dirty="0">
                <a:solidFill>
                  <a:schemeClr val="bg1"/>
                </a:solidFill>
              </a:rPr>
              <a:t> in the</a:t>
            </a:r>
          </a:p>
          <a:p>
            <a:pPr algn="ctr"/>
            <a:r>
              <a:rPr lang="en-US" sz="2400" dirty="0">
                <a:solidFill>
                  <a:schemeClr val="bg1"/>
                </a:solidFill>
              </a:rPr>
              <a:t>Technology Architecture &amp; Strategy Practice</a:t>
            </a:r>
          </a:p>
        </p:txBody>
      </p:sp>
      <p:sp>
        <p:nvSpPr>
          <p:cNvPr id="8" name="TextBox 7">
            <a:extLst>
              <a:ext uri="{FF2B5EF4-FFF2-40B4-BE49-F238E27FC236}">
                <a16:creationId xmlns:a16="http://schemas.microsoft.com/office/drawing/2014/main" id="{81638456-B195-2944-97EE-12EEFF77E544}"/>
              </a:ext>
            </a:extLst>
          </p:cNvPr>
          <p:cNvSpPr txBox="1"/>
          <p:nvPr/>
        </p:nvSpPr>
        <p:spPr>
          <a:xfrm>
            <a:off x="3085196" y="533606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#4 Enterprise Architecture: The Team Sport</a:t>
            </a:r>
          </a:p>
        </p:txBody>
      </p:sp>
    </p:spTree>
    <p:extLst>
      <p:ext uri="{BB962C8B-B14F-4D97-AF65-F5344CB8AC3E}">
        <p14:creationId xmlns:p14="http://schemas.microsoft.com/office/powerpoint/2010/main" val="2962297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5</a:t>
            </a:r>
            <a:br>
              <a:rPr lang="en-US" sz="6600" dirty="0"/>
            </a:br>
            <a:r>
              <a:rPr lang="en-US" sz="6600" dirty="0"/>
              <a:t>Techniques</a:t>
            </a:r>
          </a:p>
        </p:txBody>
      </p:sp>
    </p:spTree>
    <p:extLst>
      <p:ext uri="{BB962C8B-B14F-4D97-AF65-F5344CB8AC3E}">
        <p14:creationId xmlns:p14="http://schemas.microsoft.com/office/powerpoint/2010/main" val="92998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Implementations</a:t>
            </a:r>
          </a:p>
          <a:p>
            <a:pPr marL="342891" indent="-342891" fontAlgn="base">
              <a:buFont typeface="+mj-lt"/>
              <a:buAutoNum type="arabicPeriod"/>
            </a:pPr>
            <a:r>
              <a:rPr lang="en-US" sz="4000" dirty="0">
                <a:solidFill>
                  <a:schemeClr val="bg1"/>
                </a:solidFill>
              </a:rPr>
              <a:t>Get in the pool and swim around</a:t>
            </a:r>
          </a:p>
          <a:p>
            <a:pPr marL="342891" indent="-342891" fontAlgn="base">
              <a:buFont typeface="+mj-lt"/>
              <a:buAutoNum type="arabicPeriod"/>
            </a:pPr>
            <a:r>
              <a:rPr lang="en-US" sz="4000" dirty="0">
                <a:solidFill>
                  <a:schemeClr val="bg1"/>
                </a:solidFill>
              </a:rPr>
              <a:t>Focus on Teams &amp; Seams</a:t>
            </a:r>
          </a:p>
        </p:txBody>
      </p:sp>
    </p:spTree>
    <p:extLst>
      <p:ext uri="{BB962C8B-B14F-4D97-AF65-F5344CB8AC3E}">
        <p14:creationId xmlns:p14="http://schemas.microsoft.com/office/powerpoint/2010/main" val="190666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141388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sz="6600" i="1" dirty="0"/>
              <a:t>Why did we decide to do </a:t>
            </a:r>
            <a:br>
              <a:rPr lang="en-US" sz="6600" i="1" dirty="0"/>
            </a:br>
            <a:r>
              <a:rPr lang="en-US" sz="6600" i="1" dirty="0"/>
              <a:t>it this way?</a:t>
            </a:r>
          </a:p>
        </p:txBody>
      </p:sp>
      <p:sp>
        <p:nvSpPr>
          <p:cNvPr id="3" name="TextBox 2">
            <a:extLst>
              <a:ext uri="{FF2B5EF4-FFF2-40B4-BE49-F238E27FC236}">
                <a16:creationId xmlns:a16="http://schemas.microsoft.com/office/drawing/2014/main" id="{180F9816-E23D-C346-9BF5-23F1DA87B087}"/>
              </a:ext>
            </a:extLst>
          </p:cNvPr>
          <p:cNvSpPr txBox="1"/>
          <p:nvPr/>
        </p:nvSpPr>
        <p:spPr>
          <a:xfrm>
            <a:off x="2913915" y="4424516"/>
            <a:ext cx="6561412" cy="369332"/>
          </a:xfrm>
          <a:prstGeom prst="rect">
            <a:avLst/>
          </a:prstGeom>
          <a:noFill/>
        </p:spPr>
        <p:txBody>
          <a:bodyPr wrap="none" rtlCol="0">
            <a:spAutoFit/>
          </a:bodyPr>
          <a:lstStyle/>
          <a:p>
            <a:r>
              <a:rPr lang="en-US" dirty="0"/>
              <a:t>-- Every developer in history, twelve months after making a decision</a:t>
            </a:r>
          </a:p>
        </p:txBody>
      </p:sp>
    </p:spTree>
    <p:extLst>
      <p:ext uri="{BB962C8B-B14F-4D97-AF65-F5344CB8AC3E}">
        <p14:creationId xmlns:p14="http://schemas.microsoft.com/office/powerpoint/2010/main" val="463942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788312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Recording Decisions</a:t>
            </a:r>
          </a:p>
        </p:txBody>
      </p:sp>
    </p:spTree>
    <p:extLst>
      <p:ext uri="{BB962C8B-B14F-4D97-AF65-F5344CB8AC3E}">
        <p14:creationId xmlns:p14="http://schemas.microsoft.com/office/powerpoint/2010/main" val="1063395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a:t>
            </a:r>
            <a:br>
              <a:rPr lang="en-US" sz="6600" dirty="0"/>
            </a:br>
            <a:r>
              <a:rPr lang="en-US" dirty="0"/>
              <a:t>(Architectural Decision Records)</a:t>
            </a:r>
          </a:p>
        </p:txBody>
      </p:sp>
    </p:spTree>
    <p:extLst>
      <p:ext uri="{BB962C8B-B14F-4D97-AF65-F5344CB8AC3E}">
        <p14:creationId xmlns:p14="http://schemas.microsoft.com/office/powerpoint/2010/main" val="3102692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Wiki pages, where </a:t>
            </a:r>
            <a:br>
              <a:rPr lang="en-US" sz="6600" dirty="0"/>
            </a:br>
            <a:r>
              <a:rPr lang="en-US" sz="6600" dirty="0"/>
              <a:t>documents go to die</a:t>
            </a:r>
          </a:p>
        </p:txBody>
      </p:sp>
    </p:spTree>
    <p:extLst>
      <p:ext uri="{BB962C8B-B14F-4D97-AF65-F5344CB8AC3E}">
        <p14:creationId xmlns:p14="http://schemas.microsoft.com/office/powerpoint/2010/main" val="3661926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sp>
        <p:nvSpPr>
          <p:cNvPr id="5" name="TextBox 4">
            <a:extLst>
              <a:ext uri="{FF2B5EF4-FFF2-40B4-BE49-F238E27FC236}">
                <a16:creationId xmlns:a16="http://schemas.microsoft.com/office/drawing/2014/main" id="{DDD7DCB0-0102-1E40-9255-78A3A79886C6}"/>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467928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sp>
        <p:nvSpPr>
          <p:cNvPr id="5" name="TextBox 4">
            <a:extLst>
              <a:ext uri="{FF2B5EF4-FFF2-40B4-BE49-F238E27FC236}">
                <a16:creationId xmlns:a16="http://schemas.microsoft.com/office/drawing/2014/main" id="{6B72547F-225F-4540-B09C-B5CB422CAEF2}"/>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3684305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sp>
        <p:nvSpPr>
          <p:cNvPr id="4" name="TextBox 3">
            <a:extLst>
              <a:ext uri="{FF2B5EF4-FFF2-40B4-BE49-F238E27FC236}">
                <a16:creationId xmlns:a16="http://schemas.microsoft.com/office/drawing/2014/main" id="{F0764BCA-94A5-714F-887B-7AFD43E41D1C}"/>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1539446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What is Enterprise Architecture?</a:t>
            </a:r>
          </a:p>
        </p:txBody>
      </p:sp>
    </p:spTree>
    <p:extLst>
      <p:ext uri="{BB962C8B-B14F-4D97-AF65-F5344CB8AC3E}">
        <p14:creationId xmlns:p14="http://schemas.microsoft.com/office/powerpoint/2010/main" val="335027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72 Million Results</a:t>
            </a:r>
          </a:p>
        </p:txBody>
      </p:sp>
    </p:spTree>
    <p:extLst>
      <p:ext uri="{BB962C8B-B14F-4D97-AF65-F5344CB8AC3E}">
        <p14:creationId xmlns:p14="http://schemas.microsoft.com/office/powerpoint/2010/main" val="2411420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br>
              <a:rPr lang="en-US" sz="6600" dirty="0"/>
            </a:br>
            <a:r>
              <a:rPr lang="en-US" sz="9600" dirty="0"/>
              <a:t>👍🏽</a:t>
            </a:r>
          </a:p>
        </p:txBody>
      </p:sp>
    </p:spTree>
    <p:extLst>
      <p:ext uri="{BB962C8B-B14F-4D97-AF65-F5344CB8AC3E}">
        <p14:creationId xmlns:p14="http://schemas.microsoft.com/office/powerpoint/2010/main" val="3825172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1652631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Two Pizzas!</a:t>
            </a:r>
            <a:br>
              <a:rPr lang="en-US" sz="6600" dirty="0"/>
            </a:br>
            <a:br>
              <a:rPr lang="en-US" sz="6600" dirty="0"/>
            </a:br>
            <a:r>
              <a:rPr lang="en-US" sz="15000" dirty="0"/>
              <a:t>🍕 🍕</a:t>
            </a:r>
          </a:p>
        </p:txBody>
      </p:sp>
    </p:spTree>
    <p:extLst>
      <p:ext uri="{BB962C8B-B14F-4D97-AF65-F5344CB8AC3E}">
        <p14:creationId xmlns:p14="http://schemas.microsoft.com/office/powerpoint/2010/main" val="409998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20000" dirty="0"/>
              <a:t>🙍🏽‍♀️🙍🏼‍♂️🙍🏾‍♂️🙍🏻‍♀️</a:t>
            </a:r>
          </a:p>
        </p:txBody>
      </p:sp>
    </p:spTree>
    <p:extLst>
      <p:ext uri="{BB962C8B-B14F-4D97-AF65-F5344CB8AC3E}">
        <p14:creationId xmlns:p14="http://schemas.microsoft.com/office/powerpoint/2010/main" val="6649781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spTree>
    <p:extLst>
      <p:ext uri="{BB962C8B-B14F-4D97-AF65-F5344CB8AC3E}">
        <p14:creationId xmlns:p14="http://schemas.microsoft.com/office/powerpoint/2010/main" val="232203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“The goal of enterprise architecture is to create a unified IT environment (standardized hardware and software systems) across the firm or all of the firm's business units, with tight symbiotic links to the business side of the organization and its strategy”</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747972" y="6164825"/>
            <a:ext cx="6843540" cy="369332"/>
          </a:xfrm>
          <a:prstGeom prst="rect">
            <a:avLst/>
          </a:prstGeom>
          <a:noFill/>
        </p:spPr>
        <p:txBody>
          <a:bodyPr wrap="none" rtlCol="0">
            <a:spAutoFit/>
          </a:bodyPr>
          <a:lstStyle/>
          <a:p>
            <a:pPr algn="ctr"/>
            <a:r>
              <a:rPr lang="en-US" dirty="0">
                <a:solidFill>
                  <a:schemeClr val="bg1"/>
                </a:solidFill>
              </a:rPr>
              <a:t>http://</a:t>
            </a:r>
            <a:r>
              <a:rPr lang="en-US" dirty="0" err="1">
                <a:solidFill>
                  <a:schemeClr val="bg1"/>
                </a:solidFill>
              </a:rPr>
              <a:t>www.ittoday.info</a:t>
            </a:r>
            <a:r>
              <a:rPr lang="en-US" dirty="0">
                <a:solidFill>
                  <a:schemeClr val="bg1"/>
                </a:solidFill>
              </a:rPr>
              <a:t>/Articles/</a:t>
            </a:r>
            <a:r>
              <a:rPr lang="en-US" dirty="0" err="1">
                <a:solidFill>
                  <a:schemeClr val="bg1"/>
                </a:solidFill>
              </a:rPr>
              <a:t>What_Is_Enterprise_Architecture.htm</a:t>
            </a:r>
            <a:endParaRPr lang="en-US" dirty="0">
              <a:solidFill>
                <a:schemeClr val="bg1"/>
              </a:solidFill>
            </a:endParaRPr>
          </a:p>
        </p:txBody>
      </p:sp>
    </p:spTree>
    <p:extLst>
      <p:ext uri="{BB962C8B-B14F-4D97-AF65-F5344CB8AC3E}">
        <p14:creationId xmlns:p14="http://schemas.microsoft.com/office/powerpoint/2010/main" val="3604731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spTree>
    <p:extLst>
      <p:ext uri="{BB962C8B-B14F-4D97-AF65-F5344CB8AC3E}">
        <p14:creationId xmlns:p14="http://schemas.microsoft.com/office/powerpoint/2010/main" val="8397968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Decision Making</a:t>
            </a:r>
          </a:p>
        </p:txBody>
      </p:sp>
    </p:spTree>
    <p:extLst>
      <p:ext uri="{BB962C8B-B14F-4D97-AF65-F5344CB8AC3E}">
        <p14:creationId xmlns:p14="http://schemas.microsoft.com/office/powerpoint/2010/main" val="2165740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SIGs = Great Places to embed Enterprise Architects</a:t>
            </a:r>
          </a:p>
        </p:txBody>
      </p:sp>
    </p:spTree>
    <p:extLst>
      <p:ext uri="{BB962C8B-B14F-4D97-AF65-F5344CB8AC3E}">
        <p14:creationId xmlns:p14="http://schemas.microsoft.com/office/powerpoint/2010/main" val="1395229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Two Problems</a:t>
            </a:r>
          </a:p>
        </p:txBody>
      </p:sp>
    </p:spTree>
    <p:extLst>
      <p:ext uri="{BB962C8B-B14F-4D97-AF65-F5344CB8AC3E}">
        <p14:creationId xmlns:p14="http://schemas.microsoft.com/office/powerpoint/2010/main" val="28304079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 </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2769326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Enterprises are </a:t>
            </a:r>
            <a:br>
              <a:rPr lang="en-US" sz="6600" dirty="0"/>
            </a:br>
            <a:r>
              <a:rPr lang="en-US" sz="6600" dirty="0"/>
              <a:t>messy things</a:t>
            </a:r>
          </a:p>
        </p:txBody>
      </p:sp>
    </p:spTree>
    <p:extLst>
      <p:ext uri="{BB962C8B-B14F-4D97-AF65-F5344CB8AC3E}">
        <p14:creationId xmlns:p14="http://schemas.microsoft.com/office/powerpoint/2010/main" val="36968902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20599654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Controversy</a:t>
            </a:r>
          </a:p>
        </p:txBody>
      </p:sp>
    </p:spTree>
    <p:extLst>
      <p:ext uri="{BB962C8B-B14F-4D97-AF65-F5344CB8AC3E}">
        <p14:creationId xmlns:p14="http://schemas.microsoft.com/office/powerpoint/2010/main" val="39937665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“In an agile world, where architectures evolve through the work of empowered teams, EA should play a hands-on role, facilitating reuse and guiding the enterprise to a flexible, agile architecture.”</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104076" y="5058697"/>
            <a:ext cx="8145178" cy="369332"/>
          </a:xfrm>
          <a:prstGeom prst="rect">
            <a:avLst/>
          </a:prstGeom>
          <a:noFill/>
        </p:spPr>
        <p:txBody>
          <a:bodyPr wrap="none" rtlCol="0">
            <a:spAutoFit/>
          </a:bodyPr>
          <a:lstStyle/>
          <a:p>
            <a:r>
              <a:rPr lang="en-US" dirty="0">
                <a:solidFill>
                  <a:schemeClr val="bg1"/>
                </a:solidFill>
              </a:rPr>
              <a:t>--Mark Schwartz, author and former CIO of US Citizenship and Immigration Services</a:t>
            </a:r>
          </a:p>
        </p:txBody>
      </p:sp>
    </p:spTree>
    <p:extLst>
      <p:ext uri="{BB962C8B-B14F-4D97-AF65-F5344CB8AC3E}">
        <p14:creationId xmlns:p14="http://schemas.microsoft.com/office/powerpoint/2010/main" val="38713491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It Doesn’t Mean</a:t>
            </a:r>
          </a:p>
        </p:txBody>
      </p:sp>
    </p:spTree>
    <p:extLst>
      <p:ext uri="{BB962C8B-B14F-4D97-AF65-F5344CB8AC3E}">
        <p14:creationId xmlns:p14="http://schemas.microsoft.com/office/powerpoint/2010/main" val="39345611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It Could Mean</a:t>
            </a:r>
          </a:p>
        </p:txBody>
      </p:sp>
    </p:spTree>
    <p:extLst>
      <p:ext uri="{BB962C8B-B14F-4D97-AF65-F5344CB8AC3E}">
        <p14:creationId xmlns:p14="http://schemas.microsoft.com/office/powerpoint/2010/main" val="17734443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Help Develop Reference Architectures</a:t>
            </a:r>
          </a:p>
        </p:txBody>
      </p:sp>
    </p:spTree>
    <p:extLst>
      <p:ext uri="{BB962C8B-B14F-4D97-AF65-F5344CB8AC3E}">
        <p14:creationId xmlns:p14="http://schemas.microsoft.com/office/powerpoint/2010/main" val="18813468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Work with Teams at Project Inception</a:t>
            </a:r>
          </a:p>
        </p:txBody>
      </p:sp>
    </p:spTree>
    <p:extLst>
      <p:ext uri="{BB962C8B-B14F-4D97-AF65-F5344CB8AC3E}">
        <p14:creationId xmlns:p14="http://schemas.microsoft.com/office/powerpoint/2010/main" val="191914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Develop Spikes/Prototypes</a:t>
            </a:r>
          </a:p>
        </p:txBody>
      </p:sp>
    </p:spTree>
    <p:extLst>
      <p:ext uri="{BB962C8B-B14F-4D97-AF65-F5344CB8AC3E}">
        <p14:creationId xmlns:p14="http://schemas.microsoft.com/office/powerpoint/2010/main" val="326583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have learned new </a:t>
            </a:r>
            <a:br>
              <a:rPr lang="en-US" sz="6600" dirty="0"/>
            </a:br>
            <a:r>
              <a:rPr lang="en-US" sz="6600" dirty="0"/>
              <a:t>ways of doing things</a:t>
            </a:r>
          </a:p>
        </p:txBody>
      </p:sp>
    </p:spTree>
    <p:extLst>
      <p:ext uri="{BB962C8B-B14F-4D97-AF65-F5344CB8AC3E}">
        <p14:creationId xmlns:p14="http://schemas.microsoft.com/office/powerpoint/2010/main" val="33349006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Value Proposition</a:t>
            </a:r>
          </a:p>
        </p:txBody>
      </p:sp>
    </p:spTree>
    <p:extLst>
      <p:ext uri="{BB962C8B-B14F-4D97-AF65-F5344CB8AC3E}">
        <p14:creationId xmlns:p14="http://schemas.microsoft.com/office/powerpoint/2010/main" val="8351775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solidFill>
              </a:rPr>
              <a:t>Focus on Teams &amp; Seams</a:t>
            </a:r>
          </a:p>
        </p:txBody>
      </p:sp>
    </p:spTree>
    <p:extLst>
      <p:ext uri="{BB962C8B-B14F-4D97-AF65-F5344CB8AC3E}">
        <p14:creationId xmlns:p14="http://schemas.microsoft.com/office/powerpoint/2010/main" val="36689612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Teams Still Need to Interact with Other Teams</a:t>
            </a:r>
          </a:p>
        </p:txBody>
      </p:sp>
    </p:spTree>
    <p:extLst>
      <p:ext uri="{BB962C8B-B14F-4D97-AF65-F5344CB8AC3E}">
        <p14:creationId xmlns:p14="http://schemas.microsoft.com/office/powerpoint/2010/main" val="14106746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Enterprises are</a:t>
            </a:r>
            <a:br>
              <a:rPr lang="en-US" sz="6600" dirty="0"/>
            </a:br>
            <a:r>
              <a:rPr lang="en-US" sz="6600" dirty="0"/>
              <a:t>messy things</a:t>
            </a:r>
          </a:p>
        </p:txBody>
      </p:sp>
    </p:spTree>
    <p:extLst>
      <p:ext uri="{BB962C8B-B14F-4D97-AF65-F5344CB8AC3E}">
        <p14:creationId xmlns:p14="http://schemas.microsoft.com/office/powerpoint/2010/main" val="40347498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Teams &amp; Seams</a:t>
            </a:r>
          </a:p>
        </p:txBody>
      </p:sp>
    </p:spTree>
    <p:extLst>
      <p:ext uri="{BB962C8B-B14F-4D97-AF65-F5344CB8AC3E}">
        <p14:creationId xmlns:p14="http://schemas.microsoft.com/office/powerpoint/2010/main" val="15001123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Wait, weren’t ADRs supposed to fix this?</a:t>
            </a:r>
          </a:p>
        </p:txBody>
      </p:sp>
    </p:spTree>
    <p:extLst>
      <p:ext uri="{BB962C8B-B14F-4D97-AF65-F5344CB8AC3E}">
        <p14:creationId xmlns:p14="http://schemas.microsoft.com/office/powerpoint/2010/main" val="9962260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Synchronously &amp; Asynchronously</a:t>
            </a:r>
          </a:p>
        </p:txBody>
      </p:sp>
    </p:spTree>
    <p:extLst>
      <p:ext uri="{BB962C8B-B14F-4D97-AF65-F5344CB8AC3E}">
        <p14:creationId xmlns:p14="http://schemas.microsoft.com/office/powerpoint/2010/main" val="21591165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Synchronous</a:t>
            </a:r>
          </a:p>
        </p:txBody>
      </p:sp>
    </p:spTree>
    <p:extLst>
      <p:ext uri="{BB962C8B-B14F-4D97-AF65-F5344CB8AC3E}">
        <p14:creationId xmlns:p14="http://schemas.microsoft.com/office/powerpoint/2010/main" val="10156579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A0B2D3-9552-7A46-A47C-DA4FDFBE964E}"/>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REST 👍</a:t>
            </a:r>
          </a:p>
          <a:p>
            <a:pPr algn="ctr" fontAlgn="base"/>
            <a:r>
              <a:rPr lang="en-US" sz="6000" dirty="0"/>
              <a:t>SOAP 😟</a:t>
            </a:r>
          </a:p>
          <a:p>
            <a:pPr algn="ctr" fontAlgn="base"/>
            <a:r>
              <a:rPr lang="en-US" sz="6000" dirty="0"/>
              <a:t>EJB 😢</a:t>
            </a:r>
          </a:p>
          <a:p>
            <a:pPr algn="ctr" fontAlgn="base"/>
            <a:r>
              <a:rPr lang="en-US" sz="6000" dirty="0"/>
              <a:t>Shared DB 😭 </a:t>
            </a:r>
          </a:p>
          <a:p>
            <a:pPr algn="ctr" fontAlgn="base"/>
            <a:r>
              <a:rPr lang="en-US" sz="6000" dirty="0"/>
              <a:t>???</a:t>
            </a:r>
          </a:p>
          <a:p>
            <a:pPr algn="ctr"/>
            <a:endParaRPr lang="en-US" sz="3600" dirty="0"/>
          </a:p>
        </p:txBody>
      </p:sp>
    </p:spTree>
    <p:extLst>
      <p:ext uri="{BB962C8B-B14F-4D97-AF65-F5344CB8AC3E}">
        <p14:creationId xmlns:p14="http://schemas.microsoft.com/office/powerpoint/2010/main" val="413508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Changing APIs is Hard</a:t>
            </a:r>
          </a:p>
        </p:txBody>
      </p:sp>
    </p:spTree>
    <p:extLst>
      <p:ext uri="{BB962C8B-B14F-4D97-AF65-F5344CB8AC3E}">
        <p14:creationId xmlns:p14="http://schemas.microsoft.com/office/powerpoint/2010/main" val="1916425580"/>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2859</TotalTime>
  <Words>6443</Words>
  <Application>Microsoft Macintosh PowerPoint</Application>
  <PresentationFormat>Widescreen</PresentationFormat>
  <Paragraphs>483</Paragraphs>
  <Slides>113</Slides>
  <Notes>113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113</vt:i4>
      </vt:variant>
    </vt:vector>
  </HeadingPairs>
  <TitlesOfParts>
    <vt:vector size="117" baseType="lpstr">
      <vt:lpstr>Arial</vt:lpstr>
      <vt:lpstr>Calibri</vt:lpstr>
      <vt:lpstr>Gill Sans MT</vt:lpstr>
      <vt:lpstr>Office Theme</vt:lpstr>
      <vt:lpstr>Enterprise Architecture in a DevOps Time</vt:lpstr>
      <vt:lpstr>PowerPoint Presentation</vt:lpstr>
      <vt:lpstr>PowerPoint Presentation</vt:lpstr>
      <vt:lpstr>What is Enterprise Architecture?</vt:lpstr>
      <vt:lpstr>72 Million Results</vt:lpstr>
      <vt:lpstr>“The goal of enterprise architecture is to create a unified IT environment (standardized hardware and software systems) across the firm or all of the firm's business units, with tight symbiotic links to the business side of the organization and its strategy”</vt:lpstr>
      <vt:lpstr>Two Problems</vt:lpstr>
      <vt:lpstr>Enterprises are  messy things</vt:lpstr>
      <vt:lpstr>We have learned new  ways of doing things</vt:lpstr>
      <vt:lpstr>Fundamental Dilemma</vt:lpstr>
      <vt:lpstr>PowerPoint Presentation</vt:lpstr>
      <vt:lpstr>PowerPoint Presentation</vt:lpstr>
      <vt:lpstr>PowerPoint Presentation</vt:lpstr>
      <vt:lpstr>“In an agile world, where architectures evolve through the work of empowered teams, EA should play a hands-on role, facilitating reuse and guiding the enterprise to a flexible, agile architecture.”</vt:lpstr>
      <vt:lpstr>What does this mean?</vt:lpstr>
      <vt:lpstr>4 Areas</vt:lpstr>
      <vt:lpstr>#1 Facilitate &amp; socialize best practices &amp; common understandings</vt:lpstr>
      <vt:lpstr>#2 Lifeguards &amp; Swimming Coaches</vt:lpstr>
      <vt:lpstr>#3 Trust</vt:lpstr>
      <vt:lpstr>#4 Enterprise Architecture: The Team Sport</vt:lpstr>
      <vt:lpstr>5 Techniques</vt:lpstr>
      <vt:lpstr>PowerPoint Presentation</vt:lpstr>
      <vt:lpstr>PowerPoint Presentation</vt:lpstr>
      <vt:lpstr>Why did we decide to do  it this way?</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Re-use existing code  review processes</vt:lpstr>
      <vt:lpstr>ADRs = Goodness  👍🏽</vt:lpstr>
      <vt:lpstr>More praise for ADRs: ThoughtWorks Technology Radar</vt:lpstr>
      <vt:lpstr>PowerPoint Presentation</vt:lpstr>
      <vt:lpstr>PowerPoint Presentation</vt:lpstr>
      <vt:lpstr>New Approaches!</vt:lpstr>
      <vt:lpstr>Cross Functional!</vt:lpstr>
      <vt:lpstr>Two Pizzas!  🍕 🍕</vt:lpstr>
      <vt:lpstr>Free Reign!</vt:lpstr>
      <vt:lpstr>🙍🏽‍♀️🙍🏼‍♂️🙍🏾‍♂️🙍🏻‍♀️</vt:lpstr>
      <vt:lpstr>Power to the People</vt:lpstr>
      <vt:lpstr>Open To All</vt:lpstr>
      <vt:lpstr>Decision Making</vt:lpstr>
      <vt:lpstr>#1 Write ADRs</vt:lpstr>
      <vt:lpstr>#2 Form Short-Term SIGs</vt:lpstr>
      <vt:lpstr>#3 Long Running SIGs</vt:lpstr>
      <vt:lpstr>SIGs = Great Places to embed Enterprise Architects</vt:lpstr>
      <vt:lpstr>What about the “Architecture Review Board”?</vt:lpstr>
      <vt:lpstr>The Guild helped with one of the hardest problems: Socializing Decisions</vt:lpstr>
      <vt:lpstr>What did these meetings look like?</vt:lpstr>
      <vt:lpstr>PowerPoint Presentation</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PowerPoint Presentation</vt:lpstr>
      <vt:lpstr>Controversy</vt:lpstr>
      <vt:lpstr>“In an agile world, where architectures evolve through the work of empowered teams, EA should play a hands-on role, facilitating reuse and guiding the enterprise to a flexible, agile architecture.”</vt:lpstr>
      <vt:lpstr>It Doesn’t Mean</vt:lpstr>
      <vt:lpstr>It Could Mean</vt:lpstr>
      <vt:lpstr>#1 Help Develop Reference Architectures</vt:lpstr>
      <vt:lpstr>#2 Work with Teams at Project Inception</vt:lpstr>
      <vt:lpstr>#3 Develop Spikes/Prototypes</vt:lpstr>
      <vt:lpstr>The Value Proposition</vt:lpstr>
      <vt:lpstr>PowerPoint Presentation</vt:lpstr>
      <vt:lpstr>Teams Still Need to Interact with Other Teams</vt:lpstr>
      <vt:lpstr>Enterprises are messy things</vt:lpstr>
      <vt:lpstr>Teams &amp; Seams</vt:lpstr>
      <vt:lpstr>Wait, weren’t ADRs supposed to fix this?</vt:lpstr>
      <vt:lpstr>Synchronously &amp; Asynchronously</vt:lpstr>
      <vt:lpstr>Synchronous</vt:lpstr>
      <vt:lpstr>PowerPoint Presentation</vt:lpstr>
      <vt:lpstr>Changing APIs is Hard</vt:lpstr>
      <vt:lpstr>#1 Semantic Versioning major.minor.patch</vt:lpstr>
      <vt:lpstr>#2 API Contract Tests</vt:lpstr>
      <vt:lpstr>#3 Multiple Concurrent Versions Running Simultaneously</vt:lpstr>
      <vt:lpstr>Expose &amp; Socialize API Contracts</vt:lpstr>
      <vt:lpstr>Asynchronous</vt:lpstr>
      <vt:lpstr>Easy to do!</vt:lpstr>
      <vt:lpstr>Easy to do WRONG!</vt:lpstr>
      <vt:lpstr>EA to the Rescue! 🚒</vt:lpstr>
      <vt:lpstr>Error Handling Approach</vt:lpstr>
      <vt:lpstr>Error Notification Approach</vt:lpstr>
      <vt:lpstr>Project Inception</vt:lpstr>
      <vt:lpstr>Bonus Team &amp; SeamTechnique: Tracer Bullet</vt:lpstr>
      <vt:lpstr>Thanks for your time!</vt:lpstr>
      <vt:lpstr>Enterprise Architecture in a DevOps Time</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7</cp:revision>
  <dcterms:created xsi:type="dcterms:W3CDTF">2018-07-28T21:27:28Z</dcterms:created>
  <dcterms:modified xsi:type="dcterms:W3CDTF">2018-08-01T15:54:52Z</dcterms:modified>
</cp:coreProperties>
</file>