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B0604020202020204" charset="0"/>
      <p:regular r:id="rId19"/>
      <p:bold r:id="rId20"/>
      <p:italic r:id="rId21"/>
      <p:boldItalic r:id="rId22"/>
    </p:embeddedFont>
    <p:embeddedFont>
      <p:font typeface="Impact" panose="020B0806030902050204" pitchFamily="3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9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3464468" y="1601788"/>
            <a:ext cx="2215075" cy="1939925"/>
          </a:xfrm>
          <a:prstGeom prst="rect">
            <a:avLst/>
          </a:prstGeom>
          <a:noFill/>
          <a:ln>
            <a:noFill/>
          </a:ln>
        </p:spPr>
      </p:pic>
      <p:sp>
        <p:nvSpPr>
          <p:cNvPr id="55" name="Shape 55"/>
          <p:cNvSpPr txBox="1"/>
          <p:nvPr/>
        </p:nvSpPr>
        <p:spPr>
          <a:xfrm>
            <a:off x="2833213" y="3953500"/>
            <a:ext cx="3477600" cy="5949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a:solidFill>
                  <a:srgbClr val="FFFFFF"/>
                </a:solidFill>
              </a:rPr>
              <a:t>Alex, Avery, David, Esteban, Zami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latin typeface="Impact"/>
                <a:ea typeface="Impact"/>
                <a:cs typeface="Impact"/>
                <a:sym typeface="Impact"/>
              </a:rPr>
              <a:t>What is happening in the background?</a:t>
            </a:r>
          </a:p>
        </p:txBody>
      </p:sp>
      <p:sp>
        <p:nvSpPr>
          <p:cNvPr id="118" name="Shape 118"/>
          <p:cNvSpPr txBox="1">
            <a:spLocks noGrp="1"/>
          </p:cNvSpPr>
          <p:nvPr>
            <p:ph type="body" idx="1"/>
          </p:nvPr>
        </p:nvSpPr>
        <p:spPr>
          <a:xfrm>
            <a:off x="311700" y="1152475"/>
            <a:ext cx="8520600" cy="3416400"/>
          </a:xfrm>
          <a:prstGeom prst="rect">
            <a:avLst/>
          </a:prstGeom>
        </p:spPr>
        <p:txBody>
          <a:bodyPr wrap="square" lIns="91425" tIns="91425" rIns="91425" bIns="91425" anchor="ctr" anchorCtr="0">
            <a:noAutofit/>
          </a:bodyPr>
          <a:lstStyle/>
          <a:p>
            <a:pPr marL="0" lvl="0" indent="0">
              <a:spcBef>
                <a:spcPts val="0"/>
              </a:spcBef>
              <a:buNone/>
            </a:pPr>
            <a:r>
              <a:rPr lang="en" dirty="0">
                <a:latin typeface="Lato"/>
                <a:ea typeface="Lato"/>
                <a:cs typeface="Lato"/>
                <a:sym typeface="Lato"/>
              </a:rPr>
              <a:t>While the user is viewing the loading page, this is when cheapskates makes the call to the </a:t>
            </a:r>
            <a:r>
              <a:rPr lang="en" i="1" dirty="0">
                <a:latin typeface="Lato"/>
                <a:ea typeface="Lato"/>
                <a:cs typeface="Lato"/>
                <a:sym typeface="Lato"/>
              </a:rPr>
              <a:t>Zomato </a:t>
            </a:r>
            <a:r>
              <a:rPr lang="en" dirty="0">
                <a:latin typeface="Lato"/>
                <a:ea typeface="Lato"/>
                <a:cs typeface="Lato"/>
                <a:sym typeface="Lato"/>
              </a:rPr>
              <a:t>API. The request url needs to have a set longitude, latitude, radius, and cuisine in order to give the user the correct list. We easily add these values to the request URL string by concatenating the string. After the connection is made, we obtain the information using a type of JSON parsing called Volley. The API gives cheapskates the information in the form of JSON. We then organize the data, cutting out restaurants that are out of the users price range and to the specificity of the selected cuisine, by iterating through the </a:t>
            </a:r>
            <a:r>
              <a:rPr lang="en" i="1" dirty="0">
                <a:latin typeface="Lato"/>
                <a:ea typeface="Lato"/>
                <a:cs typeface="Lato"/>
                <a:sym typeface="Lato"/>
              </a:rPr>
              <a:t>Zomato </a:t>
            </a:r>
            <a:r>
              <a:rPr lang="en" dirty="0">
                <a:latin typeface="Lato"/>
                <a:ea typeface="Lato"/>
                <a:cs typeface="Lato"/>
                <a:sym typeface="Lato"/>
              </a:rPr>
              <a:t>array and filing all of the result into another list which we will later display.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latin typeface="Impact"/>
                <a:ea typeface="Impact"/>
                <a:cs typeface="Impact"/>
                <a:sym typeface="Impact"/>
              </a:rPr>
              <a:t>What is happening in the background?</a:t>
            </a:r>
          </a:p>
        </p:txBody>
      </p:sp>
      <p:sp>
        <p:nvSpPr>
          <p:cNvPr id="124" name="Shape 124"/>
          <p:cNvSpPr txBox="1">
            <a:spLocks noGrp="1"/>
          </p:cNvSpPr>
          <p:nvPr>
            <p:ph type="body" idx="1"/>
          </p:nvPr>
        </p:nvSpPr>
        <p:spPr>
          <a:xfrm>
            <a:off x="311700" y="1152475"/>
            <a:ext cx="8520600" cy="3416400"/>
          </a:xfrm>
          <a:prstGeom prst="rect">
            <a:avLst/>
          </a:prstGeom>
        </p:spPr>
        <p:txBody>
          <a:bodyPr wrap="square" lIns="91425" tIns="91425" rIns="91425" bIns="91425" anchor="ctr" anchorCtr="0">
            <a:noAutofit/>
          </a:bodyPr>
          <a:lstStyle/>
          <a:p>
            <a:pPr marL="0" lvl="0" indent="0">
              <a:spcBef>
                <a:spcPts val="0"/>
              </a:spcBef>
              <a:buNone/>
            </a:pPr>
            <a:r>
              <a:rPr lang="en" sz="1600" dirty="0">
                <a:latin typeface="Lato"/>
                <a:ea typeface="Lato"/>
                <a:cs typeface="Lato"/>
                <a:sym typeface="Lato"/>
              </a:rPr>
              <a:t>To display the resulting restaurants after the user has narrowed down the search, we use the android feature </a:t>
            </a:r>
            <a:r>
              <a:rPr lang="en" sz="1600" dirty="0" smtClean="0">
                <a:latin typeface="Lato"/>
                <a:ea typeface="Lato"/>
                <a:cs typeface="Lato"/>
                <a:sym typeface="Lato"/>
              </a:rPr>
              <a:t>Listview</a:t>
            </a:r>
            <a:r>
              <a:rPr lang="en" sz="1600" dirty="0">
                <a:latin typeface="Lato"/>
                <a:ea typeface="Lato"/>
                <a:cs typeface="Lato"/>
                <a:sym typeface="Lato"/>
              </a:rPr>
              <a:t>. The list that was created while the </a:t>
            </a:r>
            <a:r>
              <a:rPr lang="en" sz="1600" i="1" dirty="0">
                <a:latin typeface="Lato"/>
                <a:ea typeface="Lato"/>
                <a:cs typeface="Lato"/>
                <a:sym typeface="Lato"/>
              </a:rPr>
              <a:t>Zomato</a:t>
            </a:r>
            <a:r>
              <a:rPr lang="en" sz="1600" dirty="0">
                <a:latin typeface="Lato"/>
                <a:ea typeface="Lato"/>
                <a:cs typeface="Lato"/>
                <a:sym typeface="Lato"/>
              </a:rPr>
              <a:t>’s API result was being sorted, is now being displayed as a scrollable list with the help of the list adapter. Each item of the list is clickable </a:t>
            </a:r>
            <a:r>
              <a:rPr lang="en" sz="1600" dirty="0" smtClean="0">
                <a:latin typeface="Lato"/>
                <a:ea typeface="Lato"/>
                <a:cs typeface="Lato"/>
                <a:sym typeface="Lato"/>
              </a:rPr>
              <a:t>so </a:t>
            </a:r>
            <a:r>
              <a:rPr lang="en" sz="1600" dirty="0">
                <a:latin typeface="Lato"/>
                <a:ea typeface="Lato"/>
                <a:cs typeface="Lato"/>
                <a:sym typeface="Lato"/>
              </a:rPr>
              <a:t>the user can gain further information about the restaurant they selected</a:t>
            </a:r>
            <a:r>
              <a:rPr lang="en" sz="1600" dirty="0" smtClean="0">
                <a:latin typeface="Lato"/>
                <a:ea typeface="Lato"/>
                <a:cs typeface="Lato"/>
                <a:sym typeface="Lato"/>
              </a:rPr>
              <a:t>. When clicked, the JSON object retrieved from the response body would be stored along with the intent, allowing the response to be utilized in a different java class. </a:t>
            </a:r>
          </a:p>
          <a:p>
            <a:pPr marL="0" lvl="0" indent="0">
              <a:spcBef>
                <a:spcPts val="0"/>
              </a:spcBef>
              <a:buNone/>
            </a:pPr>
            <a:r>
              <a:rPr lang="en" sz="1600" dirty="0" smtClean="0">
                <a:latin typeface="Lato"/>
                <a:ea typeface="Lato"/>
                <a:cs typeface="Lato"/>
                <a:sym typeface="Lato"/>
              </a:rPr>
              <a:t>The </a:t>
            </a:r>
            <a:r>
              <a:rPr lang="en" sz="1600" dirty="0">
                <a:latin typeface="Lato"/>
                <a:ea typeface="Lato"/>
                <a:cs typeface="Lato"/>
                <a:sym typeface="Lato"/>
              </a:rPr>
              <a:t>user also has access to a back button, located in the toolbar, which gives them the option to go back to the cuisine page and select another option. The button has an intent that, when pressed, takes them back to the cuisines page so they can look through other budget friendly food options. However, if the user would like to change their budget, there is also a textbox located in the toolbar that allows them to change their budget with the press of go.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5398475" y="206625"/>
            <a:ext cx="2128800" cy="4257600"/>
          </a:xfrm>
          <a:prstGeom prst="rect">
            <a:avLst/>
          </a:prstGeom>
          <a:noFill/>
          <a:ln>
            <a:noFill/>
          </a:ln>
        </p:spPr>
      </p:pic>
      <p:pic>
        <p:nvPicPr>
          <p:cNvPr id="130" name="Shape 130"/>
          <p:cNvPicPr preferRelativeResize="0"/>
          <p:nvPr/>
        </p:nvPicPr>
        <p:blipFill>
          <a:blip r:embed="rId4">
            <a:alphaModFix/>
          </a:blip>
          <a:stretch>
            <a:fillRect/>
          </a:stretch>
        </p:blipFill>
        <p:spPr>
          <a:xfrm>
            <a:off x="1580425" y="311075"/>
            <a:ext cx="2386300" cy="4221274"/>
          </a:xfrm>
          <a:prstGeom prst="rect">
            <a:avLst/>
          </a:prstGeom>
          <a:noFill/>
          <a:ln>
            <a:noFill/>
          </a:ln>
        </p:spPr>
      </p:pic>
      <p:sp>
        <p:nvSpPr>
          <p:cNvPr id="131" name="Shape 131"/>
          <p:cNvSpPr/>
          <p:nvPr/>
        </p:nvSpPr>
        <p:spPr>
          <a:xfrm>
            <a:off x="-634650" y="3411375"/>
            <a:ext cx="3252900" cy="20493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2" name="Shape 132"/>
          <p:cNvSpPr txBox="1"/>
          <p:nvPr/>
        </p:nvSpPr>
        <p:spPr>
          <a:xfrm>
            <a:off x="211550" y="3715475"/>
            <a:ext cx="1890900" cy="12297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a:solidFill>
                  <a:srgbClr val="FFFFFF"/>
                </a:solidFill>
              </a:rPr>
              <a:t>After selecting a restaurant, basic information about the establishment is shown and...</a:t>
            </a:r>
          </a:p>
        </p:txBody>
      </p:sp>
      <p:sp>
        <p:nvSpPr>
          <p:cNvPr id="133" name="Shape 133"/>
          <p:cNvSpPr/>
          <p:nvPr/>
        </p:nvSpPr>
        <p:spPr>
          <a:xfrm>
            <a:off x="7285525" y="-330525"/>
            <a:ext cx="2128800" cy="12297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4" name="Shape 134"/>
          <p:cNvSpPr txBox="1"/>
          <p:nvPr/>
        </p:nvSpPr>
        <p:spPr>
          <a:xfrm>
            <a:off x="7682200" y="92600"/>
            <a:ext cx="1163700" cy="4629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FFFF"/>
                </a:solidFill>
              </a:rPr>
              <a:t>A map view!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latin typeface="Impact"/>
                <a:ea typeface="Impact"/>
                <a:cs typeface="Impact"/>
                <a:sym typeface="Impact"/>
              </a:rPr>
              <a:t>What is happening in the background?</a:t>
            </a:r>
          </a:p>
        </p:txBody>
      </p:sp>
      <p:sp>
        <p:nvSpPr>
          <p:cNvPr id="140" name="Shape 140"/>
          <p:cNvSpPr txBox="1">
            <a:spLocks noGrp="1"/>
          </p:cNvSpPr>
          <p:nvPr>
            <p:ph type="body" idx="1"/>
          </p:nvPr>
        </p:nvSpPr>
        <p:spPr>
          <a:xfrm>
            <a:off x="311700" y="1152475"/>
            <a:ext cx="8520600" cy="3416400"/>
          </a:xfrm>
          <a:prstGeom prst="rect">
            <a:avLst/>
          </a:prstGeom>
        </p:spPr>
        <p:txBody>
          <a:bodyPr wrap="square" lIns="91425" tIns="91425" rIns="91425" bIns="91425" anchor="ctr" anchorCtr="0">
            <a:noAutofit/>
          </a:bodyPr>
          <a:lstStyle/>
          <a:p>
            <a:pPr marL="0" lvl="0" indent="0">
              <a:spcBef>
                <a:spcPts val="0"/>
              </a:spcBef>
              <a:buNone/>
            </a:pPr>
            <a:r>
              <a:rPr lang="en" dirty="0">
                <a:latin typeface="Lato"/>
                <a:ea typeface="Lato"/>
                <a:cs typeface="Lato"/>
                <a:sym typeface="Lato"/>
              </a:rPr>
              <a:t>In this page, we are simply giving the user the information. The list created when sorting the API not only stores the names of the restaurants, but also the location, address, rating and locality of each restaurant. This information is displayed to the user as well as a map view when the “Show in Maps” button is pressed. The maps button is linked to another page that displays the restaurant's location using the </a:t>
            </a:r>
            <a:r>
              <a:rPr lang="en" dirty="0" smtClean="0">
                <a:latin typeface="Lato"/>
                <a:ea typeface="Lato"/>
                <a:cs typeface="Lato"/>
                <a:sym typeface="Lato"/>
              </a:rPr>
              <a:t>longitude and latitude retrieved from the JSON object with </a:t>
            </a:r>
            <a:r>
              <a:rPr lang="en" dirty="0">
                <a:latin typeface="Lato"/>
                <a:ea typeface="Lato"/>
                <a:cs typeface="Lato"/>
                <a:sym typeface="Lato"/>
              </a:rPr>
              <a:t>the Google Maps API. Like in the previous page, the user also has the option to go back to the previous page using the back button and change their inputted budget.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1008600"/>
          </a:xfrm>
          <a:prstGeom prst="rect">
            <a:avLst/>
          </a:prstGeom>
        </p:spPr>
        <p:txBody>
          <a:bodyPr wrap="square" lIns="91425" tIns="91425" rIns="91425" bIns="91425" anchor="t" anchorCtr="0">
            <a:noAutofit/>
          </a:bodyPr>
          <a:lstStyle/>
          <a:p>
            <a:pPr marL="0" lvl="0" indent="0">
              <a:spcBef>
                <a:spcPts val="0"/>
              </a:spcBef>
              <a:buNone/>
            </a:pPr>
            <a:r>
              <a:rPr lang="en" dirty="0" smtClean="0">
                <a:latin typeface="Impact"/>
                <a:ea typeface="Impact"/>
                <a:cs typeface="Impact"/>
                <a:sym typeface="Impact"/>
              </a:rPr>
              <a:t>Types of error handling for user inputs:</a:t>
            </a:r>
            <a:endParaRPr lang="en" dirty="0">
              <a:latin typeface="Impact"/>
              <a:ea typeface="Impact"/>
              <a:cs typeface="Impact"/>
              <a:sym typeface="Impact"/>
            </a:endParaRPr>
          </a:p>
        </p:txBody>
      </p:sp>
      <p:sp>
        <p:nvSpPr>
          <p:cNvPr id="146" name="Shape 146"/>
          <p:cNvSpPr txBox="1">
            <a:spLocks noGrp="1"/>
          </p:cNvSpPr>
          <p:nvPr>
            <p:ph type="body" idx="1"/>
          </p:nvPr>
        </p:nvSpPr>
        <p:spPr>
          <a:xfrm>
            <a:off x="311700" y="1751775"/>
            <a:ext cx="8520600" cy="2817000"/>
          </a:xfrm>
          <a:prstGeom prst="rect">
            <a:avLst/>
          </a:prstGeom>
        </p:spPr>
        <p:txBody>
          <a:bodyPr wrap="square" lIns="91425" tIns="91425" rIns="91425" bIns="91425" anchor="t" anchorCtr="0">
            <a:noAutofit/>
          </a:bodyPr>
          <a:lstStyle/>
          <a:p>
            <a:pPr marL="0" lvl="0" indent="0">
              <a:spcBef>
                <a:spcPts val="0"/>
              </a:spcBef>
              <a:buNone/>
            </a:pPr>
            <a:r>
              <a:rPr lang="en">
                <a:latin typeface="Lato"/>
                <a:ea typeface="Lato"/>
                <a:cs typeface="Lato"/>
                <a:sym typeface="Lato"/>
              </a:rPr>
              <a:t>If the user enters a budget of zero they are prompted to a page that asks if them if they would like to change their budget. When they press the button to change their budget, the new valid input will then be saved in SharedPrefrences and the app will continue as planned!</a:t>
            </a:r>
          </a:p>
          <a:p>
            <a:pPr marL="0" lvl="0" indent="0">
              <a:spcBef>
                <a:spcPts val="0"/>
              </a:spcBef>
              <a:buNone/>
            </a:pPr>
            <a:endParaRPr>
              <a:latin typeface="Lato"/>
              <a:ea typeface="Lato"/>
              <a:cs typeface="Lato"/>
              <a:sym typeface="Lato"/>
            </a:endParaRPr>
          </a:p>
          <a:p>
            <a:pPr marL="0" lvl="0" indent="0">
              <a:spcBef>
                <a:spcPts val="0"/>
              </a:spcBef>
              <a:buNone/>
            </a:pPr>
            <a:r>
              <a:rPr lang="en">
                <a:latin typeface="Lato"/>
                <a:ea typeface="Lato"/>
                <a:cs typeface="Lato"/>
                <a:sym typeface="Lato"/>
              </a:rPr>
              <a:t>If the user enters a budget that is over three digits...well that simply is not allowed! This app is for cheapskates and a small pop dialog makes sure they know!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1329225" y="717463"/>
            <a:ext cx="2706640" cy="4025875"/>
          </a:xfrm>
          <a:prstGeom prst="rect">
            <a:avLst/>
          </a:prstGeom>
          <a:noFill/>
          <a:ln>
            <a:noFill/>
          </a:ln>
        </p:spPr>
      </p:pic>
      <p:pic>
        <p:nvPicPr>
          <p:cNvPr id="152" name="Shape 152"/>
          <p:cNvPicPr preferRelativeResize="0"/>
          <p:nvPr/>
        </p:nvPicPr>
        <p:blipFill>
          <a:blip r:embed="rId4">
            <a:alphaModFix/>
          </a:blip>
          <a:stretch>
            <a:fillRect/>
          </a:stretch>
        </p:blipFill>
        <p:spPr>
          <a:xfrm>
            <a:off x="5130250" y="247976"/>
            <a:ext cx="2706650" cy="3990467"/>
          </a:xfrm>
          <a:prstGeom prst="rect">
            <a:avLst/>
          </a:prstGeom>
          <a:noFill/>
          <a:ln>
            <a:noFill/>
          </a:ln>
        </p:spPr>
      </p:pic>
      <p:sp>
        <p:nvSpPr>
          <p:cNvPr id="153" name="Shape 153"/>
          <p:cNvSpPr/>
          <p:nvPr/>
        </p:nvSpPr>
        <p:spPr>
          <a:xfrm>
            <a:off x="-357025" y="-158650"/>
            <a:ext cx="2115600" cy="12693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4" name="Shape 154"/>
          <p:cNvSpPr txBox="1"/>
          <p:nvPr/>
        </p:nvSpPr>
        <p:spPr>
          <a:xfrm>
            <a:off x="158650" y="266150"/>
            <a:ext cx="1388400" cy="4197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FFFF"/>
                </a:solidFill>
              </a:rPr>
              <a:t>Can’t do that!</a:t>
            </a:r>
          </a:p>
        </p:txBody>
      </p:sp>
      <p:sp>
        <p:nvSpPr>
          <p:cNvPr id="155" name="Shape 155"/>
          <p:cNvSpPr/>
          <p:nvPr/>
        </p:nvSpPr>
        <p:spPr>
          <a:xfrm>
            <a:off x="7192975" y="4469150"/>
            <a:ext cx="2234700" cy="8595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6" name="Shape 156"/>
          <p:cNvSpPr txBox="1"/>
          <p:nvPr/>
        </p:nvSpPr>
        <p:spPr>
          <a:xfrm>
            <a:off x="7669075" y="4614600"/>
            <a:ext cx="1282500" cy="5289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a:solidFill>
                  <a:schemeClr val="dk1"/>
                </a:solidFill>
              </a:rPr>
              <a:t>Or that!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90250" y="450150"/>
            <a:ext cx="6367800" cy="4090800"/>
          </a:xfrm>
          <a:prstGeom prst="rect">
            <a:avLst/>
          </a:prstGeom>
        </p:spPr>
        <p:txBody>
          <a:bodyPr wrap="square" lIns="91425" tIns="91425" rIns="91425" bIns="91425" anchor="ctr" anchorCtr="0">
            <a:noAutofit/>
          </a:bodyPr>
          <a:lstStyle/>
          <a:p>
            <a:pPr marL="0" lvl="0" indent="0">
              <a:spcBef>
                <a:spcPts val="0"/>
              </a:spcBef>
              <a:buNone/>
            </a:pPr>
            <a:r>
              <a:rPr lang="en">
                <a:solidFill>
                  <a:schemeClr val="accent1"/>
                </a:solidFill>
                <a:latin typeface="Impact"/>
                <a:ea typeface="Impact"/>
                <a:cs typeface="Impact"/>
                <a:sym typeface="Impact"/>
              </a:rPr>
              <a:t>Bon Appetit!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90250" y="450150"/>
            <a:ext cx="6367800" cy="4090800"/>
          </a:xfrm>
          <a:prstGeom prst="rect">
            <a:avLst/>
          </a:prstGeom>
        </p:spPr>
        <p:txBody>
          <a:bodyPr wrap="square" lIns="91425" tIns="91425" rIns="91425" bIns="91425" anchor="ctr" anchorCtr="0">
            <a:noAutofit/>
          </a:bodyPr>
          <a:lstStyle/>
          <a:p>
            <a:pPr marL="0" lvl="0" indent="0">
              <a:spcBef>
                <a:spcPts val="0"/>
              </a:spcBef>
              <a:buNone/>
            </a:pPr>
            <a:r>
              <a:rPr lang="en" sz="6000">
                <a:solidFill>
                  <a:srgbClr val="D9D9D9"/>
                </a:solidFill>
                <a:latin typeface="Impact"/>
                <a:ea typeface="Impact"/>
                <a:cs typeface="Impact"/>
                <a:sym typeface="Impact"/>
              </a:rPr>
              <a:t>What does cheapskates 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1597500"/>
            <a:ext cx="8520600" cy="1948500"/>
          </a:xfrm>
          <a:prstGeom prst="rect">
            <a:avLst/>
          </a:prstGeom>
        </p:spPr>
        <p:txBody>
          <a:bodyPr wrap="square" lIns="91425" tIns="91425" rIns="91425" bIns="91425" anchor="t" anchorCtr="0">
            <a:noAutofit/>
          </a:bodyPr>
          <a:lstStyle/>
          <a:p>
            <a:pPr marL="0" lvl="0" indent="0">
              <a:spcBef>
                <a:spcPts val="0"/>
              </a:spcBef>
              <a:buNone/>
            </a:pPr>
            <a:r>
              <a:rPr lang="en" sz="2400">
                <a:solidFill>
                  <a:srgbClr val="FFFFFF"/>
                </a:solidFill>
                <a:latin typeface="Lato"/>
                <a:ea typeface="Lato"/>
                <a:cs typeface="Lato"/>
                <a:sym typeface="Lato"/>
              </a:rPr>
              <a:t>cheapskates is essentially a budgeting app that asks its users to enter a budget, and then uses the user's current location to filter out nearby dining establishments that won’t break the bank.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90250" y="450150"/>
            <a:ext cx="6367800" cy="4090800"/>
          </a:xfrm>
          <a:prstGeom prst="rect">
            <a:avLst/>
          </a:prstGeom>
        </p:spPr>
        <p:txBody>
          <a:bodyPr wrap="square" lIns="91425" tIns="91425" rIns="91425" bIns="91425" anchor="ctr" anchorCtr="0">
            <a:noAutofit/>
          </a:bodyPr>
          <a:lstStyle/>
          <a:p>
            <a:pPr marL="0" lvl="0" indent="0">
              <a:spcBef>
                <a:spcPts val="0"/>
              </a:spcBef>
              <a:buNone/>
            </a:pPr>
            <a:r>
              <a:rPr lang="en" sz="6000">
                <a:solidFill>
                  <a:srgbClr val="D9D9D9"/>
                </a:solidFill>
                <a:latin typeface="Impact"/>
                <a:ea typeface="Impact"/>
                <a:cs typeface="Impact"/>
                <a:sym typeface="Impact"/>
              </a:rPr>
              <a:t>How does cheapskates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Shape 75"/>
          <p:cNvPicPr preferRelativeResize="0"/>
          <p:nvPr/>
        </p:nvPicPr>
        <p:blipFill rotWithShape="1">
          <a:blip r:embed="rId3">
            <a:alphaModFix/>
          </a:blip>
          <a:srcRect l="7028" t="9428" r="9001" b="13541"/>
          <a:stretch/>
        </p:blipFill>
        <p:spPr>
          <a:xfrm>
            <a:off x="1664725" y="409963"/>
            <a:ext cx="2112050" cy="3727176"/>
          </a:xfrm>
          <a:prstGeom prst="rect">
            <a:avLst/>
          </a:prstGeom>
          <a:noFill/>
          <a:ln>
            <a:noFill/>
          </a:ln>
        </p:spPr>
      </p:pic>
      <p:sp>
        <p:nvSpPr>
          <p:cNvPr id="76" name="Shape 76"/>
          <p:cNvSpPr/>
          <p:nvPr/>
        </p:nvSpPr>
        <p:spPr>
          <a:xfrm>
            <a:off x="-1341775" y="3491175"/>
            <a:ext cx="3491100" cy="17145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7" name="Shape 77"/>
          <p:cNvSpPr txBox="1"/>
          <p:nvPr/>
        </p:nvSpPr>
        <p:spPr>
          <a:xfrm>
            <a:off x="62125" y="3752025"/>
            <a:ext cx="1602600" cy="11928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FFFF"/>
                </a:solidFill>
                <a:latin typeface="Lato"/>
                <a:ea typeface="Lato"/>
                <a:cs typeface="Lato"/>
                <a:sym typeface="Lato"/>
              </a:rPr>
              <a:t>The App begins by asking the user to allowing access to the device’s location.</a:t>
            </a:r>
          </a:p>
        </p:txBody>
      </p:sp>
      <p:pic>
        <p:nvPicPr>
          <p:cNvPr id="78" name="Shape 78"/>
          <p:cNvPicPr preferRelativeResize="0"/>
          <p:nvPr/>
        </p:nvPicPr>
        <p:blipFill rotWithShape="1">
          <a:blip r:embed="rId4">
            <a:alphaModFix/>
          </a:blip>
          <a:srcRect l="6216" t="9944" r="9210" b="13025"/>
          <a:stretch/>
        </p:blipFill>
        <p:spPr>
          <a:xfrm>
            <a:off x="5006850" y="1217650"/>
            <a:ext cx="2112050" cy="3727174"/>
          </a:xfrm>
          <a:prstGeom prst="rect">
            <a:avLst/>
          </a:prstGeom>
          <a:noFill/>
          <a:ln>
            <a:noFill/>
          </a:ln>
        </p:spPr>
      </p:pic>
      <p:sp>
        <p:nvSpPr>
          <p:cNvPr id="79" name="Shape 79"/>
          <p:cNvSpPr/>
          <p:nvPr/>
        </p:nvSpPr>
        <p:spPr>
          <a:xfrm>
            <a:off x="6274100" y="-260800"/>
            <a:ext cx="3093600" cy="20001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 name="Shape 80"/>
          <p:cNvSpPr txBox="1"/>
          <p:nvPr/>
        </p:nvSpPr>
        <p:spPr>
          <a:xfrm>
            <a:off x="6441950" y="236050"/>
            <a:ext cx="2757900" cy="11058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a:solidFill>
                  <a:srgbClr val="FFFFFF"/>
                </a:solidFill>
                <a:latin typeface="Lato"/>
                <a:ea typeface="Lato"/>
                <a:cs typeface="Lato"/>
                <a:sym typeface="Lato"/>
              </a:rPr>
              <a:t>Once access is granted the homepage is shown and prompts the user to enter a budget or press one of the hardcoded budget options.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latin typeface="Impact"/>
                <a:ea typeface="Impact"/>
                <a:cs typeface="Impact"/>
                <a:sym typeface="Impact"/>
              </a:rPr>
              <a:t>What is happening in the background?</a:t>
            </a:r>
          </a:p>
        </p:txBody>
      </p:sp>
      <p:sp>
        <p:nvSpPr>
          <p:cNvPr id="86" name="Shape 86"/>
          <p:cNvSpPr txBox="1">
            <a:spLocks noGrp="1"/>
          </p:cNvSpPr>
          <p:nvPr>
            <p:ph type="body" idx="1"/>
          </p:nvPr>
        </p:nvSpPr>
        <p:spPr>
          <a:xfrm>
            <a:off x="311700" y="1152475"/>
            <a:ext cx="8520600" cy="3416400"/>
          </a:xfrm>
          <a:prstGeom prst="rect">
            <a:avLst/>
          </a:prstGeom>
        </p:spPr>
        <p:txBody>
          <a:bodyPr wrap="square" lIns="91425" tIns="91425" rIns="91425" bIns="91425" anchor="ctr" anchorCtr="0">
            <a:noAutofit/>
          </a:bodyPr>
          <a:lstStyle/>
          <a:p>
            <a:pPr marL="0" lvl="0" indent="0">
              <a:spcBef>
                <a:spcPts val="0"/>
              </a:spcBef>
              <a:buNone/>
            </a:pPr>
            <a:r>
              <a:rPr lang="en" dirty="0">
                <a:latin typeface="Lato"/>
                <a:ea typeface="Lato"/>
                <a:cs typeface="Lato"/>
                <a:sym typeface="Lato"/>
              </a:rPr>
              <a:t>Once the user enters a budget or clicks one of the budget buttons, budget will be saved in SharePrefrences--a useful tool in android studios that allows stores data--so it can be accessed </a:t>
            </a:r>
            <a:r>
              <a:rPr lang="en" dirty="0" smtClean="0">
                <a:latin typeface="Lato"/>
                <a:ea typeface="Lato"/>
                <a:cs typeface="Lato"/>
                <a:sym typeface="Lato"/>
              </a:rPr>
              <a:t>in another java activity</a:t>
            </a:r>
            <a:r>
              <a:rPr lang="en" dirty="0" smtClean="0">
                <a:latin typeface="Lato"/>
                <a:ea typeface="Lato"/>
                <a:cs typeface="Lato"/>
                <a:sym typeface="Lato"/>
              </a:rPr>
              <a:t>. </a:t>
            </a:r>
            <a:r>
              <a:rPr lang="en" dirty="0">
                <a:latin typeface="Lato"/>
                <a:ea typeface="Lato"/>
                <a:cs typeface="Lato"/>
                <a:sym typeface="Lato"/>
              </a:rPr>
              <a:t>At this time, the longitude and latitude of the phone’s location is also saved in SharedPrefrences. These values will become crucial in using out API provided by </a:t>
            </a:r>
            <a:r>
              <a:rPr lang="en" i="1" dirty="0">
                <a:latin typeface="Lato"/>
                <a:ea typeface="Lato"/>
                <a:cs typeface="Lato"/>
                <a:sym typeface="Lato"/>
              </a:rPr>
              <a:t>Zomato</a:t>
            </a:r>
            <a:r>
              <a:rPr lang="en" dirty="0">
                <a:latin typeface="Lato"/>
                <a:ea typeface="Lato"/>
                <a:cs typeface="Lato"/>
                <a:sym typeface="Lato"/>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1594575" y="747500"/>
            <a:ext cx="2062500" cy="3648500"/>
          </a:xfrm>
          <a:prstGeom prst="rect">
            <a:avLst/>
          </a:prstGeom>
          <a:noFill/>
          <a:ln>
            <a:noFill/>
          </a:ln>
        </p:spPr>
      </p:pic>
      <p:sp>
        <p:nvSpPr>
          <p:cNvPr id="92" name="Shape 92"/>
          <p:cNvSpPr/>
          <p:nvPr/>
        </p:nvSpPr>
        <p:spPr>
          <a:xfrm>
            <a:off x="-459700" y="3640175"/>
            <a:ext cx="2869800" cy="17145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3" name="Shape 93"/>
          <p:cNvSpPr txBox="1"/>
          <p:nvPr/>
        </p:nvSpPr>
        <p:spPr>
          <a:xfrm>
            <a:off x="211200" y="3963225"/>
            <a:ext cx="1515600" cy="9069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a:solidFill>
                  <a:srgbClr val="FFFFFF"/>
                </a:solidFill>
                <a:latin typeface="Lato"/>
                <a:ea typeface="Lato"/>
                <a:cs typeface="Lato"/>
                <a:sym typeface="Lato"/>
              </a:rPr>
              <a:t>Once you’ve enter the budget...</a:t>
            </a:r>
          </a:p>
        </p:txBody>
      </p:sp>
      <p:pic>
        <p:nvPicPr>
          <p:cNvPr id="94" name="Shape 94"/>
          <p:cNvPicPr preferRelativeResize="0"/>
          <p:nvPr/>
        </p:nvPicPr>
        <p:blipFill>
          <a:blip r:embed="rId4">
            <a:alphaModFix/>
          </a:blip>
          <a:stretch>
            <a:fillRect/>
          </a:stretch>
        </p:blipFill>
        <p:spPr>
          <a:xfrm>
            <a:off x="5632450" y="1180250"/>
            <a:ext cx="2062500" cy="3689874"/>
          </a:xfrm>
          <a:prstGeom prst="rect">
            <a:avLst/>
          </a:prstGeom>
          <a:noFill/>
          <a:ln>
            <a:noFill/>
          </a:ln>
        </p:spPr>
      </p:pic>
      <p:sp>
        <p:nvSpPr>
          <p:cNvPr id="95" name="Shape 95"/>
          <p:cNvSpPr/>
          <p:nvPr/>
        </p:nvSpPr>
        <p:spPr>
          <a:xfrm>
            <a:off x="6398300" y="-397550"/>
            <a:ext cx="3180600" cy="18885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6" name="Shape 96"/>
          <p:cNvSpPr txBox="1"/>
          <p:nvPr/>
        </p:nvSpPr>
        <p:spPr>
          <a:xfrm>
            <a:off x="6820725" y="161500"/>
            <a:ext cx="2062500" cy="9069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a:solidFill>
                  <a:srgbClr val="FFFFFF"/>
                </a:solidFill>
              </a:rPr>
              <a:t>All of the cuisine options are shown in the form of buttons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latin typeface="Impact"/>
                <a:ea typeface="Impact"/>
                <a:cs typeface="Impact"/>
                <a:sym typeface="Impact"/>
              </a:rPr>
              <a:t>What is happening in the background?</a:t>
            </a:r>
          </a:p>
        </p:txBody>
      </p:sp>
      <p:sp>
        <p:nvSpPr>
          <p:cNvPr id="102" name="Shape 102"/>
          <p:cNvSpPr txBox="1">
            <a:spLocks noGrp="1"/>
          </p:cNvSpPr>
          <p:nvPr>
            <p:ph type="body" idx="1"/>
          </p:nvPr>
        </p:nvSpPr>
        <p:spPr>
          <a:xfrm>
            <a:off x="311700" y="1152475"/>
            <a:ext cx="8520600" cy="3416400"/>
          </a:xfrm>
          <a:prstGeom prst="rect">
            <a:avLst/>
          </a:prstGeom>
        </p:spPr>
        <p:txBody>
          <a:bodyPr wrap="square" lIns="91425" tIns="91425" rIns="91425" bIns="91425" anchor="ctr" anchorCtr="0">
            <a:noAutofit/>
          </a:bodyPr>
          <a:lstStyle/>
          <a:p>
            <a:pPr marL="0" lvl="0" indent="0">
              <a:spcBef>
                <a:spcPts val="0"/>
              </a:spcBef>
              <a:buNone/>
            </a:pPr>
            <a:r>
              <a:rPr lang="en" dirty="0">
                <a:latin typeface="Lato"/>
                <a:ea typeface="Lato"/>
                <a:cs typeface="Lato"/>
                <a:sym typeface="Lato"/>
              </a:rPr>
              <a:t>After the user puts in their budget, they are directed to a page that has a page that contains three columns of button. Each button has a type of food cuisine. This allows our users to narrow down their search by cuisine. How this is done is with our </a:t>
            </a:r>
            <a:r>
              <a:rPr lang="en" i="1" dirty="0">
                <a:latin typeface="Lato"/>
                <a:ea typeface="Lato"/>
                <a:cs typeface="Lato"/>
                <a:sym typeface="Lato"/>
              </a:rPr>
              <a:t>Zomato</a:t>
            </a:r>
            <a:r>
              <a:rPr lang="en" dirty="0">
                <a:latin typeface="Lato"/>
                <a:ea typeface="Lato"/>
                <a:cs typeface="Lato"/>
                <a:sym typeface="Lato"/>
              </a:rPr>
              <a:t> API, you can specify the cuisine within the request URL by adding the correct cusine id onto the end of the link. When the user clicks a button, a variable named cuisine is assigned an integer value and stored in sharedpreferences.  This integer will be later </a:t>
            </a:r>
            <a:r>
              <a:rPr lang="en" dirty="0" smtClean="0">
                <a:latin typeface="Lato"/>
                <a:ea typeface="Lato"/>
                <a:cs typeface="Lato"/>
                <a:sym typeface="Lato"/>
              </a:rPr>
              <a:t>retrieved and concatenated into the request url </a:t>
            </a:r>
            <a:r>
              <a:rPr lang="en" dirty="0">
                <a:latin typeface="Lato"/>
                <a:ea typeface="Lato"/>
                <a:cs typeface="Lato"/>
                <a:sym typeface="Lato"/>
              </a:rPr>
              <a:t>during the API call.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1144075" y="800300"/>
            <a:ext cx="2250328" cy="3981350"/>
          </a:xfrm>
          <a:prstGeom prst="rect">
            <a:avLst/>
          </a:prstGeom>
          <a:noFill/>
          <a:ln>
            <a:noFill/>
          </a:ln>
        </p:spPr>
      </p:pic>
      <p:pic>
        <p:nvPicPr>
          <p:cNvPr id="108" name="Shape 108"/>
          <p:cNvPicPr preferRelativeResize="0"/>
          <p:nvPr/>
        </p:nvPicPr>
        <p:blipFill>
          <a:blip r:embed="rId4">
            <a:alphaModFix/>
          </a:blip>
          <a:stretch>
            <a:fillRect/>
          </a:stretch>
        </p:blipFill>
        <p:spPr>
          <a:xfrm>
            <a:off x="5547225" y="239699"/>
            <a:ext cx="2250325" cy="4002301"/>
          </a:xfrm>
          <a:prstGeom prst="rect">
            <a:avLst/>
          </a:prstGeom>
          <a:noFill/>
          <a:ln>
            <a:noFill/>
          </a:ln>
        </p:spPr>
      </p:pic>
      <p:sp>
        <p:nvSpPr>
          <p:cNvPr id="109" name="Shape 109"/>
          <p:cNvSpPr/>
          <p:nvPr/>
        </p:nvSpPr>
        <p:spPr>
          <a:xfrm>
            <a:off x="-687550" y="-687575"/>
            <a:ext cx="2736900" cy="21288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0" name="Shape 110"/>
          <p:cNvSpPr txBox="1"/>
          <p:nvPr/>
        </p:nvSpPr>
        <p:spPr>
          <a:xfrm>
            <a:off x="105775" y="139125"/>
            <a:ext cx="1533900" cy="10314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a:solidFill>
                  <a:srgbClr val="FFFFFF"/>
                </a:solidFill>
              </a:rPr>
              <a:t>After selecting a cuisine, the user information is then used to...</a:t>
            </a:r>
          </a:p>
        </p:txBody>
      </p:sp>
      <p:sp>
        <p:nvSpPr>
          <p:cNvPr id="111" name="Shape 111"/>
          <p:cNvSpPr/>
          <p:nvPr/>
        </p:nvSpPr>
        <p:spPr>
          <a:xfrm>
            <a:off x="6875625" y="3622925"/>
            <a:ext cx="2393100" cy="1956900"/>
          </a:xfrm>
          <a:prstGeom prst="ellipse">
            <a:avLst/>
          </a:prstGeom>
          <a:solidFill>
            <a:schemeClr val="accent1"/>
          </a:solid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2" name="Shape 112"/>
          <p:cNvSpPr txBox="1"/>
          <p:nvPr/>
        </p:nvSpPr>
        <p:spPr>
          <a:xfrm>
            <a:off x="7206200" y="4125375"/>
            <a:ext cx="1745400" cy="5505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a:solidFill>
                  <a:srgbClr val="FFFFFF"/>
                </a:solidFill>
              </a:rPr>
              <a:t>Generate a list of restaurants.</a:t>
            </a: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940</Words>
  <Application>Microsoft Office PowerPoint</Application>
  <PresentationFormat>On-screen Show (16:9)</PresentationFormat>
  <Paragraphs>30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Lato</vt:lpstr>
      <vt:lpstr>Impact</vt:lpstr>
      <vt:lpstr>Arial</vt:lpstr>
      <vt:lpstr>Simple Dark</vt:lpstr>
      <vt:lpstr>PowerPoint Presentation</vt:lpstr>
      <vt:lpstr>What does cheapskates do?</vt:lpstr>
      <vt:lpstr>PowerPoint Presentation</vt:lpstr>
      <vt:lpstr>How does cheapskates work?</vt:lpstr>
      <vt:lpstr>PowerPoint Presentation</vt:lpstr>
      <vt:lpstr>What is happening in the background?</vt:lpstr>
      <vt:lpstr>PowerPoint Presentation</vt:lpstr>
      <vt:lpstr>What is happening in the background?</vt:lpstr>
      <vt:lpstr>PowerPoint Presentation</vt:lpstr>
      <vt:lpstr>What is happening in the background?</vt:lpstr>
      <vt:lpstr>What is happening in the background?</vt:lpstr>
      <vt:lpstr>PowerPoint Presentation</vt:lpstr>
      <vt:lpstr>What is happening in the background?</vt:lpstr>
      <vt:lpstr>Types of error handling for user inputs:</vt:lpstr>
      <vt:lpstr>PowerPoint Presentation</vt:lpstr>
      <vt:lpstr>Bon Appetit!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Yan Yan</cp:lastModifiedBy>
  <cp:revision>2</cp:revision>
  <dcterms:modified xsi:type="dcterms:W3CDTF">2017-12-11T15:36:40Z</dcterms:modified>
</cp:coreProperties>
</file>