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2" r:id="rId5"/>
    <p:sldId id="260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ardscarn10@outlook.com" initials="h" lastIdx="1" clrIdx="0">
    <p:extLst>
      <p:ext uri="{19B8F6BF-5375-455C-9EA6-DF929625EA0E}">
        <p15:presenceInfo xmlns:p15="http://schemas.microsoft.com/office/powerpoint/2012/main" userId="49b232ddbad95a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66CCFF"/>
    <a:srgbClr val="33CC33"/>
    <a:srgbClr val="31A1B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814" y="1"/>
            <a:ext cx="6947258" cy="4325112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3">
                    <a:lumMod val="75000"/>
                  </a:schemeClr>
                </a:solidFill>
              </a:rPr>
              <a:t>Reinforcement Learning </a:t>
            </a:r>
            <a:br>
              <a:rPr lang="en-US" sz="60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4400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Next Best Actions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453" y="5506176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i="1" dirty="0">
                <a:solidFill>
                  <a:schemeClr val="bg2">
                    <a:lumMod val="50000"/>
                  </a:schemeClr>
                </a:solidFill>
              </a:rPr>
              <a:t>Eden Hazard is the best of all time –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	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(NON)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impartial</a:t>
            </a:r>
            <a:r>
              <a:rPr lang="en-US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endParaRPr lang="en-US" sz="1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B005-7E71-4504-A667-277B509521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889000"/>
          </a:xfrm>
        </p:spPr>
        <p:txBody>
          <a:bodyPr/>
          <a:lstStyle/>
          <a:p>
            <a:r>
              <a:rPr lang="en-US" dirty="0"/>
              <a:t>Machine Learning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6CB9A7-1444-4195-8EC9-D4C67BB97777}"/>
              </a:ext>
            </a:extLst>
          </p:cNvPr>
          <p:cNvSpPr/>
          <p:nvPr/>
        </p:nvSpPr>
        <p:spPr>
          <a:xfrm>
            <a:off x="4848225" y="1695434"/>
            <a:ext cx="2252663" cy="714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1D2F4-08C5-404A-B55C-E8F9070B7DCB}"/>
              </a:ext>
            </a:extLst>
          </p:cNvPr>
          <p:cNvSpPr/>
          <p:nvPr/>
        </p:nvSpPr>
        <p:spPr>
          <a:xfrm>
            <a:off x="1762125" y="3571859"/>
            <a:ext cx="2252663" cy="714375"/>
          </a:xfrm>
          <a:prstGeom prst="rect">
            <a:avLst/>
          </a:prstGeom>
          <a:solidFill>
            <a:srgbClr val="31A1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B781D-6E2D-40A7-9031-D34B36A8F80D}"/>
              </a:ext>
            </a:extLst>
          </p:cNvPr>
          <p:cNvSpPr/>
          <p:nvPr/>
        </p:nvSpPr>
        <p:spPr>
          <a:xfrm>
            <a:off x="4848224" y="3614722"/>
            <a:ext cx="2252663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76FCDF-980C-4DC1-9AAC-AA65FBE8B2FC}"/>
              </a:ext>
            </a:extLst>
          </p:cNvPr>
          <p:cNvSpPr/>
          <p:nvPr/>
        </p:nvSpPr>
        <p:spPr>
          <a:xfrm>
            <a:off x="7934323" y="3614722"/>
            <a:ext cx="2252663" cy="7143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Reinforcement Learning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081CBA-8C97-48A3-8FB5-261C1E2761B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74557" y="2409809"/>
            <a:ext cx="0" cy="833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23E21C-2E3B-4587-8F29-17DA289F8652}"/>
              </a:ext>
            </a:extLst>
          </p:cNvPr>
          <p:cNvCxnSpPr>
            <a:cxnSpLocks/>
          </p:cNvCxnSpPr>
          <p:nvPr/>
        </p:nvCxnSpPr>
        <p:spPr>
          <a:xfrm flipH="1">
            <a:off x="2888456" y="3219434"/>
            <a:ext cx="3086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72431A-555B-4CE8-9266-A8A6AD3025F2}"/>
              </a:ext>
            </a:extLst>
          </p:cNvPr>
          <p:cNvCxnSpPr>
            <a:endCxn id="8" idx="0"/>
          </p:cNvCxnSpPr>
          <p:nvPr/>
        </p:nvCxnSpPr>
        <p:spPr>
          <a:xfrm>
            <a:off x="2888456" y="3195622"/>
            <a:ext cx="1" cy="3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34F6CB-00B8-428D-8A93-EFB9D1D9931C}"/>
              </a:ext>
            </a:extLst>
          </p:cNvPr>
          <p:cNvCxnSpPr/>
          <p:nvPr/>
        </p:nvCxnSpPr>
        <p:spPr>
          <a:xfrm>
            <a:off x="5974555" y="3238482"/>
            <a:ext cx="0" cy="3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56CD82-FBCF-4497-AEA6-CDFF483F2B5A}"/>
              </a:ext>
            </a:extLst>
          </p:cNvPr>
          <p:cNvCxnSpPr>
            <a:cxnSpLocks/>
          </p:cNvCxnSpPr>
          <p:nvPr/>
        </p:nvCxnSpPr>
        <p:spPr>
          <a:xfrm>
            <a:off x="5974555" y="3219434"/>
            <a:ext cx="3045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7807F6-1FA9-474B-9597-665712551594}"/>
              </a:ext>
            </a:extLst>
          </p:cNvPr>
          <p:cNvCxnSpPr/>
          <p:nvPr/>
        </p:nvCxnSpPr>
        <p:spPr>
          <a:xfrm>
            <a:off x="9020175" y="3219434"/>
            <a:ext cx="0" cy="3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07ABEA-BABA-4A15-8C13-845ED8070B6E}"/>
              </a:ext>
            </a:extLst>
          </p:cNvPr>
          <p:cNvSpPr txBox="1"/>
          <p:nvPr/>
        </p:nvSpPr>
        <p:spPr>
          <a:xfrm>
            <a:off x="1762125" y="4377198"/>
            <a:ext cx="2252663" cy="830997"/>
          </a:xfrm>
          <a:prstGeom prst="rect">
            <a:avLst/>
          </a:prstGeom>
          <a:solidFill>
            <a:srgbClr val="66CC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XGBOOST, Decision Tree, Regression, SVM etc. where a label to target is available. Task Driven and non adaptable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5D8ED-D56B-4688-9206-1D2640D74659}"/>
              </a:ext>
            </a:extLst>
          </p:cNvPr>
          <p:cNvSpPr txBox="1"/>
          <p:nvPr/>
        </p:nvSpPr>
        <p:spPr>
          <a:xfrm>
            <a:off x="4848224" y="4377198"/>
            <a:ext cx="2252663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err="1"/>
              <a:t>Kmeans</a:t>
            </a:r>
            <a:r>
              <a:rPr lang="en-US" sz="1200" i="1" dirty="0"/>
              <a:t>, Hierarchical Clustering etc. where irrespective of a target, segment data points into groups of similarity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C33750-1A9D-49E5-BFA1-F4D289A3814C}"/>
              </a:ext>
            </a:extLst>
          </p:cNvPr>
          <p:cNvSpPr txBox="1"/>
          <p:nvPr/>
        </p:nvSpPr>
        <p:spPr>
          <a:xfrm>
            <a:off x="7934323" y="4377197"/>
            <a:ext cx="2252663" cy="861774"/>
          </a:xfrm>
          <a:prstGeom prst="rect">
            <a:avLst/>
          </a:prstGeom>
          <a:solidFill>
            <a:srgbClr val="CCFF99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i="1" dirty="0"/>
              <a:t>Learn From Mistakes optimized on maximizing reward just like how humans do [Q Learning, Deep Q Networks, Policy Learning </a:t>
            </a:r>
            <a:r>
              <a:rPr lang="en-US" sz="1000" i="1" dirty="0" err="1"/>
              <a:t>etc</a:t>
            </a:r>
            <a:r>
              <a:rPr lang="en-US" sz="1000" i="1" dirty="0"/>
              <a:t>]. Able to react and adapt to environment</a:t>
            </a:r>
          </a:p>
        </p:txBody>
      </p:sp>
    </p:spTree>
    <p:extLst>
      <p:ext uri="{BB962C8B-B14F-4D97-AF65-F5344CB8AC3E}">
        <p14:creationId xmlns:p14="http://schemas.microsoft.com/office/powerpoint/2010/main" val="95480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  <p:bldP spid="33" grpId="0" animBg="1"/>
      <p:bldP spid="3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98E9E-CAD7-49FF-9EF3-846A391952C2}"/>
              </a:ext>
            </a:extLst>
          </p:cNvPr>
          <p:cNvSpPr txBox="1"/>
          <p:nvPr/>
        </p:nvSpPr>
        <p:spPr>
          <a:xfrm>
            <a:off x="209550" y="280988"/>
            <a:ext cx="1141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REINFORCEMENT LEARNING - EXPLAINED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E0DB7-6AD8-4D6F-AF8D-EBBB535F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95" y="1088336"/>
            <a:ext cx="2564294" cy="2340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EA7F0-C261-4F24-A1C8-DF3899D66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95" y="3629026"/>
            <a:ext cx="2564294" cy="25533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51C36-435A-4030-AA96-9EEF8FC00008}"/>
              </a:ext>
            </a:extLst>
          </p:cNvPr>
          <p:cNvSpPr txBox="1"/>
          <p:nvPr/>
        </p:nvSpPr>
        <p:spPr>
          <a:xfrm>
            <a:off x="10159026" y="1489627"/>
            <a:ext cx="139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Good Boy! </a:t>
            </a:r>
          </a:p>
          <a:p>
            <a:r>
              <a:rPr lang="en-US" sz="1600" i="1" dirty="0"/>
              <a:t>Have a treat </a:t>
            </a:r>
          </a:p>
        </p:txBody>
      </p:sp>
      <p:pic>
        <p:nvPicPr>
          <p:cNvPr id="12" name="Graphic 11" descr="Bone">
            <a:extLst>
              <a:ext uri="{FF2B5EF4-FFF2-40B4-BE49-F238E27FC236}">
                <a16:creationId xmlns:a16="http://schemas.microsoft.com/office/drawing/2014/main" id="{B12A9CEE-32D3-436D-A42A-F59CABCA0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3200" y="2149124"/>
            <a:ext cx="704850" cy="584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374C93-C6B1-48C3-82A1-9BB9F4FB8D96}"/>
              </a:ext>
            </a:extLst>
          </p:cNvPr>
          <p:cNvSpPr txBox="1"/>
          <p:nvPr/>
        </p:nvSpPr>
        <p:spPr>
          <a:xfrm>
            <a:off x="10178283" y="3539327"/>
            <a:ext cx="139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Bad Boy!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94664-2D9F-4DC4-A183-CE6C82527F4D}"/>
              </a:ext>
            </a:extLst>
          </p:cNvPr>
          <p:cNvSpPr txBox="1"/>
          <p:nvPr/>
        </p:nvSpPr>
        <p:spPr>
          <a:xfrm>
            <a:off x="657225" y="1088336"/>
            <a:ext cx="6696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RL, there is an Environment, Agent, State, Action and Reward.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Assumed to follow Markovian Decision Property where environment is observable, and the current state characterizes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Idea of Reinforcement Learning is similar to training a 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Environment be the backyard as shown below with 3 puddle blocks, and 13 clean blocks for the dog to play 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states be these individual blocks, agent being the dog and actions left, right, top or bottom.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 is based on his actions, in this case a positive reward if he avoids the puddles all throughout and doesn’t get dirty or a negative reward if else.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7C4687C-6A77-4F84-8382-8B33409E8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874" y="4600574"/>
            <a:ext cx="1999411" cy="15818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AA30D8-48F2-47CF-AA0D-F88C02801145}"/>
              </a:ext>
            </a:extLst>
          </p:cNvPr>
          <p:cNvSpPr txBox="1"/>
          <p:nvPr/>
        </p:nvSpPr>
        <p:spPr>
          <a:xfrm>
            <a:off x="733425" y="4705053"/>
            <a:ext cx="4625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few iterations of training he would learn what to do to earn a treat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avoid the worst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can be extended to any situation with an online or offline learning applicable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AD1FEBBE-64BC-4948-B31D-CCA4144B362C}"/>
              </a:ext>
            </a:extLst>
          </p:cNvPr>
          <p:cNvSpPr/>
          <p:nvPr/>
        </p:nvSpPr>
        <p:spPr>
          <a:xfrm>
            <a:off x="10268399" y="3877882"/>
            <a:ext cx="942525" cy="679831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>
                <a:solidFill>
                  <a:schemeClr val="tx1"/>
                </a:solidFill>
              </a:rPr>
              <a:t>No  Chew toy for an hour</a:t>
            </a:r>
          </a:p>
          <a:p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C6F85F2C-7959-4FC4-A5F6-29A8FFF87684}"/>
              </a:ext>
            </a:extLst>
          </p:cNvPr>
          <p:cNvSpPr/>
          <p:nvPr/>
        </p:nvSpPr>
        <p:spPr>
          <a:xfrm>
            <a:off x="10363200" y="5048250"/>
            <a:ext cx="1323975" cy="785813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Or make him watch an entire united game – </a:t>
            </a:r>
          </a:p>
          <a:p>
            <a:r>
              <a:rPr lang="en-US" sz="700" dirty="0">
                <a:solidFill>
                  <a:schemeClr val="tx1"/>
                </a:solidFill>
              </a:rPr>
              <a:t>That’s too cruel.</a:t>
            </a:r>
          </a:p>
          <a:p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98E9E-CAD7-49FF-9EF3-846A391952C2}"/>
              </a:ext>
            </a:extLst>
          </p:cNvPr>
          <p:cNvSpPr txBox="1"/>
          <p:nvPr/>
        </p:nvSpPr>
        <p:spPr>
          <a:xfrm>
            <a:off x="209550" y="280988"/>
            <a:ext cx="1141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REINFORCEMENT LEARNING - EXPLAINED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8F41CB2-C390-4A33-A07C-FC49CEBC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1033461"/>
            <a:ext cx="5238750" cy="3033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0BACF-1BC6-44B4-98CA-96E5A503735F}"/>
              </a:ext>
            </a:extLst>
          </p:cNvPr>
          <p:cNvSpPr txBox="1"/>
          <p:nvPr/>
        </p:nvSpPr>
        <p:spPr>
          <a:xfrm>
            <a:off x="962025" y="4438650"/>
            <a:ext cx="1021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 iterative learning, the agent will know for every state, what action maximizes the reward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only that the actions maximizes the reward, it also is sequential and hence the causal relation of actions are also captured properly as a function of reward while optimizing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multiple different approaches built around this idea, although we would focus on </a:t>
            </a:r>
            <a:r>
              <a:rPr lang="en-US" b="1" i="1" u="sng" dirty="0"/>
              <a:t>Q Learning</a:t>
            </a:r>
            <a:r>
              <a:rPr lang="en-US" dirty="0"/>
              <a:t> for the rest of the slides</a:t>
            </a:r>
          </a:p>
        </p:txBody>
      </p:sp>
    </p:spTree>
    <p:extLst>
      <p:ext uri="{BB962C8B-B14F-4D97-AF65-F5344CB8AC3E}">
        <p14:creationId xmlns:p14="http://schemas.microsoft.com/office/powerpoint/2010/main" val="25871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98E9E-CAD7-49FF-9EF3-846A391952C2}"/>
              </a:ext>
            </a:extLst>
          </p:cNvPr>
          <p:cNvSpPr txBox="1"/>
          <p:nvPr/>
        </p:nvSpPr>
        <p:spPr>
          <a:xfrm>
            <a:off x="209550" y="214313"/>
            <a:ext cx="1141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+mj-lt"/>
              </a:rPr>
              <a:t>REINFORCEMENT LEARNING – Q Learning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F67EC-60ED-4486-AC4F-8B80C3C6C793}"/>
              </a:ext>
            </a:extLst>
          </p:cNvPr>
          <p:cNvSpPr txBox="1"/>
          <p:nvPr/>
        </p:nvSpPr>
        <p:spPr>
          <a:xfrm>
            <a:off x="666750" y="1123950"/>
            <a:ext cx="7696200" cy="42473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Q-learning is an off policy reinforcement learning algorithm that seeks to find the best action to take given the current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It’s considered off-policy because the q-learning function learns from actions that are outside the current policy, like taking random actions, and therefore a policy isn’t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Q-learning seeks to learn a policy that maximizes the total reward.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There are two sets of actions the agent can take: Exploitation and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In exploitation, the agent uses Q table as reference and then selects next best action in order to maximize the reward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In exploration, agent randomly selects actions that lets the agent explore new set of actions that may not have been present in the previous Q table and learns to adapt to maximize reward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Both the mode of actions are important and should likely complement each other in the process. The balance among them is set by an epsilon parameter with greedy approach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74AA7D-CF22-45F1-90B9-049C5F18D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1811440"/>
            <a:ext cx="3280327" cy="43908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2A55F-632F-4449-BF90-69BA53CA8831}"/>
              </a:ext>
            </a:extLst>
          </p:cNvPr>
          <p:cNvSpPr txBox="1"/>
          <p:nvPr/>
        </p:nvSpPr>
        <p:spPr>
          <a:xfrm>
            <a:off x="8450538" y="1123950"/>
            <a:ext cx="3314700" cy="3677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 Learning Flowchart</a:t>
            </a:r>
          </a:p>
        </p:txBody>
      </p:sp>
    </p:spTree>
    <p:extLst>
      <p:ext uri="{BB962C8B-B14F-4D97-AF65-F5344CB8AC3E}">
        <p14:creationId xmlns:p14="http://schemas.microsoft.com/office/powerpoint/2010/main" val="379519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6FA1F-54DA-4753-9C75-2D96ED7A53B4}"/>
              </a:ext>
            </a:extLst>
          </p:cNvPr>
          <p:cNvSpPr txBox="1"/>
          <p:nvPr/>
        </p:nvSpPr>
        <p:spPr>
          <a:xfrm>
            <a:off x="209550" y="214313"/>
            <a:ext cx="1141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REINFORCEMENT LEARNING – Q Learning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68F13C9-1C4A-4D99-9C11-C7D42E875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218959"/>
            <a:ext cx="11134725" cy="1250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8B0E7-D12B-4E90-8683-6830D5B34AD1}"/>
              </a:ext>
            </a:extLst>
          </p:cNvPr>
          <p:cNvSpPr txBox="1"/>
          <p:nvPr/>
        </p:nvSpPr>
        <p:spPr>
          <a:xfrm>
            <a:off x="675861" y="3175552"/>
            <a:ext cx="10778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 table gets updated on every iteration as is shown in the 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teach the agent, the best action i.e. in order to maximize the reward, Q value for current state action pair is updated by applying the bellman expectation equation (Value of a particular state conditioned to an 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the learning rate. The parameter can take a value from 0-1, where 0 means the Q table never gets updated whereas a higher value means learning happens very quickly, although at the cost of not converging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Gamma is the discount factor. The parameter can take a value from 0-1 which determines the importance to future rewards. A small value provides importance to immediate rewards only where as higher value provides importance to future rewards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maxQ</a:t>
            </a:r>
            <a:r>
              <a:rPr lang="en-US" dirty="0"/>
              <a:t> gives the maximum value for Q for all possible actions in next state</a:t>
            </a:r>
          </a:p>
        </p:txBody>
      </p:sp>
    </p:spTree>
    <p:extLst>
      <p:ext uri="{BB962C8B-B14F-4D97-AF65-F5344CB8AC3E}">
        <p14:creationId xmlns:p14="http://schemas.microsoft.com/office/powerpoint/2010/main" val="143634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618A5E-AC13-4454-BCD8-AAF71B596F5E}"/>
              </a:ext>
            </a:extLst>
          </p:cNvPr>
          <p:cNvSpPr txBox="1"/>
          <p:nvPr/>
        </p:nvSpPr>
        <p:spPr>
          <a:xfrm>
            <a:off x="209550" y="214313"/>
            <a:ext cx="1141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Q Learning – In Action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709434-1F6B-41B0-A575-52C792692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4803"/>
              </p:ext>
            </p:extLst>
          </p:nvPr>
        </p:nvGraphicFramePr>
        <p:xfrm>
          <a:off x="819143" y="3440586"/>
          <a:ext cx="1984376" cy="1524000"/>
        </p:xfrm>
        <a:graphic>
          <a:graphicData uri="http://schemas.openxmlformats.org/drawingml/2006/table">
            <a:tbl>
              <a:tblPr/>
              <a:tblGrid>
                <a:gridCol w="496094">
                  <a:extLst>
                    <a:ext uri="{9D8B030D-6E8A-4147-A177-3AD203B41FA5}">
                      <a16:colId xmlns:a16="http://schemas.microsoft.com/office/drawing/2014/main" val="222021516"/>
                    </a:ext>
                  </a:extLst>
                </a:gridCol>
                <a:gridCol w="496094">
                  <a:extLst>
                    <a:ext uri="{9D8B030D-6E8A-4147-A177-3AD203B41FA5}">
                      <a16:colId xmlns:a16="http://schemas.microsoft.com/office/drawing/2014/main" val="2130033"/>
                    </a:ext>
                  </a:extLst>
                </a:gridCol>
                <a:gridCol w="496094">
                  <a:extLst>
                    <a:ext uri="{9D8B030D-6E8A-4147-A177-3AD203B41FA5}">
                      <a16:colId xmlns:a16="http://schemas.microsoft.com/office/drawing/2014/main" val="20935292"/>
                    </a:ext>
                  </a:extLst>
                </a:gridCol>
                <a:gridCol w="496094">
                  <a:extLst>
                    <a:ext uri="{9D8B030D-6E8A-4147-A177-3AD203B41FA5}">
                      <a16:colId xmlns:a16="http://schemas.microsoft.com/office/drawing/2014/main" val="14994501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149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705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24162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704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10F1F15-6A7D-4337-8ACF-A5FE39D9ECCC}"/>
              </a:ext>
            </a:extLst>
          </p:cNvPr>
          <p:cNvSpPr txBox="1"/>
          <p:nvPr/>
        </p:nvSpPr>
        <p:spPr>
          <a:xfrm>
            <a:off x="817556" y="3090611"/>
            <a:ext cx="1947862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Reward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A10319-57A8-427E-9C07-6CA6DBA9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14785"/>
              </p:ext>
            </p:extLst>
          </p:nvPr>
        </p:nvGraphicFramePr>
        <p:xfrm>
          <a:off x="800092" y="1326689"/>
          <a:ext cx="1985964" cy="1524000"/>
        </p:xfrm>
        <a:graphic>
          <a:graphicData uri="http://schemas.openxmlformats.org/drawingml/2006/table">
            <a:tbl>
              <a:tblPr/>
              <a:tblGrid>
                <a:gridCol w="496491">
                  <a:extLst>
                    <a:ext uri="{9D8B030D-6E8A-4147-A177-3AD203B41FA5}">
                      <a16:colId xmlns:a16="http://schemas.microsoft.com/office/drawing/2014/main" val="202748499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872952647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1827977645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26115398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904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920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86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0 -Start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378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13F0D7E-063C-4DE6-B5B8-44161350C507}"/>
              </a:ext>
            </a:extLst>
          </p:cNvPr>
          <p:cNvSpPr txBox="1"/>
          <p:nvPr/>
        </p:nvSpPr>
        <p:spPr>
          <a:xfrm>
            <a:off x="819143" y="905471"/>
            <a:ext cx="1947862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Q Table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721A50-1C69-48A1-A9BB-42B7F8890E59}"/>
              </a:ext>
            </a:extLst>
          </p:cNvPr>
          <p:cNvCxnSpPr/>
          <p:nvPr/>
        </p:nvCxnSpPr>
        <p:spPr>
          <a:xfrm flipV="1">
            <a:off x="2538413" y="2286000"/>
            <a:ext cx="0" cy="34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894550-A436-4473-AFC0-EEDC1A0710ED}"/>
              </a:ext>
            </a:extLst>
          </p:cNvPr>
          <p:cNvCxnSpPr>
            <a:cxnSpLocks/>
          </p:cNvCxnSpPr>
          <p:nvPr/>
        </p:nvCxnSpPr>
        <p:spPr>
          <a:xfrm>
            <a:off x="2786055" y="2088689"/>
            <a:ext cx="57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E5D22A-6C75-4399-B9C0-6A2892DAD0D0}"/>
              </a:ext>
            </a:extLst>
          </p:cNvPr>
          <p:cNvSpPr txBox="1"/>
          <p:nvPr/>
        </p:nvSpPr>
        <p:spPr>
          <a:xfrm>
            <a:off x="817556" y="5095875"/>
            <a:ext cx="194786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Alpha = 0.1, Gamma=0.9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79E26EF-FD12-4CD2-9EA1-6D83429E8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32335"/>
              </p:ext>
            </p:extLst>
          </p:nvPr>
        </p:nvGraphicFramePr>
        <p:xfrm>
          <a:off x="3378995" y="1326689"/>
          <a:ext cx="1985964" cy="1524000"/>
        </p:xfrm>
        <a:graphic>
          <a:graphicData uri="http://schemas.openxmlformats.org/drawingml/2006/table">
            <a:tbl>
              <a:tblPr/>
              <a:tblGrid>
                <a:gridCol w="496491">
                  <a:extLst>
                    <a:ext uri="{9D8B030D-6E8A-4147-A177-3AD203B41FA5}">
                      <a16:colId xmlns:a16="http://schemas.microsoft.com/office/drawing/2014/main" val="202748499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872952647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1827977645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26115398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904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920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86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37878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B79E88-8C2B-4E99-B0FF-0ECA90556BA2}"/>
              </a:ext>
            </a:extLst>
          </p:cNvPr>
          <p:cNvCxnSpPr>
            <a:cxnSpLocks/>
          </p:cNvCxnSpPr>
          <p:nvPr/>
        </p:nvCxnSpPr>
        <p:spPr>
          <a:xfrm>
            <a:off x="5364959" y="2088689"/>
            <a:ext cx="57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90FE78-F172-411B-91D1-9D34B1F49AC3}"/>
              </a:ext>
            </a:extLst>
          </p:cNvPr>
          <p:cNvSpPr txBox="1"/>
          <p:nvPr/>
        </p:nvSpPr>
        <p:spPr>
          <a:xfrm>
            <a:off x="2843213" y="1409700"/>
            <a:ext cx="338554" cy="12987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sz="1000" i="1" dirty="0"/>
              <a:t>First Random Step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94DB236-1B14-4E44-BCCA-8F47461FB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72820"/>
              </p:ext>
            </p:extLst>
          </p:nvPr>
        </p:nvGraphicFramePr>
        <p:xfrm>
          <a:off x="5936459" y="1324640"/>
          <a:ext cx="1985964" cy="1524000"/>
        </p:xfrm>
        <a:graphic>
          <a:graphicData uri="http://schemas.openxmlformats.org/drawingml/2006/table">
            <a:tbl>
              <a:tblPr/>
              <a:tblGrid>
                <a:gridCol w="496491">
                  <a:extLst>
                    <a:ext uri="{9D8B030D-6E8A-4147-A177-3AD203B41FA5}">
                      <a16:colId xmlns:a16="http://schemas.microsoft.com/office/drawing/2014/main" val="202748499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872952647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1827977645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26115398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904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920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86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37878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1C7A15-A618-4BF1-AFA2-4D5CCBA91A3D}"/>
              </a:ext>
            </a:extLst>
          </p:cNvPr>
          <p:cNvCxnSpPr/>
          <p:nvPr/>
        </p:nvCxnSpPr>
        <p:spPr>
          <a:xfrm flipH="1">
            <a:off x="4572000" y="2286000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BE9977-1114-4CD0-8C1F-76D4CC9AACB6}"/>
              </a:ext>
            </a:extLst>
          </p:cNvPr>
          <p:cNvCxnSpPr/>
          <p:nvPr/>
        </p:nvCxnSpPr>
        <p:spPr>
          <a:xfrm flipH="1">
            <a:off x="6648453" y="2286000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920EAD-5E4C-4467-ABCE-B919E537A0FB}"/>
              </a:ext>
            </a:extLst>
          </p:cNvPr>
          <p:cNvCxnSpPr>
            <a:cxnSpLocks/>
          </p:cNvCxnSpPr>
          <p:nvPr/>
        </p:nvCxnSpPr>
        <p:spPr>
          <a:xfrm>
            <a:off x="7934338" y="2088689"/>
            <a:ext cx="57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C8177B-8282-41DE-A8F3-87BE81E8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48620"/>
              </p:ext>
            </p:extLst>
          </p:nvPr>
        </p:nvGraphicFramePr>
        <p:xfrm>
          <a:off x="8505838" y="1324640"/>
          <a:ext cx="1985964" cy="1524000"/>
        </p:xfrm>
        <a:graphic>
          <a:graphicData uri="http://schemas.openxmlformats.org/drawingml/2006/table">
            <a:tbl>
              <a:tblPr/>
              <a:tblGrid>
                <a:gridCol w="496491">
                  <a:extLst>
                    <a:ext uri="{9D8B030D-6E8A-4147-A177-3AD203B41FA5}">
                      <a16:colId xmlns:a16="http://schemas.microsoft.com/office/drawing/2014/main" val="202748499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872952647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1827977645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26115398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904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920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86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37878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6BCCA3-DAF3-40B7-A271-EB966DF3EA8E}"/>
              </a:ext>
            </a:extLst>
          </p:cNvPr>
          <p:cNvCxnSpPr/>
          <p:nvPr/>
        </p:nvCxnSpPr>
        <p:spPr>
          <a:xfrm>
            <a:off x="9272588" y="2286000"/>
            <a:ext cx="0" cy="42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E4B99D-A379-4764-8649-5A6777EE2565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9496423" y="2848640"/>
            <a:ext cx="2397" cy="53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A682543-63BC-43AF-A3FB-0ECA6FC2E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96764"/>
              </p:ext>
            </p:extLst>
          </p:nvPr>
        </p:nvGraphicFramePr>
        <p:xfrm>
          <a:off x="8503441" y="3386138"/>
          <a:ext cx="1985964" cy="1524000"/>
        </p:xfrm>
        <a:graphic>
          <a:graphicData uri="http://schemas.openxmlformats.org/drawingml/2006/table">
            <a:tbl>
              <a:tblPr/>
              <a:tblGrid>
                <a:gridCol w="496491">
                  <a:extLst>
                    <a:ext uri="{9D8B030D-6E8A-4147-A177-3AD203B41FA5}">
                      <a16:colId xmlns:a16="http://schemas.microsoft.com/office/drawing/2014/main" val="202748499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872952647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1827977645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26115398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904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920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86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37878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7F4105-EDAD-4B47-980F-BC8A0ACB85FB}"/>
              </a:ext>
            </a:extLst>
          </p:cNvPr>
          <p:cNvCxnSpPr/>
          <p:nvPr/>
        </p:nvCxnSpPr>
        <p:spPr>
          <a:xfrm flipH="1">
            <a:off x="8710613" y="4705350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110C1DFD-F4F0-43ED-965C-DA1CC6C1B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19117"/>
              </p:ext>
            </p:extLst>
          </p:nvPr>
        </p:nvGraphicFramePr>
        <p:xfrm>
          <a:off x="5966231" y="3432542"/>
          <a:ext cx="1985964" cy="1524000"/>
        </p:xfrm>
        <a:graphic>
          <a:graphicData uri="http://schemas.openxmlformats.org/drawingml/2006/table">
            <a:tbl>
              <a:tblPr/>
              <a:tblGrid>
                <a:gridCol w="496491">
                  <a:extLst>
                    <a:ext uri="{9D8B030D-6E8A-4147-A177-3AD203B41FA5}">
                      <a16:colId xmlns:a16="http://schemas.microsoft.com/office/drawing/2014/main" val="202748499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872952647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1827977645"/>
                    </a:ext>
                  </a:extLst>
                </a:gridCol>
                <a:gridCol w="496491">
                  <a:extLst>
                    <a:ext uri="{9D8B030D-6E8A-4147-A177-3AD203B41FA5}">
                      <a16:colId xmlns:a16="http://schemas.microsoft.com/office/drawing/2014/main" val="26115398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904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920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86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37878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5511E3D-8661-489D-BE18-B9D4C8F2857C}"/>
              </a:ext>
            </a:extLst>
          </p:cNvPr>
          <p:cNvCxnSpPr>
            <a:cxnSpLocks/>
          </p:cNvCxnSpPr>
          <p:nvPr/>
        </p:nvCxnSpPr>
        <p:spPr>
          <a:xfrm flipH="1">
            <a:off x="7922423" y="4159646"/>
            <a:ext cx="572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6EAA62-0C01-4C72-87D7-4ADDB6033200}"/>
              </a:ext>
            </a:extLst>
          </p:cNvPr>
          <p:cNvCxnSpPr>
            <a:cxnSpLocks/>
          </p:cNvCxnSpPr>
          <p:nvPr/>
        </p:nvCxnSpPr>
        <p:spPr>
          <a:xfrm flipH="1">
            <a:off x="5348085" y="4159646"/>
            <a:ext cx="572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9BF2D72-2C3F-4AB1-A880-5DC03B4A7709}"/>
              </a:ext>
            </a:extLst>
          </p:cNvPr>
          <p:cNvSpPr txBox="1"/>
          <p:nvPr/>
        </p:nvSpPr>
        <p:spPr>
          <a:xfrm>
            <a:off x="5451147" y="3538438"/>
            <a:ext cx="492443" cy="12987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000" b="1" i="1" dirty="0"/>
              <a:t>After 160 Radom Iteration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CED11C2B-491A-48CF-942E-FB752F1E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0079"/>
              </p:ext>
            </p:extLst>
          </p:nvPr>
        </p:nvGraphicFramePr>
        <p:xfrm>
          <a:off x="3378994" y="3425795"/>
          <a:ext cx="1984376" cy="1524000"/>
        </p:xfrm>
        <a:graphic>
          <a:graphicData uri="http://schemas.openxmlformats.org/drawingml/2006/table">
            <a:tbl>
              <a:tblPr/>
              <a:tblGrid>
                <a:gridCol w="496094">
                  <a:extLst>
                    <a:ext uri="{9D8B030D-6E8A-4147-A177-3AD203B41FA5}">
                      <a16:colId xmlns:a16="http://schemas.microsoft.com/office/drawing/2014/main" val="2527406784"/>
                    </a:ext>
                  </a:extLst>
                </a:gridCol>
                <a:gridCol w="496094">
                  <a:extLst>
                    <a:ext uri="{9D8B030D-6E8A-4147-A177-3AD203B41FA5}">
                      <a16:colId xmlns:a16="http://schemas.microsoft.com/office/drawing/2014/main" val="1374162193"/>
                    </a:ext>
                  </a:extLst>
                </a:gridCol>
                <a:gridCol w="496094">
                  <a:extLst>
                    <a:ext uri="{9D8B030D-6E8A-4147-A177-3AD203B41FA5}">
                      <a16:colId xmlns:a16="http://schemas.microsoft.com/office/drawing/2014/main" val="122204675"/>
                    </a:ext>
                  </a:extLst>
                </a:gridCol>
                <a:gridCol w="496094">
                  <a:extLst>
                    <a:ext uri="{9D8B030D-6E8A-4147-A177-3AD203B41FA5}">
                      <a16:colId xmlns:a16="http://schemas.microsoft.com/office/drawing/2014/main" val="170879647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6425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-3.8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30936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967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2748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624C3FF6-5D6B-4E15-A0BB-20B84C60A571}"/>
              </a:ext>
            </a:extLst>
          </p:cNvPr>
          <p:cNvSpPr txBox="1"/>
          <p:nvPr/>
        </p:nvSpPr>
        <p:spPr>
          <a:xfrm>
            <a:off x="3415508" y="2955251"/>
            <a:ext cx="1947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Q Table for Exploitation Learning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B43F42-BD17-43B2-BB99-17274539A96A}"/>
              </a:ext>
            </a:extLst>
          </p:cNvPr>
          <p:cNvSpPr txBox="1"/>
          <p:nvPr/>
        </p:nvSpPr>
        <p:spPr>
          <a:xfrm>
            <a:off x="817556" y="5629275"/>
            <a:ext cx="967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Further exploitation learning helps to optimize the next best action at every state. Exploitation learning continues till it converges to the optimal Q values</a:t>
            </a:r>
          </a:p>
        </p:txBody>
      </p:sp>
    </p:spTree>
    <p:extLst>
      <p:ext uri="{BB962C8B-B14F-4D97-AF65-F5344CB8AC3E}">
        <p14:creationId xmlns:p14="http://schemas.microsoft.com/office/powerpoint/2010/main" val="8877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3" grpId="0" animBg="1"/>
      <p:bldP spid="30" grpId="0" animBg="1"/>
      <p:bldP spid="66" grpId="0" animBg="1"/>
      <p:bldP spid="7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98E9E-CAD7-49FF-9EF3-846A391952C2}"/>
              </a:ext>
            </a:extLst>
          </p:cNvPr>
          <p:cNvSpPr txBox="1"/>
          <p:nvPr/>
        </p:nvSpPr>
        <p:spPr>
          <a:xfrm>
            <a:off x="209550" y="280988"/>
            <a:ext cx="1141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REINFORCEMENT LEARNING VS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8857524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{4AE6204F-13A1-4CD1-8D1E-75EA54C8EDB7}tf56160789_win32</Template>
  <TotalTime>438</TotalTime>
  <Words>902</Words>
  <Application>Microsoft Office PowerPoint</Application>
  <PresentationFormat>Widescreen</PresentationFormat>
  <Paragraphs>184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charter</vt:lpstr>
      <vt:lpstr>Franklin Gothic Book</vt:lpstr>
      <vt:lpstr>1_RetrospectVTI</vt:lpstr>
      <vt:lpstr>Reinforcement Learning  4  Next Best Actions</vt:lpstr>
      <vt:lpstr>Machine Learning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 4  Next Best Actions</dc:title>
  <dc:creator>hazardscarn10@outlook.com</dc:creator>
  <cp:lastModifiedBy>hazardscarn10@outlook.com</cp:lastModifiedBy>
  <cp:revision>62</cp:revision>
  <dcterms:created xsi:type="dcterms:W3CDTF">2020-11-10T16:41:37Z</dcterms:created>
  <dcterms:modified xsi:type="dcterms:W3CDTF">2020-11-11T00:07:16Z</dcterms:modified>
</cp:coreProperties>
</file>