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f0e562f5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f0e562f5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f0e562f5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f0e562f5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f0e562f5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f0e562f5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f0e562f5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f0e562f5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f0e562f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f0e562f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8f0e562f5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f0e562f5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8f0e562f5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f0e562f5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f0e562f5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f0e562f5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f0e562f5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f0e562f5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f0e562f5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f0e562f5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f0e562f5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f0e562f5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f0e562f5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f0e562f5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a:t>Indoor anti-overcrowding system</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Based on Node-Red, BLE and MQTT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Testing the system</a:t>
            </a:r>
            <a:endParaRPr/>
          </a:p>
        </p:txBody>
      </p:sp>
      <p:pic>
        <p:nvPicPr>
          <p:cNvPr id="133" name="Google Shape;133;p22"/>
          <p:cNvPicPr preferRelativeResize="0"/>
          <p:nvPr/>
        </p:nvPicPr>
        <p:blipFill>
          <a:blip r:embed="rId3">
            <a:alphaModFix/>
          </a:blip>
          <a:stretch>
            <a:fillRect/>
          </a:stretch>
        </p:blipFill>
        <p:spPr>
          <a:xfrm>
            <a:off x="1284838" y="1162300"/>
            <a:ext cx="6574325"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Dashboard</a:t>
            </a:r>
            <a:endParaRPr/>
          </a:p>
        </p:txBody>
      </p:sp>
      <p:sp>
        <p:nvSpPr>
          <p:cNvPr id="139" name="Google Shape;13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The dashboard is divided in two parts, one for the real time data, the other for interact with historical data and obtain some statistics.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Dashboard - Real time data</a:t>
            </a:r>
            <a:endParaRPr/>
          </a:p>
        </p:txBody>
      </p:sp>
      <p:sp>
        <p:nvSpPr>
          <p:cNvPr id="145" name="Google Shape;145;p24"/>
          <p:cNvSpPr txBox="1"/>
          <p:nvPr>
            <p:ph idx="1" type="body"/>
          </p:nvPr>
        </p:nvSpPr>
        <p:spPr>
          <a:xfrm>
            <a:off x="311700" y="1152475"/>
            <a:ext cx="8520600" cy="52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This tab contains real time data, showing the actual status of the facility (also with a graphical chart)</a:t>
            </a:r>
            <a:endParaRPr/>
          </a:p>
        </p:txBody>
      </p:sp>
      <p:pic>
        <p:nvPicPr>
          <p:cNvPr id="146" name="Google Shape;146;p24"/>
          <p:cNvPicPr preferRelativeResize="0"/>
          <p:nvPr/>
        </p:nvPicPr>
        <p:blipFill>
          <a:blip r:embed="rId3">
            <a:alphaModFix/>
          </a:blip>
          <a:stretch>
            <a:fillRect/>
          </a:stretch>
        </p:blipFill>
        <p:spPr>
          <a:xfrm>
            <a:off x="1312075" y="1846800"/>
            <a:ext cx="6106949" cy="30231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Dashboard - Statistical/Historical Data</a:t>
            </a:r>
            <a:endParaRPr/>
          </a:p>
        </p:txBody>
      </p:sp>
      <p:sp>
        <p:nvSpPr>
          <p:cNvPr id="152" name="Google Shape;152;p25"/>
          <p:cNvSpPr txBox="1"/>
          <p:nvPr>
            <p:ph idx="1" type="body"/>
          </p:nvPr>
        </p:nvSpPr>
        <p:spPr>
          <a:xfrm>
            <a:off x="311700" y="1152475"/>
            <a:ext cx="8520600" cy="52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This tab permits to interact with the historical data in the database, showing statistic of all time or filtered by day:</a:t>
            </a:r>
            <a:endParaRPr/>
          </a:p>
        </p:txBody>
      </p:sp>
      <p:pic>
        <p:nvPicPr>
          <p:cNvPr id="153" name="Google Shape;153;p25"/>
          <p:cNvPicPr preferRelativeResize="0"/>
          <p:nvPr/>
        </p:nvPicPr>
        <p:blipFill>
          <a:blip r:embed="rId3">
            <a:alphaModFix/>
          </a:blip>
          <a:stretch>
            <a:fillRect/>
          </a:stretch>
        </p:blipFill>
        <p:spPr>
          <a:xfrm>
            <a:off x="1370863" y="1815525"/>
            <a:ext cx="6402274" cy="31579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Software used for development</a:t>
            </a:r>
            <a:endParaRPr/>
          </a:p>
        </p:txBody>
      </p:sp>
      <p:pic>
        <p:nvPicPr>
          <p:cNvPr id="61" name="Google Shape;61;p14"/>
          <p:cNvPicPr preferRelativeResize="0"/>
          <p:nvPr/>
        </p:nvPicPr>
        <p:blipFill>
          <a:blip r:embed="rId3">
            <a:alphaModFix/>
          </a:blip>
          <a:stretch>
            <a:fillRect/>
          </a:stretch>
        </p:blipFill>
        <p:spPr>
          <a:xfrm>
            <a:off x="479775" y="1206500"/>
            <a:ext cx="1295350" cy="1295350"/>
          </a:xfrm>
          <a:prstGeom prst="rect">
            <a:avLst/>
          </a:prstGeom>
          <a:noFill/>
          <a:ln>
            <a:noFill/>
          </a:ln>
        </p:spPr>
      </p:pic>
      <p:pic>
        <p:nvPicPr>
          <p:cNvPr id="62" name="Google Shape;62;p14"/>
          <p:cNvPicPr preferRelativeResize="0"/>
          <p:nvPr/>
        </p:nvPicPr>
        <p:blipFill>
          <a:blip r:embed="rId4">
            <a:alphaModFix/>
          </a:blip>
          <a:stretch>
            <a:fillRect/>
          </a:stretch>
        </p:blipFill>
        <p:spPr>
          <a:xfrm>
            <a:off x="6387775" y="1206500"/>
            <a:ext cx="2502723" cy="1295350"/>
          </a:xfrm>
          <a:prstGeom prst="rect">
            <a:avLst/>
          </a:prstGeom>
          <a:noFill/>
          <a:ln>
            <a:noFill/>
          </a:ln>
        </p:spPr>
      </p:pic>
      <p:pic>
        <p:nvPicPr>
          <p:cNvPr id="63" name="Google Shape;63;p14"/>
          <p:cNvPicPr preferRelativeResize="0"/>
          <p:nvPr/>
        </p:nvPicPr>
        <p:blipFill>
          <a:blip r:embed="rId5">
            <a:alphaModFix/>
          </a:blip>
          <a:stretch>
            <a:fillRect/>
          </a:stretch>
        </p:blipFill>
        <p:spPr>
          <a:xfrm>
            <a:off x="901750" y="2690625"/>
            <a:ext cx="3192950" cy="1165175"/>
          </a:xfrm>
          <a:prstGeom prst="rect">
            <a:avLst/>
          </a:prstGeom>
          <a:noFill/>
          <a:ln>
            <a:noFill/>
          </a:ln>
        </p:spPr>
      </p:pic>
      <p:pic>
        <p:nvPicPr>
          <p:cNvPr id="64" name="Google Shape;64;p14"/>
          <p:cNvPicPr preferRelativeResize="0"/>
          <p:nvPr/>
        </p:nvPicPr>
        <p:blipFill>
          <a:blip r:embed="rId6">
            <a:alphaModFix/>
          </a:blip>
          <a:stretch>
            <a:fillRect/>
          </a:stretch>
        </p:blipFill>
        <p:spPr>
          <a:xfrm>
            <a:off x="901750" y="3855800"/>
            <a:ext cx="3192950" cy="985927"/>
          </a:xfrm>
          <a:prstGeom prst="rect">
            <a:avLst/>
          </a:prstGeom>
          <a:noFill/>
          <a:ln>
            <a:noFill/>
          </a:ln>
        </p:spPr>
      </p:pic>
      <p:pic>
        <p:nvPicPr>
          <p:cNvPr id="65" name="Google Shape;65;p14"/>
          <p:cNvPicPr preferRelativeResize="0"/>
          <p:nvPr/>
        </p:nvPicPr>
        <p:blipFill>
          <a:blip r:embed="rId7">
            <a:alphaModFix/>
          </a:blip>
          <a:stretch>
            <a:fillRect/>
          </a:stretch>
        </p:blipFill>
        <p:spPr>
          <a:xfrm>
            <a:off x="5011000" y="3339500"/>
            <a:ext cx="3192950" cy="15022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Software used for development</a:t>
            </a:r>
            <a:endParaRPr/>
          </a:p>
        </p:txBody>
      </p:sp>
      <p:sp>
        <p:nvSpPr>
          <p:cNvPr id="71" name="Google Shape;71;p15"/>
          <p:cNvSpPr txBox="1"/>
          <p:nvPr>
            <p:ph idx="1" type="body"/>
          </p:nvPr>
        </p:nvSpPr>
        <p:spPr>
          <a:xfrm>
            <a:off x="3797600" y="1152475"/>
            <a:ext cx="4998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Used as main framework for the project and as a webserver directly with a dedicated dashboard for both real time data and statistical-historical data. It also hosts the MQTT broker (Aedes).</a:t>
            </a:r>
            <a:endParaRPr/>
          </a:p>
        </p:txBody>
      </p:sp>
      <p:pic>
        <p:nvPicPr>
          <p:cNvPr id="72" name="Google Shape;72;p15"/>
          <p:cNvPicPr preferRelativeResize="0"/>
          <p:nvPr/>
        </p:nvPicPr>
        <p:blipFill>
          <a:blip r:embed="rId3">
            <a:alphaModFix/>
          </a:blip>
          <a:stretch>
            <a:fillRect/>
          </a:stretch>
        </p:blipFill>
        <p:spPr>
          <a:xfrm>
            <a:off x="311700" y="1372725"/>
            <a:ext cx="2975900" cy="2975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Software used for development</a:t>
            </a:r>
            <a:endParaRPr/>
          </a:p>
        </p:txBody>
      </p:sp>
      <p:sp>
        <p:nvSpPr>
          <p:cNvPr id="78" name="Google Shape;78;p16"/>
          <p:cNvSpPr txBox="1"/>
          <p:nvPr>
            <p:ph idx="1" type="body"/>
          </p:nvPr>
        </p:nvSpPr>
        <p:spPr>
          <a:xfrm>
            <a:off x="311700" y="2815475"/>
            <a:ext cx="8520600" cy="175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Android app used to simulate the BLE scanner. It has the possibility to save known beacons and to publish MQTT notifications whenever a known beacon enters or exit the area with two respective and different topics.</a:t>
            </a:r>
            <a:endParaRPr/>
          </a:p>
        </p:txBody>
      </p:sp>
      <p:pic>
        <p:nvPicPr>
          <p:cNvPr id="79" name="Google Shape;79;p16"/>
          <p:cNvPicPr preferRelativeResize="0"/>
          <p:nvPr/>
        </p:nvPicPr>
        <p:blipFill>
          <a:blip r:embed="rId3">
            <a:alphaModFix/>
          </a:blip>
          <a:stretch>
            <a:fillRect/>
          </a:stretch>
        </p:blipFill>
        <p:spPr>
          <a:xfrm>
            <a:off x="2345638" y="1229138"/>
            <a:ext cx="4452724" cy="1374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Software used for development</a:t>
            </a:r>
            <a:endParaRPr/>
          </a:p>
        </p:txBody>
      </p:sp>
      <p:sp>
        <p:nvSpPr>
          <p:cNvPr id="85" name="Google Shape;85;p17"/>
          <p:cNvSpPr txBox="1"/>
          <p:nvPr>
            <p:ph idx="1" type="body"/>
          </p:nvPr>
        </p:nvSpPr>
        <p:spPr>
          <a:xfrm>
            <a:off x="311700" y="2815475"/>
            <a:ext cx="8520600" cy="175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Android app that can be used to see in real time the state of every room of the building through MQTT notifications (available, full, overcrowded). The user receive a notification every time a room change his state.</a:t>
            </a:r>
            <a:endParaRPr/>
          </a:p>
        </p:txBody>
      </p:sp>
      <p:pic>
        <p:nvPicPr>
          <p:cNvPr id="86" name="Google Shape;86;p17"/>
          <p:cNvPicPr preferRelativeResize="0"/>
          <p:nvPr/>
        </p:nvPicPr>
        <p:blipFill>
          <a:blip r:embed="rId3">
            <a:alphaModFix/>
          </a:blip>
          <a:stretch>
            <a:fillRect/>
          </a:stretch>
        </p:blipFill>
        <p:spPr>
          <a:xfrm>
            <a:off x="2523875" y="1076950"/>
            <a:ext cx="4096250" cy="149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Software used for development</a:t>
            </a:r>
            <a:endParaRPr/>
          </a:p>
        </p:txBody>
      </p:sp>
      <p:sp>
        <p:nvSpPr>
          <p:cNvPr id="92" name="Google Shape;92;p18"/>
          <p:cNvSpPr txBox="1"/>
          <p:nvPr>
            <p:ph idx="1" type="body"/>
          </p:nvPr>
        </p:nvSpPr>
        <p:spPr>
          <a:xfrm>
            <a:off x="311700" y="2815475"/>
            <a:ext cx="8520600" cy="175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IOS </a:t>
            </a:r>
            <a:r>
              <a:rPr lang="it"/>
              <a:t>app used to simulate a real beacon in order to test the system.</a:t>
            </a:r>
            <a:endParaRPr/>
          </a:p>
        </p:txBody>
      </p:sp>
      <p:pic>
        <p:nvPicPr>
          <p:cNvPr id="93" name="Google Shape;93;p18"/>
          <p:cNvPicPr preferRelativeResize="0"/>
          <p:nvPr/>
        </p:nvPicPr>
        <p:blipFill>
          <a:blip r:embed="rId3">
            <a:alphaModFix/>
          </a:blip>
          <a:stretch>
            <a:fillRect/>
          </a:stretch>
        </p:blipFill>
        <p:spPr>
          <a:xfrm>
            <a:off x="2975525" y="1120600"/>
            <a:ext cx="3192950" cy="15022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Software used for development</a:t>
            </a:r>
            <a:endParaRPr/>
          </a:p>
        </p:txBody>
      </p:sp>
      <p:sp>
        <p:nvSpPr>
          <p:cNvPr id="99" name="Google Shape;99;p19"/>
          <p:cNvSpPr txBox="1"/>
          <p:nvPr>
            <p:ph idx="1" type="body"/>
          </p:nvPr>
        </p:nvSpPr>
        <p:spPr>
          <a:xfrm>
            <a:off x="311700" y="2815475"/>
            <a:ext cx="8520600" cy="175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MySQL is the DBMS that is used to manage the system database</a:t>
            </a:r>
            <a:r>
              <a:rPr lang="it"/>
              <a:t>. The database consists in 2 tables, one is used as a log that register every detection-exit for every room, the is used as a log to keep trace of the overcrowd alarms that have been triggered.</a:t>
            </a:r>
            <a:endParaRPr/>
          </a:p>
        </p:txBody>
      </p:sp>
      <p:pic>
        <p:nvPicPr>
          <p:cNvPr id="100" name="Google Shape;100;p19"/>
          <p:cNvPicPr preferRelativeResize="0"/>
          <p:nvPr/>
        </p:nvPicPr>
        <p:blipFill>
          <a:blip r:embed="rId3">
            <a:alphaModFix/>
          </a:blip>
          <a:stretch>
            <a:fillRect/>
          </a:stretch>
        </p:blipFill>
        <p:spPr>
          <a:xfrm>
            <a:off x="3114923" y="1162450"/>
            <a:ext cx="2914150" cy="15083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Interaction map</a:t>
            </a:r>
            <a:endParaRPr/>
          </a:p>
        </p:txBody>
      </p:sp>
      <p:pic>
        <p:nvPicPr>
          <p:cNvPr id="106" name="Google Shape;106;p20"/>
          <p:cNvPicPr preferRelativeResize="0"/>
          <p:nvPr/>
        </p:nvPicPr>
        <p:blipFill>
          <a:blip r:embed="rId3">
            <a:alphaModFix/>
          </a:blip>
          <a:stretch>
            <a:fillRect/>
          </a:stretch>
        </p:blipFill>
        <p:spPr>
          <a:xfrm>
            <a:off x="3833375" y="1833125"/>
            <a:ext cx="1477251" cy="1477251"/>
          </a:xfrm>
          <a:prstGeom prst="rect">
            <a:avLst/>
          </a:prstGeom>
          <a:noFill/>
          <a:ln>
            <a:noFill/>
          </a:ln>
        </p:spPr>
      </p:pic>
      <p:pic>
        <p:nvPicPr>
          <p:cNvPr id="107" name="Google Shape;107;p20"/>
          <p:cNvPicPr preferRelativeResize="0"/>
          <p:nvPr/>
        </p:nvPicPr>
        <p:blipFill>
          <a:blip r:embed="rId4">
            <a:alphaModFix/>
          </a:blip>
          <a:stretch>
            <a:fillRect/>
          </a:stretch>
        </p:blipFill>
        <p:spPr>
          <a:xfrm>
            <a:off x="7060475" y="2113225"/>
            <a:ext cx="1771817" cy="917050"/>
          </a:xfrm>
          <a:prstGeom prst="rect">
            <a:avLst/>
          </a:prstGeom>
          <a:noFill/>
          <a:ln>
            <a:noFill/>
          </a:ln>
        </p:spPr>
      </p:pic>
      <p:pic>
        <p:nvPicPr>
          <p:cNvPr id="108" name="Google Shape;108;p20"/>
          <p:cNvPicPr preferRelativeResize="0"/>
          <p:nvPr/>
        </p:nvPicPr>
        <p:blipFill>
          <a:blip r:embed="rId5">
            <a:alphaModFix/>
          </a:blip>
          <a:stretch>
            <a:fillRect/>
          </a:stretch>
        </p:blipFill>
        <p:spPr>
          <a:xfrm>
            <a:off x="918425" y="4046700"/>
            <a:ext cx="572700" cy="572700"/>
          </a:xfrm>
          <a:prstGeom prst="rect">
            <a:avLst/>
          </a:prstGeom>
          <a:noFill/>
          <a:ln>
            <a:noFill/>
          </a:ln>
        </p:spPr>
      </p:pic>
      <p:pic>
        <p:nvPicPr>
          <p:cNvPr id="109" name="Google Shape;109;p20"/>
          <p:cNvPicPr preferRelativeResize="0"/>
          <p:nvPr/>
        </p:nvPicPr>
        <p:blipFill>
          <a:blip r:embed="rId6">
            <a:alphaModFix/>
          </a:blip>
          <a:stretch>
            <a:fillRect/>
          </a:stretch>
        </p:blipFill>
        <p:spPr>
          <a:xfrm>
            <a:off x="855900" y="1459325"/>
            <a:ext cx="1167124" cy="1167124"/>
          </a:xfrm>
          <a:prstGeom prst="rect">
            <a:avLst/>
          </a:prstGeom>
          <a:noFill/>
          <a:ln>
            <a:noFill/>
          </a:ln>
        </p:spPr>
      </p:pic>
      <p:sp>
        <p:nvSpPr>
          <p:cNvPr id="110" name="Google Shape;110;p20"/>
          <p:cNvSpPr txBox="1"/>
          <p:nvPr/>
        </p:nvSpPr>
        <p:spPr>
          <a:xfrm>
            <a:off x="-8425" y="4744850"/>
            <a:ext cx="2426400" cy="2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200"/>
              <a:t>User (beacon + mqtt dashboard)</a:t>
            </a:r>
            <a:endParaRPr sz="1200"/>
          </a:p>
        </p:txBody>
      </p:sp>
      <p:sp>
        <p:nvSpPr>
          <p:cNvPr id="111" name="Google Shape;111;p20"/>
          <p:cNvSpPr txBox="1"/>
          <p:nvPr/>
        </p:nvSpPr>
        <p:spPr>
          <a:xfrm>
            <a:off x="1005663" y="2756188"/>
            <a:ext cx="867600" cy="2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Scanner</a:t>
            </a:r>
            <a:endParaRPr/>
          </a:p>
        </p:txBody>
      </p:sp>
      <p:sp>
        <p:nvSpPr>
          <p:cNvPr id="112" name="Google Shape;112;p20"/>
          <p:cNvSpPr txBox="1"/>
          <p:nvPr/>
        </p:nvSpPr>
        <p:spPr>
          <a:xfrm>
            <a:off x="4161600" y="3376875"/>
            <a:ext cx="820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Server</a:t>
            </a:r>
            <a:endParaRPr/>
          </a:p>
        </p:txBody>
      </p:sp>
      <p:sp>
        <p:nvSpPr>
          <p:cNvPr id="113" name="Google Shape;113;p20"/>
          <p:cNvSpPr txBox="1"/>
          <p:nvPr/>
        </p:nvSpPr>
        <p:spPr>
          <a:xfrm>
            <a:off x="7391388" y="3212750"/>
            <a:ext cx="11100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Database</a:t>
            </a:r>
            <a:endParaRPr/>
          </a:p>
        </p:txBody>
      </p:sp>
      <p:cxnSp>
        <p:nvCxnSpPr>
          <p:cNvPr id="114" name="Google Shape;114;p20"/>
          <p:cNvCxnSpPr>
            <a:stCxn id="108" idx="0"/>
            <a:endCxn id="111" idx="2"/>
          </p:cNvCxnSpPr>
          <p:nvPr/>
        </p:nvCxnSpPr>
        <p:spPr>
          <a:xfrm flipH="1" rot="10800000">
            <a:off x="1204775" y="3006300"/>
            <a:ext cx="234600" cy="1040400"/>
          </a:xfrm>
          <a:prstGeom prst="straightConnector1">
            <a:avLst/>
          </a:prstGeom>
          <a:noFill/>
          <a:ln cap="flat" cmpd="sng" w="9525">
            <a:solidFill>
              <a:schemeClr val="dk2"/>
            </a:solidFill>
            <a:prstDash val="solid"/>
            <a:round/>
            <a:headEnd len="med" w="med" type="none"/>
            <a:tailEnd len="med" w="med" type="stealth"/>
          </a:ln>
        </p:spPr>
      </p:cxnSp>
      <p:pic>
        <p:nvPicPr>
          <p:cNvPr id="115" name="Google Shape;115;p20"/>
          <p:cNvPicPr preferRelativeResize="0"/>
          <p:nvPr/>
        </p:nvPicPr>
        <p:blipFill>
          <a:blip r:embed="rId7">
            <a:alphaModFix/>
          </a:blip>
          <a:stretch>
            <a:fillRect/>
          </a:stretch>
        </p:blipFill>
        <p:spPr>
          <a:xfrm>
            <a:off x="855900" y="3376876"/>
            <a:ext cx="367500" cy="367500"/>
          </a:xfrm>
          <a:prstGeom prst="rect">
            <a:avLst/>
          </a:prstGeom>
          <a:noFill/>
          <a:ln>
            <a:noFill/>
          </a:ln>
        </p:spPr>
      </p:pic>
      <p:cxnSp>
        <p:nvCxnSpPr>
          <p:cNvPr id="116" name="Google Shape;116;p20"/>
          <p:cNvCxnSpPr>
            <a:stCxn id="109" idx="3"/>
            <a:endCxn id="106" idx="1"/>
          </p:cNvCxnSpPr>
          <p:nvPr/>
        </p:nvCxnSpPr>
        <p:spPr>
          <a:xfrm>
            <a:off x="2023024" y="2042887"/>
            <a:ext cx="1810500" cy="528900"/>
          </a:xfrm>
          <a:prstGeom prst="straightConnector1">
            <a:avLst/>
          </a:prstGeom>
          <a:noFill/>
          <a:ln cap="flat" cmpd="sng" w="9525">
            <a:solidFill>
              <a:schemeClr val="dk2"/>
            </a:solidFill>
            <a:prstDash val="solid"/>
            <a:round/>
            <a:headEnd len="med" w="med" type="none"/>
            <a:tailEnd len="med" w="med" type="stealth"/>
          </a:ln>
        </p:spPr>
      </p:cxnSp>
      <p:cxnSp>
        <p:nvCxnSpPr>
          <p:cNvPr id="117" name="Google Shape;117;p20"/>
          <p:cNvCxnSpPr>
            <a:stCxn id="112" idx="1"/>
            <a:endCxn id="108" idx="3"/>
          </p:cNvCxnSpPr>
          <p:nvPr/>
        </p:nvCxnSpPr>
        <p:spPr>
          <a:xfrm flipH="1">
            <a:off x="1491000" y="3560625"/>
            <a:ext cx="2670600" cy="772500"/>
          </a:xfrm>
          <a:prstGeom prst="straightConnector1">
            <a:avLst/>
          </a:prstGeom>
          <a:noFill/>
          <a:ln cap="flat" cmpd="sng" w="9525">
            <a:solidFill>
              <a:schemeClr val="dk2"/>
            </a:solidFill>
            <a:prstDash val="solid"/>
            <a:round/>
            <a:headEnd len="med" w="med" type="none"/>
            <a:tailEnd len="med" w="med" type="stealth"/>
          </a:ln>
        </p:spPr>
      </p:cxnSp>
      <p:cxnSp>
        <p:nvCxnSpPr>
          <p:cNvPr id="118" name="Google Shape;118;p20"/>
          <p:cNvCxnSpPr>
            <a:stCxn id="106" idx="3"/>
            <a:endCxn id="107" idx="1"/>
          </p:cNvCxnSpPr>
          <p:nvPr/>
        </p:nvCxnSpPr>
        <p:spPr>
          <a:xfrm>
            <a:off x="5310626" y="2571750"/>
            <a:ext cx="1749900" cy="0"/>
          </a:xfrm>
          <a:prstGeom prst="straightConnector1">
            <a:avLst/>
          </a:prstGeom>
          <a:noFill/>
          <a:ln cap="flat" cmpd="sng" w="9525">
            <a:solidFill>
              <a:schemeClr val="dk2"/>
            </a:solidFill>
            <a:prstDash val="solid"/>
            <a:round/>
            <a:headEnd len="med" w="med" type="stealth"/>
            <a:tailEnd len="med" w="med" type="stealth"/>
          </a:ln>
        </p:spPr>
      </p:cxnSp>
      <p:sp>
        <p:nvSpPr>
          <p:cNvPr id="119" name="Google Shape;119;p20"/>
          <p:cNvSpPr txBox="1"/>
          <p:nvPr/>
        </p:nvSpPr>
        <p:spPr>
          <a:xfrm>
            <a:off x="2712450" y="1938575"/>
            <a:ext cx="726900" cy="17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MQTT</a:t>
            </a:r>
            <a:endParaRPr/>
          </a:p>
        </p:txBody>
      </p:sp>
      <p:sp>
        <p:nvSpPr>
          <p:cNvPr id="120" name="Google Shape;120;p20"/>
          <p:cNvSpPr txBox="1"/>
          <p:nvPr/>
        </p:nvSpPr>
        <p:spPr>
          <a:xfrm>
            <a:off x="2417975" y="3525175"/>
            <a:ext cx="726900" cy="17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MQTT</a:t>
            </a:r>
            <a:endParaRPr/>
          </a:p>
        </p:txBody>
      </p:sp>
      <p:sp>
        <p:nvSpPr>
          <p:cNvPr id="121" name="Google Shape;121;p20"/>
          <p:cNvSpPr txBox="1"/>
          <p:nvPr/>
        </p:nvSpPr>
        <p:spPr>
          <a:xfrm>
            <a:off x="5620325" y="2243450"/>
            <a:ext cx="1047600" cy="17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localhost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Testing the system</a:t>
            </a:r>
            <a:endParaRPr/>
          </a:p>
        </p:txBody>
      </p:sp>
      <p:sp>
        <p:nvSpPr>
          <p:cNvPr id="127" name="Google Shape;12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Since it is quite difficult to find many devices to simulate both beacons and scanners, once i found out that the system worked with one real beacon and two real scanners I created many injectors on node-red that behaves exactly as the original interaction between scanners and beacons, so they inject the same exact payload that is received through MQTT notifications with the real system (the payload contains the detected/lost beacon UUID). In order to test the system I used 3 fake beacons travelling through 2 rooms of the building (bedroom and gate).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