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63" r:id="rId4"/>
    <p:sldId id="260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652" y="-13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2D6FAF7-CA97-B04E-971A-C034FAFB8DCE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73E86AB-2276-8343-87F2-4FADBCF37D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ablesproject@gmail.com" TargetMode="External"/><Relationship Id="rId2" Type="http://schemas.openxmlformats.org/officeDocument/2006/relationships/hyperlink" Target="http://mail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ksoldier/tables" TargetMode="External"/><Relationship Id="rId5" Type="http://schemas.openxmlformats.org/officeDocument/2006/relationships/hyperlink" Target="mailto:git@github.com:wksoldier/tables.git" TargetMode="External"/><Relationship Id="rId4" Type="http://schemas.openxmlformats.org/officeDocument/2006/relationships/hyperlink" Target="http://www.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dt/" TargetMode="External"/><Relationship Id="rId7" Type="http://schemas.openxmlformats.org/officeDocument/2006/relationships/hyperlink" Target="http://jquery.com/" TargetMode="External"/><Relationship Id="rId2" Type="http://schemas.openxmlformats.org/officeDocument/2006/relationships/hyperlink" Target="http://www.apachefriends.org/en/xamp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onlint.com/" TargetMode="External"/><Relationship Id="rId5" Type="http://schemas.openxmlformats.org/officeDocument/2006/relationships/hyperlink" Target="https://developer.mozilla.org/en/javascript" TargetMode="External"/><Relationship Id="rId4" Type="http://schemas.openxmlformats.org/officeDocument/2006/relationships/hyperlink" Target="http://www.eclipse.org/eg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 CERT </a:t>
            </a:r>
            <a:r>
              <a:rPr lang="en-US" dirty="0" err="1" smtClean="0"/>
              <a:t>Inventar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Olivier Girard</a:t>
            </a:r>
          </a:p>
          <a:p>
            <a:r>
              <a:rPr lang="en-US" dirty="0" smtClean="0"/>
              <a:t>David Graf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44" y="2006678"/>
            <a:ext cx="6516216" cy="2715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Übersicht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98308"/>
            <a:ext cx="7408333" cy="3450696"/>
          </a:xfrm>
        </p:spPr>
        <p:txBody>
          <a:bodyPr/>
          <a:lstStyle/>
          <a:p>
            <a:pPr marL="0" indent="0">
              <a:buClr>
                <a:schemeClr val="accent6"/>
              </a:buClr>
              <a:buNone/>
            </a:pPr>
            <a:r>
              <a:rPr lang="en-US" b="1" dirty="0" smtClean="0"/>
              <a:t>"tables"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generische</a:t>
            </a:r>
            <a:r>
              <a:rPr lang="en-US" dirty="0" smtClean="0"/>
              <a:t> </a:t>
            </a:r>
            <a:r>
              <a:rPr lang="en-US" dirty="0" err="1" smtClean="0"/>
              <a:t>Tabellenapplikation</a:t>
            </a:r>
            <a:r>
              <a:rPr lang="en-US" dirty="0" smtClean="0"/>
              <a:t> 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4624" y="4729904"/>
            <a:ext cx="8077200" cy="1371600"/>
            <a:chOff x="533400" y="3048000"/>
            <a:chExt cx="8077200" cy="1371600"/>
          </a:xfrm>
          <a:gradFill>
            <a:gsLst>
              <a:gs pos="0">
                <a:schemeClr val="bg1">
                  <a:lumMod val="8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bg1">
                <a:lumMod val="75000"/>
                <a:alpha val="20000"/>
              </a:schemeClr>
            </a:outerShdw>
          </a:effectLst>
        </p:grpSpPr>
        <p:sp>
          <p:nvSpPr>
            <p:cNvPr id="6" name="Round Single Corner Rectangle 5"/>
            <p:cNvSpPr/>
            <p:nvPr/>
          </p:nvSpPr>
          <p:spPr>
            <a:xfrm>
              <a:off x="533400" y="3048000"/>
              <a:ext cx="1524000" cy="1371600"/>
            </a:xfrm>
            <a:prstGeom prst="round1Rect">
              <a:avLst/>
            </a:prstGeom>
            <a:grpFill/>
            <a:ln w="12700" cap="sq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DB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MySQL</a:t>
              </a:r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7" name="Round Single Corner Rectangle 6"/>
            <p:cNvSpPr/>
            <p:nvPr/>
          </p:nvSpPr>
          <p:spPr>
            <a:xfrm>
              <a:off x="3810000" y="3048000"/>
              <a:ext cx="1524000" cy="1371600"/>
            </a:xfrm>
            <a:prstGeom prst="round1Rect">
              <a:avLst/>
            </a:prstGeom>
            <a:grpFill/>
            <a:ln w="12700" cap="sq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WebServer</a:t>
              </a:r>
              <a:endPara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(PHP)</a:t>
              </a:r>
            </a:p>
          </p:txBody>
        </p:sp>
        <p:sp>
          <p:nvSpPr>
            <p:cNvPr id="8" name="Round Single Corner Rectangle 7"/>
            <p:cNvSpPr/>
            <p:nvPr/>
          </p:nvSpPr>
          <p:spPr>
            <a:xfrm>
              <a:off x="7086600" y="3048000"/>
              <a:ext cx="1524000" cy="1371600"/>
            </a:xfrm>
            <a:prstGeom prst="round1Rect">
              <a:avLst/>
            </a:prstGeom>
            <a:grpFill/>
            <a:ln w="12700" cap="sq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View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(JavaScript)</a:t>
              </a:r>
            </a:p>
          </p:txBody>
        </p:sp>
        <p:sp>
          <p:nvSpPr>
            <p:cNvPr id="9" name="Left Arrow 8"/>
            <p:cNvSpPr/>
            <p:nvPr/>
          </p:nvSpPr>
          <p:spPr>
            <a:xfrm>
              <a:off x="2015788" y="3467100"/>
              <a:ext cx="1752600" cy="533400"/>
            </a:xfrm>
            <a:prstGeom prst="leftArrow">
              <a:avLst/>
            </a:prstGeom>
            <a:grpFill/>
            <a:ln w="12700" cap="sq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SQL</a:t>
              </a:r>
              <a:endPara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5291048" y="3467100"/>
              <a:ext cx="1752600" cy="533400"/>
            </a:xfrm>
            <a:prstGeom prst="leftArrow">
              <a:avLst/>
            </a:prstGeom>
            <a:grpFill/>
            <a:ln w="12700" cap="sq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REST / Ajax</a:t>
              </a:r>
              <a:endPara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Schema (JSON)</a:t>
            </a:r>
            <a:endParaRPr lang="de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88917"/>
          </a:xfrm>
        </p:spPr>
        <p:txBody>
          <a:bodyPr/>
          <a:lstStyle/>
          <a:p>
            <a:r>
              <a:rPr lang="de-CH" dirty="0" smtClean="0"/>
              <a:t>Alle Tabellen, Relationen und deren View Attribute (z.B. Labels) werden in einem JSON File definiert: &lt;</a:t>
            </a:r>
            <a:r>
              <a:rPr lang="de-CH" dirty="0" err="1" smtClean="0"/>
              <a:t>tables</a:t>
            </a:r>
            <a:r>
              <a:rPr lang="de-CH" dirty="0" smtClean="0"/>
              <a:t>&gt;/</a:t>
            </a:r>
            <a:r>
              <a:rPr lang="de-CH" dirty="0" err="1" smtClean="0"/>
              <a:t>public</a:t>
            </a:r>
            <a:r>
              <a:rPr lang="de-CH" dirty="0" smtClean="0"/>
              <a:t>/</a:t>
            </a:r>
            <a:r>
              <a:rPr lang="de-CH" dirty="0" err="1" smtClean="0"/>
              <a:t>data</a:t>
            </a:r>
            <a:r>
              <a:rPr lang="de-CH" dirty="0" smtClean="0"/>
              <a:t>/</a:t>
            </a:r>
            <a:r>
              <a:rPr lang="de-CH" b="1" dirty="0" err="1" smtClean="0"/>
              <a:t>resources.json</a:t>
            </a:r>
            <a:endParaRPr lang="de-CH" b="1" dirty="0" smtClean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26670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932040" y="4189344"/>
            <a:ext cx="25922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PHP (DB </a:t>
            </a:r>
            <a:r>
              <a:rPr lang="de-CH" dirty="0" err="1" smtClean="0"/>
              <a:t>access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4932040" y="3284984"/>
            <a:ext cx="25922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JavaScript (View)</a:t>
            </a:r>
            <a:endParaRPr lang="de-CH" dirty="0"/>
          </a:p>
        </p:txBody>
      </p:sp>
      <p:sp>
        <p:nvSpPr>
          <p:cNvPr id="7" name="Down Arrow 6"/>
          <p:cNvSpPr/>
          <p:nvPr/>
        </p:nvSpPr>
        <p:spPr>
          <a:xfrm>
            <a:off x="6228184" y="3842816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Down Arrow 8"/>
          <p:cNvSpPr/>
          <p:nvPr/>
        </p:nvSpPr>
        <p:spPr>
          <a:xfrm>
            <a:off x="6228183" y="4750544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ounded Rectangle 9"/>
          <p:cNvSpPr/>
          <p:nvPr/>
        </p:nvSpPr>
        <p:spPr>
          <a:xfrm>
            <a:off x="4932039" y="5085184"/>
            <a:ext cx="25922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MySQL (Data)</a:t>
            </a:r>
            <a:endParaRPr lang="de-CH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88668" y="3565388"/>
            <a:ext cx="1027348" cy="598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8668" y="4415972"/>
            <a:ext cx="10273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7288" y="35653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reads</a:t>
            </a:r>
            <a:endParaRPr lang="de-CH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73240" y="437062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reads</a:t>
            </a:r>
            <a:endParaRPr lang="de-CH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37348" y="5514280"/>
            <a:ext cx="0" cy="277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4246476" y="5876845"/>
            <a:ext cx="576064" cy="6267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SQL</a:t>
            </a:r>
            <a:endParaRPr lang="de-CH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0636" y="5198712"/>
            <a:ext cx="143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 smtClean="0"/>
              <a:t>sqlgenerator.php</a:t>
            </a:r>
            <a:endParaRPr lang="de-CH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932040" y="5669863"/>
            <a:ext cx="602353" cy="41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80040" y="3699822"/>
            <a:ext cx="127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solidFill>
                  <a:schemeClr val="accent3"/>
                </a:solidFill>
              </a:rPr>
              <a:t>dynamic</a:t>
            </a:r>
            <a:r>
              <a:rPr lang="de-CH" sz="1600" b="1" dirty="0" smtClean="0">
                <a:solidFill>
                  <a:schemeClr val="accent3"/>
                </a:solidFill>
              </a:rPr>
              <a:t> </a:t>
            </a:r>
            <a:r>
              <a:rPr lang="de-CH" sz="1200" dirty="0" smtClean="0">
                <a:solidFill>
                  <a:schemeClr val="accent3"/>
                </a:solidFill>
              </a:rPr>
              <a:t>(</a:t>
            </a:r>
            <a:r>
              <a:rPr lang="de-CH" sz="1200" dirty="0" err="1" smtClean="0">
                <a:solidFill>
                  <a:schemeClr val="accent3"/>
                </a:solidFill>
              </a:rPr>
              <a:t>config</a:t>
            </a:r>
            <a:r>
              <a:rPr lang="de-CH" sz="1200" dirty="0" smtClean="0">
                <a:solidFill>
                  <a:schemeClr val="accent3"/>
                </a:solidFill>
              </a:rPr>
              <a:t> </a:t>
            </a:r>
            <a:r>
              <a:rPr lang="de-CH" sz="1200" dirty="0" err="1" smtClean="0">
                <a:solidFill>
                  <a:schemeClr val="accent3"/>
                </a:solidFill>
              </a:rPr>
              <a:t>always</a:t>
            </a:r>
            <a:r>
              <a:rPr lang="de-CH" sz="1200" dirty="0" smtClean="0">
                <a:solidFill>
                  <a:schemeClr val="accent3"/>
                </a:solidFill>
              </a:rPr>
              <a:t>)</a:t>
            </a:r>
            <a:endParaRPr lang="de-CH" sz="1200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9445" y="5863152"/>
            <a:ext cx="16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err="1" smtClean="0">
                <a:solidFill>
                  <a:schemeClr val="accent3"/>
                </a:solidFill>
              </a:rPr>
              <a:t>static</a:t>
            </a:r>
            <a:r>
              <a:rPr lang="de-CH" sz="1600" b="1" dirty="0" smtClean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de-CH" sz="1200" dirty="0" smtClean="0">
                <a:solidFill>
                  <a:schemeClr val="accent3"/>
                </a:solidFill>
              </a:rPr>
              <a:t>(</a:t>
            </a:r>
            <a:r>
              <a:rPr lang="de-CH" sz="1200" dirty="0" err="1" smtClean="0">
                <a:solidFill>
                  <a:schemeClr val="accent3"/>
                </a:solidFill>
              </a:rPr>
              <a:t>config</a:t>
            </a:r>
            <a:r>
              <a:rPr lang="de-CH" sz="1200" dirty="0" smtClean="0">
                <a:solidFill>
                  <a:schemeClr val="accent3"/>
                </a:solidFill>
              </a:rPr>
              <a:t> </a:t>
            </a:r>
            <a:r>
              <a:rPr lang="de-CH" sz="1200" dirty="0" err="1" smtClean="0">
                <a:solidFill>
                  <a:schemeClr val="accent3"/>
                </a:solidFill>
              </a:rPr>
              <a:t>once</a:t>
            </a:r>
            <a:r>
              <a:rPr lang="de-CH" sz="1200" dirty="0" smtClean="0">
                <a:solidFill>
                  <a:schemeClr val="accent3"/>
                </a:solidFill>
              </a:rPr>
              <a:t>)</a:t>
            </a:r>
            <a:endParaRPr lang="de-CH" sz="1200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88668" y="4509120"/>
            <a:ext cx="379276" cy="68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77804" y="484802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reads</a:t>
            </a:r>
            <a:endParaRPr lang="de-CH" sz="1200" dirty="0"/>
          </a:p>
        </p:txBody>
      </p:sp>
      <p:sp>
        <p:nvSpPr>
          <p:cNvPr id="36" name="Right Brace 35"/>
          <p:cNvSpPr/>
          <p:nvPr/>
        </p:nvSpPr>
        <p:spPr>
          <a:xfrm>
            <a:off x="7668344" y="3284984"/>
            <a:ext cx="97396" cy="1362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84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Points / Growth Potential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646"/>
              </a:buClr>
            </a:pPr>
            <a:r>
              <a:rPr lang="en-US" dirty="0" err="1" smtClean="0"/>
              <a:t>Validierung</a:t>
            </a:r>
            <a:r>
              <a:rPr lang="en-US" dirty="0" smtClean="0"/>
              <a:t> /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Typunterstützung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Clr>
                <a:srgbClr val="F79646"/>
              </a:buClr>
            </a:pPr>
            <a:r>
              <a:rPr lang="en-US" dirty="0" err="1" smtClean="0"/>
              <a:t>Kardinalitäten</a:t>
            </a:r>
            <a:r>
              <a:rPr lang="en-US" dirty="0" smtClean="0"/>
              <a:t> / Constraints</a:t>
            </a:r>
          </a:p>
          <a:p>
            <a:pPr>
              <a:buClr>
                <a:srgbClr val="F79646"/>
              </a:buClr>
            </a:pPr>
            <a:r>
              <a:rPr lang="en-US" dirty="0" smtClean="0"/>
              <a:t>Import CSV / Excel</a:t>
            </a:r>
          </a:p>
          <a:p>
            <a:pPr>
              <a:buClr>
                <a:srgbClr val="F79646"/>
              </a:buClr>
            </a:pPr>
            <a:r>
              <a:rPr lang="en-US" dirty="0" err="1" smtClean="0"/>
              <a:t>Suchfunktion</a:t>
            </a:r>
            <a:r>
              <a:rPr lang="en-US" dirty="0" smtClean="0"/>
              <a:t> (global)</a:t>
            </a:r>
            <a:endParaRPr lang="en-US" dirty="0" smtClean="0"/>
          </a:p>
          <a:p>
            <a:pPr>
              <a:buClr>
                <a:srgbClr val="F79646"/>
              </a:buClr>
            </a:pPr>
            <a:r>
              <a:rPr lang="en-US" dirty="0" smtClean="0"/>
              <a:t>Reporting</a:t>
            </a:r>
          </a:p>
          <a:p>
            <a:pPr>
              <a:buClr>
                <a:srgbClr val="F79646"/>
              </a:buClr>
            </a:pPr>
            <a:endParaRPr lang="en-US" dirty="0" smtClean="0"/>
          </a:p>
          <a:p>
            <a:pPr>
              <a:buClr>
                <a:srgbClr val="F79646"/>
              </a:buClr>
            </a:pPr>
            <a:r>
              <a:rPr lang="en-US" dirty="0" err="1" smtClean="0"/>
              <a:t>Tabellenmutationen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Browser</a:t>
            </a:r>
          </a:p>
          <a:p>
            <a:pPr>
              <a:buClr>
                <a:srgbClr val="F79646"/>
              </a:buClr>
            </a:pPr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Datenmigration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 </a:t>
            </a:r>
            <a:r>
              <a:rPr lang="en-US" b="1" dirty="0" err="1" smtClean="0"/>
              <a:t>Projekt</a:t>
            </a:r>
            <a:r>
              <a:rPr lang="en-US" b="1" dirty="0" smtClean="0"/>
              <a:t> </a:t>
            </a:r>
            <a:r>
              <a:rPr lang="en-US" b="1" dirty="0" err="1" smtClean="0"/>
              <a:t>bei</a:t>
            </a:r>
            <a:r>
              <a:rPr lang="en-US" b="1" dirty="0" smtClean="0"/>
              <a:t> GitHub.com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646"/>
              </a:buClr>
            </a:pPr>
            <a:r>
              <a:rPr lang="de-CH" dirty="0" err="1" smtClean="0"/>
              <a:t>Gmail</a:t>
            </a:r>
            <a:r>
              <a:rPr lang="de-CH" dirty="0" smtClean="0"/>
              <a:t> </a:t>
            </a:r>
            <a:r>
              <a:rPr lang="de-CH" sz="2000" dirty="0" smtClean="0"/>
              <a:t>(</a:t>
            </a:r>
            <a:r>
              <a:rPr lang="de-CH" sz="2000" dirty="0" smtClean="0">
                <a:latin typeface="Calibri" pitchFamily="34" charset="0"/>
                <a:cs typeface="Calibri" pitchFamily="34" charset="0"/>
                <a:hlinkClick r:id="rId2"/>
              </a:rPr>
              <a:t>http://mail.google.com</a:t>
            </a:r>
            <a:r>
              <a:rPr lang="de-CH" sz="2000" dirty="0" smtClean="0"/>
              <a:t>)</a:t>
            </a:r>
          </a:p>
          <a:p>
            <a:pPr lvl="1">
              <a:buClr>
                <a:srgbClr val="F79646"/>
              </a:buClr>
            </a:pPr>
            <a:r>
              <a:rPr lang="de-CH" dirty="0" err="1" smtClean="0"/>
              <a:t>account</a:t>
            </a:r>
            <a:r>
              <a:rPr lang="de-CH" dirty="0" smtClean="0"/>
              <a:t> </a:t>
            </a:r>
            <a:r>
              <a:rPr lang="de-CH" dirty="0"/>
              <a:t>: </a:t>
            </a:r>
            <a:r>
              <a:rPr lang="de-CH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  <a:hlinkClick r:id="rId3"/>
              </a:rPr>
              <a:t>tablesproject@gmail.com</a:t>
            </a:r>
            <a:endParaRPr lang="de-CH" dirty="0" smtClean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F79646"/>
              </a:buClr>
            </a:pPr>
            <a:r>
              <a:rPr lang="de-CH" dirty="0" err="1" smtClean="0"/>
              <a:t>password</a:t>
            </a:r>
            <a:r>
              <a:rPr lang="de-CH" dirty="0" smtClean="0"/>
              <a:t> </a:t>
            </a:r>
            <a:r>
              <a:rPr lang="de-CH" dirty="0"/>
              <a:t>: </a:t>
            </a:r>
            <a:r>
              <a:rPr lang="de-CH" sz="2000" dirty="0" smtClean="0">
                <a:latin typeface="Consolas" pitchFamily="49" charset="0"/>
                <a:cs typeface="Consolas" pitchFamily="49" charset="0"/>
              </a:rPr>
              <a:t>swissarmy2011</a:t>
            </a:r>
            <a:endParaRPr lang="de-CH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79646"/>
              </a:buClr>
            </a:pP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sz="2000" dirty="0" smtClean="0"/>
              <a:t>(</a:t>
            </a:r>
            <a:r>
              <a:rPr lang="de-CH" sz="2000" dirty="0" smtClean="0">
                <a:latin typeface="Calibri" pitchFamily="34" charset="0"/>
                <a:cs typeface="Calibri" pitchFamily="34" charset="0"/>
                <a:hlinkClick r:id="rId4"/>
              </a:rPr>
              <a:t>http://www.github.com</a:t>
            </a:r>
            <a:r>
              <a:rPr lang="de-CH" sz="2000" dirty="0" smtClean="0"/>
              <a:t>)</a:t>
            </a:r>
          </a:p>
          <a:p>
            <a:pPr lvl="1">
              <a:buClr>
                <a:srgbClr val="F79646"/>
              </a:buClr>
            </a:pPr>
            <a:r>
              <a:rPr lang="de-CH" dirty="0" err="1" smtClean="0"/>
              <a:t>login</a:t>
            </a:r>
            <a:r>
              <a:rPr lang="de-CH" dirty="0" smtClean="0"/>
              <a:t> </a:t>
            </a:r>
            <a:r>
              <a:rPr lang="de-CH" dirty="0"/>
              <a:t>: </a:t>
            </a:r>
            <a:r>
              <a:rPr lang="de-CH" sz="2000" dirty="0" err="1" smtClean="0">
                <a:latin typeface="Consolas" pitchFamily="49" charset="0"/>
                <a:cs typeface="Consolas" pitchFamily="49" charset="0"/>
              </a:rPr>
              <a:t>wksoldier</a:t>
            </a:r>
            <a:endParaRPr lang="de-CH" dirty="0" smtClean="0"/>
          </a:p>
          <a:p>
            <a:pPr lvl="1">
              <a:buClr>
                <a:srgbClr val="F79646"/>
              </a:buClr>
            </a:pPr>
            <a:r>
              <a:rPr lang="de-CH" dirty="0" err="1" smtClean="0"/>
              <a:t>password</a:t>
            </a:r>
            <a:r>
              <a:rPr lang="de-CH" dirty="0" smtClean="0"/>
              <a:t> </a:t>
            </a:r>
            <a:r>
              <a:rPr lang="de-CH" dirty="0"/>
              <a:t>: </a:t>
            </a:r>
            <a:r>
              <a:rPr lang="de-CH" sz="2000" dirty="0">
                <a:latin typeface="Consolas" pitchFamily="49" charset="0"/>
                <a:cs typeface="Consolas" pitchFamily="49" charset="0"/>
              </a:rPr>
              <a:t>swissarmy2011</a:t>
            </a:r>
            <a:endParaRPr lang="de-CH" dirty="0" smtClean="0"/>
          </a:p>
          <a:p>
            <a:pPr>
              <a:buClr>
                <a:srgbClr val="F79646"/>
              </a:buClr>
            </a:pP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repository</a:t>
            </a:r>
            <a:endParaRPr lang="de-CH" dirty="0" smtClean="0"/>
          </a:p>
          <a:p>
            <a:pPr lvl="1">
              <a:buClr>
                <a:srgbClr val="F79646"/>
              </a:buClr>
            </a:pPr>
            <a:r>
              <a:rPr lang="de-CH" dirty="0" err="1" smtClean="0">
                <a:latin typeface="Calibri" pitchFamily="34" charset="0"/>
                <a:cs typeface="Calibri" pitchFamily="34" charset="0"/>
                <a:hlinkClick r:id="rId5"/>
              </a:rPr>
              <a:t>git@github.com:wksoldier</a:t>
            </a:r>
            <a:r>
              <a:rPr lang="de-CH" dirty="0" smtClean="0">
                <a:latin typeface="Calibri" pitchFamily="34" charset="0"/>
                <a:cs typeface="Calibri" pitchFamily="34" charset="0"/>
                <a:hlinkClick r:id="rId5"/>
              </a:rPr>
              <a:t>/</a:t>
            </a:r>
            <a:r>
              <a:rPr lang="de-CH" dirty="0" err="1" smtClean="0">
                <a:latin typeface="Calibri" pitchFamily="34" charset="0"/>
                <a:cs typeface="Calibri" pitchFamily="34" charset="0"/>
                <a:hlinkClick r:id="rId5"/>
              </a:rPr>
              <a:t>tables.git</a:t>
            </a:r>
            <a:endParaRPr lang="de-CH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F79646"/>
              </a:buClr>
            </a:pPr>
            <a:r>
              <a:rPr lang="de-CH" dirty="0">
                <a:latin typeface="Calibri" pitchFamily="34" charset="0"/>
                <a:cs typeface="Calibri" pitchFamily="34" charset="0"/>
                <a:hlinkClick r:id="rId6"/>
              </a:rPr>
              <a:t>https://github.com/wksoldier/tables</a:t>
            </a:r>
            <a:endParaRPr lang="de-CH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32-Point Star 4"/>
          <p:cNvSpPr/>
          <p:nvPr/>
        </p:nvSpPr>
        <p:spPr>
          <a:xfrm>
            <a:off x="5582904" y="3140968"/>
            <a:ext cx="3042672" cy="1368152"/>
          </a:xfrm>
          <a:prstGeom prst="star32">
            <a:avLst>
              <a:gd name="adj" fmla="val 42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siehe</a:t>
            </a:r>
          </a:p>
          <a:p>
            <a:pPr algn="ctr"/>
            <a:r>
              <a:rPr lang="de-CH" dirty="0"/>
              <a:t>&lt;</a:t>
            </a:r>
            <a:r>
              <a:rPr lang="de-CH" dirty="0" err="1" smtClean="0"/>
              <a:t>tables</a:t>
            </a:r>
            <a:r>
              <a:rPr lang="de-CH" dirty="0" smtClean="0"/>
              <a:t>&gt;/</a:t>
            </a:r>
            <a:r>
              <a:rPr lang="de-CH" sz="2400" b="1" dirty="0" err="1" smtClean="0"/>
              <a:t>docs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68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URLs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Entwickler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360925"/>
          </a:xfrm>
        </p:spPr>
        <p:txBody>
          <a:bodyPr>
            <a:normAutofit/>
          </a:bodyPr>
          <a:lstStyle/>
          <a:p>
            <a:pPr>
              <a:buClr>
                <a:srgbClr val="F79646"/>
              </a:buClr>
            </a:pPr>
            <a:r>
              <a:rPr lang="en-US" sz="2000" dirty="0" smtClean="0"/>
              <a:t>Version Control : </a:t>
            </a:r>
            <a:r>
              <a:rPr lang="en-US" sz="2000" i="1" dirty="0" err="1" smtClean="0"/>
              <a:t>siehe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letztes</a:t>
            </a:r>
            <a:r>
              <a:rPr lang="en-US" sz="2000" i="1" dirty="0" smtClean="0"/>
              <a:t> Slide</a:t>
            </a:r>
          </a:p>
          <a:p>
            <a:pPr>
              <a:buClr>
                <a:srgbClr val="F79646"/>
              </a:buClr>
            </a:pPr>
            <a:r>
              <a:rPr lang="en-US" sz="2000" dirty="0" err="1" smtClean="0"/>
              <a:t>Dev</a:t>
            </a:r>
            <a:r>
              <a:rPr lang="en-US" sz="2000" dirty="0" smtClean="0"/>
              <a:t> Environment :</a:t>
            </a:r>
          </a:p>
          <a:p>
            <a:pPr lvl="1">
              <a:buClr>
                <a:srgbClr val="F79646"/>
              </a:buClr>
            </a:pPr>
            <a:r>
              <a:rPr lang="en-US" sz="2000" dirty="0">
                <a:hlinkClick r:id="rId2"/>
              </a:rPr>
              <a:t>h</a:t>
            </a:r>
            <a:r>
              <a:rPr lang="de-CH" sz="2000" dirty="0" smtClean="0">
                <a:hlinkClick r:id="rId2"/>
              </a:rPr>
              <a:t>ttp</a:t>
            </a:r>
            <a:r>
              <a:rPr lang="de-CH" sz="2000" dirty="0">
                <a:hlinkClick r:id="rId2"/>
              </a:rPr>
              <a:t>://</a:t>
            </a:r>
            <a:r>
              <a:rPr lang="de-CH" sz="2000" dirty="0" smtClean="0">
                <a:hlinkClick r:id="rId2"/>
              </a:rPr>
              <a:t>www.apachefriends.org/en/xampp.html</a:t>
            </a:r>
            <a:r>
              <a:rPr lang="de-CH" sz="2000" dirty="0" smtClean="0"/>
              <a:t> </a:t>
            </a:r>
            <a:br>
              <a:rPr lang="de-CH" sz="2000" dirty="0" smtClean="0"/>
            </a:br>
            <a:r>
              <a:rPr lang="de-CH" sz="2000" dirty="0" smtClean="0"/>
              <a:t>(XAMPP: Apache, PHP, MySQL, etc.)</a:t>
            </a:r>
          </a:p>
          <a:p>
            <a:pPr lvl="1">
              <a:buClr>
                <a:srgbClr val="F79646"/>
              </a:buClr>
            </a:pPr>
            <a:r>
              <a:rPr lang="de-CH" sz="2000" dirty="0" smtClean="0">
                <a:hlinkClick r:id="rId3"/>
              </a:rPr>
              <a:t>http</a:t>
            </a:r>
            <a:r>
              <a:rPr lang="de-CH" sz="2000" dirty="0">
                <a:hlinkClick r:id="rId3"/>
              </a:rPr>
              <a:t>://www.eclipse.org/pdt</a:t>
            </a:r>
            <a:r>
              <a:rPr lang="de-CH" sz="2000" dirty="0" smtClean="0">
                <a:hlinkClick r:id="rId3"/>
              </a:rPr>
              <a:t>/</a:t>
            </a: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sz="2000" dirty="0" smtClean="0"/>
              <a:t>(</a:t>
            </a:r>
            <a:r>
              <a:rPr lang="de-CH" sz="2000" dirty="0" err="1" smtClean="0"/>
              <a:t>Eclipse</a:t>
            </a:r>
            <a:r>
              <a:rPr lang="de-CH" sz="2000" dirty="0" smtClean="0"/>
              <a:t> für Web, d.h. PHP/JavaScript)</a:t>
            </a:r>
          </a:p>
          <a:p>
            <a:pPr lvl="1">
              <a:buClr>
                <a:srgbClr val="F79646"/>
              </a:buClr>
            </a:pPr>
            <a:r>
              <a:rPr lang="de-CH" sz="2000" dirty="0">
                <a:hlinkClick r:id="rId4"/>
              </a:rPr>
              <a:t>http://www.eclipse.org/egit</a:t>
            </a:r>
            <a:r>
              <a:rPr lang="de-CH" sz="2000" dirty="0" smtClean="0">
                <a:hlinkClick r:id="rId4"/>
              </a:rPr>
              <a:t>/</a:t>
            </a: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sz="2000" dirty="0" smtClean="0"/>
              <a:t>(</a:t>
            </a:r>
            <a:r>
              <a:rPr lang="de-CH" sz="2000" dirty="0" err="1" smtClean="0"/>
              <a:t>Eclipse</a:t>
            </a:r>
            <a:r>
              <a:rPr lang="de-CH" sz="2000" dirty="0" smtClean="0"/>
              <a:t> </a:t>
            </a:r>
            <a:r>
              <a:rPr lang="de-CH" sz="2000" dirty="0" err="1" smtClean="0"/>
              <a:t>Plugin</a:t>
            </a:r>
            <a:r>
              <a:rPr lang="de-CH" sz="2000" dirty="0" smtClean="0"/>
              <a:t> für </a:t>
            </a:r>
            <a:r>
              <a:rPr lang="de-CH" sz="2000" dirty="0" err="1" smtClean="0"/>
              <a:t>Git</a:t>
            </a:r>
            <a:r>
              <a:rPr lang="de-CH" sz="2000" dirty="0" smtClean="0"/>
              <a:t>)</a:t>
            </a:r>
          </a:p>
          <a:p>
            <a:pPr>
              <a:buClr>
                <a:srgbClr val="F79646"/>
              </a:buClr>
            </a:pPr>
            <a:r>
              <a:rPr lang="de-CH" sz="2000" dirty="0" smtClean="0"/>
              <a:t>Hilfe :</a:t>
            </a:r>
          </a:p>
          <a:p>
            <a:pPr lvl="1">
              <a:buClr>
                <a:srgbClr val="F79646"/>
              </a:buClr>
            </a:pPr>
            <a:r>
              <a:rPr lang="de-CH" sz="1800" dirty="0">
                <a:hlinkClick r:id="rId5"/>
              </a:rPr>
              <a:t>https://</a:t>
            </a:r>
            <a:r>
              <a:rPr lang="de-CH" sz="1800" dirty="0" smtClean="0">
                <a:hlinkClick r:id="rId5"/>
              </a:rPr>
              <a:t>developer.mozilla.org/en/javascript</a:t>
            </a:r>
            <a:r>
              <a:rPr lang="de-CH" sz="1800" dirty="0" smtClean="0"/>
              <a:t>  (JavaScript)</a:t>
            </a:r>
          </a:p>
          <a:p>
            <a:pPr lvl="1">
              <a:buClr>
                <a:srgbClr val="F79646"/>
              </a:buClr>
            </a:pPr>
            <a:r>
              <a:rPr lang="de-CH" sz="1800" dirty="0">
                <a:hlinkClick r:id="rId6"/>
              </a:rPr>
              <a:t>http://jsonlint.com</a:t>
            </a:r>
            <a:r>
              <a:rPr lang="de-CH" sz="1800" dirty="0" smtClean="0">
                <a:hlinkClick r:id="rId6"/>
              </a:rPr>
              <a:t>/</a:t>
            </a:r>
            <a:r>
              <a:rPr lang="de-CH" sz="1800" dirty="0" smtClean="0"/>
              <a:t> (JSON </a:t>
            </a:r>
            <a:r>
              <a:rPr lang="de-CH" sz="1800" dirty="0" err="1" smtClean="0"/>
              <a:t>Validator</a:t>
            </a:r>
            <a:r>
              <a:rPr lang="de-CH" sz="1800" dirty="0" smtClean="0"/>
              <a:t>)</a:t>
            </a:r>
          </a:p>
          <a:p>
            <a:pPr lvl="1">
              <a:buClr>
                <a:srgbClr val="F79646"/>
              </a:buClr>
            </a:pPr>
            <a:r>
              <a:rPr lang="de-CH" sz="1800" dirty="0">
                <a:hlinkClick r:id="rId7"/>
              </a:rPr>
              <a:t>http://jquery.com</a:t>
            </a:r>
            <a:r>
              <a:rPr lang="de-CH" sz="1800" dirty="0" smtClean="0">
                <a:hlinkClick r:id="rId7"/>
              </a:rPr>
              <a:t>/</a:t>
            </a:r>
            <a:r>
              <a:rPr lang="de-CH" sz="1800" dirty="0" smtClean="0"/>
              <a:t>  (</a:t>
            </a:r>
            <a:r>
              <a:rPr lang="de-CH" sz="1800" dirty="0" err="1" smtClean="0"/>
              <a:t>jQuery</a:t>
            </a:r>
            <a:r>
              <a:rPr lang="de-CH" sz="1800" dirty="0" smtClean="0"/>
              <a:t>, </a:t>
            </a:r>
            <a:r>
              <a:rPr lang="de-CH" sz="1800" dirty="0" err="1" smtClean="0"/>
              <a:t>jQuery</a:t>
            </a:r>
            <a:r>
              <a:rPr lang="de-CH" sz="1800" dirty="0" smtClean="0"/>
              <a:t> UI, </a:t>
            </a:r>
            <a:r>
              <a:rPr lang="de-CH" sz="1800" dirty="0" err="1" smtClean="0"/>
              <a:t>Plugins</a:t>
            </a:r>
            <a:r>
              <a:rPr lang="de-CH" sz="1800" dirty="0" smtClean="0"/>
              <a:t>)</a:t>
            </a:r>
            <a:br>
              <a:rPr lang="de-CH" sz="1800" dirty="0" smtClean="0"/>
            </a:br>
            <a:endParaRPr lang="de-CH" sz="1800" dirty="0" smtClean="0"/>
          </a:p>
          <a:p>
            <a:pPr lvl="1">
              <a:buClr>
                <a:srgbClr val="F79646"/>
              </a:buClr>
            </a:pPr>
            <a:endParaRPr lang="de-CH" sz="2000" dirty="0" smtClean="0"/>
          </a:p>
          <a:p>
            <a:pPr lvl="1">
              <a:buClr>
                <a:srgbClr val="F79646"/>
              </a:buClr>
            </a:pPr>
            <a:endParaRPr lang="de-CH" sz="2000" dirty="0" smtClean="0"/>
          </a:p>
          <a:p>
            <a:pPr>
              <a:buClr>
                <a:srgbClr val="F79646"/>
              </a:buClr>
            </a:pPr>
            <a:endParaRPr lang="de-CH" sz="2000" dirty="0" smtClean="0"/>
          </a:p>
          <a:p>
            <a:pPr>
              <a:buClr>
                <a:srgbClr val="F7964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0</TotalTime>
  <Words>169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Sketchbook</vt:lpstr>
      <vt:lpstr>Mil CERT Inventar</vt:lpstr>
      <vt:lpstr>Übersicht</vt:lpstr>
      <vt:lpstr>Schema (JSON)</vt:lpstr>
      <vt:lpstr>Open Points / Growth Potential</vt:lpstr>
      <vt:lpstr>tables Projekt bei GitHub.com</vt:lpstr>
      <vt:lpstr>URLs für Entwickler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 App</dc:title>
  <dc:creator>David Graf</dc:creator>
  <cp:lastModifiedBy>Olivier Girard</cp:lastModifiedBy>
  <cp:revision>25</cp:revision>
  <dcterms:created xsi:type="dcterms:W3CDTF">2011-06-24T05:53:39Z</dcterms:created>
  <dcterms:modified xsi:type="dcterms:W3CDTF">2011-07-01T09:35:27Z</dcterms:modified>
</cp:coreProperties>
</file>