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85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F71C7-AAF3-AB43-86DB-EFE4D5226A16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6EEE0-1BC0-974C-B328-6C494971F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6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07E1-A802-0440-9F3F-FC44F566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775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A68BE-E5EB-9540-A7BE-77FDB1F9D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8775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A2540-44CD-9E46-BDAF-A9A17DC8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81DE-D2EF-7B47-A4A0-98AC1481785D}" type="datetime1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2A81E-4C7B-C04A-9FD2-531CFB6BD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EF740-05C5-0B42-8C06-1172D45FB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7C63-A1BE-EF42-AA02-F2ECDA7E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9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E6DB-EEB7-E644-8A64-1AB666339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71220E-EDE3-464F-9952-7DED4D5C05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BD11E-1EAE-5F4A-99D7-B4B4A2371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6B6B7-61B4-3F48-889B-8733AB49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C20F-D436-A244-92F5-58F5225ADCE5}" type="datetime1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7E97C-553A-B24C-9333-1864DBE5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64FFA-A137-774F-B115-67028204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7C63-A1BE-EF42-AA02-F2ECDA7E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5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D770B-7BA9-7E4C-8995-5A09C5F3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9DA53-7018-5F4A-8362-FEFC64C67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57221-E55C-5E41-A809-B299B7F8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5AF80-891C-0A40-B708-7CC81682F446}" type="datetime1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C6F46-E4C4-DE47-9936-27914495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9F5CE-2428-494E-B431-70DA9B4C1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7C63-A1BE-EF42-AA02-F2ECDA7E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68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7D05B9-5F9E-1043-8B0E-013705951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E7555-1C4D-7249-8E83-076DD75D2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F81DF-CDE3-8645-BE2E-06191FA1F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8DAE-0AC2-6B4F-ADF2-AB059660F9C5}" type="datetime1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D173A-2866-ED4E-97A8-92CE0D173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1CC90-A9EE-B24C-868E-097CFA39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7C63-A1BE-EF42-AA02-F2ECDA7E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8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8A17-B683-414D-9FDF-8BE74FC5D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C018A-C045-5D4B-96D1-C810FAF3D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C80C7-789F-2246-98AF-3241908BC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40A3-36DB-2645-8324-73FD93910C2D}" type="datetime1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2E472-A0D8-C144-BE87-91FE53950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882A0-A505-584C-96C5-E65321D5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7C63-A1BE-EF42-AA02-F2ECDA7E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9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7C3A-FFEA-D84D-97F6-7F5D06EA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7F4DF-2BE4-9348-A4E2-5706AC340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0973F-8DE2-F34B-A9F1-12996A529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7CCB-CE45-9049-95C9-CCA4C7F389D7}" type="datetime1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1637D-FD4B-4E46-BA3C-1666C932F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DB7A9-DAF1-994E-8014-22B81C42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7C63-A1BE-EF42-AA02-F2ECDA7E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07E1-A802-0440-9F3F-FC44F566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A68BE-E5EB-9540-A7BE-77FDB1F9D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A2540-44CD-9E46-BDAF-A9A17DC8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E76-E9C9-5148-B0C9-E61DCC019370}" type="datetime1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2A81E-4C7B-C04A-9FD2-531CFB6BD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EF740-05C5-0B42-8C06-1172D45FB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7C63-A1BE-EF42-AA02-F2ECDA7E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4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8663-DFFF-A143-9888-C9FF4E266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12C82-1BDE-CC4E-B231-DD019F027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05138-B6DF-8240-9FBD-33CAE03E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CD431-40F1-A642-BD24-F840CF67F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309E-9774-A74E-8861-6F0EEEB0E99A}" type="datetime1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1CC10-0CE7-3F43-8A35-50630EA3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76963"/>
            <a:ext cx="12192000" cy="681037"/>
          </a:xfr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BEFD6-1050-384A-A4E5-044A6B3A7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7C63-A1BE-EF42-AA02-F2ECDA7E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0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F2FA-1816-2943-B471-46796B1C3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0155D-4D39-8143-A68C-4CCCA1594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EA6C9-C425-9040-9592-C1392B366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D7A6D-682B-FC41-ADCC-BE935330A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12025-B86B-3C48-83B5-C2CA98AD9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DE9EEB00-D8F1-6945-BE22-D19838F41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161F-13AC-7444-B4F1-A702DD54FB01}" type="datetime1">
              <a:rPr lang="en-US" smtClean="0"/>
              <a:t>6/14/20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0A06CFC-4736-2345-BA88-3025A8E0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7E88BB3-7FF1-8748-AED9-34516B9E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7C63-A1BE-EF42-AA02-F2ECDA7E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3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9D51-617C-6549-A73B-E39B2ECF5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0" y="136525"/>
            <a:ext cx="10515600" cy="1325563"/>
          </a:xfrm>
        </p:spPr>
        <p:txBody>
          <a:bodyPr/>
          <a:lstStyle>
            <a:lvl1pPr>
              <a:defRPr b="1" i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3776D-3A1D-3548-8952-C94F7959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8001-A67E-E740-999C-2D4A81BF284D}" type="datetime1">
              <a:rPr lang="en-US" smtClean="0"/>
              <a:t>6/14/20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E15E2-7B3B-8145-95A2-094858DE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C3B9D-1377-E84B-8493-48F6FB14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7C63-A1BE-EF42-AA02-F2ECDA7E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0A7E08-D1D3-F64D-94C8-E0201563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869C-C424-0449-BA43-7F3A7083C07D}" type="datetime1">
              <a:rPr lang="en-US" smtClean="0"/>
              <a:t>6/14/20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784EC-A8C4-8D47-93A1-72A490557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8AF3C-30EE-0C4B-8DDD-108C085B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7C63-A1BE-EF42-AA02-F2ECDA7E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7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7DD00-46F2-C642-906E-CE1E6EF6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6BBFA-E486-814B-AB35-E6D2FCD22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D557B-673C-2C48-B722-EBF08A7BF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094A3-507D-E14A-ADE5-E0292832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D233-F65C-9547-A104-E21F03062B93}" type="datetime1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DB7A0-AF89-B941-9D20-FBEE78BEE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42D35-3A6A-684A-AD1C-0473BA8A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7C63-A1BE-EF42-AA02-F2ECDA7E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3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7AA352-B52F-FE47-BE1D-3584EB4E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8A181-F9D6-2244-A64F-E76779B52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E7AB3-0EED-D54B-B5B1-5073744022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D8A11-B672-3449-9AD7-9F9C8D78FFF6}" type="datetime1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DDCC1-9760-6643-B52F-B577F8A59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A3530-7EC9-0D4E-A6AE-E065833EA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97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D5AA7C63-A1BE-EF42-AA02-F2ECDA7E60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2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95DD-C32E-6F42-9DAD-6BBFCDBC3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8947" y="1122363"/>
            <a:ext cx="9144000" cy="2387600"/>
          </a:xfrm>
        </p:spPr>
        <p:txBody>
          <a:bodyPr/>
          <a:lstStyle/>
          <a:p>
            <a:pPr algn="r"/>
            <a:r>
              <a:rPr lang="en-US" b="1" dirty="0"/>
              <a:t>Census Participation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461D6-A99F-B149-99EA-B98A561FD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8947" y="3602038"/>
            <a:ext cx="9144000" cy="1655762"/>
          </a:xfrm>
        </p:spPr>
        <p:txBody>
          <a:bodyPr/>
          <a:lstStyle/>
          <a:p>
            <a:pPr algn="r"/>
            <a:r>
              <a:rPr lang="en-US" dirty="0"/>
              <a:t>General Assembly DATR 406</a:t>
            </a:r>
          </a:p>
          <a:p>
            <a:pPr algn="r"/>
            <a:r>
              <a:rPr lang="en-US" dirty="0"/>
              <a:t>Jesse Zlotoff</a:t>
            </a:r>
          </a:p>
          <a:p>
            <a:pPr algn="r"/>
            <a:r>
              <a:rPr lang="en-US" dirty="0"/>
              <a:t>June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58E3C-375D-6A41-9A8F-F0AB6E17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5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36947-4C98-2E40-B6E7-C2BC0756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Predict Census participation by county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6CEE8-9E48-4245-ADFA-87BAA76B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76963"/>
            <a:ext cx="12192000" cy="6810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A87F9-4377-154B-81A1-4636D496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7C63-A1BE-EF42-AA02-F2ECDA7E6018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C21627-847C-2140-8478-A4D50CB67457}"/>
              </a:ext>
            </a:extLst>
          </p:cNvPr>
          <p:cNvSpPr txBox="1"/>
          <p:nvPr/>
        </p:nvSpPr>
        <p:spPr>
          <a:xfrm>
            <a:off x="407719" y="1462088"/>
            <a:ext cx="113765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Although responding to the Census is required by law, not everyone participates.</a:t>
            </a:r>
          </a:p>
          <a:p>
            <a:endParaRPr lang="en-US" sz="2200" dirty="0"/>
          </a:p>
          <a:p>
            <a:r>
              <a:rPr lang="en-US" sz="2200" dirty="0"/>
              <a:t>The goal is to determine which demographic and geographic factors influence responsiveness.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DEC551-D275-7F44-B39A-EB961818AC7A}"/>
              </a:ext>
            </a:extLst>
          </p:cNvPr>
          <p:cNvSpPr txBox="1"/>
          <p:nvPr/>
        </p:nvSpPr>
        <p:spPr>
          <a:xfrm>
            <a:off x="407719" y="3415927"/>
            <a:ext cx="3024250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2009 American Community Survey (ACS) 5-Year Estimates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E614D8-E3D3-8A41-8E18-E3A08C8D6603}"/>
              </a:ext>
            </a:extLst>
          </p:cNvPr>
          <p:cNvSpPr txBox="1"/>
          <p:nvPr/>
        </p:nvSpPr>
        <p:spPr>
          <a:xfrm>
            <a:off x="4316682" y="3415926"/>
            <a:ext cx="3800104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2006 National Center for Health Statistics Urban/Rural Classification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10C9E3-41FC-BC49-BCFE-077B4A47D9FB}"/>
              </a:ext>
            </a:extLst>
          </p:cNvPr>
          <p:cNvSpPr txBox="1"/>
          <p:nvPr/>
        </p:nvSpPr>
        <p:spPr>
          <a:xfrm>
            <a:off x="9096499" y="3415925"/>
            <a:ext cx="2687783" cy="120032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2010 Census Participation Rate by County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555B95-CB38-3C46-AEF4-CB22BFF7742E}"/>
              </a:ext>
            </a:extLst>
          </p:cNvPr>
          <p:cNvSpPr txBox="1"/>
          <p:nvPr/>
        </p:nvSpPr>
        <p:spPr>
          <a:xfrm>
            <a:off x="3627910" y="3456461"/>
            <a:ext cx="570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+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ED3E07E4-8E9B-1143-A31D-D65BC768353F}"/>
              </a:ext>
            </a:extLst>
          </p:cNvPr>
          <p:cNvSpPr/>
          <p:nvPr/>
        </p:nvSpPr>
        <p:spPr>
          <a:xfrm>
            <a:off x="8312727" y="3526971"/>
            <a:ext cx="665018" cy="87464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BB56D8-8362-6247-A3F1-C2A95F59822B}"/>
              </a:ext>
            </a:extLst>
          </p:cNvPr>
          <p:cNvSpPr txBox="1"/>
          <p:nvPr/>
        </p:nvSpPr>
        <p:spPr>
          <a:xfrm>
            <a:off x="7133111" y="5046596"/>
            <a:ext cx="3024250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Rules for prediction,</a:t>
            </a:r>
          </a:p>
          <a:p>
            <a:pPr algn="ctr"/>
            <a:r>
              <a:rPr lang="en-US" sz="2400" dirty="0"/>
              <a:t>the model</a:t>
            </a:r>
          </a:p>
        </p:txBody>
      </p:sp>
    </p:spTree>
    <p:extLst>
      <p:ext uri="{BB962C8B-B14F-4D97-AF65-F5344CB8AC3E}">
        <p14:creationId xmlns:p14="http://schemas.microsoft.com/office/powerpoint/2010/main" val="88964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6BCC51F0-255A-A946-A1DD-FD6339C81E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6" t="5388" r="8051" b="4609"/>
          <a:stretch/>
        </p:blipFill>
        <p:spPr>
          <a:xfrm>
            <a:off x="332511" y="1225352"/>
            <a:ext cx="7137070" cy="49379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236947-4C98-2E40-B6E7-C2BC0756E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44" y="136525"/>
            <a:ext cx="12175056" cy="1325563"/>
          </a:xfrm>
        </p:spPr>
        <p:txBody>
          <a:bodyPr anchor="t"/>
          <a:lstStyle/>
          <a:p>
            <a:r>
              <a:rPr lang="en-US" dirty="0"/>
              <a:t>Model predicts participation rate within a few points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6CEE8-9E48-4245-ADFA-87BAA76B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76963"/>
            <a:ext cx="12192000" cy="6810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A87F9-4377-154B-81A1-4636D496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7C63-A1BE-EF42-AA02-F2ECDA7E6018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C21627-847C-2140-8478-A4D50CB67457}"/>
              </a:ext>
            </a:extLst>
          </p:cNvPr>
          <p:cNvSpPr txBox="1"/>
          <p:nvPr/>
        </p:nvSpPr>
        <p:spPr>
          <a:xfrm>
            <a:off x="8207111" y="2596866"/>
            <a:ext cx="2864119" cy="212365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b="1" dirty="0"/>
              <a:t>Model Performance</a:t>
            </a:r>
          </a:p>
          <a:p>
            <a:endParaRPr lang="en-US" sz="2200" dirty="0"/>
          </a:p>
          <a:p>
            <a:r>
              <a:rPr lang="en-US" sz="2200" dirty="0"/>
              <a:t>Holdout RMSE = 8.2%</a:t>
            </a:r>
          </a:p>
          <a:p>
            <a:r>
              <a:rPr lang="en-US" sz="2200" dirty="0"/>
              <a:t>Holdout R2 = 0.70</a:t>
            </a:r>
          </a:p>
          <a:p>
            <a:endParaRPr lang="en-US" sz="2200" dirty="0"/>
          </a:p>
          <a:p>
            <a:r>
              <a:rPr lang="en-US" sz="2200" dirty="0"/>
              <a:t>Baseline RMSE = 11.2%</a:t>
            </a:r>
          </a:p>
        </p:txBody>
      </p:sp>
    </p:spTree>
    <p:extLst>
      <p:ext uri="{BB962C8B-B14F-4D97-AF65-F5344CB8AC3E}">
        <p14:creationId xmlns:p14="http://schemas.microsoft.com/office/powerpoint/2010/main" val="560058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36947-4C98-2E40-B6E7-C2BC0756E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0" y="136525"/>
            <a:ext cx="12091930" cy="1325563"/>
          </a:xfrm>
        </p:spPr>
        <p:txBody>
          <a:bodyPr anchor="t"/>
          <a:lstStyle/>
          <a:p>
            <a:r>
              <a:rPr lang="en-US" dirty="0"/>
              <a:t>Population, income and other socio-economic features best predict response rates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6CEE8-9E48-4245-ADFA-87BAA76B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76963"/>
            <a:ext cx="12192000" cy="6810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A87F9-4377-154B-81A1-4636D496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7C63-A1BE-EF42-AA02-F2ECDA7E601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BC98DB-F757-944A-A609-0AA8358D7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428611"/>
              </p:ext>
            </p:extLst>
          </p:nvPr>
        </p:nvGraphicFramePr>
        <p:xfrm>
          <a:off x="559453" y="1675843"/>
          <a:ext cx="5239672" cy="40801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39672">
                  <a:extLst>
                    <a:ext uri="{9D8B030D-6E8A-4147-A177-3AD203B41FA5}">
                      <a16:colId xmlns:a16="http://schemas.microsoft.com/office/drawing/2014/main" val="1556178797"/>
                    </a:ext>
                  </a:extLst>
                </a:gridCol>
              </a:tblGrid>
              <a:tr h="37092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Top Features (Disaggregated)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811952"/>
                  </a:ext>
                </a:extLst>
              </a:tr>
              <a:tr h="370926">
                <a:tc>
                  <a:txBody>
                    <a:bodyPr/>
                    <a:lstStyle/>
                    <a:p>
                      <a:r>
                        <a:rPr lang="en-US" dirty="0"/>
                        <a:t>Total 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686285"/>
                  </a:ext>
                </a:extLst>
              </a:tr>
              <a:tr h="370926">
                <a:tc>
                  <a:txBody>
                    <a:bodyPr/>
                    <a:lstStyle/>
                    <a:p>
                      <a:r>
                        <a:rPr lang="en-US" dirty="0"/>
                        <a:t>Income to Poverty Ratio 2 Plus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39497"/>
                  </a:ext>
                </a:extLst>
              </a:tr>
              <a:tr h="370926">
                <a:tc>
                  <a:txBody>
                    <a:bodyPr/>
                    <a:lstStyle/>
                    <a:p>
                      <a:r>
                        <a:rPr lang="en-US" dirty="0"/>
                        <a:t>Structure Year Built 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295988"/>
                  </a:ext>
                </a:extLst>
              </a:tr>
              <a:tr h="370926">
                <a:tc>
                  <a:txBody>
                    <a:bodyPr/>
                    <a:lstStyle/>
                    <a:p>
                      <a:r>
                        <a:rPr lang="en-US" dirty="0"/>
                        <a:t>Urbanity Non-Core Flag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199386"/>
                  </a:ext>
                </a:extLst>
              </a:tr>
              <a:tr h="370926">
                <a:tc>
                  <a:txBody>
                    <a:bodyPr/>
                    <a:lstStyle/>
                    <a:p>
                      <a:r>
                        <a:rPr lang="en-US" dirty="0"/>
                        <a:t>Income in multiple bins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225090"/>
                  </a:ext>
                </a:extLst>
              </a:tr>
              <a:tr h="370926">
                <a:tc>
                  <a:txBody>
                    <a:bodyPr/>
                    <a:lstStyle/>
                    <a:p>
                      <a:r>
                        <a:rPr lang="en-US" dirty="0"/>
                        <a:t>Employed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59387"/>
                  </a:ext>
                </a:extLst>
              </a:tr>
              <a:tr h="370926">
                <a:tc>
                  <a:txBody>
                    <a:bodyPr/>
                    <a:lstStyle/>
                    <a:p>
                      <a:r>
                        <a:rPr lang="en-US" dirty="0"/>
                        <a:t>Drive to Work Alone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387751"/>
                  </a:ext>
                </a:extLst>
              </a:tr>
              <a:tr h="370926">
                <a:tc>
                  <a:txBody>
                    <a:bodyPr/>
                    <a:lstStyle/>
                    <a:p>
                      <a:r>
                        <a:rPr lang="en-US" dirty="0"/>
                        <a:t>Living Area in multiple bins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946348"/>
                  </a:ext>
                </a:extLst>
              </a:tr>
              <a:tr h="370926">
                <a:tc>
                  <a:txBody>
                    <a:bodyPr/>
                    <a:lstStyle/>
                    <a:p>
                      <a:r>
                        <a:rPr lang="en-US" dirty="0"/>
                        <a:t>Speak Only 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705246"/>
                  </a:ext>
                </a:extLst>
              </a:tr>
              <a:tr h="370926">
                <a:tc>
                  <a:txBody>
                    <a:bodyPr/>
                    <a:lstStyle/>
                    <a:p>
                      <a:r>
                        <a:rPr lang="en-US" dirty="0"/>
                        <a:t>Work in Government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42500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F68C12-4D27-4041-9556-FDF75CA43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037336"/>
              </p:ext>
            </p:extLst>
          </p:nvPr>
        </p:nvGraphicFramePr>
        <p:xfrm>
          <a:off x="6392876" y="1675843"/>
          <a:ext cx="5102438" cy="22255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02438">
                  <a:extLst>
                    <a:ext uri="{9D8B030D-6E8A-4147-A177-3AD203B41FA5}">
                      <a16:colId xmlns:a16="http://schemas.microsoft.com/office/drawing/2014/main" val="1556178797"/>
                    </a:ext>
                  </a:extLst>
                </a:gridCol>
              </a:tblGrid>
              <a:tr h="3709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Top Features, cont.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811952"/>
                  </a:ext>
                </a:extLst>
              </a:tr>
              <a:tr h="370926">
                <a:tc>
                  <a:txBody>
                    <a:bodyPr/>
                    <a:lstStyle/>
                    <a:p>
                      <a:r>
                        <a:rPr lang="en-US" dirty="0"/>
                        <a:t>Less than High School Diploma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686285"/>
                  </a:ext>
                </a:extLst>
              </a:tr>
              <a:tr h="370926">
                <a:tc>
                  <a:txBody>
                    <a:bodyPr/>
                    <a:lstStyle/>
                    <a:p>
                      <a:r>
                        <a:rPr lang="en-US" dirty="0"/>
                        <a:t>Work in Non-Profit, For 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39497"/>
                  </a:ext>
                </a:extLst>
              </a:tr>
              <a:tr h="370926">
                <a:tc>
                  <a:txBody>
                    <a:bodyPr/>
                    <a:lstStyle/>
                    <a:p>
                      <a:r>
                        <a:rPr lang="en-US" dirty="0"/>
                        <a:t>Commute Time (multiple bins)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295988"/>
                  </a:ext>
                </a:extLst>
              </a:tr>
              <a:tr h="370926">
                <a:tc>
                  <a:txBody>
                    <a:bodyPr/>
                    <a:lstStyle/>
                    <a:p>
                      <a:r>
                        <a:rPr lang="en-US" dirty="0"/>
                        <a:t>Household Type Married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199386"/>
                  </a:ext>
                </a:extLst>
              </a:tr>
              <a:tr h="370926">
                <a:tc>
                  <a:txBody>
                    <a:bodyPr/>
                    <a:lstStyle/>
                    <a:p>
                      <a:r>
                        <a:rPr lang="en-US" dirty="0"/>
                        <a:t>Total Number of Households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225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66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36947-4C98-2E40-B6E7-C2BC0756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Process 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6CEE8-9E48-4245-ADFA-87BAA76B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76963"/>
            <a:ext cx="12192000" cy="6810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A87F9-4377-154B-81A1-4636D496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7C63-A1BE-EF42-AA02-F2ECDA7E6018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47E06D-C4AD-904A-BD42-B82484E1778F}"/>
              </a:ext>
            </a:extLst>
          </p:cNvPr>
          <p:cNvSpPr/>
          <p:nvPr/>
        </p:nvSpPr>
        <p:spPr>
          <a:xfrm>
            <a:off x="243445" y="1022713"/>
            <a:ext cx="233350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1. Download raw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D47801-FE7F-9E44-868C-4F1421CC0C03}"/>
              </a:ext>
            </a:extLst>
          </p:cNvPr>
          <p:cNvSpPr/>
          <p:nvPr/>
        </p:nvSpPr>
        <p:spPr>
          <a:xfrm>
            <a:off x="2378588" y="1637018"/>
            <a:ext cx="5672882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2. Prep ACS Data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 20,000 raw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is split into multiple files for each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is keyed on “</a:t>
            </a:r>
            <a:r>
              <a:rPr lang="en-US" dirty="0" err="1"/>
              <a:t>logrecno</a:t>
            </a:r>
            <a:r>
              <a:rPr lang="en-US" dirty="0"/>
              <a:t>” (log record number) and needs to be joined with another file to get geoid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fields were combined, then divided by totals to get percentages by county features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6F0812-AFC4-1644-8995-02C7F3F34C3A}"/>
              </a:ext>
            </a:extLst>
          </p:cNvPr>
          <p:cNvSpPr/>
          <p:nvPr/>
        </p:nvSpPr>
        <p:spPr>
          <a:xfrm>
            <a:off x="7572081" y="4184888"/>
            <a:ext cx="2795077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3. Exploratory Data Analysis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Deal with missing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relationships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3BF705-0D75-C841-AEF7-49A8A16BE997}"/>
              </a:ext>
            </a:extLst>
          </p:cNvPr>
          <p:cNvSpPr/>
          <p:nvPr/>
        </p:nvSpPr>
        <p:spPr>
          <a:xfrm>
            <a:off x="10021916" y="5595964"/>
            <a:ext cx="208103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4. Build/test models</a:t>
            </a:r>
          </a:p>
        </p:txBody>
      </p:sp>
    </p:spTree>
    <p:extLst>
      <p:ext uri="{BB962C8B-B14F-4D97-AF65-F5344CB8AC3E}">
        <p14:creationId xmlns:p14="http://schemas.microsoft.com/office/powerpoint/2010/main" val="78146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36947-4C98-2E40-B6E7-C2BC0756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Modeling Strategy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6CEE8-9E48-4245-ADFA-87BAA76B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76963"/>
            <a:ext cx="12192000" cy="6810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A87F9-4377-154B-81A1-4636D496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7C63-A1BE-EF42-AA02-F2ECDA7E6018}" type="slidenum">
              <a:rPr lang="en-US" smtClean="0"/>
              <a:t>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569C57-0BAB-4F4C-BC6A-440422ADBA7C}"/>
              </a:ext>
            </a:extLst>
          </p:cNvPr>
          <p:cNvSpPr/>
          <p:nvPr/>
        </p:nvSpPr>
        <p:spPr>
          <a:xfrm>
            <a:off x="235529" y="1115725"/>
            <a:ext cx="1498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Prep the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D6D801-1BF6-6F4C-803A-09FB9F0701DF}"/>
              </a:ext>
            </a:extLst>
          </p:cNvPr>
          <p:cNvSpPr/>
          <p:nvPr/>
        </p:nvSpPr>
        <p:spPr>
          <a:xfrm>
            <a:off x="217832" y="2128891"/>
            <a:ext cx="14982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Train, test, cross-validate models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06D0D3-8DFC-4F46-A126-0CE63A95EAFA}"/>
              </a:ext>
            </a:extLst>
          </p:cNvPr>
          <p:cNvSpPr/>
          <p:nvPr/>
        </p:nvSpPr>
        <p:spPr>
          <a:xfrm>
            <a:off x="235529" y="3626874"/>
            <a:ext cx="14982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Compare models and tune features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DD574E-425A-B24A-8627-241C55734923}"/>
              </a:ext>
            </a:extLst>
          </p:cNvPr>
          <p:cNvSpPr/>
          <p:nvPr/>
        </p:nvSpPr>
        <p:spPr>
          <a:xfrm>
            <a:off x="235529" y="4927856"/>
            <a:ext cx="14982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Freeze model and test on holdout set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7B818D-D41C-5D4E-A8C7-B4305CBABBD8}"/>
              </a:ext>
            </a:extLst>
          </p:cNvPr>
          <p:cNvCxnSpPr/>
          <p:nvPr/>
        </p:nvCxnSpPr>
        <p:spPr>
          <a:xfrm>
            <a:off x="356260" y="1769420"/>
            <a:ext cx="1103217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4D32E5A-9622-CD42-9852-B4A9B3D88D19}"/>
              </a:ext>
            </a:extLst>
          </p:cNvPr>
          <p:cNvCxnSpPr/>
          <p:nvPr/>
        </p:nvCxnSpPr>
        <p:spPr>
          <a:xfrm>
            <a:off x="356260" y="3465608"/>
            <a:ext cx="1103217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754EAE-2C93-ED4E-BCBB-561FD24BE395}"/>
              </a:ext>
            </a:extLst>
          </p:cNvPr>
          <p:cNvCxnSpPr/>
          <p:nvPr/>
        </p:nvCxnSpPr>
        <p:spPr>
          <a:xfrm>
            <a:off x="356260" y="4688771"/>
            <a:ext cx="1103217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75BD1FF-8894-F349-81D8-2E4E27FB37E5}"/>
              </a:ext>
            </a:extLst>
          </p:cNvPr>
          <p:cNvSpPr/>
          <p:nvPr/>
        </p:nvSpPr>
        <p:spPr>
          <a:xfrm>
            <a:off x="2513611" y="977225"/>
            <a:ext cx="2664031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Create a representative holdout set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247313-C6AB-904F-937D-6F3F25FD19AD}"/>
              </a:ext>
            </a:extLst>
          </p:cNvPr>
          <p:cNvSpPr/>
          <p:nvPr/>
        </p:nvSpPr>
        <p:spPr>
          <a:xfrm>
            <a:off x="6084883" y="976353"/>
            <a:ext cx="213162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Do a train/test split on remaining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B5AADC-25B4-F841-8692-88689C856928}"/>
              </a:ext>
            </a:extLst>
          </p:cNvPr>
          <p:cNvSpPr/>
          <p:nvPr/>
        </p:nvSpPr>
        <p:spPr>
          <a:xfrm>
            <a:off x="9132137" y="976353"/>
            <a:ext cx="213162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Build interactions of all input variables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548212-84FF-0745-9315-8089C3A414FF}"/>
              </a:ext>
            </a:extLst>
          </p:cNvPr>
          <p:cNvSpPr/>
          <p:nvPr/>
        </p:nvSpPr>
        <p:spPr>
          <a:xfrm>
            <a:off x="5089450" y="1896497"/>
            <a:ext cx="174963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Lasso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28BCDF-415C-D045-BCDA-18524742EBB2}"/>
              </a:ext>
            </a:extLst>
          </p:cNvPr>
          <p:cNvSpPr/>
          <p:nvPr/>
        </p:nvSpPr>
        <p:spPr>
          <a:xfrm>
            <a:off x="5089450" y="2406537"/>
            <a:ext cx="174963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DFB376-6306-F945-8CC3-2367BBA58E30}"/>
              </a:ext>
            </a:extLst>
          </p:cNvPr>
          <p:cNvSpPr/>
          <p:nvPr/>
        </p:nvSpPr>
        <p:spPr>
          <a:xfrm>
            <a:off x="5089450" y="2927181"/>
            <a:ext cx="174963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Gradient Boost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25B185-7793-CC4F-8B6F-9472F32C2F6D}"/>
              </a:ext>
            </a:extLst>
          </p:cNvPr>
          <p:cNvSpPr/>
          <p:nvPr/>
        </p:nvSpPr>
        <p:spPr>
          <a:xfrm>
            <a:off x="7588102" y="1896257"/>
            <a:ext cx="168852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54C8A8-9B34-4B4D-8456-525357D34A56}"/>
              </a:ext>
            </a:extLst>
          </p:cNvPr>
          <p:cNvSpPr/>
          <p:nvPr/>
        </p:nvSpPr>
        <p:spPr>
          <a:xfrm>
            <a:off x="7588101" y="2405890"/>
            <a:ext cx="168852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Predict Test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E81DDB-47E7-A14D-A634-C35EE6CEC651}"/>
              </a:ext>
            </a:extLst>
          </p:cNvPr>
          <p:cNvSpPr/>
          <p:nvPr/>
        </p:nvSpPr>
        <p:spPr>
          <a:xfrm>
            <a:off x="7588101" y="2926209"/>
            <a:ext cx="168852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Cross-Validate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7C76F5-E444-604B-8D41-26A2CFED727E}"/>
              </a:ext>
            </a:extLst>
          </p:cNvPr>
          <p:cNvSpPr/>
          <p:nvPr/>
        </p:nvSpPr>
        <p:spPr>
          <a:xfrm>
            <a:off x="9808808" y="2405890"/>
            <a:ext cx="145494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Store Results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479EBB-D430-7D41-BA73-3883E03D79C3}"/>
              </a:ext>
            </a:extLst>
          </p:cNvPr>
          <p:cNvSpPr/>
          <p:nvPr/>
        </p:nvSpPr>
        <p:spPr>
          <a:xfrm>
            <a:off x="2513611" y="3756297"/>
            <a:ext cx="190401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Compare Model Performance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50DB34-4ECD-794C-8675-AF688D2C1BB2}"/>
              </a:ext>
            </a:extLst>
          </p:cNvPr>
          <p:cNvSpPr/>
          <p:nvPr/>
        </p:nvSpPr>
        <p:spPr>
          <a:xfrm>
            <a:off x="4820277" y="3751752"/>
            <a:ext cx="190401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Select Best Model by CV RMSE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02C352-EFF3-484D-B792-A1114486DA6B}"/>
              </a:ext>
            </a:extLst>
          </p:cNvPr>
          <p:cNvSpPr/>
          <p:nvPr/>
        </p:nvSpPr>
        <p:spPr>
          <a:xfrm>
            <a:off x="7150693" y="3751178"/>
            <a:ext cx="190401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Rank Features by Importance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2B9293-C553-DC40-9A4F-C315FC60E07C}"/>
              </a:ext>
            </a:extLst>
          </p:cNvPr>
          <p:cNvSpPr/>
          <p:nvPr/>
        </p:nvSpPr>
        <p:spPr>
          <a:xfrm>
            <a:off x="9359747" y="3751177"/>
            <a:ext cx="190401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Tune Number of Features in Model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BE2BD9-36E6-A948-A907-9DF1A2328238}"/>
              </a:ext>
            </a:extLst>
          </p:cNvPr>
          <p:cNvSpPr/>
          <p:nvPr/>
        </p:nvSpPr>
        <p:spPr>
          <a:xfrm>
            <a:off x="2590800" y="2026195"/>
            <a:ext cx="1749632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Build Baseline Model from Mean of Target Value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51F79C-A53E-2442-809D-5BEDA3DA1C59}"/>
              </a:ext>
            </a:extLst>
          </p:cNvPr>
          <p:cNvSpPr/>
          <p:nvPr/>
        </p:nvSpPr>
        <p:spPr>
          <a:xfrm>
            <a:off x="2513611" y="5040418"/>
            <a:ext cx="2640628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Select Best Number of Features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1D487E-E51A-514C-9113-77295AFBF87D}"/>
              </a:ext>
            </a:extLst>
          </p:cNvPr>
          <p:cNvSpPr/>
          <p:nvPr/>
        </p:nvSpPr>
        <p:spPr>
          <a:xfrm>
            <a:off x="6279696" y="5045696"/>
            <a:ext cx="190401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Save Model Objects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2C4822-D10E-4E48-A6A6-8E7EAC63D204}"/>
              </a:ext>
            </a:extLst>
          </p:cNvPr>
          <p:cNvSpPr/>
          <p:nvPr/>
        </p:nvSpPr>
        <p:spPr>
          <a:xfrm>
            <a:off x="9309163" y="5040417"/>
            <a:ext cx="190401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Predict, Evaluate Holdout Set</a:t>
            </a:r>
          </a:p>
        </p:txBody>
      </p:sp>
    </p:spTree>
    <p:extLst>
      <p:ext uri="{BB962C8B-B14F-4D97-AF65-F5344CB8AC3E}">
        <p14:creationId xmlns:p14="http://schemas.microsoft.com/office/powerpoint/2010/main" val="229936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85784EA-E9C7-4248-9B20-3F53CBC92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7" t="6088" r="7948" b="4514"/>
          <a:stretch/>
        </p:blipFill>
        <p:spPr>
          <a:xfrm>
            <a:off x="4955005" y="1279034"/>
            <a:ext cx="7091720" cy="48639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236947-4C98-2E40-B6E7-C2BC0756E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69" y="136525"/>
            <a:ext cx="12002877" cy="1325563"/>
          </a:xfrm>
        </p:spPr>
        <p:txBody>
          <a:bodyPr anchor="t"/>
          <a:lstStyle/>
          <a:p>
            <a:r>
              <a:rPr lang="en-US" dirty="0"/>
              <a:t>Outliers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6CEE8-9E48-4245-ADFA-87BAA76B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76963"/>
            <a:ext cx="12192000" cy="6810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A87F9-4377-154B-81A1-4636D496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7C63-A1BE-EF42-AA02-F2ECDA7E6018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C21627-847C-2140-8478-A4D50CB67457}"/>
              </a:ext>
            </a:extLst>
          </p:cNvPr>
          <p:cNvSpPr txBox="1"/>
          <p:nvPr/>
        </p:nvSpPr>
        <p:spPr>
          <a:xfrm>
            <a:off x="100069" y="1456857"/>
            <a:ext cx="50382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None of the models tested predict the lowest values in the test set.  The rates below 0.4 are outliers that make up a small percentage (~1%) of the train and test sets.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313F77-E7E4-564D-9357-7419A2E366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88"/>
          <a:stretch/>
        </p:blipFill>
        <p:spPr>
          <a:xfrm>
            <a:off x="338043" y="3253836"/>
            <a:ext cx="4462586" cy="290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9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36947-4C98-2E40-B6E7-C2BC0756E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69" y="136525"/>
            <a:ext cx="12002877" cy="1325563"/>
          </a:xfrm>
        </p:spPr>
        <p:txBody>
          <a:bodyPr anchor="t"/>
          <a:lstStyle/>
          <a:p>
            <a:r>
              <a:rPr lang="en-US" dirty="0"/>
              <a:t>Feature Tuning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6CEE8-9E48-4245-ADFA-87BAA76B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76963"/>
            <a:ext cx="12192000" cy="6810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A87F9-4377-154B-81A1-4636D496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7C63-A1BE-EF42-AA02-F2ECDA7E6018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1D735B8-4BE3-E14D-9E9B-F599D8127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21" t="7208" r="7293" b="3774"/>
          <a:stretch/>
        </p:blipFill>
        <p:spPr>
          <a:xfrm>
            <a:off x="0" y="980540"/>
            <a:ext cx="7457705" cy="5099627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AEED319-278C-4743-B3CF-DA1D59ACD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221281"/>
              </p:ext>
            </p:extLst>
          </p:nvPr>
        </p:nvGraphicFramePr>
        <p:xfrm>
          <a:off x="7457705" y="1569583"/>
          <a:ext cx="4546929" cy="22015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5643">
                  <a:extLst>
                    <a:ext uri="{9D8B030D-6E8A-4147-A177-3AD203B41FA5}">
                      <a16:colId xmlns:a16="http://schemas.microsoft.com/office/drawing/2014/main" val="600093423"/>
                    </a:ext>
                  </a:extLst>
                </a:gridCol>
                <a:gridCol w="1515643">
                  <a:extLst>
                    <a:ext uri="{9D8B030D-6E8A-4147-A177-3AD203B41FA5}">
                      <a16:colId xmlns:a16="http://schemas.microsoft.com/office/drawing/2014/main" val="3055924713"/>
                    </a:ext>
                  </a:extLst>
                </a:gridCol>
                <a:gridCol w="1515643">
                  <a:extLst>
                    <a:ext uri="{9D8B030D-6E8A-4147-A177-3AD203B41FA5}">
                      <a16:colId xmlns:a16="http://schemas.microsoft.com/office/drawing/2014/main" val="4001804884"/>
                    </a:ext>
                  </a:extLst>
                </a:gridCol>
              </a:tblGrid>
              <a:tr h="27887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Num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CV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Test 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69842"/>
                  </a:ext>
                </a:extLst>
              </a:tr>
              <a:tr h="458946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285778"/>
                  </a:ext>
                </a:extLst>
              </a:tr>
              <a:tr h="458946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587691"/>
                  </a:ext>
                </a:extLst>
              </a:tr>
              <a:tr h="458946"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465430"/>
                  </a:ext>
                </a:extLst>
              </a:tr>
              <a:tr h="458946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9287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A999142-E38F-4A44-B5E4-B16595B5723A}"/>
              </a:ext>
            </a:extLst>
          </p:cNvPr>
          <p:cNvSpPr txBox="1"/>
          <p:nvPr/>
        </p:nvSpPr>
        <p:spPr>
          <a:xfrm>
            <a:off x="7457704" y="4180421"/>
            <a:ext cx="45469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 tested the best model with different sized subsets of features to improve efficiency and help avoid over-fitting.</a:t>
            </a:r>
          </a:p>
        </p:txBody>
      </p:sp>
    </p:spTree>
    <p:extLst>
      <p:ext uri="{BB962C8B-B14F-4D97-AF65-F5344CB8AC3E}">
        <p14:creationId xmlns:p14="http://schemas.microsoft.com/office/powerpoint/2010/main" val="2604157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36947-4C98-2E40-B6E7-C2BC0756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Looking forward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6CEE8-9E48-4245-ADFA-87BAA76B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76963"/>
            <a:ext cx="12192000" cy="6810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A87F9-4377-154B-81A1-4636D496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7C63-A1BE-EF42-AA02-F2ECDA7E6018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C21627-847C-2140-8478-A4D50CB67457}"/>
              </a:ext>
            </a:extLst>
          </p:cNvPr>
          <p:cNvSpPr txBox="1"/>
          <p:nvPr/>
        </p:nvSpPr>
        <p:spPr>
          <a:xfrm>
            <a:off x="407719" y="1105831"/>
            <a:ext cx="11376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Use newer versions of the same data to predict 2020 response rates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DC13F7-8665-D34B-8F89-21580DC6BFBB}"/>
              </a:ext>
            </a:extLst>
          </p:cNvPr>
          <p:cNvSpPr txBox="1"/>
          <p:nvPr/>
        </p:nvSpPr>
        <p:spPr>
          <a:xfrm>
            <a:off x="407719" y="1795285"/>
            <a:ext cx="3024250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2018 American Community Survey (ACS) 5-Year Estimates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02DC8-B97E-024B-A442-9A49F8CE8911}"/>
              </a:ext>
            </a:extLst>
          </p:cNvPr>
          <p:cNvSpPr txBox="1"/>
          <p:nvPr/>
        </p:nvSpPr>
        <p:spPr>
          <a:xfrm>
            <a:off x="4316682" y="1795284"/>
            <a:ext cx="3800104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2013 National Center for Health Statistics Urban/Rural Classification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E57863-6CC8-D843-A441-6999A84D23DE}"/>
              </a:ext>
            </a:extLst>
          </p:cNvPr>
          <p:cNvSpPr txBox="1"/>
          <p:nvPr/>
        </p:nvSpPr>
        <p:spPr>
          <a:xfrm>
            <a:off x="9193480" y="3995521"/>
            <a:ext cx="2687783" cy="15696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Predicted 2020 Census Participation Rate by County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BE4F7-786A-F747-BF7F-46A4C5E490F1}"/>
              </a:ext>
            </a:extLst>
          </p:cNvPr>
          <p:cNvSpPr txBox="1"/>
          <p:nvPr/>
        </p:nvSpPr>
        <p:spPr>
          <a:xfrm>
            <a:off x="3627910" y="1835819"/>
            <a:ext cx="570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+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D23B0FA-8CB3-E247-87C7-8D7A12911F90}"/>
              </a:ext>
            </a:extLst>
          </p:cNvPr>
          <p:cNvSpPr/>
          <p:nvPr/>
        </p:nvSpPr>
        <p:spPr>
          <a:xfrm>
            <a:off x="8312727" y="1948422"/>
            <a:ext cx="665018" cy="87464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E5F0DD-7C8E-5A49-87ED-9F68A108180B}"/>
              </a:ext>
            </a:extLst>
          </p:cNvPr>
          <p:cNvSpPr txBox="1"/>
          <p:nvPr/>
        </p:nvSpPr>
        <p:spPr>
          <a:xfrm>
            <a:off x="9025246" y="2157879"/>
            <a:ext cx="3024250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model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60C7FB0-BB44-EC40-B671-B2066A9DB080}"/>
              </a:ext>
            </a:extLst>
          </p:cNvPr>
          <p:cNvSpPr/>
          <p:nvPr/>
        </p:nvSpPr>
        <p:spPr>
          <a:xfrm rot="5400000">
            <a:off x="10204863" y="2890800"/>
            <a:ext cx="665018" cy="87464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653EFB-6557-EA4A-BAD1-2597ACAFAD0C}"/>
              </a:ext>
            </a:extLst>
          </p:cNvPr>
          <p:cNvSpPr txBox="1"/>
          <p:nvPr/>
        </p:nvSpPr>
        <p:spPr>
          <a:xfrm>
            <a:off x="407719" y="3881791"/>
            <a:ext cx="8391898" cy="17851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Caveats: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2020 Census introduced the ability to respond online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impact of the novel coronavirus on responsiveness is unknown</a:t>
            </a:r>
          </a:p>
          <a:p>
            <a:endParaRPr lang="en-US" sz="2200" dirty="0"/>
          </a:p>
          <a:p>
            <a:r>
              <a:rPr lang="en-US" sz="2200" dirty="0"/>
              <a:t>So the predicted values should be viewed as a baseline only</a:t>
            </a:r>
          </a:p>
        </p:txBody>
      </p:sp>
    </p:spTree>
    <p:extLst>
      <p:ext uri="{BB962C8B-B14F-4D97-AF65-F5344CB8AC3E}">
        <p14:creationId xmlns:p14="http://schemas.microsoft.com/office/powerpoint/2010/main" val="3028497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511</Words>
  <Application>Microsoft Macintosh PowerPoint</Application>
  <PresentationFormat>Widescreen</PresentationFormat>
  <Paragraphs>114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Census Participation</vt:lpstr>
      <vt:lpstr>Predict Census participation by county</vt:lpstr>
      <vt:lpstr>Model predicts participation rate within a few points</vt:lpstr>
      <vt:lpstr>Population, income and other socio-economic features best predict response rates</vt:lpstr>
      <vt:lpstr>Process overview</vt:lpstr>
      <vt:lpstr>Modeling Strategy</vt:lpstr>
      <vt:lpstr>Outliers</vt:lpstr>
      <vt:lpstr>Feature Tuning</vt:lpstr>
      <vt:lpstr>Looking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Zlotoff</dc:creator>
  <cp:lastModifiedBy>Jesse Zlotoff</cp:lastModifiedBy>
  <cp:revision>24</cp:revision>
  <dcterms:created xsi:type="dcterms:W3CDTF">2020-06-14T16:26:45Z</dcterms:created>
  <dcterms:modified xsi:type="dcterms:W3CDTF">2020-06-14T22:04:45Z</dcterms:modified>
</cp:coreProperties>
</file>