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58" r:id="rId6"/>
    <p:sldId id="263" r:id="rId7"/>
    <p:sldId id="260" r:id="rId8"/>
    <p:sldId id="264" r:id="rId9"/>
    <p:sldId id="265" r:id="rId10"/>
    <p:sldId id="266" r:id="rId11"/>
    <p:sldId id="262" r:id="rId12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b4pbzIWDQdpKPt2O7yfsnwQAA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D7D753-5D30-42C3-B8AE-B814931C1459}">
  <a:tblStyle styleId="{35D7D753-5D30-42C3-B8AE-B814931C1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12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04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70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50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93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82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58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76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539640" y="1413000"/>
            <a:ext cx="83530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body" idx="2"/>
          </p:nvPr>
        </p:nvSpPr>
        <p:spPr>
          <a:xfrm>
            <a:off x="48200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8"/>
          <p:cNvSpPr txBox="1">
            <a:spLocks noGrp="1"/>
          </p:cNvSpPr>
          <p:nvPr>
            <p:ph type="body" idx="3"/>
          </p:nvPr>
        </p:nvSpPr>
        <p:spPr>
          <a:xfrm>
            <a:off x="539640" y="400932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8"/>
          <p:cNvSpPr txBox="1">
            <a:spLocks noGrp="1"/>
          </p:cNvSpPr>
          <p:nvPr>
            <p:ph type="body" idx="4"/>
          </p:nvPr>
        </p:nvSpPr>
        <p:spPr>
          <a:xfrm>
            <a:off x="4820040" y="400932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48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91" name="Google Shape;91;p48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3364200" y="141300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9"/>
          <p:cNvSpPr txBox="1">
            <a:spLocks noGrp="1"/>
          </p:cNvSpPr>
          <p:nvPr>
            <p:ph type="body" idx="3"/>
          </p:nvPr>
        </p:nvSpPr>
        <p:spPr>
          <a:xfrm>
            <a:off x="6188400" y="141300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body" idx="4"/>
          </p:nvPr>
        </p:nvSpPr>
        <p:spPr>
          <a:xfrm>
            <a:off x="539640" y="400932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5"/>
          </p:nvPr>
        </p:nvSpPr>
        <p:spPr>
          <a:xfrm>
            <a:off x="3364200" y="400932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body" idx="6"/>
          </p:nvPr>
        </p:nvSpPr>
        <p:spPr>
          <a:xfrm>
            <a:off x="6188400" y="400932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9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49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02" name="Google Shape;102;p49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83530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0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34" name="Google Shape;34;p40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40762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2"/>
          </p:nvPr>
        </p:nvSpPr>
        <p:spPr>
          <a:xfrm>
            <a:off x="4820040" y="1413000"/>
            <a:ext cx="40762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41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41" name="Google Shape;41;p41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42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46" name="Google Shape;46;p42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>
            <a:spLocks noGrp="1"/>
          </p:cNvSpPr>
          <p:nvPr>
            <p:ph type="subTitle" idx="1"/>
          </p:nvPr>
        </p:nvSpPr>
        <p:spPr>
          <a:xfrm>
            <a:off x="539640" y="617400"/>
            <a:ext cx="8353080" cy="300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body" idx="2"/>
          </p:nvPr>
        </p:nvSpPr>
        <p:spPr>
          <a:xfrm>
            <a:off x="4820040" y="1413000"/>
            <a:ext cx="40762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3"/>
          </p:nvPr>
        </p:nvSpPr>
        <p:spPr>
          <a:xfrm>
            <a:off x="539640" y="400932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44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59" name="Google Shape;59;p44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40762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body" idx="2"/>
          </p:nvPr>
        </p:nvSpPr>
        <p:spPr>
          <a:xfrm>
            <a:off x="48200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body" idx="3"/>
          </p:nvPr>
        </p:nvSpPr>
        <p:spPr>
          <a:xfrm>
            <a:off x="4820040" y="400932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45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67" name="Google Shape;67;p45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2"/>
          </p:nvPr>
        </p:nvSpPr>
        <p:spPr>
          <a:xfrm>
            <a:off x="48200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3"/>
          </p:nvPr>
        </p:nvSpPr>
        <p:spPr>
          <a:xfrm>
            <a:off x="539640" y="4009320"/>
            <a:ext cx="83530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46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83530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body" idx="2"/>
          </p:nvPr>
        </p:nvSpPr>
        <p:spPr>
          <a:xfrm>
            <a:off x="539640" y="4009320"/>
            <a:ext cx="83530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47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82" name="Google Shape;82;p47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 descr="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121440" y="96840"/>
            <a:ext cx="2771280" cy="3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1"/>
          <p:cNvSpPr/>
          <p:nvPr/>
        </p:nvSpPr>
        <p:spPr>
          <a:xfrm>
            <a:off x="0" y="6494400"/>
            <a:ext cx="9143640" cy="363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31"/>
          <p:cNvSpPr/>
          <p:nvPr/>
        </p:nvSpPr>
        <p:spPr>
          <a:xfrm>
            <a:off x="0" y="533520"/>
            <a:ext cx="914364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" name="Google Shape;13;p31" descr="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121440" y="96840"/>
            <a:ext cx="2771280" cy="3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1"/>
          <p:cNvSpPr txBox="1">
            <a:spLocks noGrp="1"/>
          </p:cNvSpPr>
          <p:nvPr>
            <p:ph type="title"/>
          </p:nvPr>
        </p:nvSpPr>
        <p:spPr>
          <a:xfrm>
            <a:off x="1835280" y="1844640"/>
            <a:ext cx="6775200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licdn.com/dms/image/C4D12AQEcogkLzyEYNQ/article-inline_image-shrink_400_744/0/1576516447396?e=1692230400&amp;v=beta&amp;t=iERYcUJCz6g0EHO4OtKzwf9_WzmNwmonX7mBR9AF8P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rxiv.org/abs/1801.01489" TargetMode="External"/><Relationship Id="rId4" Type="http://schemas.openxmlformats.org/officeDocument/2006/relationships/hyperlink" Target="https://github.com/fastai/fasta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fld id="{00000000-1234-1234-1234-123412341234}" type="slidenum">
              <a:rPr lang="de-DE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title"/>
          </p:nvPr>
        </p:nvSpPr>
        <p:spPr>
          <a:xfrm>
            <a:off x="995401" y="2297275"/>
            <a:ext cx="71532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00000"/>
              </a:lnSpc>
              <a:buClr>
                <a:srgbClr val="000000"/>
              </a:buClr>
              <a:buSzPts val="4800"/>
            </a:pPr>
            <a:r>
              <a:rPr lang="de-DE" sz="3200" b="1" dirty="0">
                <a:solidFill>
                  <a:srgbClr val="000000"/>
                </a:solidFill>
              </a:rPr>
              <a:t>XAI </a:t>
            </a:r>
            <a:r>
              <a:rPr lang="en-US" sz="3200" b="1" dirty="0">
                <a:solidFill>
                  <a:srgbClr val="000000"/>
                </a:solidFill>
              </a:rPr>
              <a:t>for</a:t>
            </a:r>
            <a:r>
              <a:rPr lang="de-DE" sz="3200" b="1" dirty="0">
                <a:solidFill>
                  <a:srgbClr val="000000"/>
                </a:solidFill>
              </a:rPr>
              <a:t> classification of multivariate timeseries</a:t>
            </a:r>
            <a:endParaRPr sz="1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1191960" y="5376760"/>
            <a:ext cx="6801120" cy="6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-DE" sz="1600" dirty="0">
                <a:solidFill>
                  <a:srgbClr val="000000"/>
                </a:solidFill>
              </a:rPr>
              <a:t>Visual Analytics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-DE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Dozent: Dominik Raab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0;p1">
            <a:extLst>
              <a:ext uri="{FF2B5EF4-FFF2-40B4-BE49-F238E27FC236}">
                <a16:creationId xmlns:a16="http://schemas.microsoft.com/office/drawing/2014/main" id="{14F88EF9-9647-C378-A140-EA60CE3F8D33}"/>
              </a:ext>
            </a:extLst>
          </p:cNvPr>
          <p:cNvSpPr txBox="1">
            <a:spLocks/>
          </p:cNvSpPr>
          <p:nvPr/>
        </p:nvSpPr>
        <p:spPr>
          <a:xfrm>
            <a:off x="995399" y="3750015"/>
            <a:ext cx="7153200" cy="6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  <a:buSzPts val="4800"/>
            </a:pPr>
            <a:r>
              <a:rPr lang="en-US" sz="1800" dirty="0">
                <a:solidFill>
                  <a:srgbClr val="000000"/>
                </a:solidFill>
              </a:rPr>
              <a:t>Model XCM on ‘NATOPS’ with global and local XAI approaches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44FE6F0-E613-D2E0-97BA-0E21F515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A5E8E4-3A04-9572-CFC4-3AB4BED4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00" y="2485862"/>
            <a:ext cx="3441460" cy="125390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de-DE" sz="2400" dirty="0">
                <a:latin typeface="+mj-lt"/>
                <a:cs typeface="Calibri" panose="020F0502020204030204" pitchFamily="34" charset="0"/>
              </a:rPr>
              <a:t>Pros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>
                <a:latin typeface="+mj-lt"/>
                <a:cs typeface="Calibri" panose="020F0502020204030204" pitchFamily="34" charset="0"/>
              </a:rPr>
              <a:t>Importance </a:t>
            </a:r>
            <a:r>
              <a:rPr lang="de-DE" sz="1800" dirty="0" err="1">
                <a:latin typeface="+mj-lt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+mj-lt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+mj-lt"/>
                <a:cs typeface="Calibri" panose="020F0502020204030204" pitchFamily="34" charset="0"/>
              </a:rPr>
              <a:t>single</a:t>
            </a:r>
            <a:r>
              <a:rPr lang="de-DE" sz="1800" dirty="0">
                <a:latin typeface="+mj-lt"/>
                <a:cs typeface="Calibri" panose="020F0502020204030204" pitchFamily="34" charset="0"/>
              </a:rPr>
              <a:t> </a:t>
            </a:r>
            <a:r>
              <a:rPr lang="de-DE" sz="1800" noProof="1">
                <a:latin typeface="+mj-lt"/>
                <a:cs typeface="Calibri" panose="020F0502020204030204" pitchFamily="34" charset="0"/>
              </a:rPr>
              <a:t>features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>
                <a:latin typeface="+mj-lt"/>
                <a:cs typeface="Calibri" panose="020F0502020204030204" pitchFamily="34" charset="0"/>
              </a:rPr>
              <a:t>Validation </a:t>
            </a:r>
            <a:r>
              <a:rPr lang="de-DE" sz="1800" dirty="0" err="1">
                <a:latin typeface="+mj-lt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+mj-lt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+mj-lt"/>
                <a:cs typeface="Calibri" panose="020F0502020204030204" pitchFamily="34" charset="0"/>
              </a:rPr>
              <a:t>robustness</a:t>
            </a:r>
            <a:endParaRPr lang="de-DE" sz="18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17F5370-65D6-6427-D24C-9860D412B7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5000" y="4032428"/>
            <a:ext cx="3441460" cy="18740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de-DE" sz="2400" dirty="0"/>
              <a:t>Cons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/>
              <a:t>High </a:t>
            </a:r>
            <a:r>
              <a:rPr lang="de-DE" sz="1800" dirty="0" err="1"/>
              <a:t>dimensionality</a:t>
            </a:r>
            <a:r>
              <a:rPr lang="de-DE" sz="1800" dirty="0"/>
              <a:t> </a:t>
            </a:r>
            <a:r>
              <a:rPr lang="de-DE" sz="1800" dirty="0" err="1"/>
              <a:t>makes</a:t>
            </a:r>
            <a:r>
              <a:rPr lang="de-DE" sz="1800" dirty="0"/>
              <a:t> </a:t>
            </a:r>
            <a:r>
              <a:rPr lang="de-DE" sz="1800" dirty="0" err="1"/>
              <a:t>permutation</a:t>
            </a:r>
            <a:r>
              <a:rPr lang="de-DE" sz="1800" dirty="0"/>
              <a:t> </a:t>
            </a:r>
            <a:r>
              <a:rPr lang="de-DE" sz="1800" dirty="0" err="1"/>
              <a:t>insufficient</a:t>
            </a:r>
            <a:endParaRPr lang="de-DE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/>
              <a:t>Computational intensity</a:t>
            </a:r>
          </a:p>
        </p:txBody>
      </p:sp>
      <p:sp>
        <p:nvSpPr>
          <p:cNvPr id="7" name="Google Shape;107;p1">
            <a:extLst>
              <a:ext uri="{FF2B5EF4-FFF2-40B4-BE49-F238E27FC236}">
                <a16:creationId xmlns:a16="http://schemas.microsoft.com/office/drawing/2014/main" id="{6006982D-B320-BD60-54E1-652FC524F44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09;p1">
            <a:extLst>
              <a:ext uri="{FF2B5EF4-FFF2-40B4-BE49-F238E27FC236}">
                <a16:creationId xmlns:a16="http://schemas.microsoft.com/office/drawing/2014/main" id="{363C9069-A14B-17A6-CE79-5994347D4EB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8487094B-BED1-1F0F-7BD6-2635BC45FCC2}"/>
              </a:ext>
            </a:extLst>
          </p:cNvPr>
          <p:cNvSpPr txBox="1">
            <a:spLocks/>
          </p:cNvSpPr>
          <p:nvPr/>
        </p:nvSpPr>
        <p:spPr>
          <a:xfrm>
            <a:off x="5414747" y="2445012"/>
            <a:ext cx="3553059" cy="1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de-DE" sz="2400" dirty="0">
                <a:latin typeface="+mj-lt"/>
                <a:cs typeface="Calibri" panose="020F0502020204030204" pitchFamily="34" charset="0"/>
              </a:rPr>
              <a:t>Pros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+mj-lt"/>
                <a:cs typeface="Calibri" panose="020F0502020204030204" pitchFamily="34" charset="0"/>
              </a:rPr>
              <a:t>Visualisation</a:t>
            </a:r>
            <a:r>
              <a:rPr lang="de-DE" sz="1800" dirty="0">
                <a:latin typeface="+mj-lt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+mj-lt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+mj-lt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+mj-lt"/>
                <a:cs typeface="Calibri" panose="020F0502020204030204" pitchFamily="34" charset="0"/>
              </a:rPr>
              <a:t>activiation</a:t>
            </a:r>
            <a:r>
              <a:rPr lang="de-DE" sz="1800" dirty="0">
                <a:latin typeface="+mj-lt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+mj-lt"/>
                <a:cs typeface="Calibri" panose="020F0502020204030204" pitchFamily="34" charset="0"/>
              </a:rPr>
              <a:t>maps</a:t>
            </a:r>
            <a:r>
              <a:rPr lang="de-DE" sz="1800" dirty="0">
                <a:latin typeface="+mj-lt"/>
                <a:cs typeface="Calibri" panose="020F0502020204030204" pitchFamily="34" charset="0"/>
              </a:rPr>
              <a:t> in </a:t>
            </a:r>
            <a:r>
              <a:rPr lang="de-DE" sz="1800" dirty="0" err="1">
                <a:latin typeface="+mj-lt"/>
                <a:cs typeface="Calibri" panose="020F0502020204030204" pitchFamily="34" charset="0"/>
              </a:rPr>
              <a:t>interpretable</a:t>
            </a:r>
            <a:r>
              <a:rPr lang="de-DE" sz="1800" dirty="0">
                <a:latin typeface="+mj-lt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+mj-lt"/>
                <a:cs typeface="Calibri" panose="020F0502020204030204" pitchFamily="34" charset="0"/>
              </a:rPr>
              <a:t>heatmaps</a:t>
            </a:r>
            <a:endParaRPr lang="de-DE" sz="1800" dirty="0">
              <a:latin typeface="+mj-lt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>
                <a:latin typeface="+mj-lt"/>
                <a:cs typeface="Calibri" panose="020F0502020204030204" pitchFamily="34" charset="0"/>
              </a:rPr>
              <a:t>Simple Implementation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7F86D01-F12E-D82E-77D7-35A65FF03E59}"/>
              </a:ext>
            </a:extLst>
          </p:cNvPr>
          <p:cNvSpPr txBox="1">
            <a:spLocks/>
          </p:cNvSpPr>
          <p:nvPr/>
        </p:nvSpPr>
        <p:spPr>
          <a:xfrm>
            <a:off x="5414400" y="4032296"/>
            <a:ext cx="3553057" cy="18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de-DE" sz="2400" dirty="0"/>
              <a:t>Cons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/>
              <a:t>Special </a:t>
            </a:r>
            <a:r>
              <a:rPr lang="de-DE" sz="1600" dirty="0" err="1"/>
              <a:t>regions</a:t>
            </a:r>
            <a:r>
              <a:rPr lang="de-DE" sz="1600" dirty="0"/>
              <a:t> </a:t>
            </a:r>
            <a:r>
              <a:rPr lang="de-DE" sz="1600" dirty="0" err="1"/>
              <a:t>without</a:t>
            </a:r>
            <a:r>
              <a:rPr lang="de-DE" sz="1600" dirty="0"/>
              <a:t> global </a:t>
            </a:r>
            <a:r>
              <a:rPr lang="de-DE" sz="1600" dirty="0" err="1"/>
              <a:t>context</a:t>
            </a:r>
            <a:endParaRPr lang="de-DE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/>
              <a:t>Sometimes</a:t>
            </a:r>
            <a:r>
              <a:rPr lang="de-DE" sz="1600" dirty="0"/>
              <a:t> </a:t>
            </a:r>
            <a:r>
              <a:rPr lang="de-DE" sz="1600" dirty="0" err="1"/>
              <a:t>difficulties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distribute</a:t>
            </a:r>
            <a:r>
              <a:rPr lang="de-DE" sz="1600" dirty="0"/>
              <a:t> </a:t>
            </a:r>
            <a:r>
              <a:rPr lang="de-DE" sz="1600" dirty="0" err="1"/>
              <a:t>special</a:t>
            </a:r>
            <a:r>
              <a:rPr lang="de-DE" sz="1600" dirty="0"/>
              <a:t> </a:t>
            </a:r>
            <a:r>
              <a:rPr lang="de-DE" sz="1600" dirty="0" err="1"/>
              <a:t>attributes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pixel</a:t>
            </a:r>
            <a:endParaRPr lang="de-DE" sz="1600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30AE0A70-D1B4-85E6-35E8-0419775326E1}"/>
              </a:ext>
            </a:extLst>
          </p:cNvPr>
          <p:cNvSpPr txBox="1">
            <a:spLocks/>
          </p:cNvSpPr>
          <p:nvPr/>
        </p:nvSpPr>
        <p:spPr>
          <a:xfrm>
            <a:off x="319507" y="1698078"/>
            <a:ext cx="40762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de-DE" u="sng" dirty="0">
                <a:latin typeface="+mj-lt"/>
                <a:cs typeface="Calibri" panose="020F0502020204030204" pitchFamily="34" charset="0"/>
              </a:rPr>
              <a:t>Permutation (global)</a:t>
            </a:r>
            <a:endParaRPr lang="de-DE" sz="2000" u="sng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9B56DD1C-06A2-EC2C-9112-DBEA843D5E38}"/>
              </a:ext>
            </a:extLst>
          </p:cNvPr>
          <p:cNvSpPr txBox="1">
            <a:spLocks/>
          </p:cNvSpPr>
          <p:nvPr/>
        </p:nvSpPr>
        <p:spPr>
          <a:xfrm>
            <a:off x="4571820" y="1677332"/>
            <a:ext cx="40762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de-DE" u="sng" dirty="0">
                <a:latin typeface="+mj-lt"/>
                <a:cs typeface="Calibri" panose="020F0502020204030204" pitchFamily="34" charset="0"/>
              </a:rPr>
              <a:t>Grad-CAM (</a:t>
            </a:r>
            <a:r>
              <a:rPr lang="de-DE" u="sng" dirty="0" err="1">
                <a:latin typeface="+mj-lt"/>
                <a:cs typeface="Calibri" panose="020F0502020204030204" pitchFamily="34" charset="0"/>
              </a:rPr>
              <a:t>local</a:t>
            </a:r>
            <a:r>
              <a:rPr lang="de-DE" u="sng" dirty="0">
                <a:latin typeface="+mj-lt"/>
                <a:cs typeface="Calibri" panose="020F0502020204030204" pitchFamily="34" charset="0"/>
              </a:rPr>
              <a:t>)</a:t>
            </a:r>
            <a:endParaRPr lang="de-DE" sz="2000" u="sng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F81ED3-682F-177A-DA12-20068202A41B}"/>
              </a:ext>
            </a:extLst>
          </p:cNvPr>
          <p:cNvCxnSpPr>
            <a:cxnSpLocks/>
          </p:cNvCxnSpPr>
          <p:nvPr/>
        </p:nvCxnSpPr>
        <p:spPr>
          <a:xfrm>
            <a:off x="4571820" y="1837267"/>
            <a:ext cx="0" cy="39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dditionszeichen 21">
            <a:extLst>
              <a:ext uri="{FF2B5EF4-FFF2-40B4-BE49-F238E27FC236}">
                <a16:creationId xmlns:a16="http://schemas.microsoft.com/office/drawing/2014/main" id="{39DC2E71-80B8-5700-AC01-D2614BB63236}"/>
              </a:ext>
            </a:extLst>
          </p:cNvPr>
          <p:cNvSpPr/>
          <p:nvPr/>
        </p:nvSpPr>
        <p:spPr>
          <a:xfrm>
            <a:off x="547294" y="2573868"/>
            <a:ext cx="344203" cy="30649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F699CD48-CD20-09AC-7CB3-FC944CE262A4}"/>
              </a:ext>
            </a:extLst>
          </p:cNvPr>
          <p:cNvSpPr/>
          <p:nvPr/>
        </p:nvSpPr>
        <p:spPr>
          <a:xfrm>
            <a:off x="5117779" y="2574000"/>
            <a:ext cx="344203" cy="30649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Minuszeichen 23">
            <a:extLst>
              <a:ext uri="{FF2B5EF4-FFF2-40B4-BE49-F238E27FC236}">
                <a16:creationId xmlns:a16="http://schemas.microsoft.com/office/drawing/2014/main" id="{4EA33700-0CFE-E85B-6A22-E979340B17F7}"/>
              </a:ext>
            </a:extLst>
          </p:cNvPr>
          <p:cNvSpPr/>
          <p:nvPr/>
        </p:nvSpPr>
        <p:spPr>
          <a:xfrm>
            <a:off x="542520" y="4173368"/>
            <a:ext cx="345600" cy="306000"/>
          </a:xfrm>
          <a:prstGeom prst="mathMinus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5" name="Minuszeichen 24">
            <a:extLst>
              <a:ext uri="{FF2B5EF4-FFF2-40B4-BE49-F238E27FC236}">
                <a16:creationId xmlns:a16="http://schemas.microsoft.com/office/drawing/2014/main" id="{B2967819-89E1-55FC-FD6E-17A8AD9BAE20}"/>
              </a:ext>
            </a:extLst>
          </p:cNvPr>
          <p:cNvSpPr/>
          <p:nvPr/>
        </p:nvSpPr>
        <p:spPr>
          <a:xfrm>
            <a:off x="5117779" y="4179478"/>
            <a:ext cx="345600" cy="306000"/>
          </a:xfrm>
          <a:prstGeom prst="mathMinus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Referenzen</a:t>
            </a:r>
            <a:endParaRPr dirty="0"/>
          </a:p>
        </p:txBody>
      </p:sp>
      <p:sp>
        <p:nvSpPr>
          <p:cNvPr id="118" name="Google Shape;118;g1fcb1e71d6b_0_1"/>
          <p:cNvSpPr txBox="1">
            <a:spLocks noGrp="1"/>
          </p:cNvSpPr>
          <p:nvPr>
            <p:ph type="subTitle" idx="1"/>
          </p:nvPr>
        </p:nvSpPr>
        <p:spPr>
          <a:xfrm>
            <a:off x="539650" y="1413000"/>
            <a:ext cx="8353200" cy="49529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H. Ismail Fawaz, G. Forestier, J. Weber, L.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Idoumghar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P.-A. Muller, “Deep     learning for time series classification: a review,” Data Mining and Knowledge Discovery, vol. 33, no. 4, pp. 917–963, 2019.</a:t>
            </a: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https://media.licdn.com/dms/image/C4D12AQEcogkLzyEYNQ/article-inline_image-shrink_400_744/0/1576516447396?e=1692230400&amp;v=beta&amp;t=iERYcUJCz6g0EHO4OtKzwf9_WzmNwmonX7mBR9AF8PU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[3] http://www.timeseriesclassification.com/description.php?Dataset=NATOPS</a:t>
            </a: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Fauvel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T. Lin, V. Masson, É.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Fromont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A.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Termier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Xcm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An explainable convolutional neural network for multivariate time series classification,” Mathematics, vol. 9, no. 23, p. 3137, 2021.</a:t>
            </a: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[5] https://github.com/timeseriesAI/tsai</a:t>
            </a: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https://github.com/fastai/fastai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[7] 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R. R.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Selvaraju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Cogswell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 Das, R.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Vedantam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Parikh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D. Batra, "Grad-CAM: Visual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Explanations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Deep Networks via Gradient-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Localization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," </a:t>
            </a:r>
            <a:r>
              <a:rPr lang="de-DE" sz="12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2017 IEEE International Conference on Computer Vision (ICCV)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Venice,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Italy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2017, pp. 618-626,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10.1109/ICCV.2017.74.</a:t>
            </a: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de-DE" sz="1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[8]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Fisher, Aaron, Cynthia Rudin, and Francesca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Dominici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“All models are wrong, but many are useful: Learning a variable’s importance by studying an entire class of prediction models simultaneously.” </a:t>
            </a:r>
            <a:r>
              <a:rPr lang="en-US" sz="1200" b="0" i="0" u="none" strike="noStrike" dirty="0">
                <a:solidFill>
                  <a:srgbClr val="4183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http://arxiv.org/abs/1801.01489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(2018)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340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118" name="Google Shape;118;g1fcb1e71d6b_0_1"/>
          <p:cNvSpPr txBox="1">
            <a:spLocks noGrp="1"/>
          </p:cNvSpPr>
          <p:nvPr>
            <p:ph type="subTitle" idx="1"/>
          </p:nvPr>
        </p:nvSpPr>
        <p:spPr>
          <a:xfrm>
            <a:off x="539650" y="1413000"/>
            <a:ext cx="8353200" cy="42562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de-DE" sz="2000" dirty="0"/>
              <a:t>Definition of multivariate timeseries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000" dirty="0"/>
              <a:t>Dataset ‘NATOPS‘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000" dirty="0"/>
              <a:t>Model XCM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-DE" sz="1800" dirty="0"/>
              <a:t>Architecture</a:t>
            </a:r>
            <a:endParaRPr sz="18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-DE" sz="1800" dirty="0"/>
              <a:t>Grad-CAM</a:t>
            </a:r>
            <a:endParaRPr sz="18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000" dirty="0"/>
              <a:t>Classification result 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000" dirty="0"/>
              <a:t>Approach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000" dirty="0"/>
              <a:t>Live Demo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000" dirty="0"/>
              <a:t>Conclusion</a:t>
            </a:r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Multivariate timeseries</a:t>
            </a:r>
            <a:endParaRPr dirty="0"/>
          </a:p>
        </p:txBody>
      </p:sp>
      <p:sp>
        <p:nvSpPr>
          <p:cNvPr id="118" name="Google Shape;118;g1fcb1e71d6b_0_1"/>
          <p:cNvSpPr txBox="1">
            <a:spLocks noGrp="1"/>
          </p:cNvSpPr>
          <p:nvPr>
            <p:ph type="subTitle" idx="1"/>
          </p:nvPr>
        </p:nvSpPr>
        <p:spPr>
          <a:xfrm>
            <a:off x="539650" y="1463802"/>
            <a:ext cx="8353200" cy="20667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sz="2000" dirty="0">
                <a:latin typeface="+mj-lt"/>
                <a:cs typeface="Calibri" panose="020F0502020204030204" pitchFamily="34" charset="0"/>
              </a:rPr>
              <a:t>Eine multivariate Zeitreihe M ist eine t x l Matrix.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de-DE" sz="2000" dirty="0">
                <a:latin typeface="+mj-lt"/>
                <a:cs typeface="Calibri" panose="020F0502020204030204" pitchFamily="34" charset="0"/>
              </a:rPr>
              <a:t>Jedes Element in M ist eine univariate Zeitreihe (m</a:t>
            </a:r>
            <a:r>
              <a:rPr lang="de-DE" sz="2000" baseline="-25000" dirty="0">
                <a:latin typeface="+mj-lt"/>
                <a:cs typeface="Calibri" panose="020F0502020204030204" pitchFamily="34" charset="0"/>
              </a:rPr>
              <a:t>i</a:t>
            </a:r>
            <a:r>
              <a:rPr lang="de-DE" sz="2000" dirty="0">
                <a:latin typeface="+mj-lt"/>
                <a:cs typeface="Calibri" panose="020F0502020204030204" pitchFamily="34" charset="0"/>
              </a:rPr>
              <a:t>). Bei einem bestimmten Zeitpunkt t ist m</a:t>
            </a:r>
            <a:r>
              <a:rPr lang="de-DE" sz="2000" baseline="-25000" dirty="0">
                <a:latin typeface="+mj-lt"/>
                <a:cs typeface="Calibri" panose="020F0502020204030204" pitchFamily="34" charset="0"/>
              </a:rPr>
              <a:t>t</a:t>
            </a:r>
            <a:r>
              <a:rPr lang="de-DE" sz="2000" dirty="0">
                <a:latin typeface="+mj-lt"/>
                <a:cs typeface="Calibri" panose="020F0502020204030204" pitchFamily="34" charset="0"/>
              </a:rPr>
              <a:t> = m</a:t>
            </a:r>
            <a:r>
              <a:rPr lang="de-DE" sz="2000" baseline="-25000" dirty="0">
                <a:latin typeface="+mj-lt"/>
                <a:cs typeface="Calibri" panose="020F0502020204030204" pitchFamily="34" charset="0"/>
              </a:rPr>
              <a:t>1</a:t>
            </a:r>
            <a:r>
              <a:rPr lang="de-DE" sz="2000" dirty="0">
                <a:latin typeface="+mj-lt"/>
                <a:cs typeface="Calibri" panose="020F0502020204030204" pitchFamily="34" charset="0"/>
              </a:rPr>
              <a:t>t, m</a:t>
            </a:r>
            <a:r>
              <a:rPr lang="de-DE" sz="2000" baseline="-25000" dirty="0">
                <a:latin typeface="+mj-lt"/>
                <a:cs typeface="Calibri" panose="020F0502020204030204" pitchFamily="34" charset="0"/>
              </a:rPr>
              <a:t>2</a:t>
            </a:r>
            <a:r>
              <a:rPr lang="de-DE" sz="2000" dirty="0">
                <a:latin typeface="+mj-lt"/>
                <a:cs typeface="Calibri" panose="020F0502020204030204" pitchFamily="34" charset="0"/>
              </a:rPr>
              <a:t>t, ..., m</a:t>
            </a:r>
            <a:r>
              <a:rPr lang="de-DE" sz="2000" baseline="-25000" dirty="0">
                <a:latin typeface="+mj-lt"/>
                <a:cs typeface="Calibri" panose="020F0502020204030204" pitchFamily="34" charset="0"/>
              </a:rPr>
              <a:t>l</a:t>
            </a:r>
            <a:r>
              <a:rPr lang="de-DE" sz="2000" dirty="0">
                <a:latin typeface="+mj-lt"/>
                <a:cs typeface="Calibri" panose="020F0502020204030204" pitchFamily="34" charset="0"/>
              </a:rPr>
              <a:t>t, wobei l die Anzahl der univariaten Zeitreihen in M ist [1].</a:t>
            </a:r>
            <a:endParaRPr lang="de-DE" sz="2000" kern="1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F564B1D-6C88-93A5-F397-372FC6AA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040" y="3727664"/>
            <a:ext cx="5486400" cy="27432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0E88B8D-2758-3485-6B4E-B7E0E2FB6DDA}"/>
              </a:ext>
            </a:extLst>
          </p:cNvPr>
          <p:cNvSpPr txBox="1"/>
          <p:nvPr/>
        </p:nvSpPr>
        <p:spPr>
          <a:xfrm>
            <a:off x="6583680" y="584990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60815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Dataset NATOPS</a:t>
            </a:r>
            <a:endParaRPr dirty="0"/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rafik 5" descr="Ein Bild, das Sport, Sportspiele, körperliche Fitness, Screenshot enthält.&#10;&#10;Automatisch generierte Beschreibung">
            <a:extLst>
              <a:ext uri="{FF2B5EF4-FFF2-40B4-BE49-F238E27FC236}">
                <a16:creationId xmlns:a16="http://schemas.microsoft.com/office/drawing/2014/main" id="{3CE947EE-BE9B-642D-37C9-278662FF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0" y="1489162"/>
            <a:ext cx="4473237" cy="4918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Ein Bild, das Text, Diagramm, Screenshot, Karte enthält.&#10;&#10;Automatisch generierte Beschreibung">
            <a:extLst>
              <a:ext uri="{FF2B5EF4-FFF2-40B4-BE49-F238E27FC236}">
                <a16:creationId xmlns:a16="http://schemas.microsoft.com/office/drawing/2014/main" id="{1218C60C-2B8C-B0A3-7617-E1328A60C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211" y="1812196"/>
            <a:ext cx="4044789" cy="4225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7F007F9-7D77-D14A-9D2C-E94F1580295A}"/>
              </a:ext>
            </a:extLst>
          </p:cNvPr>
          <p:cNvSpPr txBox="1"/>
          <p:nvPr/>
        </p:nvSpPr>
        <p:spPr>
          <a:xfrm>
            <a:off x="5064375" y="6154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19301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 XCM</a:t>
            </a:r>
            <a:endParaRPr dirty="0"/>
          </a:p>
        </p:txBody>
      </p:sp>
      <p:sp>
        <p:nvSpPr>
          <p:cNvPr id="118" name="Google Shape;118;g1fcb1e71d6b_0_1"/>
          <p:cNvSpPr txBox="1">
            <a:spLocks noGrp="1"/>
          </p:cNvSpPr>
          <p:nvPr>
            <p:ph type="subTitle" idx="1"/>
          </p:nvPr>
        </p:nvSpPr>
        <p:spPr>
          <a:xfrm>
            <a:off x="539650" y="1413000"/>
            <a:ext cx="8353200" cy="19310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xtracts features directly from the observed values from the 2D convolutional filter and </a:t>
            </a:r>
            <a:r>
              <a:rPr lang="en-GB" sz="2000" kern="100" dirty="0">
                <a:latin typeface="+mj-lt"/>
                <a:cs typeface="Times New Roman" panose="02020603050405020304" pitchFamily="18" charset="0"/>
              </a:rPr>
              <a:t>from</a:t>
            </a: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time (1D convolutional filter) [4].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Feature maps are generated, which XCM processes into a 1D global average pooling and classifies with a SoftMax layer [4]. </a:t>
            </a:r>
            <a:endParaRPr lang="de-DE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rafik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FD484E48-DDB2-62E7-F78E-00313BB4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09" y="3726207"/>
            <a:ext cx="5915433" cy="2636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606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 XCM – Grad-CAM</a:t>
            </a:r>
            <a:endParaRPr dirty="0"/>
          </a:p>
        </p:txBody>
      </p:sp>
      <p:sp>
        <p:nvSpPr>
          <p:cNvPr id="118" name="Google Shape;118;g1fcb1e71d6b_0_1"/>
          <p:cNvSpPr txBox="1">
            <a:spLocks noGrp="1"/>
          </p:cNvSpPr>
          <p:nvPr>
            <p:ph type="subTitle" idx="1"/>
          </p:nvPr>
        </p:nvSpPr>
        <p:spPr>
          <a:xfrm>
            <a:off x="539650" y="1413000"/>
            <a:ext cx="8353200" cy="19310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Grad-CAM first uses the attribution map of observed variables generated from the 2D convolutional layer feature maps </a:t>
            </a: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[4, 7].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 second the attribution map of the time from the 1D convolutional layer [4]. </a:t>
            </a:r>
            <a:endParaRPr lang="de-DE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rafik 5" descr="Ein Bild, das Text, Screenshot, Farbigkeit, Display enthält.&#10;&#10;Automatisch generierte Beschreibung">
            <a:extLst>
              <a:ext uri="{FF2B5EF4-FFF2-40B4-BE49-F238E27FC236}">
                <a16:creationId xmlns:a16="http://schemas.microsoft.com/office/drawing/2014/main" id="{E4D3A5E8-D6E5-9203-C4C6-C4CE186B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2" y="3718559"/>
            <a:ext cx="4286131" cy="2168097"/>
          </a:xfrm>
          <a:prstGeom prst="rect">
            <a:avLst/>
          </a:prstGeom>
        </p:spPr>
      </p:pic>
      <p:pic>
        <p:nvPicPr>
          <p:cNvPr id="8" name="Grafik 7" descr="Ein Bild, das Text, Screenshot, Farbigkeit enthält.&#10;&#10;Automatisch generierte Beschreibung">
            <a:extLst>
              <a:ext uri="{FF2B5EF4-FFF2-40B4-BE49-F238E27FC236}">
                <a16:creationId xmlns:a16="http://schemas.microsoft.com/office/drawing/2014/main" id="{D9877FE5-0747-BE07-5483-B465FF165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123" y="3840481"/>
            <a:ext cx="4273879" cy="20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9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Classification Results</a:t>
            </a:r>
            <a:endParaRPr dirty="0"/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2CBB3F-38E9-CEFA-555D-DAA1AEA5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6" y="1770540"/>
            <a:ext cx="8049748" cy="743054"/>
          </a:xfrm>
          <a:prstGeom prst="rect">
            <a:avLst/>
          </a:prstGeom>
        </p:spPr>
      </p:pic>
      <p:pic>
        <p:nvPicPr>
          <p:cNvPr id="10" name="Grafik 9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CCB8B397-6E5D-7F14-5CE4-7AB64F392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40" y="2583230"/>
            <a:ext cx="3346236" cy="3522354"/>
          </a:xfrm>
          <a:prstGeom prst="rect">
            <a:avLst/>
          </a:prstGeom>
        </p:spPr>
      </p:pic>
      <p:pic>
        <p:nvPicPr>
          <p:cNvPr id="12" name="Grafik 11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592EB448-8499-94D1-26FF-88C7C1251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534" y="2583230"/>
            <a:ext cx="3493402" cy="34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8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Approach</a:t>
            </a:r>
            <a:endParaRPr dirty="0"/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" name="Grafik 13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A0C5415D-86CE-C3EC-7B59-CECFC54A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9" y="1735286"/>
            <a:ext cx="2600961" cy="2189673"/>
          </a:xfrm>
          <a:prstGeom prst="rect">
            <a:avLst/>
          </a:prstGeom>
        </p:spPr>
      </p:pic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31F9C8F4-EE52-9D20-6ABC-B625C403C03E}"/>
              </a:ext>
            </a:extLst>
          </p:cNvPr>
          <p:cNvSpPr/>
          <p:nvPr/>
        </p:nvSpPr>
        <p:spPr>
          <a:xfrm>
            <a:off x="3288937" y="2651991"/>
            <a:ext cx="447041" cy="2545936"/>
          </a:xfrm>
          <a:prstGeom prst="rightBrace">
            <a:avLst>
              <a:gd name="adj1" fmla="val 8333"/>
              <a:gd name="adj2" fmla="val 519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FB4334-9EBD-F557-25F0-9B0942FC1D06}"/>
              </a:ext>
            </a:extLst>
          </p:cNvPr>
          <p:cNvSpPr txBox="1"/>
          <p:nvPr/>
        </p:nvSpPr>
        <p:spPr>
          <a:xfrm>
            <a:off x="4116133" y="2993936"/>
            <a:ext cx="10855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b="1" dirty="0"/>
              <a:t>?</a:t>
            </a:r>
          </a:p>
        </p:txBody>
      </p:sp>
      <p:pic>
        <p:nvPicPr>
          <p:cNvPr id="18" name="Grafik 17" descr="Ein Bild, das Diagramm, Reihe, Text, Design enthält.&#10;&#10;Automatisch generierte Beschreibung">
            <a:extLst>
              <a:ext uri="{FF2B5EF4-FFF2-40B4-BE49-F238E27FC236}">
                <a16:creationId xmlns:a16="http://schemas.microsoft.com/office/drawing/2014/main" id="{946DFD2D-5B60-A919-9564-EEEE51646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19" y="3924959"/>
            <a:ext cx="2652763" cy="2189673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C14DA89C-BA5C-3EF7-0873-1B585CF8B262}"/>
              </a:ext>
            </a:extLst>
          </p:cNvPr>
          <p:cNvSpPr txBox="1"/>
          <p:nvPr/>
        </p:nvSpPr>
        <p:spPr>
          <a:xfrm>
            <a:off x="6413207" y="2355596"/>
            <a:ext cx="2730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Global Explaination</a:t>
            </a:r>
          </a:p>
          <a:p>
            <a:pPr algn="ctr"/>
            <a:r>
              <a:rPr lang="de-DE" sz="2000" b="1" dirty="0"/>
              <a:t> (Permutation) [5,6,8]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9F41882-FC76-15C4-8F66-4E07E3DCF70C}"/>
              </a:ext>
            </a:extLst>
          </p:cNvPr>
          <p:cNvSpPr txBox="1"/>
          <p:nvPr/>
        </p:nvSpPr>
        <p:spPr>
          <a:xfrm>
            <a:off x="6413207" y="4731063"/>
            <a:ext cx="244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Lokal Explaination</a:t>
            </a:r>
          </a:p>
          <a:p>
            <a:pPr algn="ctr"/>
            <a:r>
              <a:rPr lang="de-DE" sz="2000" b="1" dirty="0"/>
              <a:t> (Grad-CAM) [4]</a:t>
            </a: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C5FF7F25-1D03-D19D-D3FD-5AE0EFF30B50}"/>
              </a:ext>
            </a:extLst>
          </p:cNvPr>
          <p:cNvSpPr/>
          <p:nvPr/>
        </p:nvSpPr>
        <p:spPr>
          <a:xfrm rot="10800000">
            <a:off x="5649513" y="2656113"/>
            <a:ext cx="447041" cy="2545936"/>
          </a:xfrm>
          <a:prstGeom prst="rightBrace">
            <a:avLst>
              <a:gd name="adj1" fmla="val 8333"/>
              <a:gd name="adj2" fmla="val 475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89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395220" y="31053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Live Demo</a:t>
            </a:r>
            <a:endParaRPr b="1" dirty="0"/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705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B30A32"/>
      </a:dk2>
      <a:lt2>
        <a:srgbClr val="87888A"/>
      </a:lt2>
      <a:accent1>
        <a:srgbClr val="003A6C"/>
      </a:accent1>
      <a:accent2>
        <a:srgbClr val="FFE37D"/>
      </a:accent2>
      <a:accent3>
        <a:srgbClr val="FFFFFF"/>
      </a:accent3>
      <a:accent4>
        <a:srgbClr val="000000"/>
      </a:accent4>
      <a:accent5>
        <a:srgbClr val="AAAEBA"/>
      </a:accent5>
      <a:accent6>
        <a:srgbClr val="E7CE71"/>
      </a:accent6>
      <a:hlink>
        <a:srgbClr val="0068B4"/>
      </a:hlink>
      <a:folHlink>
        <a:srgbClr val="66A5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 2013–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Bildschirmpräsentation (4:3)</PresentationFormat>
  <Paragraphs>90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XAI for classification of multivariate timeseries</vt:lpstr>
      <vt:lpstr>Agenda</vt:lpstr>
      <vt:lpstr>Multivariate timeseries</vt:lpstr>
      <vt:lpstr>Dataset NATOPS</vt:lpstr>
      <vt:lpstr>Model XCM</vt:lpstr>
      <vt:lpstr>Model XCM – Grad-CAM</vt:lpstr>
      <vt:lpstr>Classification Results</vt:lpstr>
      <vt:lpstr>Approach</vt:lpstr>
      <vt:lpstr>Live Demo</vt:lpstr>
      <vt:lpstr>Conclusion</vt:lpstr>
      <vt:lpstr>Referenzen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XAI for classification of multivariate timeseries</dc:title>
  <dc:creator>ruß</dc:creator>
  <cp:lastModifiedBy>David Alemdar</cp:lastModifiedBy>
  <cp:revision>6</cp:revision>
  <dcterms:created xsi:type="dcterms:W3CDTF">2008-04-15T09:25:54Z</dcterms:created>
  <dcterms:modified xsi:type="dcterms:W3CDTF">2023-06-25T13:09:23Z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21</vt:i4>
  </property>
</Properties>
</file>