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21" r:id="rId4"/>
  </p:sldMasterIdLst>
  <p:notesMasterIdLst>
    <p:notesMasterId r:id="rId30"/>
  </p:notesMasterIdLst>
  <p:sldIdLst>
    <p:sldId id="256" r:id="rId5"/>
    <p:sldId id="257" r:id="rId6"/>
    <p:sldId id="294" r:id="rId7"/>
    <p:sldId id="258" r:id="rId8"/>
    <p:sldId id="296" r:id="rId9"/>
    <p:sldId id="295" r:id="rId10"/>
    <p:sldId id="297" r:id="rId11"/>
    <p:sldId id="305" r:id="rId12"/>
    <p:sldId id="298" r:id="rId13"/>
    <p:sldId id="299" r:id="rId14"/>
    <p:sldId id="300" r:id="rId15"/>
    <p:sldId id="315" r:id="rId16"/>
    <p:sldId id="301" r:id="rId17"/>
    <p:sldId id="311" r:id="rId18"/>
    <p:sldId id="320" r:id="rId19"/>
    <p:sldId id="302" r:id="rId20"/>
    <p:sldId id="303" r:id="rId21"/>
    <p:sldId id="306" r:id="rId22"/>
    <p:sldId id="264" r:id="rId23"/>
    <p:sldId id="262" r:id="rId24"/>
    <p:sldId id="265" r:id="rId25"/>
    <p:sldId id="260" r:id="rId26"/>
    <p:sldId id="319" r:id="rId27"/>
    <p:sldId id="263" r:id="rId28"/>
    <p:sldId id="313" r:id="rId2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Times New Roman" pitchFamily="18" charset="0"/>
        <a:ea typeface="+mn-ea"/>
        <a:cs typeface="Arial" charset="0"/>
      </a:defRPr>
    </a:lvl1pPr>
    <a:lvl2pPr marL="457200" algn="l" rtl="0" fontAlgn="base">
      <a:spcBef>
        <a:spcPct val="0"/>
      </a:spcBef>
      <a:spcAft>
        <a:spcPct val="0"/>
      </a:spcAft>
      <a:defRPr kern="1200">
        <a:solidFill>
          <a:schemeClr val="tx1"/>
        </a:solidFill>
        <a:latin typeface="Times New Roman" pitchFamily="18" charset="0"/>
        <a:ea typeface="+mn-ea"/>
        <a:cs typeface="Arial" charset="0"/>
      </a:defRPr>
    </a:lvl2pPr>
    <a:lvl3pPr marL="914400" algn="l" rtl="0" fontAlgn="base">
      <a:spcBef>
        <a:spcPct val="0"/>
      </a:spcBef>
      <a:spcAft>
        <a:spcPct val="0"/>
      </a:spcAft>
      <a:defRPr kern="1200">
        <a:solidFill>
          <a:schemeClr val="tx1"/>
        </a:solidFill>
        <a:latin typeface="Times New Roman" pitchFamily="18" charset="0"/>
        <a:ea typeface="+mn-ea"/>
        <a:cs typeface="Arial" charset="0"/>
      </a:defRPr>
    </a:lvl3pPr>
    <a:lvl4pPr marL="1371600" algn="l" rtl="0" fontAlgn="base">
      <a:spcBef>
        <a:spcPct val="0"/>
      </a:spcBef>
      <a:spcAft>
        <a:spcPct val="0"/>
      </a:spcAft>
      <a:defRPr kern="1200">
        <a:solidFill>
          <a:schemeClr val="tx1"/>
        </a:solidFill>
        <a:latin typeface="Times New Roman" pitchFamily="18" charset="0"/>
        <a:ea typeface="+mn-ea"/>
        <a:cs typeface="Arial" charset="0"/>
      </a:defRPr>
    </a:lvl4pPr>
    <a:lvl5pPr marL="1828800" algn="l" rtl="0" fontAlgn="base">
      <a:spcBef>
        <a:spcPct val="0"/>
      </a:spcBef>
      <a:spcAft>
        <a:spcPct val="0"/>
      </a:spcAft>
      <a:defRPr kern="1200">
        <a:solidFill>
          <a:schemeClr val="tx1"/>
        </a:solidFill>
        <a:latin typeface="Times New Roman" pitchFamily="18" charset="0"/>
        <a:ea typeface="+mn-ea"/>
        <a:cs typeface="Arial" charset="0"/>
      </a:defRPr>
    </a:lvl5pPr>
    <a:lvl6pPr marL="2286000" algn="l" defTabSz="914400" rtl="0" eaLnBrk="1" latinLnBrk="0" hangingPunct="1">
      <a:defRPr kern="1200">
        <a:solidFill>
          <a:schemeClr val="tx1"/>
        </a:solidFill>
        <a:latin typeface="Times New Roman" pitchFamily="18" charset="0"/>
        <a:ea typeface="+mn-ea"/>
        <a:cs typeface="Arial" charset="0"/>
      </a:defRPr>
    </a:lvl6pPr>
    <a:lvl7pPr marL="2743200" algn="l" defTabSz="914400" rtl="0" eaLnBrk="1" latinLnBrk="0" hangingPunct="1">
      <a:defRPr kern="1200">
        <a:solidFill>
          <a:schemeClr val="tx1"/>
        </a:solidFill>
        <a:latin typeface="Times New Roman" pitchFamily="18" charset="0"/>
        <a:ea typeface="+mn-ea"/>
        <a:cs typeface="Arial" charset="0"/>
      </a:defRPr>
    </a:lvl7pPr>
    <a:lvl8pPr marL="3200400" algn="l" defTabSz="914400" rtl="0" eaLnBrk="1" latinLnBrk="0" hangingPunct="1">
      <a:defRPr kern="1200">
        <a:solidFill>
          <a:schemeClr val="tx1"/>
        </a:solidFill>
        <a:latin typeface="Times New Roman" pitchFamily="18" charset="0"/>
        <a:ea typeface="+mn-ea"/>
        <a:cs typeface="Arial" charset="0"/>
      </a:defRPr>
    </a:lvl8pPr>
    <a:lvl9pPr marL="3657600" algn="l" defTabSz="914400" rtl="0" eaLnBrk="1" latinLnBrk="0" hangingPunct="1">
      <a:defRPr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2A3F4-8354-42D1-8BC6-43BB15D841E8}" v="1" dt="2025-04-16T05:30:34.79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65233" autoAdjust="0"/>
  </p:normalViewPr>
  <p:slideViewPr>
    <p:cSldViewPr>
      <p:cViewPr>
        <p:scale>
          <a:sx n="75" d="100"/>
          <a:sy n="75" d="100"/>
        </p:scale>
        <p:origin x="-1062" y="91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402"/>
    </p:cViewPr>
  </p:sorterViewPr>
  <p:notesViewPr>
    <p:cSldViewPr>
      <p:cViewPr varScale="1">
        <p:scale>
          <a:sx n="47" d="100"/>
          <a:sy n="47" d="100"/>
        </p:scale>
        <p:origin x="-2922"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4722A3F4-8354-42D1-8BC6-43BB15D841E8}"/>
    <pc:docChg chg="modSld">
      <pc:chgData name="" userId="" providerId="" clId="Web-{4722A3F4-8354-42D1-8BC6-43BB15D841E8}" dt="2025-04-16T05:30:34.796" v="0" actId="20577"/>
      <pc:docMkLst>
        <pc:docMk/>
      </pc:docMkLst>
      <pc:sldChg chg="modSp">
        <pc:chgData name="" userId="" providerId="" clId="Web-{4722A3F4-8354-42D1-8BC6-43BB15D841E8}" dt="2025-04-16T05:30:34.796" v="0" actId="20577"/>
        <pc:sldMkLst>
          <pc:docMk/>
          <pc:sldMk cId="0" sldId="256"/>
        </pc:sldMkLst>
        <pc:spChg chg="mod">
          <ac:chgData name="" userId="" providerId="" clId="Web-{4722A3F4-8354-42D1-8BC6-43BB15D841E8}" dt="2025-04-16T05:30:34.796" v="0" actId="20577"/>
          <ac:spMkLst>
            <pc:docMk/>
            <pc:sldMk cId="0" sldId="256"/>
            <ac:spMk id="307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p>
        </p:txBody>
      </p:sp>
      <p:sp>
        <p:nvSpPr>
          <p:cNvPr id="368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p>
        </p:txBody>
      </p:sp>
      <p:sp>
        <p:nvSpPr>
          <p:cNvPr id="4403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p>
        </p:txBody>
      </p:sp>
      <p:sp>
        <p:nvSpPr>
          <p:cNvPr id="368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2162632B-8A31-4213-806E-1BB078EAB33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Stuxne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05513FE-D2CC-4940-A716-30A88A4D1AC4}" type="slidenum">
              <a:rPr lang="en-US" smtClean="0"/>
              <a:pPr/>
              <a:t>1</a:t>
            </a:fld>
            <a:endParaRPr lang="en-US"/>
          </a:p>
        </p:txBody>
      </p:sp>
      <p:sp>
        <p:nvSpPr>
          <p:cNvPr id="45059" name="Rectangle 2"/>
          <p:cNvSpPr>
            <a:spLocks noGrp="1" noRot="1" noChangeAspect="1" noChangeArrowheads="1" noTextEdit="1"/>
          </p:cNvSpPr>
          <p:nvPr>
            <p:ph type="sldImg"/>
          </p:nvPr>
        </p:nvSpPr>
        <p:spPr>
          <a:xfrm>
            <a:off x="992188" y="768350"/>
            <a:ext cx="5114925" cy="3836988"/>
          </a:xfrm>
          <a:ln/>
        </p:spPr>
      </p:sp>
      <p:sp>
        <p:nvSpPr>
          <p:cNvPr id="450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ro-RO" sz="1200" kern="1200" dirty="0">
                <a:solidFill>
                  <a:schemeClr val="tx1"/>
                </a:solidFill>
                <a:latin typeface="Arial" charset="0"/>
                <a:ea typeface="+mn-ea"/>
                <a:cs typeface="Arial" charset="0"/>
              </a:rPr>
              <a:t>Un </a:t>
            </a:r>
            <a:r>
              <a:rPr lang="ro-RO" sz="1200" kern="1200" dirty="0" err="1">
                <a:solidFill>
                  <a:schemeClr val="tx1"/>
                </a:solidFill>
                <a:latin typeface="Arial" charset="0"/>
                <a:ea typeface="+mn-ea"/>
                <a:cs typeface="Arial" charset="0"/>
              </a:rPr>
              <a:t>zombie</a:t>
            </a:r>
            <a:r>
              <a:rPr lang="ro-RO" sz="1200" kern="1200" dirty="0">
                <a:solidFill>
                  <a:schemeClr val="tx1"/>
                </a:solidFill>
                <a:latin typeface="Arial" charset="0"/>
                <a:ea typeface="+mn-ea"/>
                <a:cs typeface="Arial" charset="0"/>
              </a:rPr>
              <a:t> este un calculator infectat cu un anumit </a:t>
            </a:r>
            <a:r>
              <a:rPr lang="ro-RO" sz="1200" kern="1200" dirty="0" err="1">
                <a:solidFill>
                  <a:schemeClr val="tx1"/>
                </a:solidFill>
                <a:latin typeface="Arial" charset="0"/>
                <a:ea typeface="+mn-ea"/>
                <a:cs typeface="Arial" charset="0"/>
              </a:rPr>
              <a:t>malware</a:t>
            </a:r>
            <a:r>
              <a:rPr lang="ro-RO" sz="1200" kern="1200" dirty="0">
                <a:solidFill>
                  <a:schemeClr val="tx1"/>
                </a:solidFill>
                <a:latin typeface="Arial" charset="0"/>
                <a:ea typeface="+mn-ea"/>
                <a:cs typeface="Arial" charset="0"/>
              </a:rPr>
              <a:t>, calculator de obicei conectat la Internet si care primește comenzi de la distanta de la un atacator denumit si </a:t>
            </a:r>
            <a:r>
              <a:rPr lang="ro-RO" sz="1200" kern="1200" dirty="0" err="1">
                <a:solidFill>
                  <a:schemeClr val="tx1"/>
                </a:solidFill>
                <a:latin typeface="Arial" charset="0"/>
                <a:ea typeface="+mn-ea"/>
                <a:cs typeface="Arial" charset="0"/>
              </a:rPr>
              <a:t>botherder</a:t>
            </a:r>
            <a:r>
              <a:rPr lang="ro-RO" sz="1200" kern="1200" dirty="0">
                <a:solidFill>
                  <a:schemeClr val="tx1"/>
                </a:solidFill>
                <a:latin typeface="Arial" charset="0"/>
                <a:ea typeface="+mn-ea"/>
                <a:cs typeface="Arial" charset="0"/>
              </a:rPr>
              <a:t> sau </a:t>
            </a:r>
            <a:r>
              <a:rPr lang="ro-RO" sz="1200" kern="1200" dirty="0" err="1">
                <a:solidFill>
                  <a:schemeClr val="tx1"/>
                </a:solidFill>
                <a:latin typeface="Arial" charset="0"/>
                <a:ea typeface="+mn-ea"/>
                <a:cs typeface="Arial" charset="0"/>
              </a:rPr>
              <a:t>botmaster</a:t>
            </a:r>
            <a:r>
              <a:rPr lang="ro-RO" sz="1200" kern="1200" dirty="0">
                <a:solidFill>
                  <a:schemeClr val="tx1"/>
                </a:solidFill>
                <a:latin typeface="Arial" charset="0"/>
                <a:ea typeface="+mn-ea"/>
                <a:cs typeface="Arial" charset="0"/>
              </a:rPr>
              <a:t>.</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Ca ordin de mărime, o astfel de rețea poate cuprinde zeci, sute de mii sau chiar milioane de calculatoare infectate. </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Printre acțiunile întreprinse de o astfel de rețea se număra: trimiterea de email-uri de tip spam (de ordinul miliardelor), minarea de </a:t>
            </a:r>
            <a:r>
              <a:rPr lang="ro-RO" sz="1200" kern="1200" dirty="0" err="1">
                <a:solidFill>
                  <a:schemeClr val="tx1"/>
                </a:solidFill>
                <a:latin typeface="Arial" charset="0"/>
                <a:ea typeface="+mn-ea"/>
                <a:cs typeface="Arial" charset="0"/>
              </a:rPr>
              <a:t>criptomonede</a:t>
            </a:r>
            <a:r>
              <a:rPr lang="ro-RO" sz="1200" kern="1200" dirty="0">
                <a:solidFill>
                  <a:schemeClr val="tx1"/>
                </a:solidFill>
                <a:latin typeface="Arial" charset="0"/>
                <a:ea typeface="+mn-ea"/>
                <a:cs typeface="Arial" charset="0"/>
              </a:rPr>
              <a:t>, culegerea de date confidențiale de pe calculatorul infectat (date bancare, adrese de e-mail ale contactelor), accesarea frecventa a unui anumit site/serviciu pentru al supra solicita (se ajunge la ceea ce se cheamă </a:t>
            </a:r>
            <a:r>
              <a:rPr lang="ro-RO" sz="1200" b="1" kern="1200" dirty="0">
                <a:solidFill>
                  <a:schemeClr val="tx1"/>
                </a:solidFill>
                <a:latin typeface="Arial" charset="0"/>
                <a:ea typeface="+mn-ea"/>
                <a:cs typeface="Arial" charset="0"/>
              </a:rPr>
              <a:t>DOS - </a:t>
            </a:r>
            <a:r>
              <a:rPr lang="ro-RO" sz="1200" b="1" kern="1200" dirty="0" err="1">
                <a:solidFill>
                  <a:schemeClr val="tx1"/>
                </a:solidFill>
                <a:latin typeface="Arial" charset="0"/>
                <a:ea typeface="+mn-ea"/>
                <a:cs typeface="Arial" charset="0"/>
              </a:rPr>
              <a:t>Denial</a:t>
            </a:r>
            <a:r>
              <a:rPr lang="ro-RO" sz="1200" b="1" kern="1200" dirty="0">
                <a:solidFill>
                  <a:schemeClr val="tx1"/>
                </a:solidFill>
                <a:latin typeface="Arial" charset="0"/>
                <a:ea typeface="+mn-ea"/>
                <a:cs typeface="Arial" charset="0"/>
              </a:rPr>
              <a:t> of Service</a:t>
            </a:r>
            <a:r>
              <a:rPr lang="ro-RO" sz="1200" kern="1200" dirty="0">
                <a:solidFill>
                  <a:schemeClr val="tx1"/>
                </a:solidFill>
                <a:latin typeface="Arial" charset="0"/>
                <a:ea typeface="+mn-ea"/>
                <a:cs typeface="Arial" charset="0"/>
              </a:rPr>
              <a:t>, si ținând cont de caracterul distribuit a unei rețele de tip </a:t>
            </a:r>
            <a:r>
              <a:rPr lang="ro-RO" sz="1200" kern="1200" dirty="0" err="1">
                <a:solidFill>
                  <a:schemeClr val="tx1"/>
                </a:solidFill>
                <a:latin typeface="Arial" charset="0"/>
                <a:ea typeface="+mn-ea"/>
                <a:cs typeface="Arial" charset="0"/>
              </a:rPr>
              <a:t>botnet</a:t>
            </a:r>
            <a:r>
              <a:rPr lang="ro-RO" sz="1200" kern="1200" dirty="0">
                <a:solidFill>
                  <a:schemeClr val="tx1"/>
                </a:solidFill>
                <a:latin typeface="Arial" charset="0"/>
                <a:ea typeface="+mn-ea"/>
                <a:cs typeface="Arial" charset="0"/>
              </a:rPr>
              <a:t> la o varianta mult mai greu de contracarat - </a:t>
            </a:r>
            <a:r>
              <a:rPr lang="ro-RO" sz="1200" b="1" kern="1200" dirty="0" err="1">
                <a:solidFill>
                  <a:schemeClr val="tx1"/>
                </a:solidFill>
                <a:latin typeface="Arial" charset="0"/>
                <a:ea typeface="+mn-ea"/>
                <a:cs typeface="Arial" charset="0"/>
              </a:rPr>
              <a:t>Distributed</a:t>
            </a:r>
            <a:r>
              <a:rPr lang="ro-RO" sz="1200" b="1" kern="1200" dirty="0">
                <a:solidFill>
                  <a:schemeClr val="tx1"/>
                </a:solidFill>
                <a:latin typeface="Arial" charset="0"/>
                <a:ea typeface="+mn-ea"/>
                <a:cs typeface="Arial" charset="0"/>
              </a:rPr>
              <a:t> </a:t>
            </a:r>
            <a:r>
              <a:rPr lang="ro-RO" sz="1200" b="1" kern="1200" dirty="0" err="1">
                <a:solidFill>
                  <a:schemeClr val="tx1"/>
                </a:solidFill>
                <a:latin typeface="Arial" charset="0"/>
                <a:ea typeface="+mn-ea"/>
                <a:cs typeface="Arial" charset="0"/>
              </a:rPr>
              <a:t>Denial</a:t>
            </a:r>
            <a:r>
              <a:rPr lang="ro-RO" sz="1200" b="1" kern="1200" dirty="0">
                <a:solidFill>
                  <a:schemeClr val="tx1"/>
                </a:solidFill>
                <a:latin typeface="Arial" charset="0"/>
                <a:ea typeface="+mn-ea"/>
                <a:cs typeface="Arial" charset="0"/>
              </a:rPr>
              <a:t> of Service (DDOS)</a:t>
            </a:r>
            <a:r>
              <a:rPr lang="ro-RO" sz="1200" kern="1200" dirty="0">
                <a:solidFill>
                  <a:schemeClr val="tx1"/>
                </a:solidFill>
                <a:latin typeface="Arial" charset="0"/>
                <a:ea typeface="+mn-ea"/>
                <a:cs typeface="Arial" charset="0"/>
              </a:rPr>
              <a:t>. Un atac de tipul DDOS este greu de contracarat pentru că atacatorul este distribuit peste tot in Internet, nu există o singură adresa IP sursa de unde provine atacul. Mai târziu in cadrul cursurilor vom da un exemplu mai detaliat despre un atac DDOS.</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Ca mod de organizare, o rețea de tip </a:t>
            </a:r>
            <a:r>
              <a:rPr lang="ro-RO" sz="1200" kern="1200" dirty="0" err="1">
                <a:solidFill>
                  <a:schemeClr val="tx1"/>
                </a:solidFill>
                <a:latin typeface="Arial" charset="0"/>
                <a:ea typeface="+mn-ea"/>
                <a:cs typeface="Arial" charset="0"/>
              </a:rPr>
              <a:t>botnet</a:t>
            </a:r>
            <a:r>
              <a:rPr lang="ro-RO" sz="1200" kern="1200" dirty="0">
                <a:solidFill>
                  <a:schemeClr val="tx1"/>
                </a:solidFill>
                <a:latin typeface="Arial" charset="0"/>
                <a:ea typeface="+mn-ea"/>
                <a:cs typeface="Arial" charset="0"/>
              </a:rPr>
              <a:t> conține mai multe servere de comandă (pentru a fi mai greu de dezactivat) sau pot avea o arhitectura mai complexă de tip </a:t>
            </a:r>
            <a:r>
              <a:rPr lang="ro-RO" sz="1200" kern="1200" dirty="0" err="1">
                <a:solidFill>
                  <a:schemeClr val="tx1"/>
                </a:solidFill>
                <a:latin typeface="Arial" charset="0"/>
                <a:ea typeface="+mn-ea"/>
                <a:cs typeface="Arial" charset="0"/>
              </a:rPr>
              <a:t>peer-to-peer</a:t>
            </a:r>
            <a:r>
              <a:rPr lang="ro-RO" sz="1200" kern="1200" dirty="0">
                <a:solidFill>
                  <a:schemeClr val="tx1"/>
                </a:solidFill>
                <a:latin typeface="Arial" charset="0"/>
                <a:ea typeface="+mn-ea"/>
                <a:cs typeface="Arial" charset="0"/>
              </a:rPr>
              <a:t>, fără server centralizat (tot in același scop de a fi mai greu de dezactivat).</a:t>
            </a:r>
            <a:endParaRPr lang="en-US" sz="1200" kern="1200" dirty="0">
              <a:solidFill>
                <a:schemeClr val="tx1"/>
              </a:solidFill>
              <a:latin typeface="Arial"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2162632B-8A31-4213-806E-1BB078EAB332}" type="slidenum">
              <a:rPr lang="en-US" smtClean="0"/>
              <a:pPr>
                <a:defRPr/>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EDBA57EA-B6F7-485D-8C1B-2D93B891CF37}" type="slidenum">
              <a:rPr lang="en-US" smtClean="0"/>
              <a:pPr/>
              <a:t>14</a:t>
            </a:fld>
            <a:endParaRPr lang="en-US"/>
          </a:p>
        </p:txBody>
      </p:sp>
      <p:sp>
        <p:nvSpPr>
          <p:cNvPr id="60419" name="Rectangle 2"/>
          <p:cNvSpPr>
            <a:spLocks noGrp="1" noRot="1" noChangeAspect="1" noChangeArrowheads="1" noTextEdit="1"/>
          </p:cNvSpPr>
          <p:nvPr>
            <p:ph type="sldImg"/>
          </p:nvPr>
        </p:nvSpPr>
        <p:spPr>
          <a:xfrm>
            <a:off x="992188" y="768350"/>
            <a:ext cx="5114925" cy="3836988"/>
          </a:xfrm>
          <a:ln/>
        </p:spPr>
      </p:sp>
      <p:sp>
        <p:nvSpPr>
          <p:cNvPr id="60420"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ro-RO" sz="1200" kern="1200" dirty="0">
                <a:solidFill>
                  <a:schemeClr val="tx1"/>
                </a:solidFill>
                <a:latin typeface="Arial" charset="0"/>
                <a:ea typeface="+mn-ea"/>
                <a:cs typeface="Arial" charset="0"/>
              </a:rPr>
              <a:t>Descrierea figurii: două fișiere executabile denumite </a:t>
            </a:r>
            <a:r>
              <a:rPr lang="ro-RO" sz="1200" kern="1200" dirty="0" err="1">
                <a:solidFill>
                  <a:schemeClr val="tx1"/>
                </a:solidFill>
                <a:latin typeface="Arial" charset="0"/>
                <a:ea typeface="+mn-ea"/>
                <a:cs typeface="Arial" charset="0"/>
              </a:rPr>
              <a:t>xxx</a:t>
            </a:r>
            <a:r>
              <a:rPr lang="ro-RO" sz="1200" kern="1200" dirty="0">
                <a:solidFill>
                  <a:schemeClr val="tx1"/>
                </a:solidFill>
                <a:latin typeface="Arial" charset="0"/>
                <a:ea typeface="+mn-ea"/>
                <a:cs typeface="Arial" charset="0"/>
              </a:rPr>
              <a:t>_</a:t>
            </a:r>
            <a:r>
              <a:rPr lang="ro-RO" sz="1200" kern="1200" dirty="0" err="1">
                <a:solidFill>
                  <a:schemeClr val="tx1"/>
                </a:solidFill>
                <a:latin typeface="Arial" charset="0"/>
                <a:ea typeface="+mn-ea"/>
                <a:cs typeface="Arial" charset="0"/>
              </a:rPr>
              <a:t>picture.gif.exe</a:t>
            </a:r>
            <a:r>
              <a:rPr lang="ro-RO" sz="1200" kern="1200" dirty="0">
                <a:solidFill>
                  <a:schemeClr val="tx1"/>
                </a:solidFill>
                <a:latin typeface="Arial" charset="0"/>
                <a:ea typeface="+mn-ea"/>
                <a:cs typeface="Arial" charset="0"/>
              </a:rPr>
              <a:t> și </a:t>
            </a:r>
            <a:r>
              <a:rPr lang="ro-RO" sz="1200" kern="1200" dirty="0" err="1">
                <a:solidFill>
                  <a:schemeClr val="tx1"/>
                </a:solidFill>
                <a:latin typeface="Arial" charset="0"/>
                <a:ea typeface="+mn-ea"/>
                <a:cs typeface="Arial" charset="0"/>
              </a:rPr>
              <a:t>xxx</a:t>
            </a:r>
            <a:r>
              <a:rPr lang="ro-RO" sz="1200" kern="1200" dirty="0">
                <a:solidFill>
                  <a:schemeClr val="tx1"/>
                </a:solidFill>
                <a:latin typeface="Arial" charset="0"/>
                <a:ea typeface="+mn-ea"/>
                <a:cs typeface="Arial" charset="0"/>
              </a:rPr>
              <a:t>_</a:t>
            </a:r>
            <a:r>
              <a:rPr lang="ro-RO" sz="1200" kern="1200" dirty="0" err="1">
                <a:solidFill>
                  <a:schemeClr val="tx1"/>
                </a:solidFill>
                <a:latin typeface="Arial" charset="0"/>
                <a:ea typeface="+mn-ea"/>
                <a:cs typeface="Arial" charset="0"/>
              </a:rPr>
              <a:t>picture.hpg.exe</a:t>
            </a:r>
            <a:r>
              <a:rPr lang="ro-RO" sz="1200" kern="1200" dirty="0">
                <a:solidFill>
                  <a:schemeClr val="tx1"/>
                </a:solidFill>
                <a:latin typeface="Arial" charset="0"/>
                <a:ea typeface="+mn-ea"/>
                <a:cs typeface="Arial" charset="0"/>
              </a:rPr>
              <a:t> a căror extensie este ascunsă implicit de sistemul de operare Windows, executabile care au împrumutat și iconița a doua programe cunoscute de vizualizat fișiere imagine (</a:t>
            </a:r>
            <a:r>
              <a:rPr lang="ro-RO" sz="1200" kern="1200" dirty="0" err="1">
                <a:solidFill>
                  <a:schemeClr val="tx1"/>
                </a:solidFill>
                <a:latin typeface="Arial" charset="0"/>
                <a:ea typeface="+mn-ea"/>
                <a:cs typeface="Arial" charset="0"/>
              </a:rPr>
              <a:t>ACDSee</a:t>
            </a:r>
            <a:r>
              <a:rPr lang="ro-RO" sz="1200" kern="1200" dirty="0">
                <a:solidFill>
                  <a:schemeClr val="tx1"/>
                </a:solidFill>
                <a:latin typeface="Arial" charset="0"/>
                <a:ea typeface="+mn-ea"/>
                <a:cs typeface="Arial" charset="0"/>
              </a:rPr>
              <a:t> și </a:t>
            </a:r>
            <a:r>
              <a:rPr lang="ro-RO" sz="1200" kern="1200" dirty="0" err="1">
                <a:solidFill>
                  <a:schemeClr val="tx1"/>
                </a:solidFill>
                <a:latin typeface="Arial" charset="0"/>
                <a:ea typeface="+mn-ea"/>
                <a:cs typeface="Arial" charset="0"/>
              </a:rPr>
              <a:t>Irfan</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view</a:t>
            </a:r>
            <a:r>
              <a:rPr lang="ro-RO" sz="1200" kern="1200" dirty="0">
                <a:solidFill>
                  <a:schemeClr val="tx1"/>
                </a:solidFill>
                <a:latin typeface="Arial" charset="0"/>
                <a:ea typeface="+mn-ea"/>
                <a:cs typeface="Arial" charset="0"/>
              </a:rPr>
              <a:t>).</a:t>
            </a:r>
            <a:endParaRPr lang="en-US" sz="1200" kern="1200" dirty="0">
              <a:solidFill>
                <a:schemeClr val="tx1"/>
              </a:solidFill>
              <a:latin typeface="Arial" charset="0"/>
              <a:ea typeface="+mn-ea"/>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Arial" charset="0"/>
                <a:ea typeface="+mn-ea"/>
                <a:cs typeface="Arial" charset="0"/>
              </a:rPr>
              <a:t> </a:t>
            </a:r>
          </a:p>
          <a:p>
            <a:r>
              <a:rPr lang="ro-RO" sz="1200" kern="1200" dirty="0" err="1">
                <a:solidFill>
                  <a:schemeClr val="tx1"/>
                </a:solidFill>
                <a:latin typeface="Arial" charset="0"/>
                <a:ea typeface="+mn-ea"/>
                <a:cs typeface="Arial" charset="0"/>
              </a:rPr>
              <a:t>APT-urile</a:t>
            </a:r>
            <a:r>
              <a:rPr lang="ro-RO" sz="1200" kern="1200" dirty="0">
                <a:solidFill>
                  <a:schemeClr val="tx1"/>
                </a:solidFill>
                <a:latin typeface="Arial" charset="0"/>
                <a:ea typeface="+mn-ea"/>
                <a:cs typeface="Arial" charset="0"/>
              </a:rPr>
              <a:t> sunt abreviere de la </a:t>
            </a:r>
            <a:r>
              <a:rPr lang="en-US" sz="1200" kern="1200" dirty="0">
                <a:solidFill>
                  <a:schemeClr val="tx1"/>
                </a:solidFill>
                <a:latin typeface="Arial" charset="0"/>
                <a:ea typeface="+mn-ea"/>
                <a:cs typeface="Arial" charset="0"/>
              </a:rPr>
              <a:t>Advanced Persistent Threat</a:t>
            </a:r>
          </a:p>
          <a:p>
            <a:pPr lvl="0"/>
            <a:r>
              <a:rPr lang="en-US" sz="1200" kern="1200" dirty="0">
                <a:solidFill>
                  <a:schemeClr val="tx1"/>
                </a:solidFill>
                <a:latin typeface="Arial" charset="0"/>
                <a:ea typeface="+mn-ea"/>
                <a:cs typeface="Arial" charset="0"/>
              </a:rPr>
              <a:t>- </a:t>
            </a:r>
            <a:r>
              <a:rPr lang="ro-RO" sz="1200" kern="1200" dirty="0">
                <a:solidFill>
                  <a:schemeClr val="tx1"/>
                </a:solidFill>
                <a:latin typeface="Arial" charset="0"/>
                <a:ea typeface="+mn-ea"/>
                <a:cs typeface="Arial" charset="0"/>
              </a:rPr>
              <a:t>cea mai avansată forma de aplicații </a:t>
            </a:r>
            <a:r>
              <a:rPr lang="ro-RO" sz="1200" kern="1200" dirty="0" err="1">
                <a:solidFill>
                  <a:schemeClr val="tx1"/>
                </a:solidFill>
                <a:latin typeface="Arial" charset="0"/>
                <a:ea typeface="+mn-ea"/>
                <a:cs typeface="Arial" charset="0"/>
              </a:rPr>
              <a:t>malware</a:t>
            </a:r>
            <a:r>
              <a:rPr lang="ro-RO" sz="1200" kern="1200" dirty="0">
                <a:solidFill>
                  <a:schemeClr val="tx1"/>
                </a:solidFill>
                <a:latin typeface="Arial" charset="0"/>
                <a:ea typeface="+mn-ea"/>
                <a:cs typeface="Arial" charset="0"/>
              </a:rPr>
              <a:t>, folosite in general in scopuri precum culegerea de </a:t>
            </a:r>
            <a:r>
              <a:rPr lang="ro-RO" sz="1200" kern="1200" dirty="0" err="1">
                <a:solidFill>
                  <a:schemeClr val="tx1"/>
                </a:solidFill>
                <a:latin typeface="Arial" charset="0"/>
                <a:ea typeface="+mn-ea"/>
                <a:cs typeface="Arial" charset="0"/>
              </a:rPr>
              <a:t>informatii</a:t>
            </a:r>
            <a:r>
              <a:rPr lang="ro-RO" sz="1200" kern="1200" dirty="0">
                <a:solidFill>
                  <a:schemeClr val="tx1"/>
                </a:solidFill>
                <a:latin typeface="Arial" charset="0"/>
                <a:ea typeface="+mn-ea"/>
                <a:cs typeface="Arial" charset="0"/>
              </a:rPr>
              <a:t>, spionaj, etc.</a:t>
            </a:r>
            <a:endParaRPr lang="en-US" sz="1200" kern="1200" dirty="0">
              <a:solidFill>
                <a:schemeClr val="tx1"/>
              </a:solidFill>
              <a:latin typeface="Arial" charset="0"/>
              <a:ea typeface="+mn-ea"/>
              <a:cs typeface="Arial" charset="0"/>
            </a:endParaRPr>
          </a:p>
          <a:p>
            <a:pPr lvl="0"/>
            <a:r>
              <a:rPr lang="en-US" sz="1200" kern="1200" dirty="0">
                <a:solidFill>
                  <a:schemeClr val="tx1"/>
                </a:solidFill>
                <a:latin typeface="Arial" charset="0"/>
                <a:ea typeface="+mn-ea"/>
                <a:cs typeface="Arial" charset="0"/>
              </a:rPr>
              <a:t>- </a:t>
            </a:r>
            <a:r>
              <a:rPr lang="ro-RO" sz="1200" kern="1200" dirty="0">
                <a:solidFill>
                  <a:schemeClr val="tx1"/>
                </a:solidFill>
                <a:latin typeface="Arial" charset="0"/>
                <a:ea typeface="+mn-ea"/>
                <a:cs typeface="Arial" charset="0"/>
              </a:rPr>
              <a:t>in spate la un APT sta un actor statal sau un grup de atacatori sprijinit/sponsorizat de un actor statal</a:t>
            </a:r>
            <a:endParaRPr lang="en-US" sz="1200" kern="1200" dirty="0">
              <a:solidFill>
                <a:schemeClr val="tx1"/>
              </a:solidFill>
              <a:latin typeface="Arial" charset="0"/>
              <a:ea typeface="+mn-ea"/>
              <a:cs typeface="Arial" charset="0"/>
            </a:endParaRPr>
          </a:p>
          <a:p>
            <a:pPr lvl="0"/>
            <a:r>
              <a:rPr lang="en-US" sz="1200" kern="1200" dirty="0">
                <a:solidFill>
                  <a:schemeClr val="tx1"/>
                </a:solidFill>
                <a:latin typeface="Arial" charset="0"/>
                <a:ea typeface="+mn-ea"/>
                <a:cs typeface="Arial" charset="0"/>
              </a:rPr>
              <a:t>-</a:t>
            </a:r>
            <a:r>
              <a:rPr lang="en-US" sz="1200" kern="1200" baseline="0" dirty="0">
                <a:solidFill>
                  <a:schemeClr val="tx1"/>
                </a:solidFill>
                <a:latin typeface="Arial" charset="0"/>
                <a:ea typeface="+mn-ea"/>
                <a:cs typeface="Arial" charset="0"/>
              </a:rPr>
              <a:t> </a:t>
            </a:r>
            <a:r>
              <a:rPr lang="ro-RO" sz="1200" kern="1200" dirty="0">
                <a:solidFill>
                  <a:schemeClr val="tx1"/>
                </a:solidFill>
                <a:latin typeface="Arial" charset="0"/>
                <a:ea typeface="+mn-ea"/>
                <a:cs typeface="Arial" charset="0"/>
              </a:rPr>
              <a:t>spre deosebire de alte aplicații </a:t>
            </a:r>
            <a:r>
              <a:rPr lang="ro-RO" sz="1200" kern="1200" dirty="0" err="1">
                <a:solidFill>
                  <a:schemeClr val="tx1"/>
                </a:solidFill>
                <a:latin typeface="Arial" charset="0"/>
                <a:ea typeface="+mn-ea"/>
                <a:cs typeface="Arial" charset="0"/>
              </a:rPr>
              <a:t>malware</a:t>
            </a:r>
            <a:r>
              <a:rPr lang="ro-RO" sz="1200" kern="1200" dirty="0">
                <a:solidFill>
                  <a:schemeClr val="tx1"/>
                </a:solidFill>
                <a:latin typeface="Arial" charset="0"/>
                <a:ea typeface="+mn-ea"/>
                <a:cs typeface="Arial" charset="0"/>
              </a:rPr>
              <a:t> care infectează la întâmplare sistem după sistem (din cele găsite vulnerabile), un APT </a:t>
            </a:r>
            <a:r>
              <a:rPr lang="ro-RO" sz="1200" kern="1200" dirty="0" err="1">
                <a:solidFill>
                  <a:schemeClr val="tx1"/>
                </a:solidFill>
                <a:latin typeface="Arial" charset="0"/>
                <a:ea typeface="+mn-ea"/>
                <a:cs typeface="Arial" charset="0"/>
              </a:rPr>
              <a:t>target-ează</a:t>
            </a:r>
            <a:r>
              <a:rPr lang="ro-RO" sz="1200" kern="1200" dirty="0">
                <a:solidFill>
                  <a:schemeClr val="tx1"/>
                </a:solidFill>
                <a:latin typeface="Arial" charset="0"/>
                <a:ea typeface="+mn-ea"/>
                <a:cs typeface="Arial" charset="0"/>
              </a:rPr>
              <a:t> un anumit sistem sau o anumita rețea, fiind deseori create / </a:t>
            </a:r>
            <a:r>
              <a:rPr lang="ro-RO" sz="1200" kern="1200" dirty="0" err="1">
                <a:solidFill>
                  <a:schemeClr val="tx1"/>
                </a:solidFill>
                <a:latin typeface="Arial" charset="0"/>
                <a:ea typeface="+mn-ea"/>
                <a:cs typeface="Arial" charset="0"/>
              </a:rPr>
              <a:t>customizate</a:t>
            </a:r>
            <a:r>
              <a:rPr lang="ro-RO" sz="1200" kern="1200" dirty="0">
                <a:solidFill>
                  <a:schemeClr val="tx1"/>
                </a:solidFill>
                <a:latin typeface="Arial" charset="0"/>
                <a:ea typeface="+mn-ea"/>
                <a:cs typeface="Arial" charset="0"/>
              </a:rPr>
              <a:t> pentru sistemul sau rețeaua </a:t>
            </a:r>
            <a:r>
              <a:rPr lang="ro-RO" sz="1200" kern="1200" dirty="0" err="1">
                <a:solidFill>
                  <a:schemeClr val="tx1"/>
                </a:solidFill>
                <a:latin typeface="Arial" charset="0"/>
                <a:ea typeface="+mn-ea"/>
                <a:cs typeface="Arial" charset="0"/>
              </a:rPr>
              <a:t>target-ată</a:t>
            </a:r>
            <a:r>
              <a:rPr lang="ro-RO" sz="1200" kern="1200" dirty="0">
                <a:solidFill>
                  <a:schemeClr val="tx1"/>
                </a:solidFill>
                <a:latin typeface="Arial" charset="0"/>
                <a:ea typeface="+mn-ea"/>
                <a:cs typeface="Arial" charset="0"/>
              </a:rPr>
              <a:t>. Spre deosebire de alte aplicații </a:t>
            </a:r>
            <a:r>
              <a:rPr lang="ro-RO" sz="1200" kern="1200" dirty="0" err="1">
                <a:solidFill>
                  <a:schemeClr val="tx1"/>
                </a:solidFill>
                <a:latin typeface="Arial" charset="0"/>
                <a:ea typeface="+mn-ea"/>
                <a:cs typeface="Arial" charset="0"/>
              </a:rPr>
              <a:t>malware</a:t>
            </a:r>
            <a:r>
              <a:rPr lang="ro-RO" sz="1200" kern="1200" dirty="0">
                <a:solidFill>
                  <a:schemeClr val="tx1"/>
                </a:solidFill>
                <a:latin typeface="Arial" charset="0"/>
                <a:ea typeface="+mn-ea"/>
                <a:cs typeface="Arial" charset="0"/>
              </a:rPr>
              <a:t> care acționează oarecum automat, acțiunea unui APT se </a:t>
            </a:r>
            <a:r>
              <a:rPr lang="ro-RO" sz="1200" kern="1200" dirty="0" err="1">
                <a:solidFill>
                  <a:schemeClr val="tx1"/>
                </a:solidFill>
                <a:latin typeface="Arial" charset="0"/>
                <a:ea typeface="+mn-ea"/>
                <a:cs typeface="Arial" charset="0"/>
              </a:rPr>
              <a:t>desfășoara</a:t>
            </a:r>
            <a:r>
              <a:rPr lang="ro-RO" sz="1200" kern="1200" dirty="0">
                <a:solidFill>
                  <a:schemeClr val="tx1"/>
                </a:solidFill>
                <a:latin typeface="Arial" charset="0"/>
                <a:ea typeface="+mn-ea"/>
                <a:cs typeface="Arial" charset="0"/>
              </a:rPr>
              <a:t> sub atenta coordonare a unui operator uman.</a:t>
            </a:r>
            <a:endParaRPr lang="en-US" sz="1200" kern="1200" dirty="0">
              <a:solidFill>
                <a:schemeClr val="tx1"/>
              </a:solidFill>
              <a:latin typeface="Arial" charset="0"/>
              <a:ea typeface="+mn-ea"/>
              <a:cs typeface="Arial" charset="0"/>
            </a:endParaRPr>
          </a:p>
          <a:p>
            <a:pPr lvl="0"/>
            <a:r>
              <a:rPr lang="en-US" sz="1200" kern="1200" dirty="0">
                <a:solidFill>
                  <a:schemeClr val="tx1"/>
                </a:solidFill>
                <a:latin typeface="Arial" charset="0"/>
                <a:ea typeface="+mn-ea"/>
                <a:cs typeface="Arial" charset="0"/>
              </a:rPr>
              <a:t>- </a:t>
            </a:r>
            <a:r>
              <a:rPr lang="ro-RO" sz="1200" kern="1200" dirty="0">
                <a:solidFill>
                  <a:schemeClr val="tx1"/>
                </a:solidFill>
                <a:latin typeface="Arial" charset="0"/>
                <a:ea typeface="+mn-ea"/>
                <a:cs typeface="Arial" charset="0"/>
              </a:rPr>
              <a:t>greu de detectat, unul din scopurile unui APT este să rămână cat mai mult timp ascuns pentru a facilita culegerea de informații pentru o perioada mai lunga de timp</a:t>
            </a:r>
            <a:endParaRPr lang="en-US" sz="1200" kern="1200" dirty="0">
              <a:solidFill>
                <a:schemeClr val="tx1"/>
              </a:solidFill>
              <a:latin typeface="Arial" charset="0"/>
              <a:ea typeface="+mn-ea"/>
              <a:cs typeface="Arial" charset="0"/>
            </a:endParaRPr>
          </a:p>
          <a:p>
            <a:pPr lvl="0"/>
            <a:r>
              <a:rPr lang="en-US" sz="1200" kern="1200" dirty="0">
                <a:solidFill>
                  <a:schemeClr val="tx1"/>
                </a:solidFill>
                <a:latin typeface="Arial" charset="0"/>
                <a:ea typeface="+mn-ea"/>
                <a:cs typeface="Arial" charset="0"/>
              </a:rPr>
              <a:t>- </a:t>
            </a:r>
            <a:r>
              <a:rPr lang="ro-RO" sz="1200" kern="1200" dirty="0">
                <a:solidFill>
                  <a:schemeClr val="tx1"/>
                </a:solidFill>
                <a:latin typeface="Arial" charset="0"/>
                <a:ea typeface="+mn-ea"/>
                <a:cs typeface="Arial" charset="0"/>
              </a:rPr>
              <a:t>pentru ași atinge scopurile, creatorii unui APT pot afecta / penetra inclusiv lanțul de producție a unor dispozitive hardware sau aplicații software - adică un echipament sau soft de încredere să vina din fabrica / producător "gata infectat".</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 </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Unul dintre cele mai celebre </a:t>
            </a:r>
            <a:r>
              <a:rPr lang="ro-RO" sz="1200" kern="1200" dirty="0" err="1">
                <a:solidFill>
                  <a:schemeClr val="tx1"/>
                </a:solidFill>
                <a:latin typeface="Arial" charset="0"/>
                <a:ea typeface="+mn-ea"/>
                <a:cs typeface="Arial" charset="0"/>
              </a:rPr>
              <a:t>APT-uri</a:t>
            </a:r>
            <a:r>
              <a:rPr lang="ro-RO" sz="1200" kern="1200" dirty="0">
                <a:solidFill>
                  <a:schemeClr val="tx1"/>
                </a:solidFill>
                <a:latin typeface="Arial" charset="0"/>
                <a:ea typeface="+mn-ea"/>
                <a:cs typeface="Arial" charset="0"/>
              </a:rPr>
              <a:t> este </a:t>
            </a:r>
            <a:r>
              <a:rPr lang="ro-RO" sz="1200" kern="1200" dirty="0" err="1">
                <a:solidFill>
                  <a:schemeClr val="tx1"/>
                </a:solidFill>
                <a:latin typeface="Arial" charset="0"/>
                <a:ea typeface="+mn-ea"/>
                <a:cs typeface="Arial" charset="0"/>
              </a:rPr>
              <a:t>Stuxnet</a:t>
            </a:r>
            <a:r>
              <a:rPr lang="ro-RO" sz="1200" kern="1200" dirty="0">
                <a:solidFill>
                  <a:schemeClr val="tx1"/>
                </a:solidFill>
                <a:latin typeface="Arial" charset="0"/>
                <a:ea typeface="+mn-ea"/>
                <a:cs typeface="Arial" charset="0"/>
              </a:rPr>
              <a:t>, mai multe detalii aici: </a:t>
            </a:r>
            <a:r>
              <a:rPr lang="ro-RO" sz="1200" u="sng" kern="1200" dirty="0">
                <a:solidFill>
                  <a:schemeClr val="tx1"/>
                </a:solidFill>
                <a:latin typeface="Arial" charset="0"/>
                <a:ea typeface="+mn-ea"/>
                <a:cs typeface="Arial" charset="0"/>
                <a:hlinkClick r:id="rId3"/>
              </a:rPr>
              <a:t>https://en.wikipedia.org/wiki/Stuxnet</a:t>
            </a:r>
            <a:endParaRPr lang="en-US" sz="1200" kern="1200" dirty="0">
              <a:solidFill>
                <a:schemeClr val="tx1"/>
              </a:solidFill>
              <a:latin typeface="Arial"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2162632B-8A31-4213-806E-1BB078EAB332}"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3321196-A78C-4EB5-83FC-810484842701}" type="slidenum">
              <a:rPr lang="en-US" smtClean="0"/>
              <a:pPr/>
              <a:t>19</a:t>
            </a:fld>
            <a:endParaRPr lang="en-US"/>
          </a:p>
        </p:txBody>
      </p:sp>
      <p:sp>
        <p:nvSpPr>
          <p:cNvPr id="55299" name="Rectangle 2"/>
          <p:cNvSpPr>
            <a:spLocks noGrp="1" noRot="1" noChangeAspect="1" noChangeArrowheads="1" noTextEdit="1"/>
          </p:cNvSpPr>
          <p:nvPr>
            <p:ph type="sldImg"/>
          </p:nvPr>
        </p:nvSpPr>
        <p:spPr>
          <a:xfrm>
            <a:off x="992188" y="768350"/>
            <a:ext cx="5114925" cy="3836988"/>
          </a:xfrm>
          <a:ln/>
        </p:spPr>
      </p:sp>
      <p:sp>
        <p:nvSpPr>
          <p:cNvPr id="553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50BA55C-4D6A-4D6F-A83E-020B81ECFD0D}" type="slidenum">
              <a:rPr lang="en-US" smtClean="0"/>
              <a:pPr/>
              <a:t>20</a:t>
            </a:fld>
            <a:endParaRPr lang="en-US"/>
          </a:p>
        </p:txBody>
      </p:sp>
      <p:sp>
        <p:nvSpPr>
          <p:cNvPr id="53251" name="Rectangle 2"/>
          <p:cNvSpPr>
            <a:spLocks noGrp="1" noRot="1" noChangeAspect="1" noChangeArrowheads="1" noTextEdit="1"/>
          </p:cNvSpPr>
          <p:nvPr>
            <p:ph type="sldImg"/>
          </p:nvPr>
        </p:nvSpPr>
        <p:spPr>
          <a:xfrm>
            <a:off x="992188" y="768350"/>
            <a:ext cx="5114925" cy="3836988"/>
          </a:xfrm>
          <a:ln/>
        </p:spPr>
      </p:sp>
      <p:sp>
        <p:nvSpPr>
          <p:cNvPr id="532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E8223BB-253D-4630-85E7-FE89D8E223B0}" type="slidenum">
              <a:rPr lang="en-US" smtClean="0"/>
              <a:pPr/>
              <a:t>21</a:t>
            </a:fld>
            <a:endParaRPr lang="en-US"/>
          </a:p>
        </p:txBody>
      </p:sp>
      <p:sp>
        <p:nvSpPr>
          <p:cNvPr id="56323" name="Rectangle 2"/>
          <p:cNvSpPr>
            <a:spLocks noGrp="1" noRot="1" noChangeAspect="1" noChangeArrowheads="1" noTextEdit="1"/>
          </p:cNvSpPr>
          <p:nvPr>
            <p:ph type="sldImg"/>
          </p:nvPr>
        </p:nvSpPr>
        <p:spPr>
          <a:xfrm>
            <a:off x="992188" y="768350"/>
            <a:ext cx="5114925" cy="3836988"/>
          </a:xfrm>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17AFDCE0-A393-4276-A3D5-19FCCB46B931}" type="slidenum">
              <a:rPr lang="en-US" smtClean="0"/>
              <a:pPr/>
              <a:t>22</a:t>
            </a:fld>
            <a:endParaRPr lang="en-US"/>
          </a:p>
        </p:txBody>
      </p:sp>
      <p:sp>
        <p:nvSpPr>
          <p:cNvPr id="51203" name="Rectangle 2"/>
          <p:cNvSpPr>
            <a:spLocks noGrp="1" noRot="1" noChangeAspect="1" noChangeArrowheads="1" noTextEdit="1"/>
          </p:cNvSpPr>
          <p:nvPr>
            <p:ph type="sldImg"/>
          </p:nvPr>
        </p:nvSpPr>
        <p:spPr>
          <a:xfrm>
            <a:off x="992188" y="768350"/>
            <a:ext cx="5114925" cy="3836988"/>
          </a:xfrm>
          <a:ln/>
        </p:spPr>
      </p:sp>
      <p:sp>
        <p:nvSpPr>
          <p:cNvPr id="512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fontScale="92500" lnSpcReduction="20000"/>
          </a:bodyPr>
          <a:lstStyle/>
          <a:p>
            <a:r>
              <a:rPr lang="ro-RO" sz="1200" kern="1200" dirty="0">
                <a:solidFill>
                  <a:schemeClr val="tx1"/>
                </a:solidFill>
                <a:latin typeface="Arial" charset="0"/>
                <a:ea typeface="+mn-ea"/>
                <a:cs typeface="Arial" charset="0"/>
              </a:rPr>
              <a:t>Pe sistemele de operare vechi, </a:t>
            </a:r>
            <a:r>
              <a:rPr lang="ro-RO" sz="1200" kern="1200" dirty="0" err="1">
                <a:solidFill>
                  <a:schemeClr val="tx1"/>
                </a:solidFill>
                <a:latin typeface="Arial" charset="0"/>
                <a:ea typeface="+mn-ea"/>
                <a:cs typeface="Arial" charset="0"/>
              </a:rPr>
              <a:t>monotasking</a:t>
            </a:r>
            <a:r>
              <a:rPr lang="ro-RO" sz="1200" kern="1200" dirty="0">
                <a:solidFill>
                  <a:schemeClr val="tx1"/>
                </a:solidFill>
                <a:latin typeface="Arial" charset="0"/>
                <a:ea typeface="+mn-ea"/>
                <a:cs typeface="Arial" charset="0"/>
              </a:rPr>
              <a:t>, execuția codului virusului avea loc prin două mecanisme:</a:t>
            </a:r>
            <a:endParaRPr lang="en-US" sz="1200" kern="1200" dirty="0">
              <a:solidFill>
                <a:schemeClr val="tx1"/>
              </a:solidFill>
              <a:latin typeface="Arial" charset="0"/>
              <a:ea typeface="+mn-ea"/>
              <a:cs typeface="Arial" charset="0"/>
            </a:endParaRPr>
          </a:p>
          <a:p>
            <a:pPr lvl="0"/>
            <a:r>
              <a:rPr lang="ro-RO" sz="1200" kern="1200" dirty="0">
                <a:solidFill>
                  <a:schemeClr val="tx1"/>
                </a:solidFill>
                <a:latin typeface="Arial" charset="0"/>
                <a:ea typeface="+mn-ea"/>
                <a:cs typeface="Arial" charset="0"/>
              </a:rPr>
              <a:t>Odată cu execuția unui fișier infectat. In aceasta situație, se executa codul virusului de obicei la începutul rulării executabilului infectat, după care se execută codul propriu-zis al executabilului infectat. Virusul are “oportunitatea” de a se executa pentru scurt timp la începutul rulării executabilului, timp in care scanează sistemul de fișiere pentru alte posibile gazde pe care să le infecteze (operațiune destul de costisitoare ca timp) sau întreprinde partea “dăunătoare” a codului său.</a:t>
            </a:r>
            <a:endParaRPr lang="en-US" sz="1400" kern="1200" dirty="0">
              <a:solidFill>
                <a:schemeClr val="tx1"/>
              </a:solidFill>
              <a:latin typeface="Arial" charset="0"/>
              <a:ea typeface="+mn-ea"/>
              <a:cs typeface="Arial" charset="0"/>
            </a:endParaRPr>
          </a:p>
          <a:p>
            <a:pPr lvl="0"/>
            <a:r>
              <a:rPr lang="ro-RO" sz="1200" kern="1200" dirty="0">
                <a:solidFill>
                  <a:schemeClr val="tx1"/>
                </a:solidFill>
                <a:latin typeface="Arial" charset="0"/>
                <a:ea typeface="+mn-ea"/>
                <a:cs typeface="Arial" charset="0"/>
              </a:rPr>
              <a:t>Rămânerea rezidentă in memorie și redirectarea unor apeluri sistem / întreruperi care se execută (print-un mecanism de “</a:t>
            </a:r>
            <a:r>
              <a:rPr lang="ro-RO" sz="1200" kern="1200" dirty="0" err="1">
                <a:solidFill>
                  <a:schemeClr val="tx1"/>
                </a:solidFill>
                <a:latin typeface="Arial" charset="0"/>
                <a:ea typeface="+mn-ea"/>
                <a:cs typeface="Arial" charset="0"/>
              </a:rPr>
              <a:t>callback</a:t>
            </a:r>
            <a:r>
              <a:rPr lang="ro-RO" sz="1200" kern="1200" dirty="0">
                <a:solidFill>
                  <a:schemeClr val="tx1"/>
                </a:solidFill>
                <a:latin typeface="Arial" charset="0"/>
                <a:ea typeface="+mn-ea"/>
                <a:cs typeface="Arial" charset="0"/>
              </a:rPr>
              <a:t>”) la apariția unor evenimente precum:</a:t>
            </a:r>
            <a:endParaRPr lang="en-US" sz="1400" kern="1200" dirty="0">
              <a:solidFill>
                <a:schemeClr val="tx1"/>
              </a:solidFill>
              <a:latin typeface="Arial" charset="0"/>
              <a:ea typeface="+mn-ea"/>
              <a:cs typeface="Arial" charset="0"/>
            </a:endParaRPr>
          </a:p>
          <a:p>
            <a:pPr lvl="1"/>
            <a:r>
              <a:rPr lang="ro-RO" sz="1200" kern="1200" dirty="0">
                <a:solidFill>
                  <a:schemeClr val="tx1"/>
                </a:solidFill>
                <a:latin typeface="Arial" charset="0"/>
                <a:ea typeface="+mn-ea"/>
                <a:cs typeface="Arial" charset="0"/>
              </a:rPr>
              <a:t>accesarea unității de discheta</a:t>
            </a:r>
            <a:endParaRPr lang="en-US" sz="1400" kern="1200" dirty="0">
              <a:solidFill>
                <a:schemeClr val="tx1"/>
              </a:solidFill>
              <a:latin typeface="Arial" charset="0"/>
              <a:ea typeface="+mn-ea"/>
              <a:cs typeface="Arial" charset="0"/>
            </a:endParaRPr>
          </a:p>
          <a:p>
            <a:pPr lvl="1"/>
            <a:r>
              <a:rPr lang="ro-RO" sz="1200" kern="1200" dirty="0">
                <a:solidFill>
                  <a:schemeClr val="tx1"/>
                </a:solidFill>
                <a:latin typeface="Arial" charset="0"/>
                <a:ea typeface="+mn-ea"/>
                <a:cs typeface="Arial" charset="0"/>
              </a:rPr>
              <a:t>execuția unui fișier - spre exemplu, un fișier executabil neinfectat era infectat la execuția lui pentru că apelul sistem </a:t>
            </a:r>
            <a:r>
              <a:rPr lang="ro-RO" sz="1200" i="1" kern="1200" dirty="0" err="1">
                <a:solidFill>
                  <a:schemeClr val="tx1"/>
                </a:solidFill>
                <a:latin typeface="Arial" charset="0"/>
                <a:ea typeface="+mn-ea"/>
                <a:cs typeface="Arial" charset="0"/>
              </a:rPr>
              <a:t>exec</a:t>
            </a:r>
            <a:r>
              <a:rPr lang="ro-RO" sz="1200" kern="1200" dirty="0">
                <a:solidFill>
                  <a:schemeClr val="tx1"/>
                </a:solidFill>
                <a:latin typeface="Arial" charset="0"/>
                <a:ea typeface="+mn-ea"/>
                <a:cs typeface="Arial" charset="0"/>
              </a:rPr>
              <a:t> era redirectat de virus</a:t>
            </a:r>
            <a:endParaRPr lang="en-US" sz="1400" kern="1200" dirty="0">
              <a:solidFill>
                <a:schemeClr val="tx1"/>
              </a:solidFill>
              <a:latin typeface="Arial" charset="0"/>
              <a:ea typeface="+mn-ea"/>
              <a:cs typeface="Arial" charset="0"/>
            </a:endParaRPr>
          </a:p>
          <a:p>
            <a:pPr lvl="1"/>
            <a:r>
              <a:rPr lang="ro-RO" sz="1200" kern="1200" dirty="0">
                <a:solidFill>
                  <a:schemeClr val="tx1"/>
                </a:solidFill>
                <a:latin typeface="Arial" charset="0"/>
                <a:ea typeface="+mn-ea"/>
                <a:cs typeface="Arial" charset="0"/>
              </a:rPr>
              <a:t>scanarea unui fișier - un fișier neinfectat putea fi infectat chiar la scanarea lui de către un </a:t>
            </a:r>
            <a:r>
              <a:rPr lang="ro-RO" sz="1200" kern="1200" dirty="0" err="1">
                <a:solidFill>
                  <a:schemeClr val="tx1"/>
                </a:solidFill>
                <a:latin typeface="Arial" charset="0"/>
                <a:ea typeface="+mn-ea"/>
                <a:cs typeface="Arial" charset="0"/>
              </a:rPr>
              <a:t>antivirus</a:t>
            </a:r>
            <a:r>
              <a:rPr lang="ro-RO" sz="1200" kern="1200" dirty="0">
                <a:solidFill>
                  <a:schemeClr val="tx1"/>
                </a:solidFill>
                <a:latin typeface="Arial" charset="0"/>
                <a:ea typeface="+mn-ea"/>
                <a:cs typeface="Arial" charset="0"/>
              </a:rPr>
              <a:t> – datorită redirectării unui apel sistem precum </a:t>
            </a:r>
            <a:r>
              <a:rPr lang="ro-RO" sz="1200" i="1" kern="1200" dirty="0">
                <a:solidFill>
                  <a:schemeClr val="tx1"/>
                </a:solidFill>
                <a:latin typeface="Arial" charset="0"/>
                <a:ea typeface="+mn-ea"/>
                <a:cs typeface="Arial" charset="0"/>
              </a:rPr>
              <a:t>open</a:t>
            </a:r>
            <a:r>
              <a:rPr lang="ro-RO" sz="1200" kern="1200" dirty="0">
                <a:solidFill>
                  <a:schemeClr val="tx1"/>
                </a:solidFill>
                <a:latin typeface="Arial" charset="0"/>
                <a:ea typeface="+mn-ea"/>
                <a:cs typeface="Arial" charset="0"/>
              </a:rPr>
              <a:t> (pentru scanare </a:t>
            </a:r>
            <a:r>
              <a:rPr lang="ro-RO" sz="1200" kern="1200" dirty="0" err="1">
                <a:solidFill>
                  <a:schemeClr val="tx1"/>
                </a:solidFill>
                <a:latin typeface="Arial" charset="0"/>
                <a:ea typeface="+mn-ea"/>
                <a:cs typeface="Arial" charset="0"/>
              </a:rPr>
              <a:t>antivirusul</a:t>
            </a:r>
            <a:r>
              <a:rPr lang="ro-RO" sz="1200" kern="1200" dirty="0">
                <a:solidFill>
                  <a:schemeClr val="tx1"/>
                </a:solidFill>
                <a:latin typeface="Arial" charset="0"/>
                <a:ea typeface="+mn-ea"/>
                <a:cs typeface="Arial" charset="0"/>
              </a:rPr>
              <a:t> trebuie să deschidă fișierul, infecția având loc la deschidere).</a:t>
            </a:r>
            <a:endParaRPr lang="en-US" sz="14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 </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In cadrul sistemelor de operare </a:t>
            </a:r>
            <a:r>
              <a:rPr lang="ro-RO" sz="1200" kern="1200" dirty="0" err="1">
                <a:solidFill>
                  <a:schemeClr val="tx1"/>
                </a:solidFill>
                <a:latin typeface="Arial" charset="0"/>
                <a:ea typeface="+mn-ea"/>
                <a:cs typeface="Arial" charset="0"/>
              </a:rPr>
              <a:t>multitasking</a:t>
            </a:r>
            <a:r>
              <a:rPr lang="ro-RO" sz="1200" kern="1200" dirty="0">
                <a:solidFill>
                  <a:schemeClr val="tx1"/>
                </a:solidFill>
                <a:latin typeface="Arial" charset="0"/>
                <a:ea typeface="+mn-ea"/>
                <a:cs typeface="Arial" charset="0"/>
              </a:rPr>
              <a:t>,  replicarea este facilitată de faptul că virusul in sine poate instanția procese separate care să ruleze in paralel. Din acest punct de vedere, sisteme de operare precum Windows 95, Windows 98, Windows </a:t>
            </a:r>
            <a:r>
              <a:rPr lang="ro-RO" sz="1200" kern="1200" dirty="0" err="1">
                <a:solidFill>
                  <a:schemeClr val="tx1"/>
                </a:solidFill>
                <a:latin typeface="Arial" charset="0"/>
                <a:ea typeface="+mn-ea"/>
                <a:cs typeface="Arial" charset="0"/>
              </a:rPr>
              <a:t>Me</a:t>
            </a:r>
            <a:r>
              <a:rPr lang="ro-RO" sz="1200" kern="1200" dirty="0">
                <a:solidFill>
                  <a:schemeClr val="tx1"/>
                </a:solidFill>
                <a:latin typeface="Arial" charset="0"/>
                <a:ea typeface="+mn-ea"/>
                <a:cs typeface="Arial" charset="0"/>
              </a:rPr>
              <a:t>(</a:t>
            </a:r>
            <a:r>
              <a:rPr lang="ro-RO" sz="1200" kern="1200" dirty="0" err="1">
                <a:solidFill>
                  <a:schemeClr val="tx1"/>
                </a:solidFill>
                <a:latin typeface="Arial" charset="0"/>
                <a:ea typeface="+mn-ea"/>
                <a:cs typeface="Arial" charset="0"/>
              </a:rPr>
              <a:t>Millennium</a:t>
            </a:r>
            <a:r>
              <a:rPr lang="ro-RO" sz="1200" kern="1200" dirty="0">
                <a:solidFill>
                  <a:schemeClr val="tx1"/>
                </a:solidFill>
                <a:latin typeface="Arial" charset="0"/>
                <a:ea typeface="+mn-ea"/>
                <a:cs typeface="Arial" charset="0"/>
              </a:rPr>
              <a:t>) au fost mediul propice pentru răspândirea virușilor, oferind </a:t>
            </a:r>
            <a:r>
              <a:rPr lang="ro-RO" sz="1200" kern="1200" dirty="0" err="1">
                <a:solidFill>
                  <a:schemeClr val="tx1"/>
                </a:solidFill>
                <a:latin typeface="Arial" charset="0"/>
                <a:ea typeface="+mn-ea"/>
                <a:cs typeface="Arial" charset="0"/>
              </a:rPr>
              <a:t>multitasking</a:t>
            </a:r>
            <a:r>
              <a:rPr lang="ro-RO" sz="1200" kern="1200" dirty="0">
                <a:solidFill>
                  <a:schemeClr val="tx1"/>
                </a:solidFill>
                <a:latin typeface="Arial" charset="0"/>
                <a:ea typeface="+mn-ea"/>
                <a:cs typeface="Arial" charset="0"/>
              </a:rPr>
              <a:t>, dar fiind monoutilizator și lipsindu-le orice forma de protecție din acest punct de vedere (nu existau drepturi diferite, utilizatori diferiți în cadrul sistemului de fișiere și a altor resurse oferite de către sistemul de operare, toata procesele rulau sub / cu aceleași privilegii, </a:t>
            </a:r>
            <a:r>
              <a:rPr lang="ro-RO" sz="1200" kern="1200" dirty="0" err="1">
                <a:solidFill>
                  <a:schemeClr val="tx1"/>
                </a:solidFill>
                <a:latin typeface="Arial" charset="0"/>
                <a:ea typeface="+mn-ea"/>
                <a:cs typeface="Arial" charset="0"/>
              </a:rPr>
              <a:t>etc</a:t>
            </a:r>
            <a:r>
              <a:rPr lang="ro-RO" sz="1200" kern="1200" dirty="0">
                <a:solidFill>
                  <a:schemeClr val="tx1"/>
                </a:solidFill>
                <a:latin typeface="Arial" charset="0"/>
                <a:ea typeface="+mn-ea"/>
                <a:cs typeface="Arial" charset="0"/>
              </a:rPr>
              <a:t>)</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In cadrul sistemele de operare multiutilizator (utilizatori diferiți cu privilegii diferite), unde există un utilizator diferit sub care rulează diferite programe (spre exemplu în Linux, Android), este nevoie de exploatarea unor vulnerabilități locale pentru a duce la escaladare de privilegii (discuții despre aceste mecanisme într-un curs viitor).</a:t>
            </a:r>
            <a:endParaRPr lang="en-US" sz="1200" kern="1200" dirty="0">
              <a:solidFill>
                <a:schemeClr val="tx1"/>
              </a:solidFill>
              <a:latin typeface="Arial"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2162632B-8A31-4213-806E-1BB078EAB332}" type="slidenum">
              <a:rPr lang="en-US" smtClean="0"/>
              <a:pPr>
                <a:defRPr/>
              </a:pPr>
              <a:t>23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14376E24-F26F-4B18-BF86-E6BF145BE6B9}" type="slidenum">
              <a:rPr lang="en-US" smtClean="0"/>
              <a:pPr/>
              <a:t>24</a:t>
            </a:fld>
            <a:endParaRPr lang="en-US"/>
          </a:p>
        </p:txBody>
      </p:sp>
      <p:sp>
        <p:nvSpPr>
          <p:cNvPr id="54275" name="Rectangle 2"/>
          <p:cNvSpPr>
            <a:spLocks noGrp="1" noRot="1" noChangeAspect="1" noChangeArrowheads="1" noTextEdit="1"/>
          </p:cNvSpPr>
          <p:nvPr>
            <p:ph type="sldImg"/>
          </p:nvPr>
        </p:nvSpPr>
        <p:spPr>
          <a:xfrm>
            <a:off x="992188" y="768350"/>
            <a:ext cx="5114925" cy="3836988"/>
          </a:xfrm>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2B16B88-F7D9-4D3C-A382-A8680C2EA73A}" type="slidenum">
              <a:rPr lang="en-US" smtClean="0"/>
              <a:pPr/>
              <a:t>2</a:t>
            </a:fld>
            <a:endParaRPr lang="en-US"/>
          </a:p>
        </p:txBody>
      </p:sp>
      <p:sp>
        <p:nvSpPr>
          <p:cNvPr id="46083" name="Rectangle 2"/>
          <p:cNvSpPr>
            <a:spLocks noGrp="1" noRot="1" noChangeAspect="1" noChangeArrowheads="1" noTextEdit="1"/>
          </p:cNvSpPr>
          <p:nvPr>
            <p:ph type="sldImg"/>
          </p:nvPr>
        </p:nvSpPr>
        <p:spPr>
          <a:xfrm>
            <a:off x="992188" y="768350"/>
            <a:ext cx="5114925" cy="3836988"/>
          </a:xfrm>
          <a:ln/>
        </p:spPr>
      </p:sp>
      <p:sp>
        <p:nvSpPr>
          <p:cNvPr id="46084" name="Rectangle 3"/>
          <p:cNvSpPr>
            <a:spLocks noGrp="1" noChangeArrowheads="1"/>
          </p:cNvSpPr>
          <p:nvPr>
            <p:ph type="body" idx="1"/>
          </p:nvPr>
        </p:nvSpPr>
        <p:spPr>
          <a:noFill/>
          <a:ln/>
        </p:spPr>
        <p:txBody>
          <a:bodyPr/>
          <a:lstStyle/>
          <a:p>
            <a:r>
              <a:rPr lang="ro-RO"/>
              <a:t>Deși primii viruși au apărut la începutul anilor 80, posibilitatea existenței lor din punct de vedere teoretic a fost stipulată de John von Neumann, într-o serie de seminarii cu titlul: </a:t>
            </a:r>
            <a:r>
              <a:rPr lang="ro-RO" i="1"/>
              <a:t>Theory of Self-reproducing Automata</a:t>
            </a:r>
            <a:r>
              <a:rPr lang="ro-RO"/>
              <a:t> ținute la mijlocul anilor 40. Primii viruși au apărut abia 40 de ani mai târziu. La bibliografie găsiți un link spre seminariile lui von Neumann (bibliografie facultativă).</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F9DB3AEF-737B-4A2B-A0DE-C1B7DCCD22AA}" type="slidenum">
              <a:rPr lang="en-US" smtClean="0"/>
              <a:pPr/>
              <a:t>3</a:t>
            </a:fld>
            <a:endParaRPr lang="en-US"/>
          </a:p>
        </p:txBody>
      </p:sp>
      <p:sp>
        <p:nvSpPr>
          <p:cNvPr id="47107" name="Rectangle 2"/>
          <p:cNvSpPr>
            <a:spLocks noGrp="1" noRot="1" noChangeAspect="1" noChangeArrowheads="1" noTextEdit="1"/>
          </p:cNvSpPr>
          <p:nvPr>
            <p:ph type="sldImg"/>
          </p:nvPr>
        </p:nvSpPr>
        <p:spPr>
          <a:xfrm>
            <a:off x="992188" y="768350"/>
            <a:ext cx="5114925" cy="3836988"/>
          </a:xfrm>
          <a:ln/>
        </p:spPr>
      </p:sp>
      <p:sp>
        <p:nvSpPr>
          <p:cNvPr id="47108" name="Rectangle 3"/>
          <p:cNvSpPr>
            <a:spLocks noGrp="1" noChangeArrowheads="1"/>
          </p:cNvSpPr>
          <p:nvPr>
            <p:ph type="body" idx="1"/>
          </p:nvPr>
        </p:nvSpPr>
        <p:spPr>
          <a:noFill/>
          <a:ln/>
        </p:spPr>
        <p:txBody>
          <a:bodyPr/>
          <a:lstStyle/>
          <a:p>
            <a:pPr eaLnBrk="1" hangingPunct="1"/>
            <a:r>
              <a:rPr lang="ro-RO" dirty="0" err="1"/>
              <a:t>Slide-ul</a:t>
            </a:r>
            <a:r>
              <a:rPr lang="ro-RO" dirty="0"/>
              <a:t> de față conține cele mai populare forme de aplicații malware, fără a avea pretenția că lista este completă. Ca o observație, periodic sunt nevoit să adaug noi tipuri de aplicații malware la lista de față, printre aplicațiile adăugate în ultimii ani numărându-se </a:t>
            </a:r>
            <a:r>
              <a:rPr lang="ro-RO" dirty="0" err="1"/>
              <a:t>APT-urile</a:t>
            </a:r>
            <a:r>
              <a:rPr lang="ro-RO" dirty="0"/>
              <a:t> (</a:t>
            </a:r>
            <a:r>
              <a:rPr lang="ro-RO" i="1" dirty="0" err="1"/>
              <a:t>Advanced</a:t>
            </a:r>
            <a:r>
              <a:rPr lang="ro-RO" i="1" dirty="0"/>
              <a:t> Persistent </a:t>
            </a:r>
            <a:r>
              <a:rPr lang="ro-RO" i="1" dirty="0" err="1"/>
              <a:t>Threat</a:t>
            </a:r>
            <a:r>
              <a:rPr lang="ro-RO" dirty="0"/>
              <a:t>) și aplicațiile </a:t>
            </a:r>
            <a:r>
              <a:rPr lang="en-US" dirty="0"/>
              <a:t>crypto-</a:t>
            </a:r>
            <a:r>
              <a:rPr lang="en-US" dirty="0" err="1"/>
              <a:t>ransomware</a:t>
            </a:r>
            <a:r>
              <a:rPr lang="en-US" dirty="0"/>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7A01D50B-6DE2-4620-9F30-EA91D6BF793A}" type="slidenum">
              <a:rPr lang="en-US" smtClean="0"/>
              <a:pPr/>
              <a:t>4</a:t>
            </a:fld>
            <a:endParaRPr lang="en-US"/>
          </a:p>
        </p:txBody>
      </p:sp>
      <p:sp>
        <p:nvSpPr>
          <p:cNvPr id="48131" name="Rectangle 2"/>
          <p:cNvSpPr>
            <a:spLocks noGrp="1" noRot="1" noChangeAspect="1" noChangeArrowheads="1" noTextEdit="1"/>
          </p:cNvSpPr>
          <p:nvPr>
            <p:ph type="sldImg"/>
          </p:nvPr>
        </p:nvSpPr>
        <p:spPr>
          <a:xfrm>
            <a:off x="992188" y="768350"/>
            <a:ext cx="5114925" cy="3836988"/>
          </a:xfrm>
          <a:ln/>
        </p:spPr>
      </p:sp>
      <p:sp>
        <p:nvSpPr>
          <p:cNvPr id="48132" name="Rectangle 3"/>
          <p:cNvSpPr>
            <a:spLocks noGrp="1" noChangeArrowheads="1"/>
          </p:cNvSpPr>
          <p:nvPr>
            <p:ph type="body" idx="1"/>
          </p:nvPr>
        </p:nvSpPr>
        <p:spPr>
          <a:noFill/>
          <a:ln/>
        </p:spPr>
        <p:txBody>
          <a:bodyPr/>
          <a:lstStyle/>
          <a:p>
            <a:pPr eaLnBrk="1" hangingPunct="1"/>
            <a:r>
              <a:rPr lang="ro-RO" noProof="0" dirty="0"/>
              <a:t>Virușii au fost primele forme de malware capabile să infecteze un sistem. În accepțiunea clasică a termenului de virus, acesta nu poate exista de sine stătător, el având nevoie de o </a:t>
            </a:r>
            <a:r>
              <a:rPr lang="ro-RO" b="1" noProof="0" dirty="0"/>
              <a:t>gazdă</a:t>
            </a:r>
            <a:r>
              <a:rPr lang="ro-RO" baseline="0" noProof="0" dirty="0"/>
              <a:t> </a:t>
            </a:r>
            <a:r>
              <a:rPr lang="ro-RO" noProof="0" dirty="0"/>
              <a:t>de care să</a:t>
            </a:r>
            <a:r>
              <a:rPr lang="ro-RO" baseline="0" noProof="0" dirty="0"/>
              <a:t> se "lipească" (spre exemplu un fișier executabil) </a:t>
            </a:r>
            <a:r>
              <a:rPr lang="ro-RO" noProof="0" dirty="0"/>
              <a:t>– la fel cum virușii din biologie se replică doar în interiorul celulelor vii ale unui organism. O gazdă infectată este transmisă</a:t>
            </a:r>
            <a:r>
              <a:rPr lang="ro-RO" baseline="0" noProof="0" dirty="0"/>
              <a:t> din sistem in sistem prin intermediul </a:t>
            </a:r>
            <a:r>
              <a:rPr lang="ro-RO" b="1" baseline="0" noProof="0" dirty="0"/>
              <a:t>vectorului de transmisie</a:t>
            </a:r>
            <a:r>
              <a:rPr lang="ro-RO" baseline="0" noProof="0" dirty="0"/>
              <a:t>.</a:t>
            </a:r>
            <a:endParaRPr lang="ro-RO" noProof="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xfrm>
            <a:off x="992188" y="768350"/>
            <a:ext cx="5114925" cy="3836988"/>
          </a:xfrm>
          <a:ln/>
        </p:spPr>
      </p:sp>
      <p:sp>
        <p:nvSpPr>
          <p:cNvPr id="49155" name="Notes Placeholder 2"/>
          <p:cNvSpPr>
            <a:spLocks noGrp="1"/>
          </p:cNvSpPr>
          <p:nvPr>
            <p:ph type="body" idx="1"/>
          </p:nvPr>
        </p:nvSpPr>
        <p:spPr>
          <a:noFill/>
          <a:ln/>
        </p:spPr>
        <p:txBody>
          <a:bodyPr/>
          <a:lstStyle/>
          <a:p>
            <a:r>
              <a:rPr lang="ro-RO" dirty="0"/>
              <a:t>Viermii au apărut deodată cu dezvoltarea rețelelor de calculatoare și a rețelei Internet, exploatează de obicei procese server vulnerabile, ei replicându-se din sistem in sistem (daca un virus în accepțiunea clasică infecta fișiere executabile spre exemplu, un vierme infectează un sistem). Spre deosebire de un virus, un vierme (codul său) rezida în unul sau mai multe fișiere. Vom reveni mai târziu și vom puncta mai bine diferența dintre viruși și viermi.</a:t>
            </a:r>
            <a:endParaRPr lang="en-US" dirty="0"/>
          </a:p>
        </p:txBody>
      </p:sp>
      <p:sp>
        <p:nvSpPr>
          <p:cNvPr id="49156" name="Slide Number Placeholder 3"/>
          <p:cNvSpPr>
            <a:spLocks noGrp="1"/>
          </p:cNvSpPr>
          <p:nvPr>
            <p:ph type="sldNum" sz="quarter" idx="5"/>
          </p:nvPr>
        </p:nvSpPr>
        <p:spPr>
          <a:noFill/>
        </p:spPr>
        <p:txBody>
          <a:bodyPr/>
          <a:lstStyle/>
          <a:p>
            <a:fld id="{A7488546-D02C-49CB-AACD-7EC03AD3A9B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992188" y="768350"/>
            <a:ext cx="5114925" cy="3836988"/>
          </a:xfrm>
          <a:ln/>
        </p:spPr>
      </p:sp>
      <p:sp>
        <p:nvSpPr>
          <p:cNvPr id="50179" name="Notes Placeholder 2"/>
          <p:cNvSpPr>
            <a:spLocks noGrp="1"/>
          </p:cNvSpPr>
          <p:nvPr>
            <p:ph type="body" idx="1"/>
          </p:nvPr>
        </p:nvSpPr>
        <p:spPr>
          <a:noFill/>
          <a:ln/>
        </p:spPr>
        <p:txBody>
          <a:bodyPr/>
          <a:lstStyle/>
          <a:p>
            <a:r>
              <a:rPr lang="ro-RO" dirty="0"/>
              <a:t>Troienii – sunt aplicații malware care pretind ca fac ceva dar de fapt fac altceva după cum sugerează și numele. Un exemplu în acest sens ar fi unele aplicații de tipul </a:t>
            </a:r>
            <a:r>
              <a:rPr lang="ro-RO" dirty="0" err="1"/>
              <a:t>keygen</a:t>
            </a:r>
            <a:r>
              <a:rPr lang="ro-RO" dirty="0"/>
              <a:t> pe care unii utilizatori le folosesc pentru a înregistra unele softuri piratate. Astfel de programe de tipul </a:t>
            </a:r>
            <a:r>
              <a:rPr lang="ro-RO" dirty="0" err="1"/>
              <a:t>keygen</a:t>
            </a:r>
            <a:r>
              <a:rPr lang="ro-RO" dirty="0"/>
              <a:t> pot in același timp (pe lângă scopul „nobil” la care sunt folosite – generarea de seriale sau activarea unui program) să lanseze diverse forme de malware pe calculatorul pe care sunt rulate precum un virus </a:t>
            </a:r>
            <a:r>
              <a:rPr lang="ro-RO" dirty="0" err="1"/>
              <a:t>dropper</a:t>
            </a:r>
            <a:r>
              <a:rPr lang="ro-RO" dirty="0"/>
              <a:t>. Unii </a:t>
            </a:r>
            <a:r>
              <a:rPr lang="ro-RO" dirty="0" err="1"/>
              <a:t>antiviruși</a:t>
            </a:r>
            <a:r>
              <a:rPr lang="ro-RO" dirty="0"/>
              <a:t> detectează</a:t>
            </a:r>
            <a:r>
              <a:rPr lang="en-US" dirty="0"/>
              <a:t> </a:t>
            </a:r>
            <a:r>
              <a:rPr lang="en-US" dirty="0" err="1"/>
              <a:t>toate</a:t>
            </a:r>
            <a:r>
              <a:rPr lang="ro-RO" dirty="0"/>
              <a:t> </a:t>
            </a:r>
            <a:r>
              <a:rPr lang="ro-RO" dirty="0" err="1"/>
              <a:t>keygen-urile</a:t>
            </a:r>
            <a:r>
              <a:rPr lang="ro-RO" dirty="0"/>
              <a:t> ca fiind viruși (chiar și cele inofensive) pentru a descurajă pirateria. </a:t>
            </a:r>
            <a:r>
              <a:rPr lang="en-US" dirty="0"/>
              <a:t>Este </a:t>
            </a:r>
            <a:r>
              <a:rPr lang="ro-RO" dirty="0"/>
              <a:t>recomand</a:t>
            </a:r>
            <a:r>
              <a:rPr lang="en-US" dirty="0" err="1"/>
              <a:t>ata</a:t>
            </a:r>
            <a:r>
              <a:rPr lang="ro-RO" dirty="0"/>
              <a:t> rularea unor astfel de aplicații de proveniență/ acțiune îndoielnică cum ar fi </a:t>
            </a:r>
            <a:r>
              <a:rPr lang="ro-RO" dirty="0" err="1"/>
              <a:t>keygen-urile</a:t>
            </a:r>
            <a:r>
              <a:rPr lang="ro-RO" dirty="0"/>
              <a:t> într-o mașină virtuală.</a:t>
            </a:r>
            <a:endParaRPr lang="en-US" dirty="0"/>
          </a:p>
        </p:txBody>
      </p:sp>
      <p:sp>
        <p:nvSpPr>
          <p:cNvPr id="50180" name="Slide Number Placeholder 3"/>
          <p:cNvSpPr>
            <a:spLocks noGrp="1"/>
          </p:cNvSpPr>
          <p:nvPr>
            <p:ph type="sldNum" sz="quarter" idx="5"/>
          </p:nvPr>
        </p:nvSpPr>
        <p:spPr>
          <a:noFill/>
        </p:spPr>
        <p:txBody>
          <a:bodyPr/>
          <a:lstStyle/>
          <a:p>
            <a:fld id="{55C356B4-1005-4FF5-BF6A-763C23BF5FF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ro-RO" sz="1200" kern="1200" noProof="0" dirty="0" err="1">
                <a:solidFill>
                  <a:schemeClr val="tx1"/>
                </a:solidFill>
                <a:latin typeface="Arial" charset="0"/>
                <a:ea typeface="+mn-ea"/>
                <a:cs typeface="Arial" charset="0"/>
              </a:rPr>
              <a:t>Rootkit-urile</a:t>
            </a:r>
            <a:r>
              <a:rPr lang="ro-RO" sz="1200" kern="1200" noProof="0" dirty="0">
                <a:solidFill>
                  <a:schemeClr val="tx1"/>
                </a:solidFill>
                <a:latin typeface="Arial" charset="0"/>
                <a:ea typeface="+mn-ea"/>
                <a:cs typeface="Arial" charset="0"/>
              </a:rPr>
              <a:t> sunt folosite de atacatori pentru a-și ascunde urmele </a:t>
            </a:r>
            <a:r>
              <a:rPr lang="ro-RO" noProof="0" dirty="0"/>
              <a:t>(conectările, fișierele, procesele). Sunt folosite după atacarea cu succes a unui sistem și obținerea controlului asupra acestuia</a:t>
            </a:r>
            <a:r>
              <a:rPr lang="ro-RO" baseline="0" noProof="0" dirty="0"/>
              <a:t> </a:t>
            </a:r>
            <a:r>
              <a:rPr lang="ro-RO" sz="1200" kern="1200" noProof="0" dirty="0">
                <a:solidFill>
                  <a:schemeClr val="tx1"/>
                </a:solidFill>
                <a:latin typeface="Arial" charset="0"/>
                <a:ea typeface="+mn-ea"/>
                <a:cs typeface="Arial" charset="0"/>
              </a:rPr>
              <a:t>(sistem „spart”). Pe lângă ascunderea urmelor, un </a:t>
            </a:r>
            <a:r>
              <a:rPr lang="ro-RO" sz="1200" kern="1200" noProof="0" dirty="0" err="1">
                <a:solidFill>
                  <a:schemeClr val="tx1"/>
                </a:solidFill>
                <a:latin typeface="Arial" charset="0"/>
                <a:ea typeface="+mn-ea"/>
                <a:cs typeface="Arial" charset="0"/>
              </a:rPr>
              <a:t>rootkit</a:t>
            </a:r>
            <a:r>
              <a:rPr lang="ro-RO" sz="1200" kern="1200" noProof="0" dirty="0">
                <a:solidFill>
                  <a:schemeClr val="tx1"/>
                </a:solidFill>
                <a:latin typeface="Arial" charset="0"/>
                <a:ea typeface="+mn-ea"/>
                <a:cs typeface="Arial" charset="0"/>
              </a:rPr>
              <a:t> poate oferi o portița de acces mai facil pe viitor a atacatorului asupra sistemului - se ajunge la ceea ce se cheamă </a:t>
            </a:r>
            <a:r>
              <a:rPr lang="ro-RO" sz="1200" kern="1200" noProof="0" dirty="0" err="1">
                <a:solidFill>
                  <a:schemeClr val="tx1"/>
                </a:solidFill>
                <a:latin typeface="Arial" charset="0"/>
                <a:ea typeface="+mn-ea"/>
                <a:cs typeface="Arial" charset="0"/>
              </a:rPr>
              <a:t>backdoor</a:t>
            </a:r>
            <a:r>
              <a:rPr lang="ro-RO" sz="1200" kern="1200" noProof="0" dirty="0">
                <a:solidFill>
                  <a:schemeClr val="tx1"/>
                </a:solidFill>
                <a:latin typeface="Arial" charset="0"/>
                <a:ea typeface="+mn-ea"/>
                <a:cs typeface="Arial" charset="0"/>
              </a:rPr>
              <a:t>. </a:t>
            </a:r>
          </a:p>
          <a:p>
            <a:r>
              <a:rPr lang="ro-RO" sz="1200" kern="1200" noProof="0" dirty="0">
                <a:solidFill>
                  <a:schemeClr val="tx1"/>
                </a:solidFill>
                <a:latin typeface="Arial" charset="0"/>
                <a:ea typeface="+mn-ea"/>
                <a:cs typeface="Arial" charset="0"/>
              </a:rPr>
              <a:t>Un </a:t>
            </a:r>
            <a:r>
              <a:rPr lang="ro-RO" sz="1200" kern="1200" noProof="0" dirty="0" err="1">
                <a:solidFill>
                  <a:schemeClr val="tx1"/>
                </a:solidFill>
                <a:latin typeface="Arial" charset="0"/>
                <a:ea typeface="+mn-ea"/>
                <a:cs typeface="Arial" charset="0"/>
              </a:rPr>
              <a:t>backdoor</a:t>
            </a:r>
            <a:r>
              <a:rPr lang="ro-RO" sz="1200" kern="1200" noProof="0" dirty="0">
                <a:solidFill>
                  <a:schemeClr val="tx1"/>
                </a:solidFill>
                <a:latin typeface="Arial" charset="0"/>
                <a:ea typeface="+mn-ea"/>
                <a:cs typeface="Arial" charset="0"/>
              </a:rPr>
              <a:t> poate oferi atacatorului:</a:t>
            </a:r>
          </a:p>
          <a:p>
            <a:pPr lvl="0"/>
            <a:r>
              <a:rPr lang="ro-RO" sz="1200" kern="1200" noProof="0" dirty="0">
                <a:solidFill>
                  <a:schemeClr val="tx1"/>
                </a:solidFill>
                <a:latin typeface="Arial" charset="0"/>
                <a:ea typeface="+mn-ea"/>
                <a:cs typeface="Arial" charset="0"/>
              </a:rPr>
              <a:t>- port alternativ deschis de un proces pe care </a:t>
            </a:r>
            <a:r>
              <a:rPr lang="ro-RO" sz="1200" kern="1200" noProof="0" dirty="0" err="1">
                <a:solidFill>
                  <a:schemeClr val="tx1"/>
                </a:solidFill>
                <a:latin typeface="Arial" charset="0"/>
                <a:ea typeface="+mn-ea"/>
                <a:cs typeface="Arial" charset="0"/>
              </a:rPr>
              <a:t>backdoor-ul</a:t>
            </a:r>
            <a:r>
              <a:rPr lang="ro-RO" sz="1200" kern="1200" noProof="0" dirty="0">
                <a:solidFill>
                  <a:schemeClr val="tx1"/>
                </a:solidFill>
                <a:latin typeface="Arial" charset="0"/>
                <a:ea typeface="+mn-ea"/>
                <a:cs typeface="Arial" charset="0"/>
              </a:rPr>
              <a:t> poate oferi conectivitate oricând atacatorului;</a:t>
            </a:r>
          </a:p>
          <a:p>
            <a:pPr lvl="0"/>
            <a:r>
              <a:rPr lang="ro-RO" sz="1200" kern="1200" noProof="0" dirty="0">
                <a:solidFill>
                  <a:schemeClr val="tx1"/>
                </a:solidFill>
                <a:latin typeface="Arial" charset="0"/>
                <a:ea typeface="+mn-ea"/>
                <a:cs typeface="Arial" charset="0"/>
              </a:rPr>
              <a:t>- proces care rulează local din timp in timp printr-un mecanism oferit de sistemul de operare (</a:t>
            </a:r>
            <a:r>
              <a:rPr lang="ro-RO" sz="1200" kern="1200" noProof="0" dirty="0" err="1">
                <a:solidFill>
                  <a:schemeClr val="tx1"/>
                </a:solidFill>
                <a:latin typeface="Arial" charset="0"/>
                <a:ea typeface="+mn-ea"/>
                <a:cs typeface="Arial" charset="0"/>
              </a:rPr>
              <a:t>cron</a:t>
            </a:r>
            <a:r>
              <a:rPr lang="ro-RO" sz="1200" kern="1200" noProof="0" dirty="0">
                <a:solidFill>
                  <a:schemeClr val="tx1"/>
                </a:solidFill>
                <a:latin typeface="Arial" charset="0"/>
                <a:ea typeface="+mn-ea"/>
                <a:cs typeface="Arial" charset="0"/>
              </a:rPr>
              <a:t> pe Linux, </a:t>
            </a:r>
            <a:r>
              <a:rPr lang="ro-RO" sz="1200" kern="1200" noProof="0" dirty="0" err="1">
                <a:solidFill>
                  <a:schemeClr val="tx1"/>
                </a:solidFill>
                <a:latin typeface="Arial" charset="0"/>
                <a:ea typeface="+mn-ea"/>
                <a:cs typeface="Arial" charset="0"/>
              </a:rPr>
              <a:t>scheduled</a:t>
            </a:r>
            <a:r>
              <a:rPr lang="ro-RO" sz="1200" kern="1200" noProof="0" dirty="0">
                <a:solidFill>
                  <a:schemeClr val="tx1"/>
                </a:solidFill>
                <a:latin typeface="Arial" charset="0"/>
                <a:ea typeface="+mn-ea"/>
                <a:cs typeface="Arial" charset="0"/>
              </a:rPr>
              <a:t> task in Windows) care face </a:t>
            </a:r>
            <a:r>
              <a:rPr lang="ro-RO" sz="1200" kern="1200" noProof="0" dirty="0" err="1">
                <a:solidFill>
                  <a:schemeClr val="tx1"/>
                </a:solidFill>
                <a:latin typeface="Arial" charset="0"/>
                <a:ea typeface="+mn-ea"/>
                <a:cs typeface="Arial" charset="0"/>
              </a:rPr>
              <a:t>callback</a:t>
            </a:r>
            <a:r>
              <a:rPr lang="ro-RO" sz="1200" kern="1200" noProof="0" dirty="0">
                <a:solidFill>
                  <a:schemeClr val="tx1"/>
                </a:solidFill>
                <a:latin typeface="Arial" charset="0"/>
                <a:ea typeface="+mn-ea"/>
                <a:cs typeface="Arial" charset="0"/>
              </a:rPr>
              <a:t> (conexiune inversă) la un server deținut/controlat de atacator.</a:t>
            </a:r>
          </a:p>
          <a:p>
            <a:endParaRPr lang="ro-RO" noProof="0" dirty="0"/>
          </a:p>
        </p:txBody>
      </p:sp>
      <p:sp>
        <p:nvSpPr>
          <p:cNvPr id="4" name="Slide Number Placeholder 3"/>
          <p:cNvSpPr>
            <a:spLocks noGrp="1"/>
          </p:cNvSpPr>
          <p:nvPr>
            <p:ph type="sldNum" sz="quarter" idx="10"/>
          </p:nvPr>
        </p:nvSpPr>
        <p:spPr/>
        <p:txBody>
          <a:bodyPr/>
          <a:lstStyle/>
          <a:p>
            <a:pPr>
              <a:defRPr/>
            </a:pPr>
            <a:fld id="{2162632B-8A31-4213-806E-1BB078EAB332}"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r>
              <a:rPr lang="ro-RO" sz="1200" kern="1200" dirty="0">
                <a:solidFill>
                  <a:schemeClr val="tx1"/>
                </a:solidFill>
                <a:latin typeface="Arial" charset="0"/>
                <a:ea typeface="+mn-ea"/>
                <a:cs typeface="Arial" charset="0"/>
              </a:rPr>
              <a:t>Pentru a ascunde urmele atacatorului (fișierele create de atacator, procesele ce sunt rulate de acesta), un </a:t>
            </a:r>
            <a:r>
              <a:rPr lang="ro-RO" sz="1200" kern="1200" dirty="0" err="1">
                <a:solidFill>
                  <a:schemeClr val="tx1"/>
                </a:solidFill>
                <a:latin typeface="Arial" charset="0"/>
                <a:ea typeface="+mn-ea"/>
                <a:cs typeface="Arial" charset="0"/>
              </a:rPr>
              <a:t>rootkit</a:t>
            </a:r>
            <a:r>
              <a:rPr lang="ro-RO" sz="1200" kern="1200" dirty="0">
                <a:solidFill>
                  <a:schemeClr val="tx1"/>
                </a:solidFill>
                <a:latin typeface="Arial" charset="0"/>
                <a:ea typeface="+mn-ea"/>
                <a:cs typeface="Arial" charset="0"/>
              </a:rPr>
              <a:t> se integrează in cadrul sistemului de operare prin două modalități:</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 In așa numitul </a:t>
            </a:r>
            <a:r>
              <a:rPr lang="ro-RO" sz="1200" kern="1200" dirty="0" err="1">
                <a:solidFill>
                  <a:schemeClr val="tx1"/>
                </a:solidFill>
                <a:latin typeface="Arial" charset="0"/>
                <a:ea typeface="+mn-ea"/>
                <a:cs typeface="Arial" charset="0"/>
              </a:rPr>
              <a:t>user</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space</a:t>
            </a:r>
            <a:r>
              <a:rPr lang="ro-RO" sz="1200" kern="1200" dirty="0">
                <a:solidFill>
                  <a:schemeClr val="tx1"/>
                </a:solidFill>
                <a:latin typeface="Arial" charset="0"/>
                <a:ea typeface="+mn-ea"/>
                <a:cs typeface="Arial" charset="0"/>
              </a:rPr>
              <a:t> (nivel aplicație) prin suprascrierea comenzilor uzuale ale sistemului de operare, gen: </a:t>
            </a:r>
            <a:r>
              <a:rPr lang="ro-RO" sz="1200" kern="1200" dirty="0" err="1">
                <a:solidFill>
                  <a:schemeClr val="tx1"/>
                </a:solidFill>
                <a:latin typeface="Arial" charset="0"/>
                <a:ea typeface="+mn-ea"/>
                <a:cs typeface="Arial" charset="0"/>
              </a:rPr>
              <a:t>ls</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ps</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netstat</a:t>
            </a:r>
            <a:r>
              <a:rPr lang="ro-RO" sz="1200" kern="1200" dirty="0">
                <a:solidFill>
                  <a:schemeClr val="tx1"/>
                </a:solidFill>
                <a:latin typeface="Arial" charset="0"/>
                <a:ea typeface="+mn-ea"/>
                <a:cs typeface="Arial" charset="0"/>
              </a:rPr>
              <a:t> pentru a ascunde anumite fișiere/procese lansate de atacator, inclusiv fișierele propriu-zise ale </a:t>
            </a:r>
            <a:r>
              <a:rPr lang="ro-RO" sz="1200" kern="1200" dirty="0" err="1">
                <a:solidFill>
                  <a:schemeClr val="tx1"/>
                </a:solidFill>
                <a:latin typeface="Arial" charset="0"/>
                <a:ea typeface="+mn-ea"/>
                <a:cs typeface="Arial" charset="0"/>
              </a:rPr>
              <a:t>rootkit-ului</a:t>
            </a:r>
            <a:r>
              <a:rPr lang="ro-RO" sz="1200" kern="1200" dirty="0">
                <a:solidFill>
                  <a:schemeClr val="tx1"/>
                </a:solidFill>
                <a:latin typeface="Arial" charset="0"/>
                <a:ea typeface="+mn-ea"/>
                <a:cs typeface="Arial" charset="0"/>
              </a:rPr>
              <a:t>;</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 In așa numitul </a:t>
            </a:r>
            <a:r>
              <a:rPr lang="ro-RO" sz="1200" kern="1200" dirty="0" err="1">
                <a:solidFill>
                  <a:schemeClr val="tx1"/>
                </a:solidFill>
                <a:latin typeface="Arial" charset="0"/>
                <a:ea typeface="+mn-ea"/>
                <a:cs typeface="Arial" charset="0"/>
              </a:rPr>
              <a:t>kernel</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space</a:t>
            </a:r>
            <a:r>
              <a:rPr lang="ro-RO" sz="1200" kern="1200" dirty="0">
                <a:solidFill>
                  <a:schemeClr val="tx1"/>
                </a:solidFill>
                <a:latin typeface="Arial" charset="0"/>
                <a:ea typeface="+mn-ea"/>
                <a:cs typeface="Arial" charset="0"/>
              </a:rPr>
              <a:t> (la nivelul nucleului sistemului de operare) prin redirectarea anumitor apeluri sistem oferite de sistemul de operare respectiv - spre exemplul pentru ascunderea fișierelor sau proceselor create de atacator pot fi redirectate apelurile sistem </a:t>
            </a:r>
            <a:r>
              <a:rPr lang="ro-RO" sz="1200" kern="1200" dirty="0" err="1">
                <a:solidFill>
                  <a:schemeClr val="tx1"/>
                </a:solidFill>
                <a:latin typeface="Arial" charset="0"/>
                <a:ea typeface="+mn-ea"/>
                <a:cs typeface="Arial" charset="0"/>
              </a:rPr>
              <a:t>read</a:t>
            </a:r>
            <a:r>
              <a:rPr lang="ro-RO" sz="1200" kern="1200" dirty="0">
                <a:solidFill>
                  <a:schemeClr val="tx1"/>
                </a:solidFill>
                <a:latin typeface="Arial" charset="0"/>
                <a:ea typeface="+mn-ea"/>
                <a:cs typeface="Arial" charset="0"/>
              </a:rPr>
              <a:t>, apelul sistem care iterează conținutului unui director, apelul sistem care iterează lista proceselor - astfel de redirectări având impact direct asupra aplicațiilor de la nivel aplicație care afișează utilizatorului aceste resurse (fișiere, procese).</a:t>
            </a:r>
            <a:endParaRPr lang="en-US" sz="1200" kern="1200" dirty="0">
              <a:solidFill>
                <a:schemeClr val="tx1"/>
              </a:solidFill>
              <a:latin typeface="Arial"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2162632B-8A31-4213-806E-1BB078EAB332}"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fontScale="70000" lnSpcReduction="20000"/>
          </a:bodyPr>
          <a:lstStyle/>
          <a:p>
            <a:r>
              <a:rPr lang="ro-RO" sz="1200" kern="1200" dirty="0">
                <a:solidFill>
                  <a:schemeClr val="tx1"/>
                </a:solidFill>
                <a:latin typeface="Arial" charset="0"/>
                <a:ea typeface="+mn-ea"/>
                <a:cs typeface="Arial" charset="0"/>
              </a:rPr>
              <a:t>Aplicațiile </a:t>
            </a:r>
            <a:r>
              <a:rPr lang="ro-RO" sz="1200" kern="1200" dirty="0" err="1">
                <a:solidFill>
                  <a:schemeClr val="tx1"/>
                </a:solidFill>
                <a:latin typeface="Arial" charset="0"/>
                <a:ea typeface="+mn-ea"/>
                <a:cs typeface="Arial" charset="0"/>
              </a:rPr>
              <a:t>spyware</a:t>
            </a:r>
            <a:r>
              <a:rPr lang="ro-RO" sz="1200" kern="1200" dirty="0">
                <a:solidFill>
                  <a:schemeClr val="tx1"/>
                </a:solidFill>
                <a:latin typeface="Arial" charset="0"/>
                <a:ea typeface="+mn-ea"/>
                <a:cs typeface="Arial" charset="0"/>
              </a:rPr>
              <a:t> &amp; </a:t>
            </a:r>
            <a:r>
              <a:rPr lang="ro-RO" sz="1200" kern="1200" dirty="0" err="1">
                <a:solidFill>
                  <a:schemeClr val="tx1"/>
                </a:solidFill>
                <a:latin typeface="Arial" charset="0"/>
                <a:ea typeface="+mn-ea"/>
                <a:cs typeface="Arial" charset="0"/>
              </a:rPr>
              <a:t>adware</a:t>
            </a:r>
            <a:r>
              <a:rPr lang="ro-RO" sz="1200" kern="1200" dirty="0">
                <a:solidFill>
                  <a:schemeClr val="tx1"/>
                </a:solidFill>
                <a:latin typeface="Arial" charset="0"/>
                <a:ea typeface="+mn-ea"/>
                <a:cs typeface="Arial" charset="0"/>
              </a:rPr>
              <a:t> de obicei "vin la pachet". Au început să fie populare la sfârșitul anilor 90, începutul anilor 2000 odată cu dezvoltarea rețelei Internet și comportamentul utilizatorilor de a petrece cât mai mult timp "online".</a:t>
            </a:r>
            <a:endParaRPr lang="en-US" sz="1200" kern="1200" dirty="0">
              <a:solidFill>
                <a:schemeClr val="tx1"/>
              </a:solidFill>
              <a:latin typeface="Arial" charset="0"/>
              <a:ea typeface="+mn-ea"/>
              <a:cs typeface="Arial" charset="0"/>
            </a:endParaRPr>
          </a:p>
          <a:p>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Se instalează fără un acord explicit al utilizatorului, fie ca aplicații 3rd party - utilizatorii nu citesc niciodată un </a:t>
            </a:r>
            <a:r>
              <a:rPr lang="ro-RO" sz="1200" kern="1200" dirty="0" err="1">
                <a:solidFill>
                  <a:schemeClr val="tx1"/>
                </a:solidFill>
                <a:latin typeface="Arial" charset="0"/>
                <a:ea typeface="+mn-ea"/>
                <a:cs typeface="Arial" charset="0"/>
              </a:rPr>
              <a:t>license</a:t>
            </a:r>
            <a:r>
              <a:rPr lang="ro-RO" sz="1200" kern="1200" dirty="0">
                <a:solidFill>
                  <a:schemeClr val="tx1"/>
                </a:solidFill>
                <a:latin typeface="Arial" charset="0"/>
                <a:ea typeface="+mn-ea"/>
                <a:cs typeface="Arial" charset="0"/>
              </a:rPr>
              <a:t> agreement, fie nu își </a:t>
            </a:r>
            <a:r>
              <a:rPr lang="ro-RO" sz="1200" kern="1200" dirty="0" err="1">
                <a:solidFill>
                  <a:schemeClr val="tx1"/>
                </a:solidFill>
                <a:latin typeface="Arial" charset="0"/>
                <a:ea typeface="+mn-ea"/>
                <a:cs typeface="Arial" charset="0"/>
              </a:rPr>
              <a:t>customizează</a:t>
            </a:r>
            <a:r>
              <a:rPr lang="ro-RO" sz="1200" kern="1200" dirty="0">
                <a:solidFill>
                  <a:schemeClr val="tx1"/>
                </a:solidFill>
                <a:latin typeface="Arial" charset="0"/>
                <a:ea typeface="+mn-ea"/>
                <a:cs typeface="Arial" charset="0"/>
              </a:rPr>
              <a:t> niciodată instalarea unui program pentru a înlătura astfel de eventuale aplicații 3rd party - majoritatea utilizatorilor își instalează aplicații prin acțiuni de genul: Ok, </a:t>
            </a:r>
            <a:r>
              <a:rPr lang="ro-RO" sz="1200" kern="1200" dirty="0" err="1">
                <a:solidFill>
                  <a:schemeClr val="tx1"/>
                </a:solidFill>
                <a:latin typeface="Arial" charset="0"/>
                <a:ea typeface="+mn-ea"/>
                <a:cs typeface="Arial" charset="0"/>
              </a:rPr>
              <a:t>Agree</a:t>
            </a:r>
            <a:r>
              <a:rPr lang="ro-RO" sz="1200" kern="1200" dirty="0">
                <a:solidFill>
                  <a:schemeClr val="tx1"/>
                </a:solidFill>
                <a:latin typeface="Arial" charset="0"/>
                <a:ea typeface="+mn-ea"/>
                <a:cs typeface="Arial" charset="0"/>
              </a:rPr>
              <a:t>, Continue, </a:t>
            </a:r>
            <a:r>
              <a:rPr lang="ro-RO" sz="1200" kern="1200" dirty="0" err="1">
                <a:solidFill>
                  <a:schemeClr val="tx1"/>
                </a:solidFill>
                <a:latin typeface="Arial" charset="0"/>
                <a:ea typeface="+mn-ea"/>
                <a:cs typeface="Arial" charset="0"/>
              </a:rPr>
              <a:t>Allow</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Next</a:t>
            </a:r>
            <a:r>
              <a:rPr lang="ro-RO" sz="1200" kern="1200" dirty="0">
                <a:solidFill>
                  <a:schemeClr val="tx1"/>
                </a:solidFill>
                <a:latin typeface="Arial" charset="0"/>
                <a:ea typeface="+mn-ea"/>
                <a:cs typeface="Arial" charset="0"/>
              </a:rPr>
              <a:t>.</a:t>
            </a:r>
            <a:endParaRPr lang="en-US" sz="1200" kern="1200" dirty="0">
              <a:solidFill>
                <a:schemeClr val="tx1"/>
              </a:solidFill>
              <a:latin typeface="Arial" charset="0"/>
              <a:ea typeface="+mn-ea"/>
              <a:cs typeface="Arial" charset="0"/>
            </a:endParaRPr>
          </a:p>
          <a:p>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Uneori vin sub forma unor aplicați asemănătoare troienilor (dar mai puțin dăunătoare), utilizatorii cred ca aplicațiile respective fac ceva, dar de fapt scopul lor principal este acela de a urmări activitatea utilizatorului pentru ai crea un profil. Exemple: </a:t>
            </a:r>
            <a:r>
              <a:rPr lang="ro-RO" sz="1200" kern="1200" dirty="0" err="1">
                <a:solidFill>
                  <a:schemeClr val="tx1"/>
                </a:solidFill>
                <a:latin typeface="Arial" charset="0"/>
                <a:ea typeface="+mn-ea"/>
                <a:cs typeface="Arial" charset="0"/>
              </a:rPr>
              <a:t>free</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screensavers</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free</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smileys</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with</a:t>
            </a:r>
            <a:r>
              <a:rPr lang="ro-RO" sz="1200" kern="1200" dirty="0">
                <a:solidFill>
                  <a:schemeClr val="tx1"/>
                </a:solidFill>
                <a:latin typeface="Arial" charset="0"/>
                <a:ea typeface="+mn-ea"/>
                <a:cs typeface="Arial" charset="0"/>
              </a:rPr>
              <a:t> sound, </a:t>
            </a:r>
            <a:r>
              <a:rPr lang="ro-RO" sz="1200" kern="1200" dirty="0" err="1">
                <a:solidFill>
                  <a:schemeClr val="tx1"/>
                </a:solidFill>
                <a:latin typeface="Arial" charset="0"/>
                <a:ea typeface="+mn-ea"/>
                <a:cs typeface="Arial" charset="0"/>
              </a:rPr>
              <a:t>toolbar-uri</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plug-in-uri</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free</a:t>
            </a:r>
            <a:r>
              <a:rPr lang="ro-RO" sz="1200" kern="1200" dirty="0">
                <a:solidFill>
                  <a:schemeClr val="tx1"/>
                </a:solidFill>
                <a:latin typeface="Arial" charset="0"/>
                <a:ea typeface="+mn-ea"/>
                <a:cs typeface="Arial" charset="0"/>
              </a:rPr>
              <a:t> pentru </a:t>
            </a:r>
            <a:r>
              <a:rPr lang="ro-RO" sz="1200" kern="1200" dirty="0" err="1">
                <a:solidFill>
                  <a:schemeClr val="tx1"/>
                </a:solidFill>
                <a:latin typeface="Arial" charset="0"/>
                <a:ea typeface="+mn-ea"/>
                <a:cs typeface="Arial" charset="0"/>
              </a:rPr>
              <a:t>browser-e</a:t>
            </a:r>
            <a:r>
              <a:rPr lang="ro-RO" sz="1200" kern="1200" dirty="0">
                <a:solidFill>
                  <a:schemeClr val="tx1"/>
                </a:solidFill>
                <a:latin typeface="Arial" charset="0"/>
                <a:ea typeface="+mn-ea"/>
                <a:cs typeface="Arial" charset="0"/>
              </a:rPr>
              <a:t> menite să asiste utilizatorii la shopping.</a:t>
            </a:r>
            <a:endParaRPr lang="en-US" sz="1200" kern="1200" dirty="0">
              <a:solidFill>
                <a:schemeClr val="tx1"/>
              </a:solidFill>
              <a:latin typeface="Arial" charset="0"/>
              <a:ea typeface="+mn-ea"/>
              <a:cs typeface="Arial" charset="0"/>
            </a:endParaRPr>
          </a:p>
          <a:p>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Ce fac: rulează în fundal, analizează comportamentul utilizatorului (exemple: colectează site-urile vizitate, lista contacte e-mailuri trimise), creează un profil al utilizatorului utilizat apoi de componenta </a:t>
            </a:r>
            <a:r>
              <a:rPr lang="ro-RO" sz="1200" kern="1200" dirty="0" err="1">
                <a:solidFill>
                  <a:schemeClr val="tx1"/>
                </a:solidFill>
                <a:latin typeface="Arial" charset="0"/>
                <a:ea typeface="+mn-ea"/>
                <a:cs typeface="Arial" charset="0"/>
              </a:rPr>
              <a:t>adware</a:t>
            </a:r>
            <a:r>
              <a:rPr lang="ro-RO" sz="1200" kern="1200" dirty="0">
                <a:solidFill>
                  <a:schemeClr val="tx1"/>
                </a:solidFill>
                <a:latin typeface="Arial" charset="0"/>
                <a:ea typeface="+mn-ea"/>
                <a:cs typeface="Arial" charset="0"/>
              </a:rPr>
              <a:t> pentru afișarea de reclame cat mai bine </a:t>
            </a:r>
            <a:r>
              <a:rPr lang="ro-RO" sz="1200" kern="1200" dirty="0" err="1">
                <a:solidFill>
                  <a:schemeClr val="tx1"/>
                </a:solidFill>
                <a:latin typeface="Arial" charset="0"/>
                <a:ea typeface="+mn-ea"/>
                <a:cs typeface="Arial" charset="0"/>
              </a:rPr>
              <a:t>targetate</a:t>
            </a:r>
            <a:r>
              <a:rPr lang="ro-RO" sz="1200" kern="1200" dirty="0">
                <a:solidFill>
                  <a:schemeClr val="tx1"/>
                </a:solidFill>
                <a:latin typeface="Arial" charset="0"/>
                <a:ea typeface="+mn-ea"/>
                <a:cs typeface="Arial" charset="0"/>
              </a:rPr>
              <a:t>.</a:t>
            </a:r>
            <a:endParaRPr lang="en-US" sz="1200" kern="1200" dirty="0">
              <a:solidFill>
                <a:schemeClr val="tx1"/>
              </a:solidFill>
              <a:latin typeface="Arial" charset="0"/>
              <a:ea typeface="+mn-ea"/>
              <a:cs typeface="Arial" charset="0"/>
            </a:endParaRPr>
          </a:p>
          <a:p>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Motive de clasificarea a lor ca aplicații malware:</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 încărcarea și încetinirea sistemului (majoritatea fiind aplicații </a:t>
            </a:r>
            <a:r>
              <a:rPr lang="ro-RO" sz="1200" kern="1200" dirty="0" err="1">
                <a:solidFill>
                  <a:schemeClr val="tx1"/>
                </a:solidFill>
                <a:latin typeface="Arial" charset="0"/>
                <a:ea typeface="+mn-ea"/>
                <a:cs typeface="Arial" charset="0"/>
              </a:rPr>
              <a:t>standalone</a:t>
            </a:r>
            <a:r>
              <a:rPr lang="ro-RO" sz="1200" kern="1200" dirty="0">
                <a:solidFill>
                  <a:schemeClr val="tx1"/>
                </a:solidFill>
                <a:latin typeface="Arial" charset="0"/>
                <a:ea typeface="+mn-ea"/>
                <a:cs typeface="Arial" charset="0"/>
              </a:rPr>
              <a:t>);</a:t>
            </a:r>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 îngrijorări legate de aspecte ce țin de </a:t>
            </a:r>
            <a:r>
              <a:rPr lang="ro-RO" sz="1200" kern="1200" dirty="0" err="1">
                <a:solidFill>
                  <a:schemeClr val="tx1"/>
                </a:solidFill>
                <a:latin typeface="Arial" charset="0"/>
                <a:ea typeface="+mn-ea"/>
                <a:cs typeface="Arial" charset="0"/>
              </a:rPr>
              <a:t>user</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privacy</a:t>
            </a:r>
            <a:r>
              <a:rPr lang="ro-RO" sz="1200" kern="1200" dirty="0">
                <a:solidFill>
                  <a:schemeClr val="tx1"/>
                </a:solidFill>
                <a:latin typeface="Arial" charset="0"/>
                <a:ea typeface="+mn-ea"/>
                <a:cs typeface="Arial" charset="0"/>
              </a:rPr>
              <a:t> - (intimitatea sau poate un termen mai bun în limba romana confidențialitatea datelor utilizatorului).</a:t>
            </a:r>
            <a:endParaRPr lang="en-US" sz="1200" kern="1200" dirty="0">
              <a:solidFill>
                <a:schemeClr val="tx1"/>
              </a:solidFill>
              <a:latin typeface="Arial" charset="0"/>
              <a:ea typeface="+mn-ea"/>
              <a:cs typeface="Arial" charset="0"/>
            </a:endParaRPr>
          </a:p>
          <a:p>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Paranteză:</a:t>
            </a:r>
            <a:endParaRPr lang="en-US" sz="1200" kern="1200" dirty="0">
              <a:solidFill>
                <a:schemeClr val="tx1"/>
              </a:solidFill>
              <a:latin typeface="Arial" charset="0"/>
              <a:ea typeface="+mn-ea"/>
              <a:cs typeface="Arial" charset="0"/>
            </a:endParaRPr>
          </a:p>
          <a:p>
            <a:endParaRPr lang="en-US" sz="1200" kern="1200" dirty="0">
              <a:solidFill>
                <a:schemeClr val="tx1"/>
              </a:solidFill>
              <a:latin typeface="Arial" charset="0"/>
              <a:ea typeface="+mn-ea"/>
              <a:cs typeface="Arial" charset="0"/>
            </a:endParaRPr>
          </a:p>
          <a:p>
            <a:r>
              <a:rPr lang="ro-RO" sz="1200" kern="1200" dirty="0">
                <a:solidFill>
                  <a:schemeClr val="tx1"/>
                </a:solidFill>
                <a:latin typeface="Arial" charset="0"/>
                <a:ea typeface="+mn-ea"/>
                <a:cs typeface="Arial" charset="0"/>
              </a:rPr>
              <a:t>În ultimul deceniu asistăm la o migrare "spre web" a aplicațiilor uzuale zilnice pe care le folosim cel mai frecvent. Exemple: nu ne mai uităm la filme cu un player stand </a:t>
            </a:r>
            <a:r>
              <a:rPr lang="ro-RO" sz="1200" kern="1200" dirty="0" err="1">
                <a:solidFill>
                  <a:schemeClr val="tx1"/>
                </a:solidFill>
                <a:latin typeface="Arial" charset="0"/>
                <a:ea typeface="+mn-ea"/>
                <a:cs typeface="Arial" charset="0"/>
              </a:rPr>
              <a:t>alone</a:t>
            </a:r>
            <a:r>
              <a:rPr lang="ro-RO" sz="1200" kern="1200" dirty="0">
                <a:solidFill>
                  <a:schemeClr val="tx1"/>
                </a:solidFill>
                <a:latin typeface="Arial" charset="0"/>
                <a:ea typeface="+mn-ea"/>
                <a:cs typeface="Arial" charset="0"/>
              </a:rPr>
              <a:t>, ci ne uităm la filme direct în </a:t>
            </a:r>
            <a:r>
              <a:rPr lang="ro-RO" sz="1200" kern="1200" dirty="0" err="1">
                <a:solidFill>
                  <a:schemeClr val="tx1"/>
                </a:solidFill>
                <a:latin typeface="Arial" charset="0"/>
                <a:ea typeface="+mn-ea"/>
                <a:cs typeface="Arial" charset="0"/>
              </a:rPr>
              <a:t>browser</a:t>
            </a:r>
            <a:r>
              <a:rPr lang="ro-RO" sz="1200" kern="1200" dirty="0">
                <a:solidFill>
                  <a:schemeClr val="tx1"/>
                </a:solidFill>
                <a:latin typeface="Arial" charset="0"/>
                <a:ea typeface="+mn-ea"/>
                <a:cs typeface="Arial" charset="0"/>
              </a:rPr>
              <a:t> pe site-ul cutare, nu mai edităm fișiere folosind editoare (aplicații) stand </a:t>
            </a:r>
            <a:r>
              <a:rPr lang="ro-RO" sz="1200" kern="1200" dirty="0" err="1">
                <a:solidFill>
                  <a:schemeClr val="tx1"/>
                </a:solidFill>
                <a:latin typeface="Arial" charset="0"/>
                <a:ea typeface="+mn-ea"/>
                <a:cs typeface="Arial" charset="0"/>
              </a:rPr>
              <a:t>alone</a:t>
            </a:r>
            <a:r>
              <a:rPr lang="ro-RO" sz="1200" kern="1200" dirty="0">
                <a:solidFill>
                  <a:schemeClr val="tx1"/>
                </a:solidFill>
                <a:latin typeface="Arial" charset="0"/>
                <a:ea typeface="+mn-ea"/>
                <a:cs typeface="Arial" charset="0"/>
              </a:rPr>
              <a:t> gen Microsoft Word ci le edităm online, în </a:t>
            </a:r>
            <a:r>
              <a:rPr lang="ro-RO" sz="1200" kern="1200" dirty="0" err="1">
                <a:solidFill>
                  <a:schemeClr val="tx1"/>
                </a:solidFill>
                <a:latin typeface="Arial" charset="0"/>
                <a:ea typeface="+mn-ea"/>
                <a:cs typeface="Arial" charset="0"/>
              </a:rPr>
              <a:t>cloud</a:t>
            </a:r>
            <a:r>
              <a:rPr lang="ro-RO" sz="1200" kern="1200" dirty="0">
                <a:solidFill>
                  <a:schemeClr val="tx1"/>
                </a:solidFill>
                <a:latin typeface="Arial" charset="0"/>
                <a:ea typeface="+mn-ea"/>
                <a:cs typeface="Arial" charset="0"/>
              </a:rPr>
              <a:t>, folosind Google </a:t>
            </a:r>
            <a:r>
              <a:rPr lang="ro-RO" sz="1200" kern="1200" dirty="0" err="1">
                <a:solidFill>
                  <a:schemeClr val="tx1"/>
                </a:solidFill>
                <a:latin typeface="Arial" charset="0"/>
                <a:ea typeface="+mn-ea"/>
                <a:cs typeface="Arial" charset="0"/>
              </a:rPr>
              <a:t>Docs</a:t>
            </a:r>
            <a:r>
              <a:rPr lang="ro-RO" sz="1200" kern="1200" dirty="0">
                <a:solidFill>
                  <a:schemeClr val="tx1"/>
                </a:solidFill>
                <a:latin typeface="Arial" charset="0"/>
                <a:ea typeface="+mn-ea"/>
                <a:cs typeface="Arial" charset="0"/>
              </a:rPr>
              <a:t>, nu mai folosim aplicații de chat stand </a:t>
            </a:r>
            <a:r>
              <a:rPr lang="ro-RO" sz="1200" kern="1200" dirty="0" err="1">
                <a:solidFill>
                  <a:schemeClr val="tx1"/>
                </a:solidFill>
                <a:latin typeface="Arial" charset="0"/>
                <a:ea typeface="+mn-ea"/>
                <a:cs typeface="Arial" charset="0"/>
              </a:rPr>
              <a:t>alone</a:t>
            </a:r>
            <a:r>
              <a:rPr lang="ro-RO" sz="1200" kern="1200" dirty="0">
                <a:solidFill>
                  <a:schemeClr val="tx1"/>
                </a:solidFill>
                <a:latin typeface="Arial" charset="0"/>
                <a:ea typeface="+mn-ea"/>
                <a:cs typeface="Arial" charset="0"/>
              </a:rPr>
              <a:t> (remember </a:t>
            </a:r>
            <a:r>
              <a:rPr lang="ro-RO" sz="1200" kern="1200" dirty="0" err="1">
                <a:solidFill>
                  <a:schemeClr val="tx1"/>
                </a:solidFill>
                <a:latin typeface="Arial" charset="0"/>
                <a:ea typeface="+mn-ea"/>
                <a:cs typeface="Arial" charset="0"/>
              </a:rPr>
              <a:t>mIRC</a:t>
            </a:r>
            <a:r>
              <a:rPr lang="ro-RO" sz="1200" kern="1200" dirty="0">
                <a:solidFill>
                  <a:schemeClr val="tx1"/>
                </a:solidFill>
                <a:latin typeface="Arial" charset="0"/>
                <a:ea typeface="+mn-ea"/>
                <a:cs typeface="Arial" charset="0"/>
              </a:rPr>
              <a:t>, Yahoo Messenger?) ci stăm "pe chat" pe </a:t>
            </a:r>
            <a:r>
              <a:rPr lang="ro-RO" sz="1200" kern="1200" dirty="0" err="1">
                <a:solidFill>
                  <a:schemeClr val="tx1"/>
                </a:solidFill>
                <a:latin typeface="Arial" charset="0"/>
                <a:ea typeface="+mn-ea"/>
                <a:cs typeface="Arial" charset="0"/>
              </a:rPr>
              <a:t>Facebook</a:t>
            </a:r>
            <a:r>
              <a:rPr lang="ro-RO" sz="1200" kern="1200" dirty="0">
                <a:solidFill>
                  <a:schemeClr val="tx1"/>
                </a:solidFill>
                <a:latin typeface="Arial" charset="0"/>
                <a:ea typeface="+mn-ea"/>
                <a:cs typeface="Arial" charset="0"/>
              </a:rPr>
              <a:t> (inclusiv aplicațiile de genul </a:t>
            </a:r>
            <a:r>
              <a:rPr lang="ro-RO" sz="1200" kern="1200" dirty="0" err="1">
                <a:solidFill>
                  <a:schemeClr val="tx1"/>
                </a:solidFill>
                <a:latin typeface="Arial" charset="0"/>
                <a:ea typeface="+mn-ea"/>
                <a:cs typeface="Arial" charset="0"/>
              </a:rPr>
              <a:t>Skype</a:t>
            </a:r>
            <a:r>
              <a:rPr lang="ro-RO" sz="1200" kern="1200" dirty="0">
                <a:solidFill>
                  <a:schemeClr val="tx1"/>
                </a:solidFill>
                <a:latin typeface="Arial" charset="0"/>
                <a:ea typeface="+mn-ea"/>
                <a:cs typeface="Arial" charset="0"/>
              </a:rPr>
              <a:t>/</a:t>
            </a:r>
            <a:r>
              <a:rPr lang="ro-RO" sz="1200" kern="1200" dirty="0" err="1">
                <a:solidFill>
                  <a:schemeClr val="tx1"/>
                </a:solidFill>
                <a:latin typeface="Arial" charset="0"/>
                <a:ea typeface="+mn-ea"/>
                <a:cs typeface="Arial" charset="0"/>
              </a:rPr>
              <a:t>Teams</a:t>
            </a:r>
            <a:r>
              <a:rPr lang="ro-RO" sz="1200" kern="1200" dirty="0">
                <a:solidFill>
                  <a:schemeClr val="tx1"/>
                </a:solidFill>
                <a:latin typeface="Arial" charset="0"/>
                <a:ea typeface="+mn-ea"/>
                <a:cs typeface="Arial" charset="0"/>
              </a:rPr>
              <a:t> având varianta web </a:t>
            </a:r>
            <a:r>
              <a:rPr lang="ro-RO" sz="1200" kern="1200" dirty="0" err="1">
                <a:solidFill>
                  <a:schemeClr val="tx1"/>
                </a:solidFill>
                <a:latin typeface="Arial" charset="0"/>
                <a:ea typeface="+mn-ea"/>
                <a:cs typeface="Arial" charset="0"/>
              </a:rPr>
              <a:t>based</a:t>
            </a:r>
            <a:r>
              <a:rPr lang="ro-RO" sz="1200" kern="1200" dirty="0">
                <a:solidFill>
                  <a:schemeClr val="tx1"/>
                </a:solidFill>
                <a:latin typeface="Arial" charset="0"/>
                <a:ea typeface="+mn-ea"/>
                <a:cs typeface="Arial" charset="0"/>
              </a:rPr>
              <a:t>), nu mai folosim clienți de e-mail stand </a:t>
            </a:r>
            <a:r>
              <a:rPr lang="ro-RO" sz="1200" kern="1200" dirty="0" err="1">
                <a:solidFill>
                  <a:schemeClr val="tx1"/>
                </a:solidFill>
                <a:latin typeface="Arial" charset="0"/>
                <a:ea typeface="+mn-ea"/>
                <a:cs typeface="Arial" charset="0"/>
              </a:rPr>
              <a:t>alone</a:t>
            </a:r>
            <a:r>
              <a:rPr lang="ro-RO" sz="1200" kern="1200" dirty="0">
                <a:solidFill>
                  <a:schemeClr val="tx1"/>
                </a:solidFill>
                <a:latin typeface="Arial" charset="0"/>
                <a:ea typeface="+mn-ea"/>
                <a:cs typeface="Arial" charset="0"/>
              </a:rPr>
              <a:t> (ce sunt aceia ? </a:t>
            </a:r>
            <a:r>
              <a:rPr lang="en-US" sz="1200" kern="1200" dirty="0">
                <a:solidFill>
                  <a:schemeClr val="tx1"/>
                </a:solidFill>
                <a:latin typeface="Arial" charset="0"/>
                <a:ea typeface="+mn-ea"/>
                <a:cs typeface="Arial" charset="0"/>
                <a:sym typeface="Wingdings"/>
              </a:rPr>
              <a:t></a:t>
            </a:r>
            <a:r>
              <a:rPr lang="ro-RO" sz="1200" kern="1200" dirty="0">
                <a:solidFill>
                  <a:schemeClr val="tx1"/>
                </a:solidFill>
                <a:latin typeface="Arial" charset="0"/>
                <a:ea typeface="+mn-ea"/>
                <a:cs typeface="Arial" charset="0"/>
              </a:rPr>
              <a:t>) ci folosim platforme de e-mail web </a:t>
            </a:r>
            <a:r>
              <a:rPr lang="ro-RO" sz="1200" kern="1200" dirty="0" err="1">
                <a:solidFill>
                  <a:schemeClr val="tx1"/>
                </a:solidFill>
                <a:latin typeface="Arial" charset="0"/>
                <a:ea typeface="+mn-ea"/>
                <a:cs typeface="Arial" charset="0"/>
              </a:rPr>
              <a:t>based</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GMail</a:t>
            </a:r>
            <a:r>
              <a:rPr lang="ro-RO" sz="1200" kern="1200" dirty="0">
                <a:solidFill>
                  <a:schemeClr val="tx1"/>
                </a:solidFill>
                <a:latin typeface="Arial" charset="0"/>
                <a:ea typeface="+mn-ea"/>
                <a:cs typeface="Arial" charset="0"/>
              </a:rPr>
              <a:t>, Yahoo, </a:t>
            </a:r>
            <a:r>
              <a:rPr lang="ro-RO" sz="1200" kern="1200" dirty="0" err="1">
                <a:solidFill>
                  <a:schemeClr val="tx1"/>
                </a:solidFill>
                <a:latin typeface="Arial" charset="0"/>
                <a:ea typeface="+mn-ea"/>
                <a:cs typeface="Arial" charset="0"/>
              </a:rPr>
              <a:t>etc</a:t>
            </a:r>
            <a:r>
              <a:rPr lang="ro-RO" sz="1200" kern="1200" dirty="0">
                <a:solidFill>
                  <a:schemeClr val="tx1"/>
                </a:solidFill>
                <a:latin typeface="Arial" charset="0"/>
                <a:ea typeface="+mn-ea"/>
                <a:cs typeface="Arial" charset="0"/>
              </a:rPr>
              <a:t>). În acest context și aplicațiile </a:t>
            </a:r>
            <a:r>
              <a:rPr lang="ro-RO" sz="1200" kern="1200" dirty="0" err="1">
                <a:solidFill>
                  <a:schemeClr val="tx1"/>
                </a:solidFill>
                <a:latin typeface="Arial" charset="0"/>
                <a:ea typeface="+mn-ea"/>
                <a:cs typeface="Arial" charset="0"/>
              </a:rPr>
              <a:t>Spyware</a:t>
            </a:r>
            <a:r>
              <a:rPr lang="ro-RO" sz="1200" kern="1200" dirty="0">
                <a:solidFill>
                  <a:schemeClr val="tx1"/>
                </a:solidFill>
                <a:latin typeface="Arial" charset="0"/>
                <a:ea typeface="+mn-ea"/>
                <a:cs typeface="Arial" charset="0"/>
              </a:rPr>
              <a:t> și </a:t>
            </a:r>
            <a:r>
              <a:rPr lang="ro-RO" sz="1200" kern="1200" dirty="0" err="1">
                <a:solidFill>
                  <a:schemeClr val="tx1"/>
                </a:solidFill>
                <a:latin typeface="Arial" charset="0"/>
                <a:ea typeface="+mn-ea"/>
                <a:cs typeface="Arial" charset="0"/>
              </a:rPr>
              <a:t>Adware</a:t>
            </a:r>
            <a:r>
              <a:rPr lang="ro-RO" sz="1200" kern="1200" dirty="0">
                <a:solidFill>
                  <a:schemeClr val="tx1"/>
                </a:solidFill>
                <a:latin typeface="Arial" charset="0"/>
                <a:ea typeface="+mn-ea"/>
                <a:cs typeface="Arial" charset="0"/>
              </a:rPr>
              <a:t> au migrat spre web. Exemple: Google, </a:t>
            </a:r>
            <a:r>
              <a:rPr lang="ro-RO" sz="1200" kern="1200" dirty="0" err="1">
                <a:solidFill>
                  <a:schemeClr val="tx1"/>
                </a:solidFill>
                <a:latin typeface="Arial" charset="0"/>
                <a:ea typeface="+mn-ea"/>
                <a:cs typeface="Arial" charset="0"/>
              </a:rPr>
              <a:t>Facebook</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Diferenta</a:t>
            </a:r>
            <a:r>
              <a:rPr lang="ro-RO" sz="1200" kern="1200" dirty="0">
                <a:solidFill>
                  <a:schemeClr val="tx1"/>
                </a:solidFill>
                <a:latin typeface="Arial" charset="0"/>
                <a:ea typeface="+mn-ea"/>
                <a:cs typeface="Arial" charset="0"/>
              </a:rPr>
              <a:t> dintre </a:t>
            </a:r>
            <a:r>
              <a:rPr lang="ro-RO" sz="1200" kern="1200" dirty="0" err="1">
                <a:solidFill>
                  <a:schemeClr val="tx1"/>
                </a:solidFill>
                <a:latin typeface="Arial" charset="0"/>
                <a:ea typeface="+mn-ea"/>
                <a:cs typeface="Arial" charset="0"/>
              </a:rPr>
              <a:t>aplicatiile</a:t>
            </a:r>
            <a:r>
              <a:rPr lang="ro-RO" sz="1200" kern="1200" dirty="0">
                <a:solidFill>
                  <a:schemeClr val="tx1"/>
                </a:solidFill>
                <a:latin typeface="Arial" charset="0"/>
                <a:ea typeface="+mn-ea"/>
                <a:cs typeface="Arial" charset="0"/>
              </a:rPr>
              <a:t> </a:t>
            </a:r>
            <a:r>
              <a:rPr lang="ro-RO" sz="1200" kern="1200" dirty="0" err="1">
                <a:solidFill>
                  <a:schemeClr val="tx1"/>
                </a:solidFill>
                <a:latin typeface="Arial" charset="0"/>
                <a:ea typeface="+mn-ea"/>
                <a:cs typeface="Arial" charset="0"/>
              </a:rPr>
              <a:t>spyware</a:t>
            </a:r>
            <a:r>
              <a:rPr lang="ro-RO" sz="1200" kern="1200" dirty="0">
                <a:solidFill>
                  <a:schemeClr val="tx1"/>
                </a:solidFill>
                <a:latin typeface="Arial" charset="0"/>
                <a:ea typeface="+mn-ea"/>
                <a:cs typeface="Arial" charset="0"/>
              </a:rPr>
              <a:t> si </a:t>
            </a:r>
            <a:r>
              <a:rPr lang="ro-RO" sz="1200" kern="1200" dirty="0" err="1">
                <a:solidFill>
                  <a:schemeClr val="tx1"/>
                </a:solidFill>
                <a:latin typeface="Arial" charset="0"/>
                <a:ea typeface="+mn-ea"/>
                <a:cs typeface="Arial" charset="0"/>
              </a:rPr>
              <a:t>adware</a:t>
            </a:r>
            <a:r>
              <a:rPr lang="ro-RO" sz="1200" kern="1200" dirty="0">
                <a:solidFill>
                  <a:schemeClr val="tx1"/>
                </a:solidFill>
                <a:latin typeface="Arial" charset="0"/>
                <a:ea typeface="+mn-ea"/>
                <a:cs typeface="Arial" charset="0"/>
              </a:rPr>
              <a:t> de la sfârșitul anilor 90, începutul anilor 2000 si marii actori de pe scena WWW din ziua de azi, e ca primele "deranjau" în primul rând că rulau pe calculatorul / hardware-ul propriu în timp ce aceștia din urmă rulează în </a:t>
            </a:r>
            <a:r>
              <a:rPr lang="ro-RO" sz="1200" kern="1200" dirty="0" err="1">
                <a:solidFill>
                  <a:schemeClr val="tx1"/>
                </a:solidFill>
                <a:latin typeface="Arial" charset="0"/>
                <a:ea typeface="+mn-ea"/>
                <a:cs typeface="Arial" charset="0"/>
              </a:rPr>
              <a:t>cloud</a:t>
            </a:r>
            <a:r>
              <a:rPr lang="ro-RO" sz="1200" kern="1200" dirty="0">
                <a:solidFill>
                  <a:schemeClr val="tx1"/>
                </a:solidFill>
                <a:latin typeface="Arial" charset="0"/>
                <a:ea typeface="+mn-ea"/>
                <a:cs typeface="Arial" charset="0"/>
              </a:rPr>
              <a:t> (pe hardware-ul lor). O altă diferență este ca aceștia din urmă, cel puțin recent au introdus opțiuni (poate și în urma presiunii publice) prin care i se oferă utilizatorului controlul asupra datelor sale.</a:t>
            </a:r>
            <a:endParaRPr lang="en-US" sz="1200" kern="1200" dirty="0">
              <a:solidFill>
                <a:schemeClr val="tx1"/>
              </a:solidFill>
              <a:latin typeface="Arial" charset="0"/>
              <a:ea typeface="+mn-ea"/>
              <a:cs typeface="Arial" charset="0"/>
            </a:endParaRPr>
          </a:p>
        </p:txBody>
      </p:sp>
      <p:sp>
        <p:nvSpPr>
          <p:cNvPr id="4" name="Slide Number Placeholder 3"/>
          <p:cNvSpPr>
            <a:spLocks noGrp="1"/>
          </p:cNvSpPr>
          <p:nvPr>
            <p:ph type="sldNum" sz="quarter" idx="10"/>
          </p:nvPr>
        </p:nvSpPr>
        <p:spPr/>
        <p:txBody>
          <a:bodyPr/>
          <a:lstStyle/>
          <a:p>
            <a:pPr>
              <a:defRPr/>
            </a:pPr>
            <a:fld id="{2162632B-8A31-4213-806E-1BB078EAB332}"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12BDC1-F77C-4A07-9321-A2BE68A0269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3E8434F-6EAA-490A-A1C4-1A8B4258A53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57455A-BA14-4FA3-AC24-3F11DECCA583}"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828800"/>
            <a:ext cx="8229600" cy="4302125"/>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B2B990-22E2-41B6-B8AD-F98432575DE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A68F718-670E-49A6-B577-022F1F7E793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C75C0F2-184C-44EF-A317-FC432C983BAD}"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F7B30E-15BC-440C-BFAA-2F90FC11135E}"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A45DFAB-56EB-40D8-AF69-D94942F6A829}"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3390E8C-B89B-411B-AC59-B1C9CC88D0B4}"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441F47F-52EE-41AD-B2A3-022DC0BEC77C}"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11776BA-9594-4AE5-81A9-684A48FE2C5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DF7BADF-98E1-41BE-9082-AD30698592C0}"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F751EB9-9C2E-4186-A29B-F31E5BF1FEAB}"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 id="214748433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ba.mit.edu/events/03.11.ASE/docs/VonNeumann.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profsandhu.com/cs5323_s18/cohen-1987.pdf" TargetMode="External"/><Relationship Id="rId2" Type="http://schemas.openxmlformats.org/officeDocument/2006/relationships/hyperlink" Target="http://cba.mit.edu/events/03.11.ASE/docs/VonNeumann.pdf" TargetMode="External"/><Relationship Id="rId1" Type="http://schemas.openxmlformats.org/officeDocument/2006/relationships/slideLayout" Target="../slideLayouts/slideLayout2.xml"/><Relationship Id="rId4" Type="http://schemas.openxmlformats.org/officeDocument/2006/relationships/hyperlink" Target="http://en.wikipedia.org/wiki/Computer_viru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profsandhu.com/cs5323_s18/cohen-1987.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t>Curs 2-3</a:t>
            </a:r>
            <a:endParaRPr lang="en-US" dirty="0"/>
          </a:p>
        </p:txBody>
      </p:sp>
      <p:sp>
        <p:nvSpPr>
          <p:cNvPr id="3075" name="Rectangle 3"/>
          <p:cNvSpPr>
            <a:spLocks noGrp="1" noChangeArrowheads="1"/>
          </p:cNvSpPr>
          <p:nvPr>
            <p:ph type="subTitle" idx="1"/>
          </p:nvPr>
        </p:nvSpPr>
        <p:spPr/>
        <p:txBody>
          <a:bodyPr>
            <a:normAutofit/>
          </a:bodyPr>
          <a:lstStyle/>
          <a:p>
            <a:pPr eaLnBrk="1" hangingPunct="1">
              <a:lnSpc>
                <a:spcPct val="90000"/>
              </a:lnSpc>
            </a:pPr>
            <a:r>
              <a:rPr lang="ro-RO" sz="2400" dirty="0"/>
              <a:t>Aplicații malware.</a:t>
            </a:r>
          </a:p>
          <a:p>
            <a:pPr eaLnBrk="1" hangingPunct="1">
              <a:lnSpc>
                <a:spcPct val="90000"/>
              </a:lnSpc>
            </a:pPr>
            <a:r>
              <a:rPr lang="ro-RO" sz="2400" dirty="0"/>
              <a:t>Clasificarea aplicațiilor malware</a:t>
            </a:r>
          </a:p>
          <a:p>
            <a:pPr eaLnBrk="1" hangingPunct="1">
              <a:lnSpc>
                <a:spcPct val="90000"/>
              </a:lnSpc>
            </a:pPr>
            <a:r>
              <a:rPr lang="ro-RO" sz="2400" dirty="0"/>
              <a:t>Evoluția aplicațiilor malware</a:t>
            </a:r>
          </a:p>
        </p:txBody>
      </p:sp>
      <p:pic>
        <p:nvPicPr>
          <p:cNvPr id="3076" name="Picture 4" descr="virus"/>
          <p:cNvPicPr>
            <a:picLocks noChangeAspect="1" noChangeArrowheads="1"/>
          </p:cNvPicPr>
          <p:nvPr/>
        </p:nvPicPr>
        <p:blipFill>
          <a:blip r:embed="rId3" cstate="print"/>
          <a:srcRect/>
          <a:stretch>
            <a:fillRect/>
          </a:stretch>
        </p:blipFill>
        <p:spPr bwMode="auto">
          <a:xfrm>
            <a:off x="5867400" y="1371600"/>
            <a:ext cx="2381250" cy="18669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t>D</a:t>
            </a:r>
            <a:r>
              <a:rPr lang="ro-RO"/>
              <a:t>ialer-e</a:t>
            </a:r>
            <a:endParaRPr lang="en-US"/>
          </a:p>
        </p:txBody>
      </p:sp>
      <p:sp>
        <p:nvSpPr>
          <p:cNvPr id="4" name="Content Placeholder 3"/>
          <p:cNvSpPr>
            <a:spLocks noGrp="1"/>
          </p:cNvSpPr>
          <p:nvPr>
            <p:ph sz="half" idx="1"/>
          </p:nvPr>
        </p:nvSpPr>
        <p:spPr>
          <a:xfrm>
            <a:off x="457200" y="1447800"/>
            <a:ext cx="5029200" cy="4678363"/>
          </a:xfrm>
        </p:spPr>
        <p:txBody>
          <a:bodyPr>
            <a:noAutofit/>
          </a:bodyPr>
          <a:lstStyle/>
          <a:p>
            <a:r>
              <a:rPr lang="ro-RO" sz="2000" dirty="0"/>
              <a:t>aplicații malware la modă la sfârșitul anilor 90 începutul anilor 2000 când lumea se conecta la Internet prin intermediul unui modem folosind conexiuni </a:t>
            </a:r>
            <a:r>
              <a:rPr lang="ro-RO" sz="2000" dirty="0" err="1"/>
              <a:t>dial-up</a:t>
            </a:r>
            <a:endParaRPr lang="en-US" sz="2000" dirty="0"/>
          </a:p>
          <a:p>
            <a:r>
              <a:rPr lang="ro-RO" sz="2000" dirty="0"/>
              <a:t>calculatoarele infectate sunau prin intermediul unui modem la un număr cu suprataxă</a:t>
            </a:r>
            <a:endParaRPr lang="en-US" sz="2000" dirty="0"/>
          </a:p>
          <a:p>
            <a:r>
              <a:rPr lang="ro-RO" sz="2000" dirty="0"/>
              <a:t>ținând cont de popularitatea conexiunilor </a:t>
            </a:r>
            <a:r>
              <a:rPr lang="ro-RO" sz="2000" dirty="0" err="1"/>
              <a:t>dial-up</a:t>
            </a:r>
            <a:r>
              <a:rPr lang="ro-RO" sz="2000" dirty="0"/>
              <a:t> în acea perioadă, astfel de aplicații erau și ele destul de populare</a:t>
            </a:r>
            <a:endParaRPr lang="en-US" sz="2000" dirty="0"/>
          </a:p>
          <a:p>
            <a:r>
              <a:rPr lang="ro-RO" sz="2000" dirty="0"/>
              <a:t>principala motivație</a:t>
            </a:r>
            <a:r>
              <a:rPr lang="en-US" sz="2000" dirty="0"/>
              <a:t>:</a:t>
            </a:r>
            <a:r>
              <a:rPr lang="ro-RO" sz="2000" dirty="0"/>
              <a:t> financiară</a:t>
            </a:r>
            <a:endParaRPr lang="en-US" sz="2000" dirty="0"/>
          </a:p>
          <a:p>
            <a:r>
              <a:rPr lang="ro-RO" sz="2000" dirty="0"/>
              <a:t>au revenit la moda în prezent odată cu apariția </a:t>
            </a:r>
            <a:r>
              <a:rPr lang="ro-RO" sz="2000" dirty="0" err="1"/>
              <a:t>smartphone-urilor</a:t>
            </a:r>
            <a:r>
              <a:rPr lang="ro-RO" sz="2000" dirty="0"/>
              <a:t> sub forma aplicațiilor ce trimis SMS-uri la numere cu suprataxă</a:t>
            </a:r>
            <a:endParaRPr lang="en-US" sz="2000" dirty="0"/>
          </a:p>
        </p:txBody>
      </p:sp>
      <p:pic>
        <p:nvPicPr>
          <p:cNvPr id="6" name="Content Placeholder 5" descr="dial.gif"/>
          <p:cNvPicPr>
            <a:picLocks noGrp="1" noChangeAspect="1"/>
          </p:cNvPicPr>
          <p:nvPr>
            <p:ph sz="half" idx="2"/>
          </p:nvPr>
        </p:nvPicPr>
        <p:blipFill>
          <a:blip r:embed="rId2" cstate="print"/>
          <a:stretch>
            <a:fillRect/>
          </a:stretch>
        </p:blipFill>
        <p:spPr>
          <a:xfrm>
            <a:off x="5695950" y="2667000"/>
            <a:ext cx="3067050" cy="23812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r>
              <a:rPr lang="en-US" dirty="0"/>
              <a:t>Re</a:t>
            </a:r>
            <a:r>
              <a:rPr lang="ro-RO" dirty="0"/>
              <a:t>ț</a:t>
            </a:r>
            <a:r>
              <a:rPr lang="en-US" dirty="0" err="1"/>
              <a:t>elele</a:t>
            </a:r>
            <a:r>
              <a:rPr lang="en-US" dirty="0"/>
              <a:t> </a:t>
            </a:r>
            <a:r>
              <a:rPr lang="en-US" dirty="0" err="1"/>
              <a:t>botnet</a:t>
            </a:r>
            <a:r>
              <a:rPr lang="en-US" dirty="0"/>
              <a:t> &amp; </a:t>
            </a:r>
            <a:r>
              <a:rPr lang="en-US" dirty="0" err="1"/>
              <a:t>calculatoarele</a:t>
            </a:r>
            <a:r>
              <a:rPr lang="en-US" dirty="0"/>
              <a:t> </a:t>
            </a:r>
            <a:r>
              <a:rPr lang="en-US" dirty="0" err="1"/>
              <a:t>zombii</a:t>
            </a:r>
            <a:endParaRPr lang="en-US" dirty="0"/>
          </a:p>
        </p:txBody>
      </p:sp>
      <p:sp>
        <p:nvSpPr>
          <p:cNvPr id="12291" name="Content Placeholder 2"/>
          <p:cNvSpPr>
            <a:spLocks noGrp="1"/>
          </p:cNvSpPr>
          <p:nvPr>
            <p:ph sz="half" idx="1"/>
          </p:nvPr>
        </p:nvSpPr>
        <p:spPr>
          <a:xfrm>
            <a:off x="381000" y="1600200"/>
            <a:ext cx="4267200" cy="4525963"/>
          </a:xfrm>
        </p:spPr>
        <p:txBody>
          <a:bodyPr>
            <a:noAutofit/>
          </a:bodyPr>
          <a:lstStyle/>
          <a:p>
            <a:pPr>
              <a:buNone/>
            </a:pPr>
            <a:r>
              <a:rPr lang="ro-RO" sz="1900" dirty="0" err="1"/>
              <a:t>Botnet</a:t>
            </a:r>
            <a:endParaRPr lang="ro-RO" sz="1900" dirty="0"/>
          </a:p>
          <a:p>
            <a:r>
              <a:rPr lang="ro-RO" sz="1900" dirty="0"/>
              <a:t>calculatoare infectate cu diferite aplicații malware aflate sub controlul aceleiași organizații sau individ (bot </a:t>
            </a:r>
            <a:r>
              <a:rPr lang="ro-RO" sz="1900" dirty="0" err="1"/>
              <a:t>herder</a:t>
            </a:r>
            <a:r>
              <a:rPr lang="ro-RO" sz="1900" dirty="0"/>
              <a:t> sau </a:t>
            </a:r>
            <a:r>
              <a:rPr lang="ro-RO" sz="1900" dirty="0" err="1"/>
              <a:t>botmaster</a:t>
            </a:r>
            <a:r>
              <a:rPr lang="ro-RO" sz="1900" dirty="0"/>
              <a:t>).</a:t>
            </a:r>
          </a:p>
          <a:p>
            <a:pPr>
              <a:buNone/>
            </a:pPr>
            <a:r>
              <a:rPr lang="ro-RO" sz="1900" dirty="0" err="1"/>
              <a:t>Zombie</a:t>
            </a:r>
            <a:endParaRPr lang="ro-RO" sz="1900" dirty="0"/>
          </a:p>
          <a:p>
            <a:r>
              <a:rPr lang="ro-RO" sz="1900" dirty="0"/>
              <a:t>calculator infectat ce face parte dintr-un </a:t>
            </a:r>
            <a:r>
              <a:rPr lang="ro-RO" sz="1900" dirty="0" err="1"/>
              <a:t>botnet</a:t>
            </a:r>
            <a:r>
              <a:rPr lang="ro-RO" sz="1900" dirty="0"/>
              <a:t>.</a:t>
            </a:r>
          </a:p>
          <a:p>
            <a:endParaRPr lang="ro-RO" sz="1900" dirty="0"/>
          </a:p>
          <a:p>
            <a:pPr>
              <a:buNone/>
            </a:pPr>
            <a:r>
              <a:rPr lang="ro-RO" sz="1900" dirty="0"/>
              <a:t>Scopuri: în principal financiare</a:t>
            </a:r>
          </a:p>
          <a:p>
            <a:r>
              <a:rPr lang="ro-RO" sz="1900" dirty="0"/>
              <a:t>Trimiterea de spam-uri</a:t>
            </a:r>
          </a:p>
          <a:p>
            <a:r>
              <a:rPr lang="ro-RO" sz="1900" dirty="0" err="1"/>
              <a:t>Flood</a:t>
            </a:r>
            <a:r>
              <a:rPr lang="ro-RO" sz="1900" dirty="0"/>
              <a:t> &amp; DDOS</a:t>
            </a:r>
          </a:p>
          <a:p>
            <a:r>
              <a:rPr lang="ro-RO" sz="1900" dirty="0" err="1"/>
              <a:t>Crypto</a:t>
            </a:r>
            <a:r>
              <a:rPr lang="ro-RO" sz="1900" dirty="0"/>
              <a:t> </a:t>
            </a:r>
            <a:r>
              <a:rPr lang="ro-RO" sz="1900" dirty="0" err="1"/>
              <a:t>Mining</a:t>
            </a:r>
            <a:endParaRPr lang="ro-RO" sz="1900" dirty="0"/>
          </a:p>
          <a:p>
            <a:r>
              <a:rPr lang="ro-RO" sz="1900" dirty="0"/>
              <a:t>Furtul de date bancare, activități </a:t>
            </a:r>
            <a:r>
              <a:rPr lang="ro-RO" sz="1900" dirty="0" err="1"/>
              <a:t>spyware</a:t>
            </a:r>
            <a:r>
              <a:rPr lang="ro-RO" sz="1900" dirty="0"/>
              <a:t> &amp; </a:t>
            </a:r>
            <a:r>
              <a:rPr lang="ro-RO" sz="1900" dirty="0" err="1"/>
              <a:t>adware</a:t>
            </a:r>
            <a:endParaRPr lang="ro-RO" sz="1900" dirty="0"/>
          </a:p>
        </p:txBody>
      </p:sp>
      <p:pic>
        <p:nvPicPr>
          <p:cNvPr id="10" name="Content Placeholder 9" descr="botnet-hoat-dong-nhu-the-nao-1.jpg"/>
          <p:cNvPicPr>
            <a:picLocks noGrp="1" noChangeAspect="1"/>
          </p:cNvPicPr>
          <p:nvPr>
            <p:ph sz="half" idx="2"/>
          </p:nvPr>
        </p:nvPicPr>
        <p:blipFill>
          <a:blip r:embed="rId3" cstate="print"/>
          <a:stretch>
            <a:fillRect/>
          </a:stretch>
        </p:blipFill>
        <p:spPr>
          <a:xfrm>
            <a:off x="4572000" y="2514600"/>
            <a:ext cx="4419600" cy="28270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143000"/>
          </a:xfrm>
        </p:spPr>
        <p:txBody>
          <a:bodyPr/>
          <a:lstStyle/>
          <a:p>
            <a:pPr eaLnBrk="1" hangingPunct="1"/>
            <a:r>
              <a:rPr lang="ro-RO" dirty="0"/>
              <a:t>Rețele </a:t>
            </a:r>
            <a:r>
              <a:rPr lang="ro-RO" dirty="0" err="1"/>
              <a:t>botnet</a:t>
            </a:r>
            <a:r>
              <a:rPr lang="ro-RO" dirty="0"/>
              <a:t> (exemple)</a:t>
            </a:r>
          </a:p>
        </p:txBody>
      </p:sp>
      <p:graphicFrame>
        <p:nvGraphicFramePr>
          <p:cNvPr id="25204" name="Group 628"/>
          <p:cNvGraphicFramePr>
            <a:graphicFrameLocks noGrp="1"/>
          </p:cNvGraphicFramePr>
          <p:nvPr>
            <p:ph idx="1"/>
          </p:nvPr>
        </p:nvGraphicFramePr>
        <p:xfrm>
          <a:off x="457200" y="1524000"/>
          <a:ext cx="8229600" cy="4844072"/>
        </p:xfrm>
        <a:graphic>
          <a:graphicData uri="http://schemas.openxmlformats.org/drawingml/2006/table">
            <a:tbl>
              <a:tblPr>
                <a:tableStyleId>{3C2FFA5D-87B4-456A-9821-1D502468CF0F}</a:tableStyleId>
              </a:tblPr>
              <a:tblGrid>
                <a:gridCol w="1146175">
                  <a:extLst>
                    <a:ext uri="{9D8B030D-6E8A-4147-A177-3AD203B41FA5}">
                      <a16:colId xmlns:a16="http://schemas.microsoft.com/office/drawing/2014/main" val="20000"/>
                    </a:ext>
                  </a:extLst>
                </a:gridCol>
                <a:gridCol w="1374775">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tblGrid>
              <a:tr h="690907">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Data</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Nume</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Num</a:t>
                      </a:r>
                      <a:r>
                        <a:rPr kumimoji="0" lang="ro-RO" sz="1600" u="none" strike="noStrike" cap="none" normalizeH="0" baseline="0" dirty="0">
                          <a:ln>
                            <a:noFill/>
                          </a:ln>
                          <a:effectLst/>
                        </a:rPr>
                        <a:t>ă</a:t>
                      </a:r>
                      <a:r>
                        <a:rPr kumimoji="0" lang="en-US" sz="1600" u="none" strike="noStrike" cap="none" normalizeH="0" baseline="0" dirty="0">
                          <a:ln>
                            <a:noFill/>
                          </a:ln>
                          <a:effectLst/>
                        </a:rPr>
                        <a:t>r de </a:t>
                      </a:r>
                      <a:r>
                        <a:rPr kumimoji="0" lang="en-US" sz="1600" u="none" strike="noStrike" cap="none" normalizeH="0" baseline="0" dirty="0" err="1">
                          <a:ln>
                            <a:noFill/>
                          </a:ln>
                          <a:effectLst/>
                        </a:rPr>
                        <a:t>calculatoare</a:t>
                      </a:r>
                      <a:endParaRPr kumimoji="0" lang="en-US" sz="1600" u="none" strike="noStrike" cap="none" normalizeH="0" baseline="0" dirty="0">
                        <a:ln>
                          <a:noFill/>
                        </a:ln>
                        <a:effectLst/>
                      </a:endParaRPr>
                    </a:p>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zombie </a:t>
                      </a:r>
                      <a:r>
                        <a:rPr kumimoji="0" lang="en-US" sz="1600" u="none" strike="noStrike" cap="none" normalizeH="0" baseline="0" dirty="0" err="1">
                          <a:ln>
                            <a:noFill/>
                          </a:ln>
                          <a:effectLst/>
                        </a:rPr>
                        <a:t>controlate</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ct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Capacitate </a:t>
                      </a:r>
                      <a:endParaRPr kumimoji="0" lang="en-US" sz="1600" b="1"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0"/>
                  </a:ext>
                </a:extLst>
              </a:tr>
              <a:tr h="544368">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2016</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Mirai</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380,000</a:t>
                      </a:r>
                      <a:endParaRPr kumimoji="0" lang="en-US" sz="16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defRPr/>
                      </a:pPr>
                      <a:r>
                        <a:rPr kumimoji="0" lang="en-US" sz="1600" u="none" strike="noStrike" cap="none" normalizeH="0" baseline="0" dirty="0">
                          <a:ln>
                            <a:noFill/>
                          </a:ln>
                          <a:effectLst/>
                        </a:rPr>
                        <a:t>Device-</a:t>
                      </a:r>
                      <a:r>
                        <a:rPr kumimoji="0" lang="en-US" sz="1600" u="none" strike="noStrike" cap="none" normalizeH="0" baseline="0" dirty="0" err="1">
                          <a:ln>
                            <a:noFill/>
                          </a:ln>
                          <a:effectLst/>
                        </a:rPr>
                        <a:t>uri</a:t>
                      </a:r>
                      <a:r>
                        <a:rPr kumimoji="0" lang="en-US" sz="1600" u="none" strike="noStrike" cap="none" normalizeH="0" baseline="0" dirty="0">
                          <a:ln>
                            <a:noFill/>
                          </a:ln>
                          <a:effectLst/>
                        </a:rPr>
                        <a:t> </a:t>
                      </a:r>
                      <a:r>
                        <a:rPr kumimoji="0" lang="en-US" sz="1600" u="none" strike="noStrike" cap="none" normalizeH="0" baseline="0" dirty="0" err="1">
                          <a:ln>
                            <a:noFill/>
                          </a:ln>
                          <a:effectLst/>
                        </a:rPr>
                        <a:t>IoT</a:t>
                      </a:r>
                      <a:r>
                        <a:rPr kumimoji="0" lang="en-US" sz="1600" u="none" strike="noStrike" cap="none" normalizeH="0" baseline="0" dirty="0">
                          <a:ln>
                            <a:noFill/>
                          </a:ln>
                          <a:effectLst/>
                        </a:rPr>
                        <a:t> Linux (</a:t>
                      </a:r>
                      <a:r>
                        <a:rPr kumimoji="0" lang="en-US" sz="1600" u="none" strike="noStrike" cap="none" normalizeH="0" baseline="0" dirty="0" err="1">
                          <a:ln>
                            <a:noFill/>
                          </a:ln>
                          <a:effectLst/>
                        </a:rPr>
                        <a:t>camere</a:t>
                      </a:r>
                      <a:r>
                        <a:rPr kumimoji="0" lang="en-US" sz="1600" u="none" strike="noStrike" cap="none" normalizeH="0" baseline="0" dirty="0">
                          <a:ln>
                            <a:noFill/>
                          </a:ln>
                          <a:effectLst/>
                        </a:rPr>
                        <a:t> IP </a:t>
                      </a:r>
                      <a:r>
                        <a:rPr kumimoji="0" lang="en-US" sz="1600" u="none" strike="noStrike" cap="none" normalizeH="0" baseline="0" dirty="0" err="1">
                          <a:ln>
                            <a:noFill/>
                          </a:ln>
                          <a:effectLst/>
                        </a:rPr>
                        <a:t>sau</a:t>
                      </a:r>
                      <a:r>
                        <a:rPr kumimoji="0" lang="en-US" sz="1600" u="none" strike="noStrike" cap="none" normalizeH="0" baseline="0" dirty="0">
                          <a:ln>
                            <a:noFill/>
                          </a:ln>
                          <a:effectLst/>
                        </a:rPr>
                        <a:t> </a:t>
                      </a:r>
                      <a:r>
                        <a:rPr kumimoji="0" lang="en-US" sz="1600" u="none" strike="noStrike" cap="none" normalizeH="0" baseline="0" dirty="0" err="1">
                          <a:ln>
                            <a:noFill/>
                          </a:ln>
                          <a:effectLst/>
                        </a:rPr>
                        <a:t>routere</a:t>
                      </a:r>
                      <a:r>
                        <a:rPr kumimoji="0" lang="en-US" sz="1600" u="none" strike="noStrike" cap="none" normalizeH="0" baseline="0" dirty="0">
                          <a:ln>
                            <a:noFill/>
                          </a:ln>
                          <a:effectLst/>
                        </a:rPr>
                        <a:t>)</a:t>
                      </a:r>
                      <a:endParaRPr kumimoji="0" lang="en-US" sz="16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1"/>
                  </a:ext>
                </a:extLst>
              </a:tr>
              <a:tr h="544368">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2013</a:t>
                      </a:r>
                      <a:endParaRPr kumimoji="0" lang="en-US" sz="1600" b="0" i="0" u="none" strike="noStrike" cap="none" normalizeH="0" baseline="0" dirty="0">
                        <a:ln>
                          <a:noFill/>
                        </a:ln>
                        <a:solidFill>
                          <a:schemeClr val="tx1"/>
                        </a:solidFill>
                        <a:effectLst/>
                        <a:latin typeface="+mn-lt"/>
                        <a:cs typeface="Arial" pitchFamily="34"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defRPr/>
                      </a:pPr>
                      <a:r>
                        <a:rPr lang="en-US" sz="1600" dirty="0"/>
                        <a:t>Chameleon</a:t>
                      </a:r>
                      <a:endParaRPr lang="en-US" sz="1600" b="0" dirty="0">
                        <a:latin typeface="+mn-lt"/>
                        <a:cs typeface="Arial" pitchFamily="34"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lang="en-US" sz="1600" dirty="0"/>
                        <a:t>120,000</a:t>
                      </a:r>
                      <a:endParaRPr kumimoji="0" lang="en-US" sz="1600" b="0" i="0" u="none" strike="noStrike" cap="none" normalizeH="0" baseline="0" dirty="0">
                        <a:ln>
                          <a:noFill/>
                        </a:ln>
                        <a:solidFill>
                          <a:schemeClr val="tx1"/>
                        </a:solidFill>
                        <a:effectLst/>
                        <a:latin typeface="+mn-lt"/>
                        <a:cs typeface="Arial" pitchFamily="34" charset="0"/>
                      </a:endParaRPr>
                    </a:p>
                  </a:txBody>
                  <a:tcPr anchor="b"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600" dirty="0"/>
                        <a:t>6 million $/lunar</a:t>
                      </a:r>
                      <a:r>
                        <a:rPr lang="en-US" sz="1600" baseline="0" dirty="0"/>
                        <a:t> </a:t>
                      </a:r>
                      <a:r>
                        <a:rPr lang="en-US" sz="1600" dirty="0" err="1"/>
                        <a:t>afi</a:t>
                      </a:r>
                      <a:r>
                        <a:rPr lang="ro-RO" sz="1600" dirty="0"/>
                        <a:t>ș</a:t>
                      </a:r>
                      <a:r>
                        <a:rPr lang="en-US" sz="1600" dirty="0"/>
                        <a:t>area de </a:t>
                      </a:r>
                      <a:r>
                        <a:rPr lang="en-US" sz="1600" dirty="0" err="1"/>
                        <a:t>reclame</a:t>
                      </a:r>
                      <a:endParaRPr kumimoji="0" lang="en-US" sz="1600" b="0" i="0" u="none" strike="noStrike" cap="none" normalizeH="0" baseline="0" dirty="0">
                        <a:ln>
                          <a:noFill/>
                        </a:ln>
                        <a:solidFill>
                          <a:schemeClr val="tx1"/>
                        </a:solidFill>
                        <a:effectLst/>
                        <a:latin typeface="+mn-lt"/>
                        <a:cs typeface="Arial" pitchFamily="34" charset="0"/>
                      </a:endParaRPr>
                    </a:p>
                  </a:txBody>
                  <a:tcPr anchor="b" horzOverflow="overflow"/>
                </a:tc>
                <a:extLst>
                  <a:ext uri="{0D108BD9-81ED-4DB2-BD59-A6C34878D82A}">
                    <a16:rowId xmlns:a16="http://schemas.microsoft.com/office/drawing/2014/main" val="10002"/>
                  </a:ext>
                </a:extLst>
              </a:tr>
              <a:tr h="428273">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2009</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err="1">
                          <a:ln>
                            <a:noFill/>
                          </a:ln>
                          <a:effectLst/>
                        </a:rPr>
                        <a:t>BredoLab</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30,000,000</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3.6 </a:t>
                      </a:r>
                      <a:r>
                        <a:rPr kumimoji="0" lang="en-US" sz="1600" u="none" strike="noStrike" cap="none" normalizeH="0" baseline="0" dirty="0" err="1">
                          <a:ln>
                            <a:noFill/>
                          </a:ln>
                          <a:effectLst/>
                        </a:rPr>
                        <a:t>miliarde</a:t>
                      </a:r>
                      <a:r>
                        <a:rPr kumimoji="0" lang="ro-RO" sz="1600" u="none" strike="noStrike" cap="none" normalizeH="0" baseline="0" dirty="0">
                          <a:ln>
                            <a:noFill/>
                          </a:ln>
                          <a:effectLst/>
                        </a:rPr>
                        <a:t> spam-uri / zi</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3"/>
                  </a:ext>
                </a:extLst>
              </a:tr>
              <a:tr h="428273">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2008</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Mariposa</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12,000,000</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NA</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4"/>
                  </a:ext>
                </a:extLst>
              </a:tr>
              <a:tr h="426780">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NA</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Conficker</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10,500,000</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10 </a:t>
                      </a:r>
                      <a:r>
                        <a:rPr kumimoji="0" lang="en-US" sz="1600" u="none" strike="noStrike" cap="none" normalizeH="0" baseline="0" dirty="0" err="1">
                          <a:ln>
                            <a:noFill/>
                          </a:ln>
                          <a:effectLst/>
                        </a:rPr>
                        <a:t>miliarde</a:t>
                      </a:r>
                      <a:r>
                        <a:rPr kumimoji="0" lang="ro-RO" sz="1600" u="none" strike="noStrike" cap="none" normalizeH="0" baseline="0" dirty="0">
                          <a:ln>
                            <a:noFill/>
                          </a:ln>
                          <a:effectLst/>
                        </a:rPr>
                        <a:t> spam-uri / zi</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5"/>
                  </a:ext>
                </a:extLst>
              </a:tr>
              <a:tr h="428273">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2007</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Cutwail</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1,500,000</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74 </a:t>
                      </a:r>
                      <a:r>
                        <a:rPr kumimoji="0" lang="en-US" sz="1600" u="none" strike="noStrike" cap="none" normalizeH="0" baseline="0" dirty="0" err="1">
                          <a:ln>
                            <a:noFill/>
                          </a:ln>
                          <a:effectLst/>
                        </a:rPr>
                        <a:t>miliarde</a:t>
                      </a:r>
                      <a:r>
                        <a:rPr kumimoji="0" lang="ro-RO" sz="1600" u="none" strike="noStrike" cap="none" normalizeH="0" baseline="0" dirty="0">
                          <a:ln>
                            <a:noFill/>
                          </a:ln>
                          <a:effectLst/>
                        </a:rPr>
                        <a:t> spam-uri / zi</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6"/>
                  </a:ext>
                </a:extLst>
              </a:tr>
              <a:tr h="428273">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NA</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Grum</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560,000</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39.9 </a:t>
                      </a:r>
                      <a:r>
                        <a:rPr kumimoji="0" lang="en-US" sz="1600" u="none" strike="noStrike" cap="none" normalizeH="0" baseline="0" dirty="0" err="1">
                          <a:ln>
                            <a:noFill/>
                          </a:ln>
                          <a:effectLst/>
                        </a:rPr>
                        <a:t>miliarde</a:t>
                      </a:r>
                      <a:r>
                        <a:rPr kumimoji="0" lang="ro-RO" sz="1600" u="none" strike="noStrike" cap="none" normalizeH="0" baseline="0" dirty="0">
                          <a:ln>
                            <a:noFill/>
                          </a:ln>
                          <a:effectLst/>
                        </a:rPr>
                        <a:t> spam-uri / zi</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7"/>
                  </a:ext>
                </a:extLst>
              </a:tr>
              <a:tr h="426780">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2007</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Srizbi</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450,000</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60 </a:t>
                      </a:r>
                      <a:r>
                        <a:rPr kumimoji="0" lang="en-US" sz="1600" u="none" strike="noStrike" cap="none" normalizeH="0" baseline="0" dirty="0" err="1">
                          <a:ln>
                            <a:noFill/>
                          </a:ln>
                          <a:effectLst/>
                        </a:rPr>
                        <a:t>miliarde</a:t>
                      </a:r>
                      <a:r>
                        <a:rPr kumimoji="0" lang="ro-RO" sz="1600" u="none" strike="noStrike" cap="none" normalizeH="0" baseline="0" dirty="0">
                          <a:ln>
                            <a:noFill/>
                          </a:ln>
                          <a:effectLst/>
                        </a:rPr>
                        <a:t> </a:t>
                      </a:r>
                      <a:r>
                        <a:rPr kumimoji="0" lang="en-US" sz="1600" u="none" strike="noStrike" cap="none" normalizeH="0" baseline="0" dirty="0">
                          <a:ln>
                            <a:noFill/>
                          </a:ln>
                          <a:effectLst/>
                        </a:rPr>
                        <a:t>spam-</a:t>
                      </a:r>
                      <a:r>
                        <a:rPr kumimoji="0" lang="en-US" sz="1600" u="none" strike="noStrike" cap="none" normalizeH="0" baseline="0" dirty="0" err="1">
                          <a:ln>
                            <a:noFill/>
                          </a:ln>
                          <a:effectLst/>
                        </a:rPr>
                        <a:t>uri</a:t>
                      </a:r>
                      <a:r>
                        <a:rPr kumimoji="0" lang="en-US" sz="1600" u="none" strike="noStrike" cap="none" normalizeH="0" baseline="0" dirty="0">
                          <a:ln>
                            <a:noFill/>
                          </a:ln>
                          <a:effectLst/>
                        </a:rPr>
                        <a:t> / </a:t>
                      </a:r>
                      <a:r>
                        <a:rPr kumimoji="0" lang="en-US" sz="1600" u="none" strike="noStrike" cap="none" normalizeH="0" baseline="0" dirty="0" err="1">
                          <a:ln>
                            <a:noFill/>
                          </a:ln>
                          <a:effectLst/>
                        </a:rPr>
                        <a:t>zi</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8"/>
                  </a:ext>
                </a:extLst>
              </a:tr>
              <a:tr h="428273">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2006</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a:ln>
                            <a:noFill/>
                          </a:ln>
                          <a:effectLst/>
                        </a:rPr>
                        <a:t>Rustock</a:t>
                      </a:r>
                      <a:endParaRPr kumimoji="0" lang="en-US" sz="2800" b="0" i="0" u="none" strike="noStrike" cap="none" normalizeH="0" baseline="0">
                        <a:ln>
                          <a:noFill/>
                        </a:ln>
                        <a:solidFill>
                          <a:schemeClr val="tx1"/>
                        </a:solidFill>
                        <a:effectLst/>
                        <a:latin typeface="+mn-lt"/>
                        <a:cs typeface="Arial" charset="0"/>
                      </a:endParaRPr>
                    </a:p>
                  </a:txBody>
                  <a:tcPr anchor="b" horzOverflow="overflow"/>
                </a:tc>
                <a:tc>
                  <a:txBody>
                    <a:bodyPr/>
                    <a:lstStyle/>
                    <a:p>
                      <a:pPr marL="469900" marR="0" lvl="0" indent="-469900" algn="r"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150,000</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tc>
                  <a:txBody>
                    <a:bodyPr/>
                    <a:lstStyle/>
                    <a:p>
                      <a:pPr marL="469900" marR="0" lvl="0" indent="-469900" algn="l" defTabSz="914400" rtl="0" eaLnBrk="1" fontAlgn="b" latinLnBrk="0" hangingPunct="1">
                        <a:lnSpc>
                          <a:spcPct val="100000"/>
                        </a:lnSpc>
                        <a:spcBef>
                          <a:spcPct val="0"/>
                        </a:spcBef>
                        <a:spcAft>
                          <a:spcPct val="0"/>
                        </a:spcAft>
                        <a:buClrTx/>
                        <a:buSzTx/>
                        <a:buFontTx/>
                        <a:buNone/>
                        <a:tabLst/>
                      </a:pPr>
                      <a:r>
                        <a:rPr kumimoji="0" lang="en-US" sz="1600" u="none" strike="noStrike" cap="none" normalizeH="0" baseline="0" dirty="0">
                          <a:ln>
                            <a:noFill/>
                          </a:ln>
                          <a:effectLst/>
                        </a:rPr>
                        <a:t>30 </a:t>
                      </a:r>
                      <a:r>
                        <a:rPr kumimoji="0" lang="en-US" sz="1600" u="none" strike="noStrike" cap="none" normalizeH="0" baseline="0" dirty="0" err="1">
                          <a:ln>
                            <a:noFill/>
                          </a:ln>
                          <a:effectLst/>
                        </a:rPr>
                        <a:t>miliarde</a:t>
                      </a:r>
                      <a:r>
                        <a:rPr kumimoji="0" lang="ro-RO" sz="1600" u="none" strike="noStrike" cap="none" normalizeH="0" baseline="0" dirty="0">
                          <a:ln>
                            <a:noFill/>
                          </a:ln>
                          <a:effectLst/>
                        </a:rPr>
                        <a:t> spam-uri / zi</a:t>
                      </a:r>
                      <a:endParaRPr kumimoji="0" lang="en-US" sz="2800" b="0" i="0" u="none" strike="noStrike" cap="none" normalizeH="0" baseline="0" dirty="0">
                        <a:ln>
                          <a:noFill/>
                        </a:ln>
                        <a:solidFill>
                          <a:schemeClr val="tx1"/>
                        </a:solidFill>
                        <a:effectLst/>
                        <a:latin typeface="+mn-lt"/>
                        <a:cs typeface="Arial" charset="0"/>
                      </a:endParaRPr>
                    </a:p>
                  </a:txBody>
                  <a:tcPr anchor="b"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r>
              <a:rPr lang="en-US" dirty="0"/>
              <a:t>Phishing &amp; </a:t>
            </a:r>
            <a:r>
              <a:rPr lang="ro-RO" dirty="0"/>
              <a:t>S</a:t>
            </a:r>
            <a:r>
              <a:rPr lang="en-US" dirty="0" err="1"/>
              <a:t>ocial</a:t>
            </a:r>
            <a:r>
              <a:rPr lang="en-US" dirty="0"/>
              <a:t> </a:t>
            </a:r>
            <a:r>
              <a:rPr lang="ro-RO" dirty="0"/>
              <a:t>E</a:t>
            </a:r>
            <a:r>
              <a:rPr lang="en-US" dirty="0" err="1"/>
              <a:t>ngineering</a:t>
            </a:r>
            <a:endParaRPr lang="en-US" dirty="0"/>
          </a:p>
        </p:txBody>
      </p:sp>
      <p:sp>
        <p:nvSpPr>
          <p:cNvPr id="4" name="Content Placeholder 3"/>
          <p:cNvSpPr>
            <a:spLocks noGrp="1"/>
          </p:cNvSpPr>
          <p:nvPr>
            <p:ph sz="half" idx="1"/>
          </p:nvPr>
        </p:nvSpPr>
        <p:spPr>
          <a:xfrm>
            <a:off x="457200" y="1600200"/>
            <a:ext cx="4953000" cy="4525963"/>
          </a:xfrm>
        </p:spPr>
        <p:txBody>
          <a:bodyPr>
            <a:normAutofit fontScale="77500" lnSpcReduction="20000"/>
          </a:bodyPr>
          <a:lstStyle/>
          <a:p>
            <a:r>
              <a:rPr lang="ro-RO" dirty="0"/>
              <a:t>Tehnicile de Social Engineering constau în manipularea și inducerea în eroare a utilizatorilor mai puțin instruiți, avizați și necunoscători din punct de vedere tehnic.</a:t>
            </a:r>
            <a:endParaRPr lang="en-US" dirty="0"/>
          </a:p>
          <a:p>
            <a:r>
              <a:rPr lang="ro-RO" dirty="0"/>
              <a:t>Tehnicile de </a:t>
            </a:r>
            <a:r>
              <a:rPr lang="ro-RO" dirty="0" err="1"/>
              <a:t>phishing</a:t>
            </a:r>
            <a:r>
              <a:rPr lang="ro-RO" dirty="0"/>
              <a:t> (care presupun de obicei clonarea site-ului unei instituții bancare) se bazează tot pe neatenția sau lipsa discernământului utilizatorului de a detecta site-ul contrafăcut - uneori reproducerea este atât de fidelă încât nu se poate face diferența vizual între site-ul original și clonă, existând alte elemente care pot sugera însă diferența (</a:t>
            </a:r>
            <a:r>
              <a:rPr lang="ro-RO" dirty="0" err="1"/>
              <a:t>URL-ul</a:t>
            </a:r>
            <a:r>
              <a:rPr lang="ro-RO" dirty="0"/>
              <a:t> din </a:t>
            </a:r>
            <a:r>
              <a:rPr lang="ro-RO" dirty="0" err="1"/>
              <a:t>browser</a:t>
            </a:r>
            <a:r>
              <a:rPr lang="ro-RO" dirty="0"/>
              <a:t>, lipsa protocolului HTTPS, etc.)</a:t>
            </a:r>
            <a:endParaRPr lang="en-US" dirty="0"/>
          </a:p>
        </p:txBody>
      </p:sp>
      <p:pic>
        <p:nvPicPr>
          <p:cNvPr id="6" name="Content Placeholder 5" descr="social-engineering.jpg"/>
          <p:cNvPicPr>
            <a:picLocks noGrp="1" noChangeAspect="1"/>
          </p:cNvPicPr>
          <p:nvPr>
            <p:ph sz="half" idx="2"/>
          </p:nvPr>
        </p:nvPicPr>
        <p:blipFill>
          <a:blip r:embed="rId2" cstate="print"/>
          <a:stretch>
            <a:fillRect/>
          </a:stretch>
        </p:blipFill>
        <p:spPr>
          <a:xfrm>
            <a:off x="6553200" y="1905000"/>
            <a:ext cx="1969770" cy="355187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pPr eaLnBrk="1" hangingPunct="1"/>
            <a:r>
              <a:rPr lang="ro-RO" sz="3600" dirty="0"/>
              <a:t>Folosirea unor tehnici de tip "social engineering" de către viruși</a:t>
            </a:r>
            <a:r>
              <a:rPr lang="en-US" sz="3600" dirty="0"/>
              <a:t> </a:t>
            </a:r>
          </a:p>
        </p:txBody>
      </p:sp>
      <p:sp>
        <p:nvSpPr>
          <p:cNvPr id="25603" name="Rectangle 3"/>
          <p:cNvSpPr>
            <a:spLocks noGrp="1" noChangeArrowheads="1"/>
          </p:cNvSpPr>
          <p:nvPr>
            <p:ph sz="half" idx="1"/>
          </p:nvPr>
        </p:nvSpPr>
        <p:spPr>
          <a:xfrm>
            <a:off x="228600" y="1447800"/>
            <a:ext cx="4038600" cy="5181600"/>
          </a:xfrm>
        </p:spPr>
        <p:txBody>
          <a:bodyPr>
            <a:noAutofit/>
          </a:bodyPr>
          <a:lstStyle/>
          <a:p>
            <a:pPr marL="0" indent="0" eaLnBrk="1" hangingPunct="1">
              <a:lnSpc>
                <a:spcPct val="80000"/>
              </a:lnSpc>
              <a:buFont typeface="Wingdings" pitchFamily="2" charset="2"/>
              <a:buNone/>
            </a:pPr>
            <a:r>
              <a:rPr lang="ro-RO" sz="1700" dirty="0"/>
              <a:t>Inducerea în eroare a utilizatorilor mai puțin instruiți. Exemple</a:t>
            </a:r>
            <a:r>
              <a:rPr lang="en-US" sz="1700" dirty="0"/>
              <a:t>:</a:t>
            </a:r>
            <a:endParaRPr lang="ro-RO" sz="1700" dirty="0"/>
          </a:p>
          <a:p>
            <a:pPr eaLnBrk="1" hangingPunct="1">
              <a:lnSpc>
                <a:spcPct val="80000"/>
              </a:lnSpc>
              <a:buFont typeface="Wingdings" pitchFamily="2" charset="2"/>
              <a:buNone/>
            </a:pPr>
            <a:endParaRPr lang="ro-RO" sz="1700" dirty="0"/>
          </a:p>
          <a:p>
            <a:pPr>
              <a:lnSpc>
                <a:spcPct val="80000"/>
              </a:lnSpc>
            </a:pPr>
            <a:r>
              <a:rPr lang="ro-RO" sz="1700" dirty="0"/>
              <a:t>Ascunderea implicită a extensiei de către Windows pentru fișierele " înregistrate" (extensii care au asociate un program care să deschidă fișierele cu aceasta extensie). Exemple:</a:t>
            </a:r>
          </a:p>
          <a:p>
            <a:pPr lvl="1" eaLnBrk="1" hangingPunct="1">
              <a:lnSpc>
                <a:spcPct val="80000"/>
              </a:lnSpc>
            </a:pPr>
            <a:r>
              <a:rPr lang="ro-RO" sz="1700" dirty="0" err="1"/>
              <a:t>fisier.txt.vbs</a:t>
            </a:r>
            <a:r>
              <a:rPr lang="ro-RO" sz="1700" dirty="0"/>
              <a:t>,</a:t>
            </a:r>
          </a:p>
          <a:p>
            <a:pPr lvl="1" eaLnBrk="1" hangingPunct="1">
              <a:lnSpc>
                <a:spcPct val="80000"/>
              </a:lnSpc>
            </a:pPr>
            <a:r>
              <a:rPr lang="ro-RO" sz="1700" dirty="0" err="1"/>
              <a:t>xxx</a:t>
            </a:r>
            <a:r>
              <a:rPr lang="ro-RO" sz="1700" dirty="0"/>
              <a:t>_</a:t>
            </a:r>
            <a:r>
              <a:rPr lang="ro-RO" sz="1700" dirty="0" err="1"/>
              <a:t>picture.jpg.exe</a:t>
            </a:r>
            <a:endParaRPr lang="ro-RO" sz="1700" dirty="0"/>
          </a:p>
          <a:p>
            <a:pPr eaLnBrk="1" hangingPunct="1">
              <a:lnSpc>
                <a:spcPct val="80000"/>
              </a:lnSpc>
            </a:pPr>
            <a:r>
              <a:rPr lang="ro-RO" sz="1700" dirty="0"/>
              <a:t>Folosirea extensiei .</a:t>
            </a:r>
            <a:r>
              <a:rPr lang="ro-RO" sz="1700" dirty="0" err="1"/>
              <a:t>com</a:t>
            </a:r>
            <a:r>
              <a:rPr lang="ro-RO" sz="1700" dirty="0"/>
              <a:t> în numele unui "virus </a:t>
            </a:r>
            <a:r>
              <a:rPr lang="ro-RO" sz="1700" dirty="0" err="1"/>
              <a:t>dropper</a:t>
            </a:r>
            <a:r>
              <a:rPr lang="ro-RO" sz="1700" dirty="0"/>
              <a:t>" care mimează un URL: </a:t>
            </a:r>
            <a:r>
              <a:rPr lang="ro-RO" sz="1700" dirty="0" err="1"/>
              <a:t>www.exemple.com</a:t>
            </a:r>
            <a:r>
              <a:rPr lang="ro-RO" sz="1700" dirty="0"/>
              <a:t> (remarcați extensia ".</a:t>
            </a:r>
            <a:r>
              <a:rPr lang="ro-RO" sz="1700" dirty="0" err="1"/>
              <a:t>com</a:t>
            </a:r>
            <a:r>
              <a:rPr lang="ro-RO" sz="1700" dirty="0"/>
              <a:t>" a unui fișier cu numele "</a:t>
            </a:r>
            <a:r>
              <a:rPr lang="ro-RO" sz="1700" dirty="0" err="1"/>
              <a:t>www.example</a:t>
            </a:r>
            <a:r>
              <a:rPr lang="ro-RO" sz="1700" dirty="0"/>
              <a:t>");</a:t>
            </a:r>
          </a:p>
          <a:p>
            <a:pPr>
              <a:lnSpc>
                <a:spcPct val="80000"/>
              </a:lnSpc>
            </a:pPr>
            <a:r>
              <a:rPr lang="ro-RO" sz="1700" dirty="0"/>
              <a:t>Pentru virușii transmisibili prin e-mail, un calculator odată infectat, trimite e-mailuri automat tuturor contactelor din </a:t>
            </a:r>
            <a:r>
              <a:rPr lang="ro-RO" sz="1700" dirty="0" err="1"/>
              <a:t>address</a:t>
            </a:r>
            <a:r>
              <a:rPr lang="ro-RO" sz="1700" dirty="0"/>
              <a:t> </a:t>
            </a:r>
            <a:r>
              <a:rPr lang="ro-RO" sz="1700" dirty="0" err="1"/>
              <a:t>book-ul</a:t>
            </a:r>
            <a:r>
              <a:rPr lang="ro-RO" sz="1700" dirty="0"/>
              <a:t> utilizatorului victimă. Creșteau șansele ca utilizatorii țintă să devină ei însăși victime datorită încrederii pe care o acordau expeditorului.</a:t>
            </a:r>
          </a:p>
        </p:txBody>
      </p:sp>
      <p:pic>
        <p:nvPicPr>
          <p:cNvPr id="6" name="Picture 5" descr="hidden_extension"/>
          <p:cNvPicPr>
            <a:picLocks noChangeAspect="1" noChangeArrowheads="1"/>
          </p:cNvPicPr>
          <p:nvPr/>
        </p:nvPicPr>
        <p:blipFill>
          <a:blip r:embed="rId3" cstate="print"/>
          <a:srcRect/>
          <a:stretch>
            <a:fillRect/>
          </a:stretch>
        </p:blipFill>
        <p:spPr bwMode="auto">
          <a:xfrm>
            <a:off x="4419600" y="2133600"/>
            <a:ext cx="4482159" cy="3509333"/>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Scareware</a:t>
            </a:r>
            <a:endParaRPr lang="en-US" dirty="0"/>
          </a:p>
        </p:txBody>
      </p:sp>
      <p:sp>
        <p:nvSpPr>
          <p:cNvPr id="3" name="Content Placeholder 2"/>
          <p:cNvSpPr>
            <a:spLocks noGrp="1"/>
          </p:cNvSpPr>
          <p:nvPr>
            <p:ph sz="half" idx="1"/>
          </p:nvPr>
        </p:nvSpPr>
        <p:spPr>
          <a:xfrm>
            <a:off x="381000" y="1417637"/>
            <a:ext cx="4572000" cy="4906963"/>
          </a:xfrm>
        </p:spPr>
        <p:txBody>
          <a:bodyPr>
            <a:noAutofit/>
          </a:bodyPr>
          <a:lstStyle/>
          <a:p>
            <a:r>
              <a:rPr lang="ro-RO" sz="1700" dirty="0"/>
              <a:t>nu sunt aplicații malware în adevăratul sens al cuvântului , se bazează pe lipsa de cunoștințe și neștiința utilizatorului de rând  pentru al "speria</a:t>
            </a:r>
            <a:r>
              <a:rPr lang="en-US" sz="1700" dirty="0"/>
              <a:t>"</a:t>
            </a:r>
            <a:r>
              <a:rPr lang="ro-RO" sz="1700" dirty="0"/>
              <a:t> (tot o tehnică de social engineering) </a:t>
            </a:r>
          </a:p>
          <a:p>
            <a:r>
              <a:rPr lang="ro-RO" sz="1700" dirty="0"/>
              <a:t>exemple: pagini web ce imitau look </a:t>
            </a:r>
            <a:r>
              <a:rPr lang="ro-RO" sz="1700" dirty="0" err="1"/>
              <a:t>and</a:t>
            </a:r>
            <a:r>
              <a:rPr lang="ro-RO" sz="1700" dirty="0"/>
              <a:t> feel-ul unei ferestre a sistemului de operare - simulau prin intermediul unei animații o scanare a calculatorului (utilizatorii de rând nu știu că o fereastră de </a:t>
            </a:r>
            <a:r>
              <a:rPr lang="ro-RO" sz="1700" dirty="0" err="1"/>
              <a:t>browser</a:t>
            </a:r>
            <a:r>
              <a:rPr lang="ro-RO" sz="1700" dirty="0"/>
              <a:t> nu le poate accesa sistemul de fișiere local)</a:t>
            </a:r>
            <a:endParaRPr lang="en-US" sz="1700" dirty="0"/>
          </a:p>
          <a:p>
            <a:r>
              <a:rPr lang="ro-RO" sz="1700" dirty="0"/>
              <a:t>mai nou prezente inclusiv pe dispozitive mobile</a:t>
            </a:r>
            <a:endParaRPr lang="en-US" sz="1700" dirty="0"/>
          </a:p>
          <a:p>
            <a:r>
              <a:rPr lang="ro-RO" sz="1700" dirty="0"/>
              <a:t>motivație  financiară: forțarea utilizatorului să plătească fără să fie cazul pentru o devirusare inexistentă sau forțarea acestuia să instaleze o anumită aplicație (</a:t>
            </a:r>
            <a:r>
              <a:rPr lang="ro-RO" sz="1700" dirty="0" err="1"/>
              <a:t>malware-ul</a:t>
            </a:r>
            <a:r>
              <a:rPr lang="ro-RO" sz="1700" dirty="0"/>
              <a:t> propriu-zis, mult mai periculos decât fereastra </a:t>
            </a:r>
            <a:r>
              <a:rPr lang="ro-RO" sz="1700" dirty="0" err="1"/>
              <a:t>scareware</a:t>
            </a:r>
            <a:r>
              <a:rPr lang="ro-RO" sz="1700" dirty="0"/>
              <a:t> în sine) </a:t>
            </a:r>
            <a:endParaRPr lang="en-US" sz="1700" dirty="0"/>
          </a:p>
        </p:txBody>
      </p:sp>
      <p:pic>
        <p:nvPicPr>
          <p:cNvPr id="5" name="Content Placeholder 4" descr="1498399114_594fc18a9a848_1000x1000_oang.png"/>
          <p:cNvPicPr>
            <a:picLocks noGrp="1" noChangeAspect="1"/>
          </p:cNvPicPr>
          <p:nvPr>
            <p:ph sz="half" idx="2"/>
          </p:nvPr>
        </p:nvPicPr>
        <p:blipFill>
          <a:blip r:embed="rId2" cstate="print"/>
          <a:stretch>
            <a:fillRect/>
          </a:stretch>
        </p:blipFill>
        <p:spPr>
          <a:xfrm>
            <a:off x="5562600" y="1600200"/>
            <a:ext cx="2715578"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normAutofit/>
          </a:bodyPr>
          <a:lstStyle/>
          <a:p>
            <a:r>
              <a:rPr lang="en-US" dirty="0"/>
              <a:t>APT – Advanced Persistent Threat</a:t>
            </a:r>
          </a:p>
        </p:txBody>
      </p:sp>
      <p:sp>
        <p:nvSpPr>
          <p:cNvPr id="14339" name="Content Placeholder 2"/>
          <p:cNvSpPr>
            <a:spLocks noGrp="1"/>
          </p:cNvSpPr>
          <p:nvPr>
            <p:ph idx="1"/>
          </p:nvPr>
        </p:nvSpPr>
        <p:spPr/>
        <p:txBody>
          <a:bodyPr>
            <a:normAutofit fontScale="70000" lnSpcReduction="20000"/>
          </a:bodyPr>
          <a:lstStyle/>
          <a:p>
            <a:pPr lvl="0"/>
            <a:r>
              <a:rPr lang="ro-RO" dirty="0"/>
              <a:t>cea mai avansată forma de aplicații </a:t>
            </a:r>
            <a:r>
              <a:rPr lang="ro-RO" dirty="0" err="1"/>
              <a:t>malware</a:t>
            </a:r>
            <a:r>
              <a:rPr lang="ro-RO" dirty="0"/>
              <a:t>, folosite in general in scopuri precum culegerea de informații, spionaj, etc.</a:t>
            </a:r>
            <a:endParaRPr lang="en-US" dirty="0"/>
          </a:p>
          <a:p>
            <a:pPr lvl="0"/>
            <a:r>
              <a:rPr lang="ro-RO" dirty="0"/>
              <a:t>in spate la un APT sta un actor statal sau un grup de atacatori sprijinit/sponsorizat de un actor statal</a:t>
            </a:r>
            <a:endParaRPr lang="en-US" dirty="0"/>
          </a:p>
          <a:p>
            <a:pPr lvl="0"/>
            <a:r>
              <a:rPr lang="ro-RO" dirty="0"/>
              <a:t>spre deosebire de alte aplicații </a:t>
            </a:r>
            <a:r>
              <a:rPr lang="ro-RO" dirty="0" err="1"/>
              <a:t>malware</a:t>
            </a:r>
            <a:r>
              <a:rPr lang="ro-RO" dirty="0"/>
              <a:t> care infectează la întâmplare sistem după sistem, un APT </a:t>
            </a:r>
            <a:r>
              <a:rPr lang="ro-RO" dirty="0" err="1"/>
              <a:t>target-ează</a:t>
            </a:r>
            <a:r>
              <a:rPr lang="ro-RO" dirty="0"/>
              <a:t> un anumit sistem sau o anumita rețea, fiind deseori create / </a:t>
            </a:r>
            <a:r>
              <a:rPr lang="ro-RO" dirty="0" err="1"/>
              <a:t>customizate</a:t>
            </a:r>
            <a:r>
              <a:rPr lang="ro-RO" dirty="0"/>
              <a:t> pentru sistemul sau rețeaua </a:t>
            </a:r>
            <a:r>
              <a:rPr lang="ro-RO" dirty="0" err="1"/>
              <a:t>target-ată</a:t>
            </a:r>
            <a:endParaRPr lang="ro-RO" dirty="0"/>
          </a:p>
          <a:p>
            <a:pPr lvl="0"/>
            <a:r>
              <a:rPr lang="ro-RO" dirty="0"/>
              <a:t>greu de detectat, unul din scopurile unui APT este să rămână cat mai mult timp ascuns pentru a facilita culegerea de informații pentru o perioada mai lunga de timp</a:t>
            </a:r>
            <a:endParaRPr lang="en-US" dirty="0"/>
          </a:p>
          <a:p>
            <a:pPr lvl="0"/>
            <a:r>
              <a:rPr lang="ro-RO" dirty="0"/>
              <a:t>pentru ași atinge scopurile, creatorii unui APT pot afecta / penetra inclusiv lanțul de producție a unor dispozitive hardware sau aplicații software - adică un echipament sau soft de încredere să vina din fabrica / producător "gata infectat"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Crypto-</a:t>
            </a:r>
            <a:r>
              <a:rPr lang="en-US" dirty="0" err="1"/>
              <a:t>ransomware</a:t>
            </a:r>
            <a:endParaRPr lang="en-US" dirty="0"/>
          </a:p>
        </p:txBody>
      </p:sp>
      <p:sp>
        <p:nvSpPr>
          <p:cNvPr id="4" name="Content Placeholder 3"/>
          <p:cNvSpPr>
            <a:spLocks noGrp="1"/>
          </p:cNvSpPr>
          <p:nvPr>
            <p:ph sz="half" idx="1"/>
          </p:nvPr>
        </p:nvSpPr>
        <p:spPr>
          <a:xfrm>
            <a:off x="228600" y="1600200"/>
            <a:ext cx="5105400" cy="4953000"/>
          </a:xfrm>
        </p:spPr>
        <p:txBody>
          <a:bodyPr>
            <a:noAutofit/>
          </a:bodyPr>
          <a:lstStyle/>
          <a:p>
            <a:pPr marL="0" indent="0">
              <a:buNone/>
            </a:pPr>
            <a:r>
              <a:rPr lang="ro-RO" sz="1600" dirty="0"/>
              <a:t>Aplicațiile </a:t>
            </a:r>
            <a:r>
              <a:rPr lang="ro-RO" sz="1600" dirty="0" err="1"/>
              <a:t>malware</a:t>
            </a:r>
            <a:r>
              <a:rPr lang="ro-RO" sz="1600" dirty="0"/>
              <a:t> de tip </a:t>
            </a:r>
            <a:r>
              <a:rPr lang="ro-RO" sz="1600" dirty="0" err="1"/>
              <a:t>Crypto-ransomware</a:t>
            </a:r>
            <a:r>
              <a:rPr lang="ro-RO" sz="1600" dirty="0"/>
              <a:t> combină mai multe aspecte /paradigme</a:t>
            </a:r>
            <a:r>
              <a:rPr lang="en-US" sz="1600" dirty="0"/>
              <a:t>:</a:t>
            </a:r>
          </a:p>
          <a:p>
            <a:pPr lvl="0"/>
            <a:r>
              <a:rPr lang="ro-RO" sz="1600" dirty="0"/>
              <a:t>Criptografia asimetrică cu cheie publică / cheie privată pentru criptarea fișierelor utilizatorului – cheile private de decriptare fiind doar în posesia atacatorului;</a:t>
            </a:r>
            <a:endParaRPr lang="en-US" sz="1600" dirty="0"/>
          </a:p>
          <a:p>
            <a:pPr lvl="0"/>
            <a:r>
              <a:rPr lang="ro-RO" sz="1600" dirty="0"/>
              <a:t>Vulnerabilități cunoscute / proaspăt descoperite pentru a se propaga prin diverse canale (în special e-mail, dar și linkuri distribuite spre </a:t>
            </a:r>
            <a:r>
              <a:rPr lang="ro-RO" sz="1600" dirty="0" err="1"/>
              <a:t>malware-ul</a:t>
            </a:r>
            <a:r>
              <a:rPr lang="ro-RO" sz="1600" dirty="0"/>
              <a:t> găzduit pe diverse site-uri sparte);</a:t>
            </a:r>
            <a:endParaRPr lang="en-US" sz="1600" dirty="0"/>
          </a:p>
          <a:p>
            <a:pPr lvl="0"/>
            <a:r>
              <a:rPr lang="ro-RO" sz="1600" dirty="0"/>
              <a:t>Cer răscumpărare pentru decriptarea fișierelor (neexistând </a:t>
            </a:r>
            <a:r>
              <a:rPr lang="ro-RO" sz="1600" dirty="0" err="1"/>
              <a:t>nicio</a:t>
            </a:r>
            <a:r>
              <a:rPr lang="ro-RO" sz="1600" dirty="0"/>
              <a:t> garanție în acest sens), veniturile obținute în urma unei campanii </a:t>
            </a:r>
            <a:r>
              <a:rPr lang="ro-RO" sz="1600" dirty="0" err="1"/>
              <a:t>ransomware</a:t>
            </a:r>
            <a:r>
              <a:rPr lang="ro-RO" sz="1600" dirty="0"/>
              <a:t> fiind de ordinul milioanelor de dolari  în </a:t>
            </a:r>
            <a:r>
              <a:rPr lang="ro-RO" sz="1600" dirty="0" err="1"/>
              <a:t>criptomonede</a:t>
            </a:r>
            <a:r>
              <a:rPr lang="ro-RO" sz="1600" dirty="0"/>
              <a:t> (pentru a face plățile de răscumpărare greu de urmărit, dacă nu imposibil);</a:t>
            </a:r>
            <a:endParaRPr lang="en-US" sz="1600" dirty="0"/>
          </a:p>
          <a:p>
            <a:pPr lvl="0"/>
            <a:r>
              <a:rPr lang="ro-RO" sz="1600" dirty="0"/>
              <a:t>Datorită veniturilor încasate, le putem numii </a:t>
            </a:r>
            <a:r>
              <a:rPr lang="ro-RO" sz="1600" i="1" dirty="0" err="1"/>
              <a:t>enterprise</a:t>
            </a:r>
            <a:r>
              <a:rPr lang="ro-RO" sz="1600" i="1" dirty="0"/>
              <a:t> grade </a:t>
            </a:r>
            <a:r>
              <a:rPr lang="ro-RO" sz="1600" i="1" dirty="0" err="1"/>
              <a:t>malware</a:t>
            </a:r>
            <a:r>
              <a:rPr lang="ro-RO" sz="1600" dirty="0"/>
              <a:t>, in spatele unui astfel de atac fiind grupări de crimă organizată și nu un singur individ.</a:t>
            </a:r>
            <a:endParaRPr lang="en-US" sz="1600" dirty="0"/>
          </a:p>
        </p:txBody>
      </p:sp>
      <p:pic>
        <p:nvPicPr>
          <p:cNvPr id="6" name="Content Placeholder 5" descr="ransomware.png"/>
          <p:cNvPicPr>
            <a:picLocks noGrp="1" noChangeAspect="1"/>
          </p:cNvPicPr>
          <p:nvPr>
            <p:ph sz="half" idx="2"/>
          </p:nvPr>
        </p:nvPicPr>
        <p:blipFill>
          <a:blip r:embed="rId2" cstate="print"/>
          <a:stretch>
            <a:fillRect/>
          </a:stretch>
        </p:blipFill>
        <p:spPr>
          <a:xfrm>
            <a:off x="5562114" y="2667000"/>
            <a:ext cx="3429486" cy="24384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a:t>
            </a:r>
            <a:r>
              <a:rPr lang="ro-RO" dirty="0"/>
              <a:t>ț</a:t>
            </a:r>
            <a:r>
              <a:rPr lang="en-US" dirty="0" err="1"/>
              <a:t>ie</a:t>
            </a:r>
            <a:endParaRPr lang="en-US" dirty="0"/>
          </a:p>
        </p:txBody>
      </p:sp>
      <p:sp>
        <p:nvSpPr>
          <p:cNvPr id="3" name="Content Placeholder 2"/>
          <p:cNvSpPr>
            <a:spLocks noGrp="1"/>
          </p:cNvSpPr>
          <p:nvPr>
            <p:ph idx="1"/>
          </p:nvPr>
        </p:nvSpPr>
        <p:spPr/>
        <p:txBody>
          <a:bodyPr>
            <a:normAutofit fontScale="92500"/>
          </a:bodyPr>
          <a:lstStyle/>
          <a:p>
            <a:pPr>
              <a:buNone/>
            </a:pPr>
            <a:r>
              <a:rPr lang="ro-RO" dirty="0"/>
              <a:t>De ce sunt create aplicații malware?</a:t>
            </a:r>
          </a:p>
          <a:p>
            <a:pPr lvl="0"/>
            <a:r>
              <a:rPr lang="ro-RO" dirty="0"/>
              <a:t>primele forme de </a:t>
            </a:r>
            <a:r>
              <a:rPr lang="ro-RO" dirty="0" err="1"/>
              <a:t>malware</a:t>
            </a:r>
            <a:r>
              <a:rPr lang="ro-RO" dirty="0"/>
              <a:t> din teribilism;</a:t>
            </a:r>
            <a:endParaRPr lang="en-US" dirty="0"/>
          </a:p>
          <a:p>
            <a:pPr lvl="0"/>
            <a:r>
              <a:rPr lang="ro-RO" dirty="0"/>
              <a:t>predispoziția psihologică a unora de a face rău;</a:t>
            </a:r>
            <a:endParaRPr lang="en-US" dirty="0"/>
          </a:p>
          <a:p>
            <a:pPr lvl="0"/>
            <a:r>
              <a:rPr lang="ro-RO" dirty="0"/>
              <a:t>motivație financiară (monetizare): trimiterea de spam-uri contra cost, culegerea de date bancare/personale care să fie valorificate, răscumpărări </a:t>
            </a:r>
            <a:r>
              <a:rPr lang="ro-RO" dirty="0" err="1"/>
              <a:t>Crypto-ransomware</a:t>
            </a:r>
            <a:r>
              <a:rPr lang="ro-RO" dirty="0"/>
              <a:t>;</a:t>
            </a:r>
            <a:endParaRPr lang="en-US" dirty="0"/>
          </a:p>
          <a:p>
            <a:pPr lvl="0"/>
            <a:r>
              <a:rPr lang="ro-RO" dirty="0"/>
              <a:t>spionaj, culegerea de informații (</a:t>
            </a:r>
            <a:r>
              <a:rPr lang="ro-RO" dirty="0" err="1"/>
              <a:t>cyber</a:t>
            </a:r>
            <a:r>
              <a:rPr lang="ro-RO" dirty="0"/>
              <a:t> </a:t>
            </a:r>
            <a:r>
              <a:rPr lang="ro-RO" dirty="0" err="1"/>
              <a:t>weapons</a:t>
            </a:r>
            <a:r>
              <a:rPr lang="ro-RO"/>
              <a: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ro-RO" dirty="0"/>
              <a:t>Viruși vs. Viermi</a:t>
            </a:r>
          </a:p>
        </p:txBody>
      </p:sp>
      <p:sp>
        <p:nvSpPr>
          <p:cNvPr id="20483" name="Rectangle 3"/>
          <p:cNvSpPr>
            <a:spLocks noGrp="1" noChangeArrowheads="1"/>
          </p:cNvSpPr>
          <p:nvPr>
            <p:ph idx="1"/>
          </p:nvPr>
        </p:nvSpPr>
        <p:spPr/>
        <p:txBody>
          <a:bodyPr>
            <a:normAutofit fontScale="47500" lnSpcReduction="20000"/>
          </a:bodyPr>
          <a:lstStyle/>
          <a:p>
            <a:pPr>
              <a:buNone/>
            </a:pPr>
            <a:r>
              <a:rPr lang="ro-RO" dirty="0"/>
              <a:t>Virușii:</a:t>
            </a:r>
          </a:p>
          <a:p>
            <a:r>
              <a:rPr lang="ro-RO" dirty="0"/>
              <a:t>se atașează unei gazde: sector de </a:t>
            </a:r>
            <a:r>
              <a:rPr lang="ro-RO" dirty="0" err="1"/>
              <a:t>boot</a:t>
            </a:r>
            <a:r>
              <a:rPr lang="ro-RO" dirty="0"/>
              <a:t>, fișier executabil, e-mail;</a:t>
            </a:r>
          </a:p>
          <a:p>
            <a:r>
              <a:rPr lang="ro-RO" dirty="0"/>
              <a:t>un virus în accepțiunea clasică a termenului nu poate exista de sine stătător, el trebuie să se “lipească” de gazda pe care o infectează (fișier executabil, sector de </a:t>
            </a:r>
            <a:r>
              <a:rPr lang="ro-RO" dirty="0" err="1"/>
              <a:t>boot</a:t>
            </a:r>
            <a:r>
              <a:rPr lang="ro-RO" dirty="0"/>
              <a:t>);</a:t>
            </a:r>
          </a:p>
          <a:p>
            <a:r>
              <a:rPr lang="ro-RO" dirty="0"/>
              <a:t>gazda infectată este transmisă din sistem in sistem prin intermediul vectorului de transmisie (discheta, </a:t>
            </a:r>
            <a:r>
              <a:rPr lang="ro-RO" dirty="0" err="1"/>
              <a:t>stick-ul</a:t>
            </a:r>
            <a:r>
              <a:rPr lang="ro-RO" dirty="0"/>
              <a:t> USB, rețeaua Internet);</a:t>
            </a:r>
          </a:p>
          <a:p>
            <a:r>
              <a:rPr lang="ro-RO" dirty="0"/>
              <a:t>presupun intervenția utilizatorului uman pentru execuție: introducerea dischetei în calculator, execuția unui fișier, deschiderea unui atașament</a:t>
            </a:r>
          </a:p>
          <a:p>
            <a:endParaRPr lang="ro-RO" dirty="0"/>
          </a:p>
          <a:p>
            <a:pPr>
              <a:buNone/>
            </a:pPr>
            <a:r>
              <a:rPr lang="ro-RO" dirty="0"/>
              <a:t>Viermi:</a:t>
            </a:r>
          </a:p>
          <a:p>
            <a:r>
              <a:rPr lang="ro-RO" dirty="0"/>
              <a:t>se multiplică automat prin intermediul unei rețele de calculatoare, fără intervenție umană;</a:t>
            </a:r>
          </a:p>
          <a:p>
            <a:r>
              <a:rPr lang="ro-RO" dirty="0"/>
              <a:t>nu au nevoie de o gazdă (de fapt gazda e întregul sistem infectat), codul acestora putând fi memorat în mai multe fișiere</a:t>
            </a:r>
            <a:r>
              <a:rPr lang="en-US" dirty="0"/>
              <a:t>;</a:t>
            </a:r>
            <a:endParaRPr lang="ro-RO" dirty="0"/>
          </a:p>
          <a:p>
            <a:r>
              <a:rPr lang="ro-RO" dirty="0"/>
              <a:t>se bazează pe vulnerabilității întâlnite în cadrul serviciilor/</a:t>
            </a:r>
            <a:r>
              <a:rPr lang="ro-RO" dirty="0" err="1"/>
              <a:t>daemon-ilor</a:t>
            </a:r>
            <a:r>
              <a:rPr lang="ro-RO" dirty="0"/>
              <a:t>/proceselor server sau a stivei TCP/IP a sistemului țintă.</a:t>
            </a:r>
          </a:p>
          <a:p>
            <a:endParaRPr lang="ro-RO" dirty="0"/>
          </a:p>
          <a:p>
            <a:pPr>
              <a:buNone/>
            </a:pPr>
            <a:r>
              <a:rPr lang="ro-RO" dirty="0"/>
              <a:t>Ușor de confundat ca termeni deoarece:</a:t>
            </a:r>
          </a:p>
          <a:p>
            <a:r>
              <a:rPr lang="ro-RO" dirty="0"/>
              <a:t>propagarea prin e-mail a anumitor viruși, e-mailuri transmise tot prin intermediul rețelei Internet;</a:t>
            </a:r>
          </a:p>
          <a:p>
            <a:r>
              <a:rPr lang="ro-RO" dirty="0"/>
              <a:t>caracterul hibrid virus / vierme a anumitor programe malware;</a:t>
            </a:r>
          </a:p>
          <a:p>
            <a:r>
              <a:rPr lang="ro-RO" dirty="0"/>
              <a:t>termenul de virus s-a încetățenit și este acceptat pentru a referi orice formă de malware.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ro-RO" dirty="0"/>
              <a:t>Prefață</a:t>
            </a:r>
            <a:r>
              <a:rPr lang="en-US" dirty="0"/>
              <a:t> </a:t>
            </a:r>
          </a:p>
        </p:txBody>
      </p:sp>
      <p:sp>
        <p:nvSpPr>
          <p:cNvPr id="4099" name="Rectangle 3"/>
          <p:cNvSpPr>
            <a:spLocks noGrp="1" noChangeArrowheads="1"/>
          </p:cNvSpPr>
          <p:nvPr>
            <p:ph idx="1"/>
          </p:nvPr>
        </p:nvSpPr>
        <p:spPr/>
        <p:txBody>
          <a:bodyPr/>
          <a:lstStyle/>
          <a:p>
            <a:pPr eaLnBrk="1" hangingPunct="1">
              <a:buFont typeface="Wingdings" pitchFamily="2" charset="2"/>
              <a:buNone/>
            </a:pPr>
            <a:endParaRPr lang="en-US" dirty="0"/>
          </a:p>
          <a:p>
            <a:pPr eaLnBrk="1" hangingPunct="1"/>
            <a:r>
              <a:rPr lang="ro-RO" dirty="0"/>
              <a:t>1944, John von Neumann, seminarii cu titlul: </a:t>
            </a:r>
            <a:r>
              <a:rPr lang="ro-RO" i="1" dirty="0" err="1">
                <a:hlinkClick r:id="rId3"/>
              </a:rPr>
              <a:t>Theory</a:t>
            </a:r>
            <a:r>
              <a:rPr lang="ro-RO" i="1" dirty="0">
                <a:hlinkClick r:id="rId3"/>
              </a:rPr>
              <a:t> of </a:t>
            </a:r>
            <a:r>
              <a:rPr lang="ro-RO" i="1" dirty="0" err="1">
                <a:hlinkClick r:id="rId3"/>
              </a:rPr>
              <a:t>Self-reproducing</a:t>
            </a:r>
            <a:r>
              <a:rPr lang="ro-RO" i="1" dirty="0">
                <a:hlinkClick r:id="rId3"/>
              </a:rPr>
              <a:t> Automata</a:t>
            </a:r>
            <a:r>
              <a:rPr lang="ro-RO" dirty="0"/>
              <a:t> (doar în teorie)</a:t>
            </a:r>
            <a:r>
              <a:rPr lang="en-US" dirty="0"/>
              <a:t>.</a:t>
            </a:r>
            <a:endParaRPr lang="ro-RO" dirty="0"/>
          </a:p>
          <a:p>
            <a:pPr eaLnBrk="1" hangingPunct="1"/>
            <a:r>
              <a:rPr lang="ro-RO" dirty="0"/>
              <a:t>Primii viruși au apărut abia 40 de ani mai târziu.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ro-RO" sz="3600" dirty="0"/>
              <a:t>Viruși macro pentru fișiere Microsoft Office</a:t>
            </a:r>
            <a:endParaRPr lang="en-US" sz="3600" dirty="0"/>
          </a:p>
        </p:txBody>
      </p:sp>
      <p:sp>
        <p:nvSpPr>
          <p:cNvPr id="18435" name="Rectangle 3"/>
          <p:cNvSpPr>
            <a:spLocks noGrp="1" noChangeArrowheads="1"/>
          </p:cNvSpPr>
          <p:nvPr>
            <p:ph idx="1"/>
          </p:nvPr>
        </p:nvSpPr>
        <p:spPr/>
        <p:txBody>
          <a:bodyPr>
            <a:normAutofit/>
          </a:bodyPr>
          <a:lstStyle/>
          <a:p>
            <a:pPr eaLnBrk="1" hangingPunct="1">
              <a:lnSpc>
                <a:spcPct val="80000"/>
              </a:lnSpc>
              <a:buFont typeface="Wingdings" pitchFamily="2" charset="2"/>
              <a:buNone/>
            </a:pPr>
            <a:endParaRPr lang="en-US" sz="2000" dirty="0"/>
          </a:p>
          <a:p>
            <a:pPr eaLnBrk="1" hangingPunct="1">
              <a:lnSpc>
                <a:spcPct val="80000"/>
              </a:lnSpc>
            </a:pPr>
            <a:r>
              <a:rPr lang="ro-RO" sz="2000" dirty="0"/>
              <a:t>Limbaj Macro: limbaj </a:t>
            </a:r>
            <a:r>
              <a:rPr lang="ro-RO" sz="2000" dirty="0" err="1"/>
              <a:t>built-in</a:t>
            </a:r>
            <a:r>
              <a:rPr lang="ro-RO" sz="2000" dirty="0"/>
              <a:t> în cadrul unei aplicații software pentru a permite </a:t>
            </a:r>
            <a:r>
              <a:rPr lang="ro-RO" sz="2000" dirty="0" err="1"/>
              <a:t>customizarea</a:t>
            </a:r>
            <a:r>
              <a:rPr lang="ro-RO" sz="2000" dirty="0"/>
              <a:t> sau automatizarea anumitor acțiuni întreprinse în cadrul aplicației de către utilizator;</a:t>
            </a:r>
          </a:p>
          <a:p>
            <a:pPr eaLnBrk="1" hangingPunct="1">
              <a:lnSpc>
                <a:spcPct val="80000"/>
              </a:lnSpc>
            </a:pPr>
            <a:r>
              <a:rPr lang="ro-RO" sz="2000" dirty="0"/>
              <a:t>În cadrul pachetului Microsoft Office, se permite scrierea de instrucțiuni macro care să fie încorporate în cadrul documentelor și executate la deschiderea acestora;</a:t>
            </a:r>
          </a:p>
          <a:p>
            <a:pPr>
              <a:lnSpc>
                <a:spcPct val="80000"/>
              </a:lnSpc>
            </a:pPr>
            <a:r>
              <a:rPr lang="ro-RO" sz="2000" dirty="0"/>
              <a:t>Exploatează un nou tip de gazdă / mediu de transmisie, utilizatorii nu mai trebuie să partajeze medii de stocare sau diferite programe (jocuri) ci documente: mediu propice de răspândire – rețele Enterprise cu un flux ridicat al documentelor între departamente;</a:t>
            </a:r>
          </a:p>
          <a:p>
            <a:pPr eaLnBrk="1" hangingPunct="1">
              <a:lnSpc>
                <a:spcPct val="80000"/>
              </a:lnSpc>
            </a:pPr>
            <a:r>
              <a:rPr lang="ro-RO" sz="2000" dirty="0"/>
              <a:t>Independente de sistemul de operare, spre exemplu </a:t>
            </a:r>
            <a:r>
              <a:rPr lang="ro-RO" sz="2000" dirty="0" err="1"/>
              <a:t>macrovirușii</a:t>
            </a:r>
            <a:r>
              <a:rPr lang="ro-RO" sz="2000" dirty="0"/>
              <a:t> care infectează documente Microsoft Office (Word și Excel) pot afecta atât sisteme Windows cât și </a:t>
            </a:r>
            <a:r>
              <a:rPr lang="ro-RO" sz="2000" dirty="0" err="1"/>
              <a:t>MacOS</a:t>
            </a:r>
            <a:r>
              <a:rPr lang="ro-RO" sz="2000" dirty="0"/>
              <a:t>.</a:t>
            </a:r>
          </a:p>
          <a:p>
            <a:pPr eaLnBrk="1" hangingPunct="1">
              <a:lnSpc>
                <a:spcPct val="80000"/>
              </a:lnSpc>
            </a:pPr>
            <a:r>
              <a:rPr lang="ro-RO" sz="2000" dirty="0"/>
              <a:t>Primul </a:t>
            </a:r>
            <a:r>
              <a:rPr lang="ro-RO" sz="2000" dirty="0" err="1"/>
              <a:t>macrovirus</a:t>
            </a:r>
            <a:r>
              <a:rPr lang="ro-RO" sz="2000" dirty="0"/>
              <a:t>: </a:t>
            </a:r>
            <a:r>
              <a:rPr lang="ro-RO" sz="2000" dirty="0" err="1"/>
              <a:t>WM.Concept</a:t>
            </a:r>
            <a:r>
              <a:rPr lang="ro-RO" sz="2000" dirty="0"/>
              <a:t> </a:t>
            </a:r>
            <a:r>
              <a:rPr lang="ro-RO" sz="2000" dirty="0" err="1"/>
              <a:t>aparut</a:t>
            </a:r>
            <a:r>
              <a:rPr lang="ro-RO" sz="2000" dirty="0"/>
              <a:t> în 1995.</a:t>
            </a:r>
            <a:r>
              <a:rPr lang="en-US" sz="20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fontScale="90000"/>
          </a:bodyPr>
          <a:lstStyle/>
          <a:p>
            <a:r>
              <a:rPr lang="ro-RO" dirty="0"/>
              <a:t>Evoluția limbajelor în care au fost / sunt scriși virușii</a:t>
            </a:r>
            <a:endParaRPr lang="en-US" dirty="0"/>
          </a:p>
        </p:txBody>
      </p:sp>
      <p:sp>
        <p:nvSpPr>
          <p:cNvPr id="21507" name="Rectangle 3"/>
          <p:cNvSpPr>
            <a:spLocks noGrp="1" noChangeArrowheads="1"/>
          </p:cNvSpPr>
          <p:nvPr>
            <p:ph idx="1"/>
          </p:nvPr>
        </p:nvSpPr>
        <p:spPr>
          <a:xfrm>
            <a:off x="457200" y="2209800"/>
            <a:ext cx="8229600" cy="3916363"/>
          </a:xfrm>
        </p:spPr>
        <p:txBody>
          <a:bodyPr>
            <a:normAutofit lnSpcReduction="10000"/>
          </a:bodyPr>
          <a:lstStyle/>
          <a:p>
            <a:r>
              <a:rPr lang="ro-RO" dirty="0"/>
              <a:t>primii viruși - în limbaj de asamblare;</a:t>
            </a:r>
          </a:p>
          <a:p>
            <a:r>
              <a:rPr lang="ro-RO" dirty="0"/>
              <a:t>virușii macro - limbaje de </a:t>
            </a:r>
            <a:r>
              <a:rPr lang="ro-RO" dirty="0" err="1"/>
              <a:t>scripting</a:t>
            </a:r>
            <a:r>
              <a:rPr lang="ro-RO" dirty="0"/>
              <a:t> (Visual Basic for </a:t>
            </a:r>
            <a:r>
              <a:rPr lang="ro-RO" dirty="0" err="1"/>
              <a:t>Applications</a:t>
            </a:r>
            <a:r>
              <a:rPr lang="ro-RO" dirty="0"/>
              <a:t>);</a:t>
            </a:r>
          </a:p>
          <a:p>
            <a:r>
              <a:rPr lang="ro-RO" dirty="0"/>
              <a:t>viermi </a:t>
            </a:r>
            <a:r>
              <a:rPr lang="ro-RO" dirty="0" err="1"/>
              <a:t>stand-alone</a:t>
            </a:r>
            <a:r>
              <a:rPr lang="ro-RO" dirty="0"/>
              <a:t> scriși în orice limbaj / multiple limbaje de programare;</a:t>
            </a:r>
          </a:p>
          <a:p>
            <a:r>
              <a:rPr lang="ro-RO" dirty="0"/>
              <a:t>limbaje diferite, tehnologii diferite, platforme diferite și multiple în cazul aplicațiilor malware complexe.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ro-RO" dirty="0"/>
              <a:t>Evoluția metodelor de execuție</a:t>
            </a:r>
            <a:endParaRPr lang="en-US" dirty="0"/>
          </a:p>
        </p:txBody>
      </p:sp>
      <p:sp>
        <p:nvSpPr>
          <p:cNvPr id="16387" name="Rectangle 3"/>
          <p:cNvSpPr>
            <a:spLocks noGrp="1" noChangeArrowheads="1"/>
          </p:cNvSpPr>
          <p:nvPr>
            <p:ph idx="1"/>
          </p:nvPr>
        </p:nvSpPr>
        <p:spPr>
          <a:xfrm>
            <a:off x="457200" y="1600200"/>
            <a:ext cx="8229600" cy="4525963"/>
          </a:xfrm>
        </p:spPr>
        <p:txBody>
          <a:bodyPr>
            <a:normAutofit lnSpcReduction="10000"/>
          </a:bodyPr>
          <a:lstStyle/>
          <a:p>
            <a:pPr>
              <a:lnSpc>
                <a:spcPct val="80000"/>
              </a:lnSpc>
            </a:pPr>
            <a:r>
              <a:rPr lang="ro-RO" sz="2400" dirty="0"/>
              <a:t>viruși de </a:t>
            </a:r>
            <a:r>
              <a:rPr lang="ro-RO" sz="2400" dirty="0" err="1"/>
              <a:t>boot</a:t>
            </a:r>
            <a:r>
              <a:rPr lang="ro-RO" sz="2400" dirty="0"/>
              <a:t> infectau sectorul de </a:t>
            </a:r>
            <a:r>
              <a:rPr lang="ro-RO" sz="2400" dirty="0" err="1"/>
              <a:t>boot</a:t>
            </a:r>
            <a:r>
              <a:rPr lang="ro-RO" sz="2400" dirty="0"/>
              <a:t> al dischetelor și se executau odată cu încărcarea sistemului de operare - primele calculatoare personale din anii '80 </a:t>
            </a:r>
            <a:r>
              <a:rPr lang="ro-RO" sz="2400" dirty="0" err="1"/>
              <a:t>boot-au</a:t>
            </a:r>
            <a:r>
              <a:rPr lang="ro-RO" sz="2400" dirty="0"/>
              <a:t> de pe dischete, </a:t>
            </a:r>
            <a:r>
              <a:rPr lang="ro-RO" sz="2400" dirty="0" err="1"/>
              <a:t>hardisk-urile</a:t>
            </a:r>
            <a:r>
              <a:rPr lang="ro-RO" sz="2400" dirty="0"/>
              <a:t> nefiind populare</a:t>
            </a:r>
          </a:p>
          <a:p>
            <a:pPr eaLnBrk="1" hangingPunct="1">
              <a:lnSpc>
                <a:spcPct val="80000"/>
              </a:lnSpc>
            </a:pPr>
            <a:r>
              <a:rPr lang="ro-RO" sz="2400" dirty="0"/>
              <a:t>infectau la început fișierele executabile .</a:t>
            </a:r>
            <a:r>
              <a:rPr lang="ro-RO" sz="2400" dirty="0" err="1"/>
              <a:t>com</a:t>
            </a:r>
            <a:r>
              <a:rPr lang="ro-RO" sz="2400" dirty="0"/>
              <a:t> și .</a:t>
            </a:r>
            <a:r>
              <a:rPr lang="ro-RO" sz="2400" dirty="0" err="1"/>
              <a:t>exe</a:t>
            </a:r>
            <a:r>
              <a:rPr lang="ro-RO" sz="2400" dirty="0"/>
              <a:t> </a:t>
            </a:r>
            <a:r>
              <a:rPr lang="ro-RO" sz="2400" dirty="0" err="1"/>
              <a:t>și</a:t>
            </a:r>
            <a:r>
              <a:rPr lang="ro-RO" sz="2400" dirty="0"/>
              <a:t> se executau odată cu aceste executabile</a:t>
            </a:r>
          </a:p>
          <a:p>
            <a:pPr eaLnBrk="1" hangingPunct="1">
              <a:lnSpc>
                <a:spcPct val="80000"/>
              </a:lnSpc>
            </a:pPr>
            <a:r>
              <a:rPr lang="ro-RO" sz="2400" dirty="0"/>
              <a:t>viruși rezidenți în memorie datorită caracterului </a:t>
            </a:r>
            <a:r>
              <a:rPr lang="ro-RO" sz="2400" dirty="0" err="1"/>
              <a:t>monotasking</a:t>
            </a:r>
            <a:r>
              <a:rPr lang="ro-RO" sz="2400" dirty="0"/>
              <a:t> ale primelor sisteme de operare. Pentru a rămâne rezidenți în memorie, aceștia redirectau diferite rutine de tratare a întreruperilor / apeluri sistem și se executau odată cu execuția rutinei / apelului sistem redirectat</a:t>
            </a:r>
          </a:p>
          <a:p>
            <a:pPr>
              <a:lnSpc>
                <a:spcPct val="80000"/>
              </a:lnSpc>
            </a:pPr>
            <a:r>
              <a:rPr lang="ro-RO" sz="2400" dirty="0"/>
              <a:t>odată cu dezvoltarea sistemelor de operare </a:t>
            </a:r>
            <a:r>
              <a:rPr lang="ro-RO" sz="2400" dirty="0" err="1"/>
              <a:t>multitasking</a:t>
            </a:r>
            <a:r>
              <a:rPr lang="ro-RO" sz="2400" dirty="0"/>
              <a:t> și apariția viermilor, aceștia puteau executa diferite module ca procese independente, pornite la </a:t>
            </a:r>
            <a:r>
              <a:rPr lang="ro-RO" sz="2400" dirty="0" err="1"/>
              <a:t>start-up</a:t>
            </a:r>
            <a:r>
              <a:rPr lang="ro-RO" sz="2400" dirty="0"/>
              <a:t> prin diverse mecanisme, execuția de taskuri automate (</a:t>
            </a:r>
            <a:r>
              <a:rPr lang="ro-RO" sz="2400" dirty="0" err="1"/>
              <a:t>cron</a:t>
            </a:r>
            <a:r>
              <a:rPr lang="ro-RO" sz="2400" dirty="0"/>
              <a:t> pe Linux sau </a:t>
            </a:r>
            <a:r>
              <a:rPr lang="ro-RO" sz="2400" dirty="0" err="1"/>
              <a:t>scheduled</a:t>
            </a:r>
            <a:r>
              <a:rPr lang="ro-RO" sz="2400" dirty="0"/>
              <a:t> task în Windows)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o-RO" dirty="0"/>
              <a:t>Evoluția metodelor de replicare</a:t>
            </a:r>
            <a:r>
              <a:rPr lang="en-US" dirty="0"/>
              <a:t>/</a:t>
            </a:r>
            <a:r>
              <a:rPr lang="en-US" dirty="0" err="1"/>
              <a:t>execu</a:t>
            </a:r>
            <a:r>
              <a:rPr lang="ro-RO" dirty="0"/>
              <a:t>ție</a:t>
            </a:r>
            <a:endParaRPr lang="en-US" dirty="0"/>
          </a:p>
        </p:txBody>
      </p:sp>
      <p:sp>
        <p:nvSpPr>
          <p:cNvPr id="3" name="Content Placeholder 2"/>
          <p:cNvSpPr>
            <a:spLocks noGrp="1"/>
          </p:cNvSpPr>
          <p:nvPr>
            <p:ph idx="1"/>
          </p:nvPr>
        </p:nvSpPr>
        <p:spPr/>
        <p:txBody>
          <a:bodyPr>
            <a:normAutofit fontScale="77500" lnSpcReduction="20000"/>
          </a:bodyPr>
          <a:lstStyle/>
          <a:p>
            <a:r>
              <a:rPr lang="ro-RO" dirty="0"/>
              <a:t>Sisteme de operare </a:t>
            </a:r>
            <a:r>
              <a:rPr lang="ro-RO" dirty="0" err="1"/>
              <a:t>monotasking</a:t>
            </a:r>
            <a:r>
              <a:rPr lang="ro-RO" dirty="0"/>
              <a:t>, execuția codului virusului avea loc prin 2 mecanisme:</a:t>
            </a:r>
            <a:endParaRPr lang="en-US" dirty="0"/>
          </a:p>
          <a:p>
            <a:pPr lvl="1"/>
            <a:r>
              <a:rPr lang="ro-RO" dirty="0"/>
              <a:t>Odată cu execuția unui fișier infectat codul virusului rulând la începutul rulării executabilului;</a:t>
            </a:r>
            <a:endParaRPr lang="en-US" dirty="0"/>
          </a:p>
          <a:p>
            <a:pPr lvl="1"/>
            <a:r>
              <a:rPr lang="ro-RO" dirty="0"/>
              <a:t>Rămânerea rezidentă în memorie și redirectarea unor apeluri sistem / întreruperi care se execută la apariția unor evenimente.</a:t>
            </a:r>
            <a:endParaRPr lang="en-US" dirty="0"/>
          </a:p>
          <a:p>
            <a:r>
              <a:rPr lang="ro-RO" dirty="0"/>
              <a:t>In cadrul sistemelor de operare </a:t>
            </a:r>
            <a:r>
              <a:rPr lang="ro-RO" dirty="0" err="1"/>
              <a:t>multitasking</a:t>
            </a:r>
            <a:r>
              <a:rPr lang="ro-RO" dirty="0"/>
              <a:t>,  replicarea este facilitată de faptul că virusul in sine poate instanția procese separate care să ruleze in paralel. </a:t>
            </a:r>
            <a:endParaRPr lang="en-US" dirty="0"/>
          </a:p>
          <a:p>
            <a:r>
              <a:rPr lang="ro-RO" dirty="0"/>
              <a:t>In cadrul sistemele de operare multiutilizator (utilizatori diferiți cu privilegii diferite), este nevoie de exploatarea unor </a:t>
            </a:r>
            <a:r>
              <a:rPr lang="ro-RO" b="1" dirty="0"/>
              <a:t>vulnerabilități locale</a:t>
            </a:r>
            <a:r>
              <a:rPr lang="ro-RO" dirty="0"/>
              <a:t> pentru a duce la </a:t>
            </a:r>
            <a:r>
              <a:rPr lang="ro-RO" b="1" dirty="0"/>
              <a:t>escaladare de privilegii</a:t>
            </a:r>
            <a:r>
              <a:rPr lang="ro-RO" dirty="0"/>
              <a: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r>
              <a:rPr lang="ro-RO"/>
              <a:t>Evoluția vectorilor de transmitere a virușilor</a:t>
            </a:r>
            <a:endParaRPr lang="en-US" dirty="0"/>
          </a:p>
        </p:txBody>
      </p:sp>
      <p:sp>
        <p:nvSpPr>
          <p:cNvPr id="19459" name="Rectangle 3"/>
          <p:cNvSpPr>
            <a:spLocks noGrp="1" noChangeArrowheads="1"/>
          </p:cNvSpPr>
          <p:nvPr>
            <p:ph idx="1"/>
          </p:nvPr>
        </p:nvSpPr>
        <p:spPr/>
        <p:txBody>
          <a:bodyPr>
            <a:noAutofit/>
          </a:bodyPr>
          <a:lstStyle/>
          <a:p>
            <a:endParaRPr lang="ro-RO" sz="1900" dirty="0"/>
          </a:p>
          <a:p>
            <a:r>
              <a:rPr lang="ro-RO" sz="1900" dirty="0"/>
              <a:t>dischete – mediul propice atât pentru virușii de </a:t>
            </a:r>
            <a:r>
              <a:rPr lang="ro-RO" sz="1900" dirty="0" err="1"/>
              <a:t>boot</a:t>
            </a:r>
            <a:r>
              <a:rPr lang="ro-RO" sz="1900" dirty="0"/>
              <a:t> cât și pentru virușii ce infectau fișiere executabile - în anii 80, 90 dischetele erau și principala formă de file </a:t>
            </a:r>
            <a:r>
              <a:rPr lang="ro-RO" sz="1900" dirty="0" err="1"/>
              <a:t>sharing</a:t>
            </a:r>
            <a:r>
              <a:rPr lang="ro-RO" sz="1900" dirty="0"/>
              <a:t>, programe (în special jocuri) infectate;</a:t>
            </a:r>
          </a:p>
          <a:p>
            <a:r>
              <a:rPr lang="ro-RO" sz="1900" dirty="0"/>
              <a:t>sisteme BBS - </a:t>
            </a:r>
            <a:r>
              <a:rPr lang="ro-RO" sz="1900" dirty="0" err="1"/>
              <a:t>Bulletin</a:t>
            </a:r>
            <a:r>
              <a:rPr lang="ro-RO" sz="1900" dirty="0"/>
              <a:t> Board </a:t>
            </a:r>
            <a:r>
              <a:rPr lang="ro-RO" sz="1900" dirty="0" err="1"/>
              <a:t>System</a:t>
            </a:r>
            <a:r>
              <a:rPr lang="ro-RO" sz="1900" dirty="0"/>
              <a:t> - primele mecanisme de file </a:t>
            </a:r>
            <a:r>
              <a:rPr lang="ro-RO" sz="1900" dirty="0" err="1"/>
              <a:t>sharing</a:t>
            </a:r>
            <a:r>
              <a:rPr lang="ro-RO" sz="1900" dirty="0"/>
              <a:t> folosite pe scară largă;</a:t>
            </a:r>
          </a:p>
          <a:p>
            <a:r>
              <a:rPr lang="ro-RO" sz="1900" dirty="0"/>
              <a:t>odată cu dezvoltarea rețelei Internet apariția viermilor (viruși "</a:t>
            </a:r>
            <a:r>
              <a:rPr lang="ro-RO" sz="1900" dirty="0" err="1"/>
              <a:t>stand-alone</a:t>
            </a:r>
            <a:r>
              <a:rPr lang="ro-RO" sz="1900" dirty="0"/>
              <a:t>"):</a:t>
            </a:r>
          </a:p>
          <a:p>
            <a:pPr lvl="1"/>
            <a:r>
              <a:rPr lang="ro-RO" sz="1900" dirty="0"/>
              <a:t>exploatau diferite vulnerabilității întâlnite în cadrul serviciilor/</a:t>
            </a:r>
            <a:r>
              <a:rPr lang="ro-RO" sz="1900" dirty="0" err="1"/>
              <a:t>daemon-ilor</a:t>
            </a:r>
            <a:r>
              <a:rPr lang="ro-RO" sz="1900" dirty="0"/>
              <a:t>/proceselor server sau a stivei TCP/IP a sistemului țintă;</a:t>
            </a:r>
          </a:p>
          <a:p>
            <a:pPr lvl="1"/>
            <a:r>
              <a:rPr lang="ro-RO" sz="1900" dirty="0"/>
              <a:t>transmisibili prin e-mail;</a:t>
            </a:r>
          </a:p>
          <a:p>
            <a:pPr lvl="1"/>
            <a:r>
              <a:rPr lang="ro-RO" sz="1900" dirty="0"/>
              <a:t>linkuri transmise prin mesageria instant;</a:t>
            </a:r>
          </a:p>
          <a:p>
            <a:pPr lvl="1"/>
            <a:r>
              <a:rPr lang="ro-RO" sz="1900" dirty="0"/>
              <a:t>viruși care exploatează diferite vulnerabilități web precum </a:t>
            </a:r>
            <a:r>
              <a:rPr lang="ro-RO" sz="1900" dirty="0" err="1"/>
              <a:t>Cross-Site</a:t>
            </a:r>
            <a:r>
              <a:rPr lang="ro-RO" sz="1900" dirty="0"/>
              <a:t> </a:t>
            </a:r>
            <a:r>
              <a:rPr lang="ro-RO" sz="1900" dirty="0" err="1"/>
              <a:t>Scripting</a:t>
            </a:r>
            <a:r>
              <a:rPr lang="ro-RO" sz="1900" dirty="0"/>
              <a:t>;</a:t>
            </a:r>
          </a:p>
          <a:p>
            <a:r>
              <a:rPr lang="ro-RO" sz="1900" dirty="0"/>
              <a:t>Viruși </a:t>
            </a:r>
            <a:r>
              <a:rPr lang="ro-RO" sz="1900" dirty="0" err="1"/>
              <a:t>multi-vector</a:t>
            </a:r>
            <a:r>
              <a:rPr lang="ro-RO" sz="1900" dirty="0"/>
              <a:t> (</a:t>
            </a:r>
            <a:r>
              <a:rPr lang="ro-RO" sz="1900" dirty="0" err="1"/>
              <a:t>viruși</a:t>
            </a:r>
            <a:r>
              <a:rPr lang="ro-RO" sz="1900" dirty="0"/>
              <a:t> cu răspândire prin mai multe canale).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Bibliografie</a:t>
            </a:r>
            <a:endParaRPr lang="en-US" dirty="0"/>
          </a:p>
        </p:txBody>
      </p:sp>
      <p:sp>
        <p:nvSpPr>
          <p:cNvPr id="3" name="Content Placeholder 2"/>
          <p:cNvSpPr>
            <a:spLocks noGrp="1"/>
          </p:cNvSpPr>
          <p:nvPr>
            <p:ph idx="1"/>
          </p:nvPr>
        </p:nvSpPr>
        <p:spPr/>
        <p:txBody>
          <a:bodyPr>
            <a:normAutofit fontScale="92500"/>
          </a:bodyPr>
          <a:lstStyle/>
          <a:p>
            <a:r>
              <a:rPr lang="en-US" sz="2800" dirty="0"/>
              <a:t>John von Neumann, </a:t>
            </a:r>
            <a:r>
              <a:rPr lang="en-US" sz="2800" i="1" dirty="0"/>
              <a:t>Theory of self-reproducing automata</a:t>
            </a:r>
            <a:r>
              <a:rPr lang="ro-RO" sz="2800" dirty="0"/>
              <a:t>, </a:t>
            </a:r>
            <a:r>
              <a:rPr lang="en-US" sz="2800" dirty="0">
                <a:hlinkClick r:id="rId2"/>
              </a:rPr>
              <a:t>http://cba.mit.edu/events/03.11.ASE/docs/VonNeumann.pdf</a:t>
            </a:r>
            <a:endParaRPr lang="en-US" sz="2800" dirty="0"/>
          </a:p>
          <a:p>
            <a:r>
              <a:rPr lang="en-US" sz="2800" dirty="0"/>
              <a:t>Fred Cohen, </a:t>
            </a:r>
            <a:r>
              <a:rPr lang="en-US" sz="2800" i="1" dirty="0"/>
              <a:t>Computer Viruses - Theory and Experiments</a:t>
            </a:r>
            <a:r>
              <a:rPr lang="ro-RO" sz="2800" dirty="0"/>
              <a:t>, </a:t>
            </a:r>
            <a:r>
              <a:rPr lang="en-US" sz="2800" dirty="0">
                <a:hlinkClick r:id="rId3"/>
              </a:rPr>
              <a:t>https://www.profsandhu.com/cs5323_s18/cohen-1987.pdf</a:t>
            </a:r>
            <a:endParaRPr lang="ro-RO" sz="2800" dirty="0"/>
          </a:p>
          <a:p>
            <a:pPr>
              <a:lnSpc>
                <a:spcPct val="80000"/>
              </a:lnSpc>
            </a:pPr>
            <a:r>
              <a:rPr lang="ro-RO" sz="2800" i="1" dirty="0"/>
              <a:t>Computer virus* </a:t>
            </a:r>
            <a:r>
              <a:rPr lang="ro-RO" sz="2800" dirty="0">
                <a:hlinkClick r:id="rId4"/>
              </a:rPr>
              <a:t>http://en.wikipedia.org/wiki/Computer_virus</a:t>
            </a:r>
            <a:endParaRPr lang="ro-RO" sz="2800" dirty="0"/>
          </a:p>
          <a:p>
            <a:pPr lvl="1">
              <a:lnSpc>
                <a:spcPct val="80000"/>
              </a:lnSpc>
              <a:buNone/>
            </a:pPr>
            <a:endParaRPr lang="ro-RO" dirty="0"/>
          </a:p>
          <a:p>
            <a:pPr marL="0" lvl="1" indent="7938">
              <a:lnSpc>
                <a:spcPct val="80000"/>
              </a:lnSpc>
              <a:buNone/>
            </a:pPr>
            <a:r>
              <a:rPr lang="it-IT" sz="1900" dirty="0"/>
              <a:t>Intr</a:t>
            </a:r>
            <a:r>
              <a:rPr lang="ro-RO" sz="1900" dirty="0"/>
              <a:t>ă</a:t>
            </a:r>
            <a:r>
              <a:rPr lang="it-IT" sz="1900" dirty="0"/>
              <a:t>rile bibliografice marcate cu * sunt </a:t>
            </a:r>
            <a:r>
              <a:rPr lang="ro-RO" sz="1900" dirty="0"/>
              <a:t>obligatorii</a:t>
            </a:r>
            <a:r>
              <a:rPr lang="it-IT" sz="1900" dirty="0"/>
              <a:t>, cele nemarcate sunt op</a:t>
            </a:r>
            <a:r>
              <a:rPr lang="ro-RO" sz="1900" dirty="0"/>
              <a:t>ț</a:t>
            </a:r>
            <a:r>
              <a:rPr lang="it-IT" sz="1900" dirty="0"/>
              <a:t>ionale.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ro-RO" dirty="0"/>
              <a:t>Aplicații malware</a:t>
            </a:r>
          </a:p>
        </p:txBody>
      </p:sp>
      <p:sp>
        <p:nvSpPr>
          <p:cNvPr id="5123" name="Rectangle 3"/>
          <p:cNvSpPr>
            <a:spLocks noGrp="1" noChangeArrowheads="1"/>
          </p:cNvSpPr>
          <p:nvPr>
            <p:ph sz="half" idx="1"/>
          </p:nvPr>
        </p:nvSpPr>
        <p:spPr/>
        <p:txBody>
          <a:bodyPr>
            <a:normAutofit/>
          </a:bodyPr>
          <a:lstStyle/>
          <a:p>
            <a:pPr eaLnBrk="1" hangingPunct="1">
              <a:lnSpc>
                <a:spcPct val="90000"/>
              </a:lnSpc>
            </a:pPr>
            <a:r>
              <a:rPr lang="ro-RO" sz="3600" dirty="0"/>
              <a:t>Viruși</a:t>
            </a:r>
          </a:p>
          <a:p>
            <a:pPr eaLnBrk="1" hangingPunct="1">
              <a:lnSpc>
                <a:spcPct val="90000"/>
              </a:lnSpc>
            </a:pPr>
            <a:r>
              <a:rPr lang="ro-RO" sz="3600" dirty="0"/>
              <a:t>Viermi</a:t>
            </a:r>
          </a:p>
          <a:p>
            <a:pPr eaLnBrk="1" hangingPunct="1">
              <a:lnSpc>
                <a:spcPct val="90000"/>
              </a:lnSpc>
            </a:pPr>
            <a:r>
              <a:rPr lang="ro-RO" sz="3600" dirty="0"/>
              <a:t>Troieni</a:t>
            </a:r>
          </a:p>
          <a:p>
            <a:pPr eaLnBrk="1" hangingPunct="1">
              <a:lnSpc>
                <a:spcPct val="90000"/>
              </a:lnSpc>
            </a:pPr>
            <a:r>
              <a:rPr lang="ro-RO" sz="3600" dirty="0" err="1"/>
              <a:t>Rootkit-uri</a:t>
            </a:r>
            <a:endParaRPr lang="ro-RO" sz="3600" dirty="0"/>
          </a:p>
          <a:p>
            <a:pPr eaLnBrk="1" hangingPunct="1">
              <a:lnSpc>
                <a:spcPct val="90000"/>
              </a:lnSpc>
            </a:pPr>
            <a:r>
              <a:rPr lang="ro-RO" sz="3600" dirty="0" err="1"/>
              <a:t>Spyware</a:t>
            </a:r>
            <a:endParaRPr lang="ro-RO" sz="3600" dirty="0"/>
          </a:p>
          <a:p>
            <a:pPr eaLnBrk="1" hangingPunct="1">
              <a:lnSpc>
                <a:spcPct val="90000"/>
              </a:lnSpc>
            </a:pPr>
            <a:r>
              <a:rPr lang="ro-RO" sz="3600" dirty="0" err="1"/>
              <a:t>Adware</a:t>
            </a:r>
            <a:endParaRPr lang="en-US" sz="3600" dirty="0"/>
          </a:p>
          <a:p>
            <a:pPr eaLnBrk="1" hangingPunct="1">
              <a:lnSpc>
                <a:spcPct val="90000"/>
              </a:lnSpc>
            </a:pPr>
            <a:r>
              <a:rPr lang="ro-RO" sz="3600" dirty="0" err="1"/>
              <a:t>Dialer-e</a:t>
            </a:r>
            <a:endParaRPr lang="ro-RO" sz="3600" dirty="0"/>
          </a:p>
        </p:txBody>
      </p:sp>
      <p:sp>
        <p:nvSpPr>
          <p:cNvPr id="5124" name="Content Placeholder 3"/>
          <p:cNvSpPr>
            <a:spLocks noGrp="1"/>
          </p:cNvSpPr>
          <p:nvPr>
            <p:ph sz="half" idx="2"/>
          </p:nvPr>
        </p:nvSpPr>
        <p:spPr/>
        <p:txBody>
          <a:bodyPr>
            <a:normAutofit/>
          </a:bodyPr>
          <a:lstStyle/>
          <a:p>
            <a:pPr eaLnBrk="1" hangingPunct="1">
              <a:lnSpc>
                <a:spcPct val="90000"/>
              </a:lnSpc>
            </a:pPr>
            <a:r>
              <a:rPr lang="ro-RO" sz="3600" dirty="0"/>
              <a:t>R</a:t>
            </a:r>
            <a:r>
              <a:rPr lang="en-US" sz="3600" dirty="0" err="1"/>
              <a:t>etele</a:t>
            </a:r>
            <a:r>
              <a:rPr lang="en-US" sz="3600" dirty="0"/>
              <a:t> </a:t>
            </a:r>
            <a:r>
              <a:rPr lang="en-US" sz="3600" dirty="0" err="1"/>
              <a:t>botnet</a:t>
            </a:r>
            <a:r>
              <a:rPr lang="en-US" sz="3600" dirty="0"/>
              <a:t> &amp; </a:t>
            </a:r>
            <a:r>
              <a:rPr lang="ro-RO" sz="3600" dirty="0"/>
              <a:t>Z</a:t>
            </a:r>
            <a:r>
              <a:rPr lang="en-US" sz="3600" dirty="0" err="1"/>
              <a:t>ombies</a:t>
            </a:r>
            <a:endParaRPr lang="en-US" sz="3600" dirty="0"/>
          </a:p>
          <a:p>
            <a:pPr eaLnBrk="1" hangingPunct="1">
              <a:lnSpc>
                <a:spcPct val="90000"/>
              </a:lnSpc>
            </a:pPr>
            <a:r>
              <a:rPr lang="ro-RO" sz="3600" dirty="0"/>
              <a:t>P</a:t>
            </a:r>
            <a:r>
              <a:rPr lang="en-US" sz="3600" dirty="0" err="1"/>
              <a:t>hishing</a:t>
            </a:r>
            <a:r>
              <a:rPr lang="en-US" sz="3600" dirty="0"/>
              <a:t> &amp; </a:t>
            </a:r>
            <a:r>
              <a:rPr lang="ro-RO" sz="3600" dirty="0"/>
              <a:t>S</a:t>
            </a:r>
            <a:r>
              <a:rPr lang="en-US" sz="3600" dirty="0" err="1"/>
              <a:t>ocial</a:t>
            </a:r>
            <a:r>
              <a:rPr lang="en-US" sz="3600" dirty="0"/>
              <a:t> engineering</a:t>
            </a:r>
            <a:endParaRPr lang="ro-RO" sz="3600" dirty="0"/>
          </a:p>
          <a:p>
            <a:pPr>
              <a:lnSpc>
                <a:spcPct val="90000"/>
              </a:lnSpc>
            </a:pPr>
            <a:r>
              <a:rPr lang="ro-RO" sz="3600" dirty="0"/>
              <a:t>S</a:t>
            </a:r>
            <a:r>
              <a:rPr lang="en-US" sz="3600" dirty="0" err="1"/>
              <a:t>careware</a:t>
            </a:r>
            <a:endParaRPr lang="en-US" sz="3600" dirty="0"/>
          </a:p>
          <a:p>
            <a:pPr eaLnBrk="1" hangingPunct="1">
              <a:lnSpc>
                <a:spcPct val="90000"/>
              </a:lnSpc>
            </a:pPr>
            <a:r>
              <a:rPr lang="en-US" sz="3600" dirty="0"/>
              <a:t>APT</a:t>
            </a:r>
          </a:p>
          <a:p>
            <a:pPr eaLnBrk="1" hangingPunct="1">
              <a:lnSpc>
                <a:spcPct val="90000"/>
              </a:lnSpc>
            </a:pPr>
            <a:r>
              <a:rPr lang="ro-RO" sz="3600" dirty="0"/>
              <a:t>C</a:t>
            </a:r>
            <a:r>
              <a:rPr lang="en-US" sz="3600" dirty="0" err="1"/>
              <a:t>rypto-ransomware</a:t>
            </a:r>
            <a:endParaRPr lang="en-US" sz="3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ro-RO" dirty="0"/>
              <a:t>Virușii informatici</a:t>
            </a:r>
          </a:p>
        </p:txBody>
      </p:sp>
      <p:sp>
        <p:nvSpPr>
          <p:cNvPr id="6147" name="Rectangle 3"/>
          <p:cNvSpPr>
            <a:spLocks noGrp="1" noChangeArrowheads="1"/>
          </p:cNvSpPr>
          <p:nvPr>
            <p:ph idx="1"/>
          </p:nvPr>
        </p:nvSpPr>
        <p:spPr/>
        <p:txBody>
          <a:bodyPr>
            <a:noAutofit/>
          </a:bodyPr>
          <a:lstStyle/>
          <a:p>
            <a:r>
              <a:rPr lang="vi-VN" sz="2200" dirty="0">
                <a:latin typeface="Calibri" pitchFamily="34" charset="0"/>
                <a:cs typeface="Calibri" pitchFamily="34" charset="0"/>
              </a:rPr>
              <a:t>Definiție: program care se replică fără știința utilizatorului și infectează sistem după sistem, transmiterea de la un sistem la altul făcându-se print intermediul unui </a:t>
            </a:r>
            <a:r>
              <a:rPr lang="vi-VN" sz="2200" b="1" dirty="0">
                <a:latin typeface="Calibri" pitchFamily="34" charset="0"/>
                <a:cs typeface="Calibri" pitchFamily="34" charset="0"/>
              </a:rPr>
              <a:t>vector de transmitere</a:t>
            </a:r>
            <a:r>
              <a:rPr lang="vi-VN" sz="2200" dirty="0">
                <a:latin typeface="Calibri" pitchFamily="34" charset="0"/>
                <a:cs typeface="Calibri" pitchFamily="34" charset="0"/>
              </a:rPr>
              <a:t>. Printre vectorii uzuali de transmitere: mediile de stocare (floppy disk-uri în anii 80 si 90, memorii USB în prezent) dar și rețelele de calculatoare odată cu dezvoltarea exponențială a acestora.</a:t>
            </a:r>
          </a:p>
          <a:p>
            <a:r>
              <a:rPr lang="ro-RO" sz="2200" dirty="0">
                <a:latin typeface="Calibri" pitchFamily="34" charset="0"/>
                <a:cs typeface="Calibri" pitchFamily="34" charset="0"/>
              </a:rPr>
              <a:t>Definiția a fost dată de Fred Cohen, profesor la Universitatea de Sud California într-o lucrare denumită: </a:t>
            </a:r>
            <a:r>
              <a:rPr lang="ro-RO" sz="2200" i="1" dirty="0">
                <a:latin typeface="Calibri" pitchFamily="34" charset="0"/>
                <a:cs typeface="Calibri" pitchFamily="34" charset="0"/>
                <a:hlinkClick r:id="rId3"/>
              </a:rPr>
              <a:t>Computer </a:t>
            </a:r>
            <a:r>
              <a:rPr lang="ro-RO" sz="2200" i="1" dirty="0" err="1">
                <a:latin typeface="Calibri" pitchFamily="34" charset="0"/>
                <a:cs typeface="Calibri" pitchFamily="34" charset="0"/>
                <a:hlinkClick r:id="rId3"/>
              </a:rPr>
              <a:t>Viruses</a:t>
            </a:r>
            <a:r>
              <a:rPr lang="ro-RO" sz="2200" i="1" dirty="0">
                <a:latin typeface="Calibri" pitchFamily="34" charset="0"/>
                <a:cs typeface="Calibri" pitchFamily="34" charset="0"/>
                <a:hlinkClick r:id="rId3"/>
              </a:rPr>
              <a:t> - </a:t>
            </a:r>
            <a:r>
              <a:rPr lang="ro-RO" sz="2200" i="1" dirty="0" err="1">
                <a:latin typeface="Calibri" pitchFamily="34" charset="0"/>
                <a:cs typeface="Calibri" pitchFamily="34" charset="0"/>
                <a:hlinkClick r:id="rId3"/>
              </a:rPr>
              <a:t>Theory</a:t>
            </a:r>
            <a:r>
              <a:rPr lang="ro-RO" sz="2200" i="1" dirty="0">
                <a:latin typeface="Calibri" pitchFamily="34" charset="0"/>
                <a:cs typeface="Calibri" pitchFamily="34" charset="0"/>
                <a:hlinkClick r:id="rId3"/>
              </a:rPr>
              <a:t> </a:t>
            </a:r>
            <a:r>
              <a:rPr lang="ro-RO" sz="2200" i="1" dirty="0" err="1">
                <a:latin typeface="Calibri" pitchFamily="34" charset="0"/>
                <a:cs typeface="Calibri" pitchFamily="34" charset="0"/>
                <a:hlinkClick r:id="rId3"/>
              </a:rPr>
              <a:t>and</a:t>
            </a:r>
            <a:r>
              <a:rPr lang="ro-RO" sz="2200" i="1" dirty="0">
                <a:latin typeface="Calibri" pitchFamily="34" charset="0"/>
                <a:cs typeface="Calibri" pitchFamily="34" charset="0"/>
                <a:hlinkClick r:id="rId3"/>
              </a:rPr>
              <a:t> </a:t>
            </a:r>
            <a:r>
              <a:rPr lang="ro-RO" sz="2200" i="1" dirty="0" err="1">
                <a:latin typeface="Calibri" pitchFamily="34" charset="0"/>
                <a:cs typeface="Calibri" pitchFamily="34" charset="0"/>
                <a:hlinkClick r:id="rId3"/>
              </a:rPr>
              <a:t>Experiments</a:t>
            </a:r>
            <a:r>
              <a:rPr lang="ro-RO" sz="2200" dirty="0">
                <a:latin typeface="Calibri" pitchFamily="34" charset="0"/>
                <a:cs typeface="Calibri" pitchFamily="34" charset="0"/>
              </a:rPr>
              <a:t> (1984).</a:t>
            </a:r>
            <a:endParaRPr lang="en-US" sz="2200" dirty="0">
              <a:latin typeface="Calibri" pitchFamily="34" charset="0"/>
              <a:cs typeface="Calibri" pitchFamily="34" charset="0"/>
            </a:endParaRPr>
          </a:p>
          <a:p>
            <a:r>
              <a:rPr lang="ro-RO" sz="2200" dirty="0">
                <a:latin typeface="Calibri" pitchFamily="34" charset="0"/>
                <a:cs typeface="Calibri" pitchFamily="34" charset="0"/>
              </a:rPr>
              <a:t>În prezent, sub denumirea de virus informatic sunt catalogate toate categoriile de programe malware precum programele </a:t>
            </a:r>
            <a:r>
              <a:rPr lang="ro-RO" sz="2200" dirty="0" err="1">
                <a:latin typeface="Calibri" pitchFamily="34" charset="0"/>
                <a:cs typeface="Calibri" pitchFamily="34" charset="0"/>
              </a:rPr>
              <a:t>adware</a:t>
            </a:r>
            <a:r>
              <a:rPr lang="ro-RO" sz="2200" dirty="0">
                <a:latin typeface="Calibri" pitchFamily="34" charset="0"/>
                <a:cs typeface="Calibri" pitchFamily="34" charset="0"/>
              </a:rPr>
              <a:t> și </a:t>
            </a:r>
            <a:r>
              <a:rPr lang="ro-RO" sz="2200" dirty="0" err="1">
                <a:latin typeface="Calibri" pitchFamily="34" charset="0"/>
                <a:cs typeface="Calibri" pitchFamily="34" charset="0"/>
              </a:rPr>
              <a:t>spyware</a:t>
            </a:r>
            <a:r>
              <a:rPr lang="ro-RO" sz="2200" dirty="0">
                <a:latin typeface="Calibri" pitchFamily="34" charset="0"/>
                <a:cs typeface="Calibri" pitchFamily="34" charset="0"/>
              </a:rPr>
              <a:t>, chiar dacă acestora le lipsește abilitatea de a se </a:t>
            </a:r>
            <a:r>
              <a:rPr lang="en-US" sz="2200" dirty="0">
                <a:latin typeface="Calibri" pitchFamily="34" charset="0"/>
                <a:cs typeface="Calibri" pitchFamily="34" charset="0"/>
              </a:rPr>
              <a:t>(auto)</a:t>
            </a:r>
            <a:r>
              <a:rPr lang="ro-RO" sz="2200" dirty="0">
                <a:latin typeface="Calibri" pitchFamily="34" charset="0"/>
                <a:cs typeface="Calibri" pitchFamily="34" charset="0"/>
              </a:rPr>
              <a:t>replica.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Viermi</a:t>
            </a:r>
          </a:p>
        </p:txBody>
      </p:sp>
      <p:sp>
        <p:nvSpPr>
          <p:cNvPr id="7171" name="Content Placeholder 2"/>
          <p:cNvSpPr>
            <a:spLocks noGrp="1"/>
          </p:cNvSpPr>
          <p:nvPr>
            <p:ph sz="half" idx="1"/>
          </p:nvPr>
        </p:nvSpPr>
        <p:spPr/>
        <p:txBody>
          <a:bodyPr>
            <a:normAutofit lnSpcReduction="10000"/>
          </a:bodyPr>
          <a:lstStyle/>
          <a:p>
            <a:r>
              <a:rPr lang="en-US" sz="2200" dirty="0"/>
              <a:t>A</a:t>
            </a:r>
            <a:r>
              <a:rPr lang="ro-RO" sz="2200" dirty="0"/>
              <a:t>u apărut odată cu dezvoltarea rețelelor de calculatoare și a rețelei Internet</a:t>
            </a:r>
            <a:r>
              <a:rPr lang="en-US" sz="2200" dirty="0"/>
              <a:t>.</a:t>
            </a:r>
          </a:p>
          <a:p>
            <a:r>
              <a:rPr lang="en-US" sz="2200" dirty="0"/>
              <a:t>E</a:t>
            </a:r>
            <a:r>
              <a:rPr lang="ro-RO" sz="2200" dirty="0" err="1"/>
              <a:t>xploatează</a:t>
            </a:r>
            <a:r>
              <a:rPr lang="ro-RO" sz="2200" dirty="0"/>
              <a:t> de obicei procese server vulnerabile</a:t>
            </a:r>
            <a:r>
              <a:rPr lang="en-US" sz="2200" dirty="0"/>
              <a:t>.</a:t>
            </a:r>
          </a:p>
          <a:p>
            <a:r>
              <a:rPr lang="en-US" sz="2200" dirty="0"/>
              <a:t>Se</a:t>
            </a:r>
            <a:r>
              <a:rPr lang="ro-RO" sz="2200" dirty="0"/>
              <a:t> replică din sistem în sistem</a:t>
            </a:r>
            <a:r>
              <a:rPr lang="en-US" sz="2200" dirty="0"/>
              <a:t> </a:t>
            </a:r>
            <a:r>
              <a:rPr lang="ro-RO" sz="2200" dirty="0"/>
              <a:t>(un vierme infectează un sistem</a:t>
            </a:r>
            <a:r>
              <a:rPr lang="en-US" sz="2200" dirty="0"/>
              <a:t>, </a:t>
            </a:r>
            <a:r>
              <a:rPr lang="ro-RO" sz="2200" dirty="0"/>
              <a:t>î</a:t>
            </a:r>
            <a:r>
              <a:rPr lang="en-US" sz="2200" dirty="0"/>
              <a:t>n </a:t>
            </a:r>
            <a:r>
              <a:rPr lang="en-US" sz="2200" dirty="0" err="1"/>
              <a:t>timp</a:t>
            </a:r>
            <a:r>
              <a:rPr lang="en-US" sz="2200" dirty="0"/>
              <a:t> </a:t>
            </a:r>
            <a:r>
              <a:rPr lang="en-US" sz="2200" dirty="0" err="1"/>
              <a:t>ce</a:t>
            </a:r>
            <a:r>
              <a:rPr lang="en-US" sz="2200" dirty="0"/>
              <a:t> virus </a:t>
            </a:r>
            <a:r>
              <a:rPr lang="en-US" sz="2200" dirty="0" err="1"/>
              <a:t>infecta</a:t>
            </a:r>
            <a:r>
              <a:rPr lang="en-US" sz="2200" dirty="0"/>
              <a:t> un </a:t>
            </a:r>
            <a:r>
              <a:rPr lang="en-US" sz="2200" dirty="0" err="1"/>
              <a:t>fi</a:t>
            </a:r>
            <a:r>
              <a:rPr lang="ro-RO" sz="2200" dirty="0"/>
              <a:t>ș</a:t>
            </a:r>
            <a:r>
              <a:rPr lang="en-US" sz="2200" dirty="0" err="1"/>
              <a:t>ier</a:t>
            </a:r>
            <a:r>
              <a:rPr lang="ro-RO" sz="2200" dirty="0"/>
              <a:t>).</a:t>
            </a:r>
            <a:endParaRPr lang="en-US" sz="2200" dirty="0"/>
          </a:p>
          <a:p>
            <a:r>
              <a:rPr lang="ro-RO" sz="2200" dirty="0"/>
              <a:t>Spre deosebire de un virus, un vierme (codul său) rezida în unul sau mai multe fișiere</a:t>
            </a:r>
            <a:r>
              <a:rPr lang="en-US" sz="2200" dirty="0"/>
              <a:t>.</a:t>
            </a:r>
          </a:p>
        </p:txBody>
      </p:sp>
      <p:pic>
        <p:nvPicPr>
          <p:cNvPr id="7172" name="Content Placeholder 4" descr="worm.png"/>
          <p:cNvPicPr>
            <a:picLocks noGrp="1" noChangeAspect="1"/>
          </p:cNvPicPr>
          <p:nvPr>
            <p:ph sz="half" idx="2"/>
          </p:nvPr>
        </p:nvPicPr>
        <p:blipFill>
          <a:blip r:embed="rId3" cstate="print"/>
          <a:stretch>
            <a:fillRect/>
          </a:stretch>
        </p:blipFill>
        <p:spPr>
          <a:xfrm>
            <a:off x="4648200" y="1843881"/>
            <a:ext cx="4038600" cy="403860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ro-RO"/>
              <a:t>Troieni</a:t>
            </a:r>
            <a:endParaRPr lang="en-US"/>
          </a:p>
        </p:txBody>
      </p:sp>
      <p:sp>
        <p:nvSpPr>
          <p:cNvPr id="8195" name="Content Placeholder 2"/>
          <p:cNvSpPr>
            <a:spLocks noGrp="1"/>
          </p:cNvSpPr>
          <p:nvPr>
            <p:ph sz="half" idx="1"/>
          </p:nvPr>
        </p:nvSpPr>
        <p:spPr/>
        <p:txBody>
          <a:bodyPr>
            <a:normAutofit fontScale="92500" lnSpcReduction="10000"/>
          </a:bodyPr>
          <a:lstStyle/>
          <a:p>
            <a:r>
              <a:rPr lang="en-US" dirty="0"/>
              <a:t>A</a:t>
            </a:r>
            <a:r>
              <a:rPr lang="ro-RO" dirty="0" err="1"/>
              <a:t>plicații</a:t>
            </a:r>
            <a:r>
              <a:rPr lang="ro-RO" dirty="0"/>
              <a:t> malware care pretind ca fac ceva dar de fapt fac altceva</a:t>
            </a:r>
            <a:r>
              <a:rPr lang="en-US" dirty="0"/>
              <a:t>.</a:t>
            </a:r>
          </a:p>
          <a:p>
            <a:r>
              <a:rPr lang="en-US" dirty="0"/>
              <a:t>E</a:t>
            </a:r>
            <a:r>
              <a:rPr lang="ro-RO" dirty="0" err="1"/>
              <a:t>xempl</a:t>
            </a:r>
            <a:r>
              <a:rPr lang="en-US" dirty="0"/>
              <a:t>e: </a:t>
            </a:r>
            <a:r>
              <a:rPr lang="ro-RO" dirty="0"/>
              <a:t>aplicații</a:t>
            </a:r>
            <a:r>
              <a:rPr lang="en-US" dirty="0"/>
              <a:t>le</a:t>
            </a:r>
            <a:r>
              <a:rPr lang="ro-RO" dirty="0"/>
              <a:t> de tipul </a:t>
            </a:r>
            <a:r>
              <a:rPr lang="ro-RO" dirty="0" err="1"/>
              <a:t>keygen</a:t>
            </a:r>
            <a:r>
              <a:rPr lang="ro-RO" dirty="0"/>
              <a:t> </a:t>
            </a:r>
            <a:r>
              <a:rPr lang="en-US" dirty="0" err="1"/>
              <a:t>folosite</a:t>
            </a:r>
            <a:r>
              <a:rPr lang="en-US" dirty="0"/>
              <a:t> </a:t>
            </a:r>
            <a:r>
              <a:rPr lang="en-US" dirty="0" err="1"/>
              <a:t>pentru</a:t>
            </a:r>
            <a:r>
              <a:rPr lang="en-US" dirty="0"/>
              <a:t> </a:t>
            </a:r>
            <a:r>
              <a:rPr lang="ro-RO" dirty="0"/>
              <a:t>înregistra unele softuri piratate.</a:t>
            </a:r>
            <a:endParaRPr lang="en-US" dirty="0"/>
          </a:p>
          <a:p>
            <a:r>
              <a:rPr lang="ro-RO" dirty="0"/>
              <a:t>Este recomandată r</a:t>
            </a:r>
            <a:r>
              <a:rPr lang="en-US" dirty="0" err="1"/>
              <a:t>ularea</a:t>
            </a:r>
            <a:r>
              <a:rPr lang="en-US" dirty="0"/>
              <a:t> </a:t>
            </a:r>
            <a:r>
              <a:rPr lang="en-US" dirty="0" err="1"/>
              <a:t>aplica</a:t>
            </a:r>
            <a:r>
              <a:rPr lang="ro-RO" dirty="0"/>
              <a:t>ț</a:t>
            </a:r>
            <a:r>
              <a:rPr lang="en-US" dirty="0" err="1"/>
              <a:t>iilor</a:t>
            </a:r>
            <a:r>
              <a:rPr lang="en-US" dirty="0"/>
              <a:t> de </a:t>
            </a:r>
            <a:r>
              <a:rPr lang="en-US" dirty="0" err="1"/>
              <a:t>provenien</a:t>
            </a:r>
            <a:r>
              <a:rPr lang="ro-RO" dirty="0" err="1"/>
              <a:t>ță</a:t>
            </a:r>
            <a:r>
              <a:rPr lang="en-US" dirty="0"/>
              <a:t> </a:t>
            </a:r>
            <a:r>
              <a:rPr lang="ro-RO" dirty="0"/>
              <a:t>î</a:t>
            </a:r>
            <a:r>
              <a:rPr lang="en-US" dirty="0" err="1"/>
              <a:t>ndoielnic</a:t>
            </a:r>
            <a:r>
              <a:rPr lang="ro-RO" dirty="0"/>
              <a:t>ă</a:t>
            </a:r>
            <a:r>
              <a:rPr lang="en-US" dirty="0"/>
              <a:t> </a:t>
            </a:r>
            <a:r>
              <a:rPr lang="ro-RO" dirty="0"/>
              <a:t>într-o mașină virtuală.</a:t>
            </a:r>
            <a:endParaRPr lang="en-US" dirty="0"/>
          </a:p>
        </p:txBody>
      </p:sp>
      <p:pic>
        <p:nvPicPr>
          <p:cNvPr id="8196" name="Content Placeholder 4" descr="Trojan-Horse-Virus-Remover.png"/>
          <p:cNvPicPr>
            <a:picLocks noGrp="1" noChangeAspect="1"/>
          </p:cNvPicPr>
          <p:nvPr>
            <p:ph sz="half" idx="2"/>
          </p:nvPr>
        </p:nvPicPr>
        <p:blipFill>
          <a:blip r:embed="rId3" cstate="print"/>
          <a:stretch>
            <a:fillRect/>
          </a:stretch>
        </p:blipFill>
        <p:spPr>
          <a:xfrm>
            <a:off x="4659447" y="1600200"/>
            <a:ext cx="4016105" cy="4525963"/>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err="1"/>
              <a:t>Rootkit-uri</a:t>
            </a:r>
            <a:endParaRPr lang="en-US" dirty="0"/>
          </a:p>
        </p:txBody>
      </p:sp>
      <p:sp>
        <p:nvSpPr>
          <p:cNvPr id="4" name="Content Placeholder 3"/>
          <p:cNvSpPr>
            <a:spLocks noGrp="1"/>
          </p:cNvSpPr>
          <p:nvPr>
            <p:ph sz="half" idx="1"/>
          </p:nvPr>
        </p:nvSpPr>
        <p:spPr/>
        <p:txBody>
          <a:bodyPr>
            <a:normAutofit/>
          </a:bodyPr>
          <a:lstStyle/>
          <a:p>
            <a:pPr>
              <a:buNone/>
            </a:pPr>
            <a:r>
              <a:rPr lang="en-US" sz="2000" dirty="0"/>
              <a:t>F</a:t>
            </a:r>
            <a:r>
              <a:rPr lang="ro-RO" sz="2000" dirty="0" err="1"/>
              <a:t>olosite</a:t>
            </a:r>
            <a:r>
              <a:rPr lang="ro-RO" sz="2000" dirty="0"/>
              <a:t> de atacatori</a:t>
            </a:r>
            <a:r>
              <a:rPr lang="en-US" sz="2000" dirty="0"/>
              <a:t> </a:t>
            </a:r>
            <a:r>
              <a:rPr lang="ro-RO" sz="2000" dirty="0"/>
              <a:t>pentru</a:t>
            </a:r>
            <a:r>
              <a:rPr lang="en-US" sz="2000" dirty="0"/>
              <a:t>:</a:t>
            </a:r>
          </a:p>
          <a:p>
            <a:r>
              <a:rPr lang="ro-RO" sz="2000" dirty="0"/>
              <a:t>a-și ascunde urmele în cadrul unui sistem a cărui securitate a fost penetrată (sistem „spart”)</a:t>
            </a:r>
            <a:r>
              <a:rPr lang="en-US" sz="2000" dirty="0"/>
              <a:t>;</a:t>
            </a:r>
          </a:p>
          <a:p>
            <a:r>
              <a:rPr lang="ro-RO" sz="2000" dirty="0"/>
              <a:t>oferi</a:t>
            </a:r>
            <a:r>
              <a:rPr lang="en-US" sz="2000" dirty="0" err="1"/>
              <a:t>rea</a:t>
            </a:r>
            <a:r>
              <a:rPr lang="ro-RO" sz="2000" dirty="0"/>
              <a:t> </a:t>
            </a:r>
            <a:r>
              <a:rPr lang="en-US" sz="2000" dirty="0" err="1"/>
              <a:t>unei</a:t>
            </a:r>
            <a:r>
              <a:rPr lang="ro-RO" sz="2000" dirty="0"/>
              <a:t> </a:t>
            </a:r>
            <a:r>
              <a:rPr lang="en-US" sz="2000" dirty="0"/>
              <a:t>“</a:t>
            </a:r>
            <a:r>
              <a:rPr lang="ro-RO" sz="2000" dirty="0" err="1"/>
              <a:t>portiț</a:t>
            </a:r>
            <a:r>
              <a:rPr lang="en-US" sz="2000" dirty="0"/>
              <a:t>e”</a:t>
            </a:r>
            <a:r>
              <a:rPr lang="ro-RO" sz="2000" dirty="0"/>
              <a:t> de acces mai facil pe viitor a atacatorului asupra sistemului - </a:t>
            </a:r>
            <a:r>
              <a:rPr lang="ro-RO" sz="2000" b="1" dirty="0" err="1"/>
              <a:t>backdoor</a:t>
            </a:r>
            <a:r>
              <a:rPr lang="ro-RO" sz="2000" dirty="0"/>
              <a:t>.</a:t>
            </a:r>
            <a:endParaRPr lang="en-US" sz="2000" dirty="0"/>
          </a:p>
          <a:p>
            <a:endParaRPr lang="en-US" sz="2000" dirty="0"/>
          </a:p>
        </p:txBody>
      </p:sp>
      <p:sp>
        <p:nvSpPr>
          <p:cNvPr id="5" name="Content Placeholder 4"/>
          <p:cNvSpPr>
            <a:spLocks noGrp="1"/>
          </p:cNvSpPr>
          <p:nvPr>
            <p:ph sz="half" idx="2"/>
          </p:nvPr>
        </p:nvSpPr>
        <p:spPr/>
        <p:txBody>
          <a:bodyPr>
            <a:normAutofit/>
          </a:bodyPr>
          <a:lstStyle/>
          <a:p>
            <a:pPr marL="0" indent="0">
              <a:buNone/>
            </a:pPr>
            <a:r>
              <a:rPr lang="ro-RO" sz="2000" dirty="0"/>
              <a:t>Un </a:t>
            </a:r>
            <a:r>
              <a:rPr lang="ro-RO" sz="2000" dirty="0" err="1"/>
              <a:t>backdo</a:t>
            </a:r>
            <a:r>
              <a:rPr lang="en-US" sz="2000" dirty="0"/>
              <a:t>o</a:t>
            </a:r>
            <a:r>
              <a:rPr lang="ro-RO" sz="2000" dirty="0"/>
              <a:t>r poate oferi atacatorului:</a:t>
            </a:r>
            <a:endParaRPr lang="en-US" sz="2000" dirty="0"/>
          </a:p>
          <a:p>
            <a:pPr lvl="0"/>
            <a:r>
              <a:rPr lang="ro-RO" sz="2000" dirty="0"/>
              <a:t>port alternativ deschis de un proces </a:t>
            </a:r>
            <a:r>
              <a:rPr lang="en-US" sz="2000" dirty="0" err="1"/>
              <a:t>pentru</a:t>
            </a:r>
            <a:r>
              <a:rPr lang="en-US" sz="2000" dirty="0"/>
              <a:t> a </a:t>
            </a:r>
            <a:r>
              <a:rPr lang="ro-RO" sz="2000" dirty="0"/>
              <a:t>oferi conectivitate oricând atacatorului;</a:t>
            </a:r>
            <a:endParaRPr lang="en-US" sz="2000" dirty="0"/>
          </a:p>
          <a:p>
            <a:pPr lvl="0"/>
            <a:r>
              <a:rPr lang="ro-RO" sz="2000" dirty="0"/>
              <a:t>proces care rulează local </a:t>
            </a:r>
            <a:r>
              <a:rPr lang="en-US" sz="2000" dirty="0"/>
              <a:t>periodic </a:t>
            </a:r>
            <a:r>
              <a:rPr lang="ro-RO" sz="2000" dirty="0"/>
              <a:t>printr-un mecanism oferit de sistemul de operare (</a:t>
            </a:r>
            <a:r>
              <a:rPr lang="ro-RO" sz="2000" dirty="0" err="1"/>
              <a:t>cron</a:t>
            </a:r>
            <a:r>
              <a:rPr lang="ro-RO" sz="2000" dirty="0"/>
              <a:t> pe Linux, </a:t>
            </a:r>
            <a:r>
              <a:rPr lang="ro-RO" sz="2000" dirty="0" err="1"/>
              <a:t>scheduled</a:t>
            </a:r>
            <a:r>
              <a:rPr lang="ro-RO" sz="2000" dirty="0"/>
              <a:t> task în Windows) care face </a:t>
            </a:r>
            <a:r>
              <a:rPr lang="ro-RO" sz="2000" dirty="0" err="1"/>
              <a:t>callback</a:t>
            </a:r>
            <a:r>
              <a:rPr lang="ro-RO" sz="2000" dirty="0"/>
              <a:t> (conexiune inversă) la un server deținut</a:t>
            </a:r>
            <a:r>
              <a:rPr lang="en-US" sz="2000" dirty="0"/>
              <a:t> </a:t>
            </a:r>
            <a:r>
              <a:rPr lang="ro-RO" sz="2000" dirty="0"/>
              <a:t>de atacator</a:t>
            </a:r>
            <a:r>
              <a:rPr lang="ro-RO" sz="2400" dirty="0"/>
              <a:t>.</a:t>
            </a:r>
            <a:endParaRPr lang="en-US" sz="2400" dirty="0"/>
          </a:p>
          <a:p>
            <a:pPr>
              <a:buNone/>
            </a:pPr>
            <a:endParaRPr lang="en-US" sz="2400" dirty="0"/>
          </a:p>
        </p:txBody>
      </p:sp>
      <p:pic>
        <p:nvPicPr>
          <p:cNvPr id="6" name="Picture 5" descr="backdoor.jpg"/>
          <p:cNvPicPr>
            <a:picLocks noChangeAspect="1"/>
          </p:cNvPicPr>
          <p:nvPr/>
        </p:nvPicPr>
        <p:blipFill>
          <a:blip r:embed="rId3" cstate="print"/>
          <a:stretch>
            <a:fillRect/>
          </a:stretch>
        </p:blipFill>
        <p:spPr>
          <a:xfrm>
            <a:off x="762000" y="4475395"/>
            <a:ext cx="3695700" cy="20778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Ascunderea</a:t>
            </a:r>
            <a:r>
              <a:rPr lang="en-US" dirty="0"/>
              <a:t> </a:t>
            </a:r>
            <a:r>
              <a:rPr lang="en-US" dirty="0" err="1"/>
              <a:t>urmelor</a:t>
            </a:r>
            <a:r>
              <a:rPr lang="en-US" dirty="0"/>
              <a:t> </a:t>
            </a:r>
            <a:r>
              <a:rPr lang="en-US" dirty="0" err="1"/>
              <a:t>atacatorului</a:t>
            </a:r>
            <a:r>
              <a:rPr lang="en-US" dirty="0"/>
              <a:t> </a:t>
            </a:r>
            <a:r>
              <a:rPr lang="en-US" dirty="0" err="1"/>
              <a:t>prin</a:t>
            </a:r>
            <a:r>
              <a:rPr lang="en-US" dirty="0"/>
              <a:t> </a:t>
            </a:r>
            <a:r>
              <a:rPr lang="en-US" dirty="0" err="1"/>
              <a:t>intermediul</a:t>
            </a:r>
            <a:r>
              <a:rPr lang="en-US" dirty="0"/>
              <a:t> </a:t>
            </a:r>
            <a:r>
              <a:rPr lang="en-US" dirty="0" err="1"/>
              <a:t>unui</a:t>
            </a:r>
            <a:r>
              <a:rPr lang="en-US" dirty="0"/>
              <a:t> </a:t>
            </a:r>
            <a:r>
              <a:rPr lang="en-US" dirty="0" err="1"/>
              <a:t>rootkit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ro-RO" sz="2400" dirty="0"/>
              <a:t>Pentru a ascunde urmele atacatorului (fișierele create de atacator, procesele rulate), un </a:t>
            </a:r>
            <a:r>
              <a:rPr lang="ro-RO" sz="2400" dirty="0" err="1"/>
              <a:t>rootkit</a:t>
            </a:r>
            <a:r>
              <a:rPr lang="ro-RO" sz="2400" dirty="0"/>
              <a:t> se integrează in cadrul sistemului de operare prin două modalități:</a:t>
            </a:r>
            <a:endParaRPr lang="en-US" sz="2400" dirty="0"/>
          </a:p>
          <a:p>
            <a:r>
              <a:rPr lang="ro-RO" sz="2400" dirty="0"/>
              <a:t>În așa numitul </a:t>
            </a:r>
            <a:r>
              <a:rPr lang="ro-RO" sz="2400" dirty="0" err="1"/>
              <a:t>user</a:t>
            </a:r>
            <a:r>
              <a:rPr lang="ro-RO" sz="2400" dirty="0"/>
              <a:t> </a:t>
            </a:r>
            <a:r>
              <a:rPr lang="ro-RO" sz="2400" dirty="0" err="1"/>
              <a:t>space</a:t>
            </a:r>
            <a:r>
              <a:rPr lang="ro-RO" sz="2400" dirty="0"/>
              <a:t> (nivel aplicație) prin suprascrierea comenzilor uzuale ale sistemului de operare, gen: </a:t>
            </a:r>
            <a:r>
              <a:rPr lang="ro-RO" sz="2400" dirty="0" err="1"/>
              <a:t>ls</a:t>
            </a:r>
            <a:r>
              <a:rPr lang="ro-RO" sz="2400" dirty="0"/>
              <a:t>, </a:t>
            </a:r>
            <a:r>
              <a:rPr lang="ro-RO" sz="2400" dirty="0" err="1"/>
              <a:t>ps</a:t>
            </a:r>
            <a:r>
              <a:rPr lang="ro-RO" sz="2400" dirty="0"/>
              <a:t>, </a:t>
            </a:r>
            <a:r>
              <a:rPr lang="ro-RO" sz="2400" dirty="0" err="1"/>
              <a:t>netstat</a:t>
            </a:r>
            <a:r>
              <a:rPr lang="ro-RO" sz="2400" dirty="0"/>
              <a:t> pentru a ascunde fișiere</a:t>
            </a:r>
            <a:r>
              <a:rPr lang="en-US" sz="2400" dirty="0"/>
              <a:t>le</a:t>
            </a:r>
            <a:r>
              <a:rPr lang="ro-RO" sz="2400" dirty="0"/>
              <a:t>/procese </a:t>
            </a:r>
            <a:r>
              <a:rPr lang="en-US" sz="2400" dirty="0"/>
              <a:t>create </a:t>
            </a:r>
            <a:r>
              <a:rPr lang="ro-RO" sz="2400" dirty="0"/>
              <a:t>de atacator, inclusiv fișierele propriu-zise ale </a:t>
            </a:r>
            <a:r>
              <a:rPr lang="ro-RO" sz="2400" dirty="0" err="1"/>
              <a:t>rootkit-ului</a:t>
            </a:r>
            <a:r>
              <a:rPr lang="ro-RO" sz="2400" dirty="0"/>
              <a:t>;</a:t>
            </a:r>
            <a:endParaRPr lang="en-US" sz="2400" dirty="0"/>
          </a:p>
          <a:p>
            <a:r>
              <a:rPr lang="ro-RO" sz="2400" dirty="0"/>
              <a:t>În așa numitul </a:t>
            </a:r>
            <a:r>
              <a:rPr lang="ro-RO" sz="2400" dirty="0" err="1"/>
              <a:t>kernel</a:t>
            </a:r>
            <a:r>
              <a:rPr lang="ro-RO" sz="2400" dirty="0"/>
              <a:t> </a:t>
            </a:r>
            <a:r>
              <a:rPr lang="ro-RO" sz="2400" dirty="0" err="1"/>
              <a:t>space</a:t>
            </a:r>
            <a:r>
              <a:rPr lang="ro-RO" sz="2400" dirty="0"/>
              <a:t> (la nivelul nucleului sistemului de operare) prin redirectarea anumitor apeluri sistem oferite de sistemul de operare respectiv</a:t>
            </a:r>
            <a:r>
              <a:rPr lang="en-US" sz="2400" dirty="0"/>
              <a:t>, </a:t>
            </a:r>
            <a:r>
              <a:rPr lang="ro-RO" sz="2400" dirty="0"/>
              <a:t>astfel de redirectări având impact direct asupra aplicațiilor de la nivel aplicație care afișează utilizatorului aceste resurse (fișiere, procese).</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Spyware &amp; Adware</a:t>
            </a:r>
          </a:p>
        </p:txBody>
      </p:sp>
      <p:sp>
        <p:nvSpPr>
          <p:cNvPr id="4" name="Content Placeholder 3"/>
          <p:cNvSpPr>
            <a:spLocks noGrp="1"/>
          </p:cNvSpPr>
          <p:nvPr>
            <p:ph sz="half" idx="1"/>
          </p:nvPr>
        </p:nvSpPr>
        <p:spPr>
          <a:xfrm>
            <a:off x="457200" y="1371600"/>
            <a:ext cx="4038600" cy="4525963"/>
          </a:xfrm>
        </p:spPr>
        <p:txBody>
          <a:bodyPr>
            <a:noAutofit/>
          </a:bodyPr>
          <a:lstStyle/>
          <a:p>
            <a:r>
              <a:rPr lang="ro-RO" sz="1800" dirty="0"/>
              <a:t>Populare odată cu dezvoltarea rețelei Internet și comportamentul utilizatorilor de a petrece cât mai mult timp "online"</a:t>
            </a:r>
            <a:endParaRPr lang="en-US" sz="1800" dirty="0"/>
          </a:p>
          <a:p>
            <a:r>
              <a:rPr lang="ro-RO" sz="1800" dirty="0"/>
              <a:t>Se instalează fără un acord explicit al utilizatorului, fie ca aplicații 3rd party</a:t>
            </a:r>
            <a:endParaRPr lang="en-US" sz="1800" dirty="0"/>
          </a:p>
          <a:p>
            <a:r>
              <a:rPr lang="ro-RO" sz="1800" dirty="0"/>
              <a:t>Uneori vin sub forma unor aplicați asemănătoare troienilor (dar mai puțin dăunătoare), gen </a:t>
            </a:r>
            <a:r>
              <a:rPr lang="ro-RO" sz="1800" dirty="0" err="1"/>
              <a:t>free</a:t>
            </a:r>
            <a:r>
              <a:rPr lang="ro-RO" sz="1800" dirty="0"/>
              <a:t> </a:t>
            </a:r>
            <a:r>
              <a:rPr lang="ro-RO" sz="1800" dirty="0" err="1"/>
              <a:t>screensavers</a:t>
            </a:r>
            <a:r>
              <a:rPr lang="ro-RO" sz="1800" dirty="0"/>
              <a:t>, </a:t>
            </a:r>
            <a:r>
              <a:rPr lang="ro-RO" sz="1800" dirty="0" err="1"/>
              <a:t>free</a:t>
            </a:r>
            <a:r>
              <a:rPr lang="ro-RO" sz="1800" dirty="0"/>
              <a:t> </a:t>
            </a:r>
            <a:r>
              <a:rPr lang="ro-RO" sz="1800" dirty="0" err="1"/>
              <a:t>smileys</a:t>
            </a:r>
            <a:r>
              <a:rPr lang="ro-RO" sz="1800" dirty="0"/>
              <a:t> </a:t>
            </a:r>
            <a:r>
              <a:rPr lang="ro-RO" sz="1800" dirty="0" err="1"/>
              <a:t>with</a:t>
            </a:r>
            <a:r>
              <a:rPr lang="ro-RO" sz="1800" dirty="0"/>
              <a:t> sound, </a:t>
            </a:r>
            <a:r>
              <a:rPr lang="ro-RO" sz="1800" dirty="0" err="1"/>
              <a:t>toolbar-uri</a:t>
            </a:r>
            <a:r>
              <a:rPr lang="ro-RO" sz="1800" dirty="0"/>
              <a:t>, etc.</a:t>
            </a:r>
            <a:endParaRPr lang="en-US" sz="1800" dirty="0"/>
          </a:p>
          <a:p>
            <a:r>
              <a:rPr lang="ro-RO" sz="1800" dirty="0"/>
              <a:t>Urmăresc activitatea utilizatorului pentru ai crea un profil</a:t>
            </a:r>
            <a:endParaRPr lang="en-US" sz="1800" dirty="0"/>
          </a:p>
          <a:p>
            <a:r>
              <a:rPr lang="ro-RO" sz="1800" dirty="0"/>
              <a:t>Rulează în background, analizează comportamentul utilizatorului, creează un profil al acestuia, afișează reclame </a:t>
            </a:r>
            <a:r>
              <a:rPr lang="ro-RO" sz="1800" dirty="0" err="1"/>
              <a:t>targetate</a:t>
            </a:r>
            <a:r>
              <a:rPr lang="en-US" sz="1800" dirty="0"/>
              <a:t> </a:t>
            </a:r>
            <a:r>
              <a:rPr lang="en-US" sz="1800" dirty="0" err="1"/>
              <a:t>uneori</a:t>
            </a:r>
            <a:r>
              <a:rPr lang="en-US" sz="1800" dirty="0"/>
              <a:t> sub forma </a:t>
            </a:r>
            <a:r>
              <a:rPr lang="en-US" sz="1800" dirty="0" err="1"/>
              <a:t>unor</a:t>
            </a:r>
            <a:r>
              <a:rPr lang="en-US" sz="1800" dirty="0"/>
              <a:t> pop-up-</a:t>
            </a:r>
            <a:r>
              <a:rPr lang="en-US" sz="1800" dirty="0" err="1"/>
              <a:t>uri</a:t>
            </a:r>
            <a:r>
              <a:rPr lang="en-US" sz="1800" dirty="0"/>
              <a:t> </a:t>
            </a:r>
            <a:r>
              <a:rPr lang="en-US" sz="1800" dirty="0" err="1"/>
              <a:t>agresive</a:t>
            </a:r>
            <a:endParaRPr lang="en-US" sz="1800" dirty="0"/>
          </a:p>
        </p:txBody>
      </p:sp>
      <p:sp>
        <p:nvSpPr>
          <p:cNvPr id="8" name="Content Placeholder 7"/>
          <p:cNvSpPr>
            <a:spLocks noGrp="1"/>
          </p:cNvSpPr>
          <p:nvPr>
            <p:ph sz="half" idx="2"/>
          </p:nvPr>
        </p:nvSpPr>
        <p:spPr>
          <a:xfrm>
            <a:off x="4648200" y="1371600"/>
            <a:ext cx="4038600" cy="4525963"/>
          </a:xfrm>
        </p:spPr>
        <p:txBody>
          <a:bodyPr>
            <a:normAutofit/>
          </a:bodyPr>
          <a:lstStyle/>
          <a:p>
            <a:pPr marL="0" indent="0">
              <a:buNone/>
            </a:pPr>
            <a:r>
              <a:rPr lang="vi-VN" sz="1800" dirty="0">
                <a:latin typeface="Calibri" pitchFamily="34" charset="0"/>
                <a:cs typeface="Calibri" pitchFamily="34" charset="0"/>
              </a:rPr>
              <a:t>Motive de clasificarea a lor ca aplicații malware:</a:t>
            </a:r>
          </a:p>
          <a:p>
            <a:r>
              <a:rPr lang="vi-VN" sz="1800" dirty="0">
                <a:latin typeface="Calibri" pitchFamily="34" charset="0"/>
                <a:cs typeface="Calibri" pitchFamily="34" charset="0"/>
              </a:rPr>
              <a:t>încărcarea și încetinirea sistemului (majoritatea fiind aplicații standalone);</a:t>
            </a:r>
          </a:p>
          <a:p>
            <a:r>
              <a:rPr lang="vi-VN" sz="1800" dirty="0">
                <a:latin typeface="Calibri" pitchFamily="34" charset="0"/>
                <a:cs typeface="Calibri" pitchFamily="34" charset="0"/>
              </a:rPr>
              <a:t>îngrijorări legate de aspecte ce țin de user privacy - (intimitatea sau poate un termen mai bun în limba romana confidențialitatea datelor utilizatorului).</a:t>
            </a:r>
          </a:p>
        </p:txBody>
      </p:sp>
      <p:pic>
        <p:nvPicPr>
          <p:cNvPr id="9" name="Content Placeholder 5" descr="adware.png"/>
          <p:cNvPicPr>
            <a:picLocks noChangeAspect="1"/>
          </p:cNvPicPr>
          <p:nvPr/>
        </p:nvPicPr>
        <p:blipFill>
          <a:blip r:embed="rId3" cstate="print"/>
          <a:stretch>
            <a:fillRect/>
          </a:stretch>
        </p:blipFill>
        <p:spPr>
          <a:xfrm>
            <a:off x="4648200" y="4648200"/>
            <a:ext cx="4038600" cy="18249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1477C867762CA47A2EB36136D5DB585" ma:contentTypeVersion="6" ma:contentTypeDescription="Create a new document." ma:contentTypeScope="" ma:versionID="02b966aea61b3289b81a19bfc78a5277">
  <xsd:schema xmlns:xsd="http://www.w3.org/2001/XMLSchema" xmlns:xs="http://www.w3.org/2001/XMLSchema" xmlns:p="http://schemas.microsoft.com/office/2006/metadata/properties" xmlns:ns2="4b9250b5-2a91-4c55-b904-8996f48d8a49" xmlns:ns3="4deaac8b-d752-4f65-a2c5-9be861aeeeec" targetNamespace="http://schemas.microsoft.com/office/2006/metadata/properties" ma:root="true" ma:fieldsID="289de70de3f22f2212bc8474e554766b" ns2:_="" ns3:_="">
    <xsd:import namespace="4b9250b5-2a91-4c55-b904-8996f48d8a49"/>
    <xsd:import namespace="4deaac8b-d752-4f65-a2c5-9be861aeeee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9250b5-2a91-4c55-b904-8996f48d8a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eaac8b-d752-4f65-a2c5-9be861aeeee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26D7B0-F896-4291-AC83-DA3E9326BAD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37266A9-E74D-41AD-A2A0-195587B0809A}">
  <ds:schemaRefs>
    <ds:schemaRef ds:uri="http://schemas.microsoft.com/sharepoint/v3/contenttype/forms"/>
  </ds:schemaRefs>
</ds:datastoreItem>
</file>

<file path=customXml/itemProps3.xml><?xml version="1.0" encoding="utf-8"?>
<ds:datastoreItem xmlns:ds="http://schemas.openxmlformats.org/officeDocument/2006/customXml" ds:itemID="{F62E7613-0E3B-495B-9364-6C09319F83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9250b5-2a91-4c55-b904-8996f48d8a49"/>
    <ds:schemaRef ds:uri="4deaac8b-d752-4f65-a2c5-9be861aeee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3211</TotalTime>
  <Words>4127</Words>
  <Application>Microsoft Office PowerPoint</Application>
  <PresentationFormat>On-screen Show (4:3)</PresentationFormat>
  <Paragraphs>270</Paragraphs>
  <Slides>25</Slides>
  <Notes>18</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Curs 2-3</vt:lpstr>
      <vt:lpstr>Prefață </vt:lpstr>
      <vt:lpstr>Aplicații malware</vt:lpstr>
      <vt:lpstr>Virușii informatici</vt:lpstr>
      <vt:lpstr>Viermi</vt:lpstr>
      <vt:lpstr>Troieni</vt:lpstr>
      <vt:lpstr>Rootkit-uri</vt:lpstr>
      <vt:lpstr>Ascunderea urmelor atacatorului prin intermediul unui rootkit</vt:lpstr>
      <vt:lpstr>Spyware &amp; Adware</vt:lpstr>
      <vt:lpstr>Dialer-e</vt:lpstr>
      <vt:lpstr>Rețelele botnet &amp; calculatoarele zombii</vt:lpstr>
      <vt:lpstr>Rețele botnet (exemple)</vt:lpstr>
      <vt:lpstr>Phishing &amp; Social Engineering</vt:lpstr>
      <vt:lpstr>Folosirea unor tehnici de tip "social engineering" de către viruși </vt:lpstr>
      <vt:lpstr>Scareware</vt:lpstr>
      <vt:lpstr>APT – Advanced Persistent Threat</vt:lpstr>
      <vt:lpstr>Crypto-ransomware</vt:lpstr>
      <vt:lpstr>Motivație</vt:lpstr>
      <vt:lpstr>Viruși vs. Viermi</vt:lpstr>
      <vt:lpstr>Viruși macro pentru fișiere Microsoft Office</vt:lpstr>
      <vt:lpstr>Evoluția limbajelor în care au fost / sunt scriși virușii</vt:lpstr>
      <vt:lpstr>Evoluția metodelor de execuție</vt:lpstr>
      <vt:lpstr>Evoluția metodelor de replicare/execuție</vt:lpstr>
      <vt:lpstr>Evoluția vectorilor de transmitere a virușilor</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 2</dc:title>
  <dc:creator>Darius Bufnea</dc:creator>
  <cp:lastModifiedBy>Windows User</cp:lastModifiedBy>
  <cp:revision>374</cp:revision>
  <dcterms:created xsi:type="dcterms:W3CDTF">2011-02-28T08:35:09Z</dcterms:created>
  <dcterms:modified xsi:type="dcterms:W3CDTF">2025-04-16T05:30:34Z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0x010100E1477C867762CA47A2EB36136D5DB585</vt:lpwstr>
  </property>
</Properties>
</file>