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1" r:id="rId4"/>
  </p:sldMasterIdLst>
  <p:notesMasterIdLst>
    <p:notesMasterId r:id="rId28"/>
  </p:notesMasterIdLst>
  <p:sldIdLst>
    <p:sldId id="318" r:id="rId5"/>
    <p:sldId id="267" r:id="rId6"/>
    <p:sldId id="316" r:id="rId7"/>
    <p:sldId id="271" r:id="rId8"/>
    <p:sldId id="272" r:id="rId9"/>
    <p:sldId id="307" r:id="rId10"/>
    <p:sldId id="309" r:id="rId11"/>
    <p:sldId id="304" r:id="rId12"/>
    <p:sldId id="275" r:id="rId13"/>
    <p:sldId id="278" r:id="rId14"/>
    <p:sldId id="274" r:id="rId15"/>
    <p:sldId id="273" r:id="rId16"/>
    <p:sldId id="279" r:id="rId17"/>
    <p:sldId id="276" r:id="rId18"/>
    <p:sldId id="319" r:id="rId19"/>
    <p:sldId id="277" r:id="rId20"/>
    <p:sldId id="320" r:id="rId21"/>
    <p:sldId id="321" r:id="rId22"/>
    <p:sldId id="322" r:id="rId23"/>
    <p:sldId id="323" r:id="rId24"/>
    <p:sldId id="310" r:id="rId25"/>
    <p:sldId id="289" r:id="rId26"/>
    <p:sldId id="293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52EAE-39E3-4DE4-8378-15CAAABD78C4}" v="4" dt="2025-04-16T05:31:0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84767" autoAdjust="0"/>
  </p:normalViewPr>
  <p:slideViewPr>
    <p:cSldViewPr>
      <p:cViewPr>
        <p:scale>
          <a:sx n="100" d="100"/>
          <a:sy n="100" d="100"/>
        </p:scale>
        <p:origin x="-14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900"/>
    </p:cViewPr>
  </p:sorterViewPr>
  <p:notesViewPr>
    <p:cSldViewPr>
      <p:cViewPr varScale="1">
        <p:scale>
          <a:sx n="61" d="100"/>
          <a:sy n="61" d="100"/>
        </p:scale>
        <p:origin x="-1842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5E52EAE-39E3-4DE4-8378-15CAAABD78C4}"/>
    <pc:docChg chg="modSld">
      <pc:chgData name="" userId="" providerId="" clId="Web-{95E52EAE-39E3-4DE4-8378-15CAAABD78C4}" dt="2025-04-16T05:31:09.624" v="3" actId="20577"/>
      <pc:docMkLst>
        <pc:docMk/>
      </pc:docMkLst>
      <pc:sldChg chg="modSp">
        <pc:chgData name="" userId="" providerId="" clId="Web-{95E52EAE-39E3-4DE4-8378-15CAAABD78C4}" dt="2025-04-16T05:31:09.624" v="3" actId="20577"/>
        <pc:sldMkLst>
          <pc:docMk/>
          <pc:sldMk cId="0" sldId="318"/>
        </pc:sldMkLst>
        <pc:spChg chg="mod">
          <ac:chgData name="" userId="" providerId="" clId="Web-{95E52EAE-39E3-4DE4-8378-15CAAABD78C4}" dt="2025-04-16T05:31:09.624" v="3" actId="20577"/>
          <ac:spMkLst>
            <pc:docMk/>
            <pc:sldMk cId="0" sldId="31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2162632B-8A31-4213-806E-1BB078EAB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Exemplele de aplicații </a:t>
            </a:r>
            <a:r>
              <a:rPr lang="ro-RO" sz="1200" kern="1200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malware</a:t>
            </a:r>
            <a:r>
              <a:rPr lang="ro-RO" sz="120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din prezentarea de față sunt date în principal pentru a evidenția evoluția acestora din punct de vedere a modului de replicare, sisteme infectate, acțiuni întreprinse.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2632B-8A31-4213-806E-1BB078EAB3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43B57-1B9D-4637-8EDC-3E0BFE10C7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D4C95-A8EC-4429-B738-986F3C13E6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763464-89D1-4A1B-A861-16F556C7E6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ED88B-6BA2-4320-9FCE-04DF16193B4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Faceți </a:t>
            </a:r>
            <a:r>
              <a:rPr lang="ro-RO" dirty="0" err="1"/>
              <a:t>copy</a:t>
            </a:r>
            <a:r>
              <a:rPr lang="en-US" dirty="0"/>
              <a:t>/</a:t>
            </a:r>
            <a:r>
              <a:rPr lang="ro-RO" dirty="0"/>
              <a:t>paste</a:t>
            </a:r>
            <a:r>
              <a:rPr lang="ro-RO" baseline="0" dirty="0"/>
              <a:t> la </a:t>
            </a:r>
            <a:r>
              <a:rPr lang="ro-RO" baseline="0" dirty="0" err="1"/>
              <a:t>string-ul</a:t>
            </a:r>
            <a:r>
              <a:rPr lang="ro-RO" baseline="0" dirty="0"/>
              <a:t> de mai jos într-un fișier text și salvați-l</a:t>
            </a:r>
            <a:r>
              <a:rPr lang="en-US" baseline="0" dirty="0"/>
              <a:t>:</a:t>
            </a:r>
            <a:endParaRPr lang="ro-RO" baseline="0" dirty="0"/>
          </a:p>
          <a:p>
            <a:endParaRPr lang="ro-RO" baseline="0" dirty="0"/>
          </a:p>
          <a:p>
            <a:r>
              <a:rPr lang="ro-RO" dirty="0"/>
              <a:t>X5O!P%@AP[4\PZX54(P^)7CC)7}$EICAR-STANDARD-ANTIVIRUS-TEST-FILE!$H+H*</a:t>
            </a:r>
            <a:endParaRPr lang="ro-RO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2632B-8A31-4213-806E-1BB078EAB3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2BDC1-F77C-4A07-9321-A2BE68A026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8434F-6EAA-490A-A1C4-1A8B4258A5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7455A-BA14-4FA3-AC24-3F11DECCA5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8F718-670E-49A6-B577-022F1F7E79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5C0F2-184C-44EF-A317-FC432C983B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7B30E-15BC-440C-BFAA-2F90FC111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5DFAB-56EB-40D8-AF69-D94942F6A8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90E8C-B89B-411B-AC59-B1C9CC88D0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1F47F-52EE-41AD-B2A3-022DC0BEC7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776BA-9594-4AE5-81A9-684A48FE2C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7BADF-98E1-41BE-9082-AD30698592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751EB9-9C2E-4186-A29B-F31E5BF1FE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CO_Grou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gamblin/Mirai-Source-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mantec.com/connect/articles/history-viruses" TargetMode="External"/><Relationship Id="rId2" Type="http://schemas.openxmlformats.org/officeDocument/2006/relationships/hyperlink" Target="http://en.wikipedia.org/wiki/Timeline_of_notable_computer_viruses_and_wor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keuseof.com/tag/history-computer-viruses-worst-today-case-wonde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/>
              <a:t>Curs 5-6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dirty="0"/>
              <a:t>Evoluția aplicațiilor </a:t>
            </a:r>
            <a:r>
              <a:rPr lang="ro-RO" dirty="0" err="1"/>
              <a:t>malware</a:t>
            </a:r>
            <a:r>
              <a:rPr lang="en-US" dirty="0"/>
              <a:t>.</a:t>
            </a:r>
            <a:endParaRPr lang="ro-RO" dirty="0"/>
          </a:p>
          <a:p>
            <a:pPr>
              <a:lnSpc>
                <a:spcPct val="90000"/>
              </a:lnSpc>
            </a:pPr>
            <a:r>
              <a:rPr lang="ro-RO" dirty="0"/>
              <a:t>Exemple.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Viruși Celebri</a:t>
            </a:r>
            <a:r>
              <a:rPr lang="en-US" dirty="0"/>
              <a:t> - </a:t>
            </a:r>
            <a:r>
              <a:rPr lang="ro-RO" dirty="0"/>
              <a:t>Morris </a:t>
            </a:r>
            <a:r>
              <a:rPr lang="ro-RO" dirty="0" err="1"/>
              <a:t>worm</a:t>
            </a:r>
            <a:r>
              <a:rPr lang="ro-RO" dirty="0"/>
              <a:t> (1998)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ro-RO" sz="2800" dirty="0"/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1988 – primul vierme cu replicare automată;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Infecta sistemele UNIX bazându-se pe diferite vulnerabilități ale acestora;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Scris de Robert </a:t>
            </a:r>
            <a:r>
              <a:rPr lang="ro-RO" sz="2800" dirty="0" err="1"/>
              <a:t>Tappan</a:t>
            </a:r>
            <a:r>
              <a:rPr lang="ro-RO" sz="2800" dirty="0"/>
              <a:t> Morris, student la Cornell University și lansat din cadrul rețelei MIT; condamnat la 400 de ore în folosul comunității si 10.000$ amenda;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 err="1"/>
              <a:t>Cofondator</a:t>
            </a:r>
            <a:r>
              <a:rPr lang="ro-RO" sz="2800" dirty="0"/>
              <a:t> a </a:t>
            </a:r>
            <a:r>
              <a:rPr lang="ro-RO" sz="2800" dirty="0" err="1"/>
              <a:t>Viaweb</a:t>
            </a:r>
            <a:r>
              <a:rPr lang="ro-RO" sz="2800" dirty="0"/>
              <a:t>, vândută pentru 48 de milioane de dolari $ și devenită ulterior Yahoo! </a:t>
            </a:r>
            <a:r>
              <a:rPr lang="ro-RO" sz="2800" dirty="0" err="1"/>
              <a:t>Store</a:t>
            </a:r>
            <a:r>
              <a:rPr lang="ro-RO" sz="28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 err="1"/>
              <a:t>PhD</a:t>
            </a:r>
            <a:r>
              <a:rPr lang="ro-RO" sz="2800" dirty="0"/>
              <a:t> la Harvard și profesor asociat la MIT.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Viruși Celebri</a:t>
            </a:r>
            <a:r>
              <a:rPr lang="en-US" dirty="0"/>
              <a:t> – </a:t>
            </a:r>
            <a:r>
              <a:rPr lang="ro-RO" dirty="0"/>
              <a:t>Melisa (1999)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o-RO" sz="2800" dirty="0"/>
              <a:t>Primul </a:t>
            </a:r>
            <a:r>
              <a:rPr lang="ro-RO" sz="2800" dirty="0" err="1"/>
              <a:t>macrovirus</a:t>
            </a:r>
            <a:r>
              <a:rPr lang="ro-RO" sz="2800" dirty="0"/>
              <a:t> răspândit pe scară largă în Internet, 1999;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Deși se dorea inofensiv, a dus la blocarea serverelor de mail din Internet datorita supra-încărcării acestora;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Răspândit inițial prin intermediul unui fișier ce conținea parole de acces la site-uri cu conținut pentru adulți;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Creat de David Smith care deși a fost condamnat la 10 ani de închisoare, a ispășit doar 20 de luni și a primit o amenda de 5000$. Mai târziu, a ajutat FBI-ul la localizarea altor criminali cibernetici.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Viruși Celebri - I Love </a:t>
            </a:r>
            <a:r>
              <a:rPr lang="ro-RO" dirty="0" err="1"/>
              <a:t>You</a:t>
            </a:r>
            <a:r>
              <a:rPr lang="ro-RO" dirty="0"/>
              <a:t> (2000)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o-RO" sz="2800" dirty="0"/>
              <a:t>4 mai 2000 (fișier </a:t>
            </a:r>
            <a:r>
              <a:rPr lang="ro-RO" sz="2800" dirty="0" err="1"/>
              <a:t>vbs</a:t>
            </a:r>
            <a:r>
              <a:rPr lang="ro-RO" sz="2800" dirty="0"/>
              <a:t> transmis prin e-mail numit </a:t>
            </a:r>
            <a:r>
              <a:rPr lang="ro-RO" sz="2800" dirty="0" err="1"/>
              <a:t>LOVE-LETTER-FOR-YOU.TXT.vbs</a:t>
            </a:r>
            <a:r>
              <a:rPr lang="ro-RO" sz="2800" dirty="0"/>
              <a:t>, extensia .</a:t>
            </a:r>
            <a:r>
              <a:rPr lang="ro-RO" sz="2800" dirty="0" err="1"/>
              <a:t>vbs</a:t>
            </a:r>
            <a:r>
              <a:rPr lang="ro-RO" sz="2800" dirty="0"/>
              <a:t> nu era afișata de către Windows);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în 9 zile 50 de milioane de calculatoare infectate;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daune estimate la 5.5 miliarde $;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a afectat rețelele pentagonului, CIA, parlamentului Britanic;</a:t>
            </a:r>
          </a:p>
          <a:p>
            <a:pPr eaLnBrk="1" hangingPunct="1">
              <a:lnSpc>
                <a:spcPct val="80000"/>
              </a:lnSpc>
            </a:pPr>
            <a:r>
              <a:rPr lang="ro-RO" sz="2800" dirty="0"/>
              <a:t>Sursa: doi studenți filipinezi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400" dirty="0"/>
              <a:t>neacuzați in final, în lipsa legislației filipineze în domeniu;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2400" dirty="0"/>
              <a:t>legea adoptată în iulie 2000 la 2 luni de la lansarea virusului.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Viruși Celebri</a:t>
            </a:r>
            <a:r>
              <a:rPr lang="en-US" dirty="0"/>
              <a:t> – </a:t>
            </a:r>
            <a:r>
              <a:rPr lang="ro-RO" dirty="0" err="1"/>
              <a:t>Nimda</a:t>
            </a:r>
            <a:r>
              <a:rPr lang="ro-RO" dirty="0"/>
              <a:t> (2001)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o-RO" sz="2400" dirty="0"/>
          </a:p>
          <a:p>
            <a:pPr eaLnBrk="1" hangingPunct="1">
              <a:lnSpc>
                <a:spcPct val="90000"/>
              </a:lnSpc>
            </a:pPr>
            <a:r>
              <a:rPr lang="ro-RO" sz="2400" dirty="0"/>
              <a:t>primul vierme </a:t>
            </a:r>
            <a:r>
              <a:rPr lang="ro-RO" sz="2400" dirty="0" err="1"/>
              <a:t>multi-vector</a:t>
            </a:r>
            <a:r>
              <a:rPr lang="ro-RO" sz="2400" dirty="0"/>
              <a:t> cu răspândire pe mai multe canale;</a:t>
            </a:r>
          </a:p>
          <a:p>
            <a:pPr eaLnBrk="1" hangingPunct="1">
              <a:lnSpc>
                <a:spcPct val="90000"/>
              </a:lnSpc>
            </a:pPr>
            <a:r>
              <a:rPr lang="ro-RO" sz="2400" dirty="0"/>
              <a:t>infecta toate versiunile de Windows de la 95 la XP, atât orientate </a:t>
            </a:r>
            <a:r>
              <a:rPr lang="ro-RO" sz="2400" dirty="0" err="1"/>
              <a:t>desktop</a:t>
            </a:r>
            <a:r>
              <a:rPr lang="ro-RO" sz="2400" dirty="0"/>
              <a:t> cât și server;</a:t>
            </a:r>
          </a:p>
          <a:p>
            <a:pPr eaLnBrk="1" hangingPunct="1">
              <a:lnSpc>
                <a:spcPct val="90000"/>
              </a:lnSpc>
            </a:pPr>
            <a:r>
              <a:rPr lang="ro-RO" sz="2400" dirty="0"/>
              <a:t>folosea cinci mecanisme diferite de propagare: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000" dirty="0"/>
              <a:t>prin e-mail;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000" dirty="0"/>
              <a:t>prin directoare partajate în rețea neprotejate;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000" dirty="0"/>
              <a:t>navigarea pe site-uri compromise;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000" dirty="0"/>
              <a:t>exploatarea unor vulnerabilități prezente în IIS 4.0 și IIS 5.0;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2000" dirty="0"/>
              <a:t>prin intermediul unor </a:t>
            </a:r>
            <a:r>
              <a:rPr lang="ro-RO" sz="2000" dirty="0" err="1"/>
              <a:t>backdoor-uri</a:t>
            </a:r>
            <a:r>
              <a:rPr lang="ro-RO" sz="2000" dirty="0"/>
              <a:t> lăsate anterior de alți virușii.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Viruși Celebri – </a:t>
            </a:r>
            <a:r>
              <a:rPr lang="ro-RO" dirty="0" err="1"/>
              <a:t>MyDoom</a:t>
            </a:r>
            <a:r>
              <a:rPr lang="ro-RO" dirty="0"/>
              <a:t> (2004)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534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o-RO" sz="1800" dirty="0"/>
              <a:t>Apărut în 26 ianuarie 2004, cel mai celebru vierme din toate timpurile, </a:t>
            </a:r>
            <a:r>
              <a:rPr lang="ro-RO" sz="1800" dirty="0" err="1"/>
              <a:t>răspândidu-se</a:t>
            </a:r>
            <a:r>
              <a:rPr lang="ro-RO" sz="1800" dirty="0"/>
              <a:t> prin e-mail dar și prin intermediul rețelelor P2P;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dirty="0"/>
              <a:t>Transforma sistemul infectat într-un sistem </a:t>
            </a:r>
            <a:r>
              <a:rPr lang="ro-RO" sz="1800" dirty="0" err="1"/>
              <a:t>zombie</a:t>
            </a:r>
            <a:r>
              <a:rPr lang="ro-RO" sz="1800" dirty="0"/>
              <a:t>, plasat sub controlul unui Bot Master;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dirty="0"/>
              <a:t>Sisteme infectate au fost folosite pentru a trimite spam-uri dar și in atacul de tip DDOS împotriva </a:t>
            </a:r>
            <a:r>
              <a:rPr lang="ro-RO" sz="1800" dirty="0" err="1">
                <a:hlinkClick r:id="rId2"/>
              </a:rPr>
              <a:t>Sco</a:t>
            </a:r>
            <a:r>
              <a:rPr lang="ro-RO" sz="18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dirty="0"/>
              <a:t>Virusul nu permitea sistemelor infectate să acceseze site-uri și domenii ale principalelor companii antivirus;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dirty="0"/>
              <a:t>În primele 24 de ore de la apariție era răspunzător de 10% din traficul e-mail din Internet;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dirty="0"/>
              <a:t>La o zi de la apariție, </a:t>
            </a:r>
            <a:r>
              <a:rPr lang="ro-RO" sz="1800" dirty="0" err="1"/>
              <a:t>Sco</a:t>
            </a:r>
            <a:r>
              <a:rPr lang="ro-RO" sz="1800" dirty="0"/>
              <a:t> a oferit o recompensă de 250.000$ pentru prinderea autorului virusului;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dirty="0"/>
              <a:t>La două zile de la prima apariție apare o noua versiune, cu un atac identic de tip DDOS asupra Microsoft. Microsoft oferă și ei o recompensă similară. </a:t>
            </a:r>
            <a:r>
              <a:rPr lang="ro-RO" sz="1800" dirty="0" err="1"/>
              <a:t>MyDoom</a:t>
            </a:r>
            <a:r>
              <a:rPr lang="ro-RO" sz="1800" dirty="0"/>
              <a:t> este răspunzător de 20% din traficul e-mail din Internet;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dirty="0"/>
              <a:t>La 6 luni de la apariție, o variantă (clonă a virusului) atacă Google, paralizând funcționarea motorului de căutate pentru o întreagă zi;</a:t>
            </a:r>
          </a:p>
          <a:p>
            <a:pPr eaLnBrk="1" hangingPunct="1">
              <a:lnSpc>
                <a:spcPct val="80000"/>
              </a:lnSpc>
            </a:pPr>
            <a:r>
              <a:rPr lang="ro-RO" sz="1800" dirty="0"/>
              <a:t>Autor necunoscut, se pare originar din spațiul ex-sovietic.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o-RO" sz="3600" dirty="0" err="1">
                <a:solidFill>
                  <a:srgbClr val="FF0000"/>
                </a:solidFill>
              </a:rPr>
              <a:t>Santy</a:t>
            </a:r>
            <a:r>
              <a:rPr lang="ro-RO" sz="3600" dirty="0">
                <a:solidFill>
                  <a:srgbClr val="FF0000"/>
                </a:solidFill>
              </a:rPr>
              <a:t>, primul "</a:t>
            </a:r>
            <a:r>
              <a:rPr lang="ro-RO" sz="3600" dirty="0" err="1">
                <a:solidFill>
                  <a:srgbClr val="FF0000"/>
                </a:solidFill>
              </a:rPr>
              <a:t>webworm</a:t>
            </a:r>
            <a:r>
              <a:rPr lang="ro-RO" sz="3600" dirty="0">
                <a:solidFill>
                  <a:srgbClr val="FF0000"/>
                </a:solidFill>
              </a:rPr>
              <a:t>" cunoscut în Internet (2004)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sz="2400" dirty="0"/>
              <a:t>se baza pe o vulnerabilitate din cadrul </a:t>
            </a:r>
            <a:r>
              <a:rPr lang="ro-RO" sz="2400" dirty="0" err="1"/>
              <a:t>phpBB</a:t>
            </a:r>
            <a:r>
              <a:rPr lang="ro-RO" sz="2400" dirty="0"/>
              <a:t> (open </a:t>
            </a:r>
            <a:r>
              <a:rPr lang="ro-RO" sz="2400" dirty="0" err="1"/>
              <a:t>source</a:t>
            </a:r>
            <a:r>
              <a:rPr lang="ro-RO" sz="2400" dirty="0"/>
              <a:t> </a:t>
            </a:r>
            <a:r>
              <a:rPr lang="ro-RO" sz="2400" dirty="0" err="1"/>
              <a:t>bulletin</a:t>
            </a:r>
            <a:r>
              <a:rPr lang="ro-RO" sz="2400" dirty="0"/>
              <a:t> board software);</a:t>
            </a:r>
          </a:p>
          <a:p>
            <a:pPr eaLnBrk="1" hangingPunct="1">
              <a:lnSpc>
                <a:spcPct val="90000"/>
              </a:lnSpc>
            </a:pPr>
            <a:r>
              <a:rPr lang="ro-RO" sz="2400" dirty="0"/>
              <a:t>folosea Google pentru a găsi noi sisteme vulnerabile și a se răspândi în Internet;</a:t>
            </a:r>
          </a:p>
          <a:p>
            <a:pPr eaLnBrk="1" hangingPunct="1">
              <a:lnSpc>
                <a:spcPct val="90000"/>
              </a:lnSpc>
            </a:pPr>
            <a:r>
              <a:rPr lang="ro-RO" sz="2400" dirty="0"/>
              <a:t>în trei ore de la lansare s-a răspândit pe tot globul, în 24 de ore a afectat între 30.000 și 40.000 de sisteme;</a:t>
            </a:r>
          </a:p>
          <a:p>
            <a:pPr eaLnBrk="1" hangingPunct="1">
              <a:lnSpc>
                <a:spcPct val="90000"/>
              </a:lnSpc>
            </a:pPr>
            <a:r>
              <a:rPr lang="ro-RO" sz="2400" dirty="0"/>
              <a:t>Google a filtrat, într-un final, </a:t>
            </a:r>
            <a:r>
              <a:rPr lang="ro-RO" sz="2400" dirty="0" err="1"/>
              <a:t>search</a:t>
            </a:r>
            <a:r>
              <a:rPr lang="ro-RO" sz="2400" dirty="0"/>
              <a:t> </a:t>
            </a:r>
            <a:r>
              <a:rPr lang="ro-RO" sz="2400" dirty="0" err="1"/>
              <a:t>query-ul</a:t>
            </a:r>
            <a:r>
              <a:rPr lang="ro-RO" sz="2400" dirty="0"/>
              <a:t> folosit de vierme pentru a localiza noi sisteme vulnerabile;</a:t>
            </a:r>
          </a:p>
          <a:p>
            <a:pPr eaLnBrk="1" hangingPunct="1">
              <a:lnSpc>
                <a:spcPct val="90000"/>
              </a:lnSpc>
            </a:pPr>
            <a:r>
              <a:rPr lang="ro-RO" sz="2400" dirty="0"/>
              <a:t>un </a:t>
            </a:r>
            <a:r>
              <a:rPr lang="ro-RO" sz="2400" dirty="0" err="1"/>
              <a:t>update</a:t>
            </a:r>
            <a:r>
              <a:rPr lang="ro-RO" sz="2400" dirty="0"/>
              <a:t> (</a:t>
            </a:r>
            <a:r>
              <a:rPr lang="ro-RO" sz="2400" dirty="0" err="1"/>
              <a:t>patch</a:t>
            </a:r>
            <a:r>
              <a:rPr lang="ro-RO" sz="2400" dirty="0"/>
              <a:t>) exista deja la momentul lansării viermelui;</a:t>
            </a:r>
          </a:p>
          <a:p>
            <a:pPr eaLnBrk="1" hangingPunct="1">
              <a:lnSpc>
                <a:spcPct val="90000"/>
              </a:lnSpc>
            </a:pPr>
            <a:r>
              <a:rPr lang="ro-RO" sz="2400" dirty="0"/>
              <a:t>printre primii viermi pentru care a fost lansat în Internet un </a:t>
            </a:r>
            <a:r>
              <a:rPr lang="ro-RO" sz="2400" dirty="0" err="1"/>
              <a:t>anti-worm</a:t>
            </a:r>
            <a:r>
              <a:rPr lang="ro-RO" sz="24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Viruși Celebri</a:t>
            </a:r>
            <a:r>
              <a:rPr lang="en-US" dirty="0"/>
              <a:t> - </a:t>
            </a:r>
            <a:r>
              <a:rPr lang="ro-RO" dirty="0" err="1"/>
              <a:t>RavMonE</a:t>
            </a:r>
            <a:r>
              <a:rPr lang="ro-RO" dirty="0"/>
              <a:t> (2006)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sz="2800" dirty="0"/>
              <a:t>celebru mai degrabă faptului că un număr limitat de </a:t>
            </a:r>
            <a:r>
              <a:rPr lang="ro-RO" sz="2800" dirty="0" err="1"/>
              <a:t>iPod</a:t>
            </a:r>
            <a:r>
              <a:rPr lang="en-US" sz="2800" dirty="0"/>
              <a:t>-</a:t>
            </a:r>
            <a:r>
              <a:rPr lang="en-US" sz="2800" dirty="0" err="1"/>
              <a:t>uri</a:t>
            </a:r>
            <a:r>
              <a:rPr lang="ro-RO" sz="2800" dirty="0"/>
              <a:t> Video de la Apple au ieșit din fabrică în 2006 virusate cu acest virus</a:t>
            </a:r>
            <a:r>
              <a:rPr lang="en-US" sz="2800" dirty="0"/>
              <a:t>;</a:t>
            </a:r>
          </a:p>
          <a:p>
            <a:pPr eaLnBrk="1" hangingPunct="1"/>
            <a:r>
              <a:rPr lang="en-US" sz="2800" dirty="0">
                <a:latin typeface="Calibri" pitchFamily="34" charset="0"/>
                <a:cs typeface="Calibri" pitchFamily="34" charset="0"/>
              </a:rPr>
              <a:t>d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emonstrează că aplicațiile malware se pot răspândi și pe canale “oficiale”, soft legitim, lanțuri de furnizori hardware și software (supply chain).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3796" name="Picture 5" descr="apple_ipod_vir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495800"/>
            <a:ext cx="3619500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err="1"/>
              <a:t>Conficker</a:t>
            </a:r>
            <a:r>
              <a:rPr lang="ro-RO" dirty="0"/>
              <a:t> (2008)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o-RO" dirty="0"/>
              <a:t>exploata diverse vulnerabilități în procese server de pe sistemele de operare Microsoft;</a:t>
            </a:r>
            <a:endParaRPr lang="en-US" dirty="0"/>
          </a:p>
          <a:p>
            <a:pPr lvl="0"/>
            <a:r>
              <a:rPr lang="ro-RO" dirty="0"/>
              <a:t>a infectat între 9 și 15 milioane de sisteme rulând Windows;</a:t>
            </a:r>
            <a:endParaRPr lang="en-US" dirty="0"/>
          </a:p>
          <a:p>
            <a:pPr lvl="0"/>
            <a:r>
              <a:rPr lang="ro-RO" dirty="0"/>
              <a:t>dezactivează </a:t>
            </a:r>
            <a:r>
              <a:rPr lang="ro-RO" dirty="0" err="1"/>
              <a:t>update-urile</a:t>
            </a:r>
            <a:r>
              <a:rPr lang="ro-RO" dirty="0"/>
              <a:t> Windows și blochează anumite cereri DNS;</a:t>
            </a:r>
            <a:endParaRPr lang="en-US" dirty="0"/>
          </a:p>
          <a:p>
            <a:pPr lvl="0"/>
            <a:r>
              <a:rPr lang="ro-RO" dirty="0"/>
              <a:t>nu provoacă daune foarte mari pentru că creatorii săi (din spațiul exsovietic) l-au abandonat după ce infecția s-a răspândit mai mult decât au crezut inițial și pentru a nu atrage atenția asupra lor.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err="1"/>
              <a:t>CryptoLocker</a:t>
            </a:r>
            <a:r>
              <a:rPr lang="ro-RO" dirty="0"/>
              <a:t> (2013)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/>
              <a:t>printre primele aplicații de tip </a:t>
            </a:r>
            <a:r>
              <a:rPr lang="ro-RO" dirty="0" err="1"/>
              <a:t>ransomware</a:t>
            </a:r>
            <a:r>
              <a:rPr lang="ro-RO" dirty="0"/>
              <a:t> care criptau datele utilizatorilor și cereau o „recompensă” pentru decriptarea lor;</a:t>
            </a:r>
          </a:p>
          <a:p>
            <a:r>
              <a:rPr lang="ro-RO" dirty="0"/>
              <a:t>infecția cu </a:t>
            </a:r>
            <a:r>
              <a:rPr lang="ro-RO" dirty="0" err="1"/>
              <a:t>CryptoLocker</a:t>
            </a:r>
            <a:r>
              <a:rPr lang="ro-RO" dirty="0"/>
              <a:t> a început în toamna lui 2013 odată cu creșterea prețului </a:t>
            </a:r>
            <a:r>
              <a:rPr lang="ro-RO" dirty="0" err="1"/>
              <a:t>Bitcoin</a:t>
            </a:r>
            <a:r>
              <a:rPr lang="ro-RO" dirty="0"/>
              <a:t> (</a:t>
            </a:r>
            <a:r>
              <a:rPr lang="ro-RO" dirty="0" err="1"/>
              <a:t>criptomonedele</a:t>
            </a:r>
            <a:r>
              <a:rPr lang="ro-RO" dirty="0"/>
              <a:t>  începeau să fie populare);</a:t>
            </a:r>
          </a:p>
          <a:p>
            <a:r>
              <a:rPr lang="ro-RO" dirty="0"/>
              <a:t>distribuit prin intermediul unor troieni, e-mailuri infectate și a unei rețele </a:t>
            </a:r>
            <a:r>
              <a:rPr lang="ro-RO" dirty="0" err="1"/>
              <a:t>botnet</a:t>
            </a:r>
            <a:r>
              <a:rPr lang="ro-RO" dirty="0"/>
              <a:t>;</a:t>
            </a:r>
          </a:p>
          <a:p>
            <a:r>
              <a:rPr lang="ro-RO" dirty="0"/>
              <a:t>cripta fișierele folosind criptografie cu cheie publică/ chete privată – cheia privată era deținută doar pe server-ele atacatorilor;</a:t>
            </a:r>
          </a:p>
          <a:p>
            <a:r>
              <a:rPr lang="ro-RO" dirty="0"/>
              <a:t>s-a estimat că criminalii cibernetici au reușit să obțină in jur de 3 milioane $ de la cei ce au plătit recompensa;</a:t>
            </a:r>
          </a:p>
          <a:p>
            <a:r>
              <a:rPr lang="ro-RO" dirty="0"/>
              <a:t>în final sa reușit destructurarea rețelei </a:t>
            </a:r>
            <a:r>
              <a:rPr lang="ro-RO" dirty="0" err="1"/>
              <a:t>botnet</a:t>
            </a:r>
            <a:r>
              <a:rPr lang="ro-RO" dirty="0"/>
              <a:t> prin intermediul căreia se distribuia/opera </a:t>
            </a:r>
            <a:r>
              <a:rPr lang="ro-RO" dirty="0" err="1"/>
              <a:t>CryptoLocker-ul</a:t>
            </a:r>
            <a:r>
              <a:rPr lang="ro-RO" dirty="0"/>
              <a:t>, recuperându-se o bază de date cu chei private care au fost făcute publice împreună cu instrumente de decriptare a fișierelor utilizatorilor.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Mirai (2016)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o-RO" dirty="0" err="1"/>
              <a:t>Malware</a:t>
            </a:r>
            <a:r>
              <a:rPr lang="ro-RO" dirty="0"/>
              <a:t> ce infecta </a:t>
            </a:r>
            <a:r>
              <a:rPr lang="ro-RO" dirty="0" err="1"/>
              <a:t>IoT</a:t>
            </a:r>
            <a:r>
              <a:rPr lang="ro-RO" dirty="0"/>
              <a:t> </a:t>
            </a:r>
            <a:r>
              <a:rPr lang="ro-RO" dirty="0" err="1"/>
              <a:t>device-uri</a:t>
            </a:r>
            <a:r>
              <a:rPr lang="ro-RO" dirty="0"/>
              <a:t> precum </a:t>
            </a:r>
            <a:r>
              <a:rPr lang="ro-RO" dirty="0" err="1"/>
              <a:t>router-e</a:t>
            </a:r>
            <a:r>
              <a:rPr lang="ro-RO" dirty="0"/>
              <a:t> personale și camere IP;</a:t>
            </a:r>
            <a:endParaRPr lang="en-US" dirty="0"/>
          </a:p>
          <a:p>
            <a:pPr lvl="0"/>
            <a:r>
              <a:rPr lang="ro-RO" dirty="0"/>
              <a:t>Se bazează pe faptul ca deseori astfel de echipamente nu sunt actualizate („</a:t>
            </a:r>
            <a:r>
              <a:rPr lang="ro-RO" dirty="0" err="1"/>
              <a:t>updatate</a:t>
            </a:r>
            <a:r>
              <a:rPr lang="ro-RO" dirty="0"/>
              <a:t>”) de utilizatori, sau suportul cu </a:t>
            </a:r>
            <a:r>
              <a:rPr lang="ro-RO" dirty="0" err="1"/>
              <a:t>update-uri</a:t>
            </a:r>
            <a:r>
              <a:rPr lang="ro-RO" dirty="0"/>
              <a:t> de securitate din partea producătorilor este inexistent;</a:t>
            </a:r>
            <a:endParaRPr lang="en-US" dirty="0"/>
          </a:p>
          <a:p>
            <a:pPr lvl="0"/>
            <a:r>
              <a:rPr lang="ro-RO" dirty="0"/>
              <a:t>Exploata inclusiv faptul că multe echipamente aveau datele de conectare (nume de utilizator / parolă) implicite;</a:t>
            </a:r>
            <a:endParaRPr lang="en-US" dirty="0"/>
          </a:p>
          <a:p>
            <a:pPr lvl="0"/>
            <a:r>
              <a:rPr lang="ro-RO" dirty="0"/>
              <a:t>Codul să sursă este open </a:t>
            </a:r>
            <a:r>
              <a:rPr lang="ro-RO" dirty="0" err="1"/>
              <a:t>source</a:t>
            </a:r>
            <a:r>
              <a:rPr lang="ro-RO" dirty="0"/>
              <a:t> disponibil pe </a:t>
            </a:r>
            <a:r>
              <a:rPr lang="en-US" u="sng" dirty="0" err="1">
                <a:hlinkClick r:id="rId2"/>
              </a:rPr>
              <a:t>GitHub</a:t>
            </a:r>
            <a:r>
              <a:rPr lang="ro-RO" dirty="0"/>
              <a:t>, fiind preluat și de alte aplicații </a:t>
            </a:r>
            <a:r>
              <a:rPr lang="ro-RO" dirty="0" err="1"/>
              <a:t>malware</a:t>
            </a:r>
            <a:r>
              <a:rPr lang="ro-RO" dirty="0"/>
              <a:t> ulterioare;</a:t>
            </a:r>
            <a:endParaRPr lang="en-US" dirty="0"/>
          </a:p>
          <a:p>
            <a:pPr lvl="0"/>
            <a:r>
              <a:rPr lang="ro-RO" dirty="0"/>
              <a:t>În jur de 380.000 de </a:t>
            </a:r>
            <a:r>
              <a:rPr lang="ro-RO" dirty="0" err="1"/>
              <a:t>device-uri</a:t>
            </a:r>
            <a:r>
              <a:rPr lang="ro-RO" dirty="0"/>
              <a:t> infectate care în principal erau folosite pentru atacuri DDOS (</a:t>
            </a:r>
            <a:r>
              <a:rPr lang="ro-RO" dirty="0" err="1"/>
              <a:t>Distributed</a:t>
            </a:r>
            <a:r>
              <a:rPr lang="ro-RO" dirty="0"/>
              <a:t> </a:t>
            </a:r>
            <a:r>
              <a:rPr lang="ro-RO" dirty="0" err="1"/>
              <a:t>Denial</a:t>
            </a:r>
            <a:r>
              <a:rPr lang="ro-RO" dirty="0"/>
              <a:t> of Service);</a:t>
            </a:r>
            <a:endParaRPr lang="en-US" dirty="0"/>
          </a:p>
          <a:p>
            <a:pPr lvl="0"/>
            <a:r>
              <a:rPr lang="ro-RO" dirty="0"/>
              <a:t>S-a estimat că un astfel de atac atingea între 620Gbit/s  și 1 </a:t>
            </a:r>
            <a:r>
              <a:rPr lang="ro-RO" dirty="0" err="1"/>
              <a:t>Tbit</a:t>
            </a:r>
            <a:r>
              <a:rPr lang="ro-RO" dirty="0"/>
              <a:t>/s.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o-RO" sz="3600" dirty="0"/>
              <a:t>Arhitectura unui virus (clasic) și ciclul său de viață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/>
              <a:t>2 module: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cod de multiplicare;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codul dăunător;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/>
              <a:t>2 (sau 3) perioade în durata de viață a unui virus: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perioada de incubație (execuția codului de multiplicare);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perioada de activare (execuția codului dăunător);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auto </a:t>
            </a:r>
            <a:r>
              <a:rPr lang="ro-RO" sz="2000" dirty="0" err="1"/>
              <a:t>shutdown</a:t>
            </a:r>
            <a:r>
              <a:rPr lang="ro-RO" sz="2000" dirty="0"/>
              <a:t> (la unii viruși).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2000" dirty="0"/>
              <a:t>Activarea se face de obicei: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la scurgerea unui interval de timp fix de la infectarea sistemului;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la o anumita data fixa;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la anumite date cu un anumit pattern (ex. zilele de vineri 13);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în cazul viermilor după detectarea infectării a unui anumit număr de alte sisteme;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în cazul calculatoarelor </a:t>
            </a:r>
            <a:r>
              <a:rPr lang="ro-RO" sz="2000" dirty="0" err="1"/>
              <a:t>zombie</a:t>
            </a:r>
            <a:r>
              <a:rPr lang="ro-RO" sz="2000" dirty="0"/>
              <a:t> din rețele </a:t>
            </a:r>
            <a:r>
              <a:rPr lang="ro-RO" sz="2000" dirty="0" err="1"/>
              <a:t>botnet</a:t>
            </a:r>
            <a:r>
              <a:rPr lang="ro-RO" sz="2000" dirty="0"/>
              <a:t> la primirea unei comenzi de la </a:t>
            </a:r>
            <a:r>
              <a:rPr lang="ro-RO" sz="2000" dirty="0" err="1"/>
              <a:t>botmaster</a:t>
            </a:r>
            <a:r>
              <a:rPr lang="ro-RO" sz="2000" dirty="0"/>
              <a:t>;</a:t>
            </a:r>
          </a:p>
          <a:p>
            <a:pPr>
              <a:lnSpc>
                <a:spcPct val="80000"/>
              </a:lnSpc>
            </a:pPr>
            <a:r>
              <a:rPr lang="ro-RO" sz="2000" dirty="0"/>
              <a:t>în cazul </a:t>
            </a:r>
            <a:r>
              <a:rPr lang="ro-RO" sz="2000" dirty="0" err="1"/>
              <a:t>ransomware</a:t>
            </a:r>
            <a:r>
              <a:rPr lang="ro-RO" sz="2000" dirty="0"/>
              <a:t>, după criptarea unui anumit număr de fișiere.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err="1"/>
              <a:t>WannaCry</a:t>
            </a:r>
            <a:r>
              <a:rPr lang="ro-RO" dirty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o-RO" dirty="0"/>
              <a:t>Cel mai celebru </a:t>
            </a:r>
            <a:r>
              <a:rPr lang="ro-RO" dirty="0" err="1"/>
              <a:t>ransomware</a:t>
            </a:r>
            <a:r>
              <a:rPr lang="ro-RO" dirty="0"/>
              <a:t> din toate timpurile (poate și datorită numelui);</a:t>
            </a:r>
            <a:endParaRPr lang="en-US" dirty="0"/>
          </a:p>
          <a:p>
            <a:pPr lvl="0"/>
            <a:r>
              <a:rPr lang="ro-RO" dirty="0"/>
              <a:t>A afectat inclusiv calculatoare doamnelor secretare de la noi de la facultate; </a:t>
            </a:r>
            <a:endParaRPr lang="en-US" dirty="0"/>
          </a:p>
          <a:p>
            <a:pPr lvl="0"/>
            <a:r>
              <a:rPr lang="ro-RO" dirty="0"/>
              <a:t>Afecta calculatoarele cu Windows și cererea de asemenea o răscumpărare în </a:t>
            </a:r>
            <a:r>
              <a:rPr lang="ro-RO" dirty="0" err="1"/>
              <a:t>Bitcoin</a:t>
            </a:r>
            <a:r>
              <a:rPr lang="ro-RO" dirty="0"/>
              <a:t> pentru decriptarea fișierelor</a:t>
            </a:r>
            <a:endParaRPr lang="en-US" dirty="0"/>
          </a:p>
          <a:p>
            <a:pPr lvl="0"/>
            <a:r>
              <a:rPr lang="ro-RO" dirty="0"/>
              <a:t>A fost construit pe baza unui </a:t>
            </a:r>
            <a:r>
              <a:rPr lang="ro-RO" dirty="0" err="1"/>
              <a:t>exploit</a:t>
            </a:r>
            <a:r>
              <a:rPr lang="ro-RO" dirty="0"/>
              <a:t> „scurs” denumit </a:t>
            </a:r>
            <a:r>
              <a:rPr lang="en-US" dirty="0" err="1"/>
              <a:t>EternalBlue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 de </a:t>
            </a:r>
            <a:r>
              <a:rPr lang="ro-RO" dirty="0"/>
              <a:t>NSA (National </a:t>
            </a:r>
            <a:r>
              <a:rPr lang="ro-RO" dirty="0" err="1"/>
              <a:t>Security</a:t>
            </a:r>
            <a:r>
              <a:rPr lang="ro-RO" dirty="0"/>
              <a:t> Agency din SUA) ce exploata o vulnerabilitate din Windows;</a:t>
            </a:r>
            <a:endParaRPr lang="en-US" dirty="0"/>
          </a:p>
          <a:p>
            <a:pPr lvl="0"/>
            <a:r>
              <a:rPr lang="ro-RO" dirty="0"/>
              <a:t>La data propagării acestui </a:t>
            </a:r>
            <a:r>
              <a:rPr lang="ro-RO" dirty="0" err="1"/>
              <a:t>malware</a:t>
            </a:r>
            <a:r>
              <a:rPr lang="ro-RO" dirty="0"/>
              <a:t>, exista un </a:t>
            </a:r>
            <a:r>
              <a:rPr lang="ro-RO" dirty="0" err="1"/>
              <a:t>update</a:t>
            </a:r>
            <a:r>
              <a:rPr lang="ro-RO" dirty="0"/>
              <a:t> (</a:t>
            </a:r>
            <a:r>
              <a:rPr lang="ro-RO" dirty="0" err="1"/>
              <a:t>patch</a:t>
            </a:r>
            <a:r>
              <a:rPr lang="ro-RO" dirty="0"/>
              <a:t> de securitate de la Microsoft) care nu era instalat pe multe calculatoare;</a:t>
            </a:r>
            <a:endParaRPr lang="en-US" dirty="0"/>
          </a:p>
          <a:p>
            <a:pPr lvl="0"/>
            <a:r>
              <a:rPr lang="ro-RO" dirty="0"/>
              <a:t>Deși nu afecta direct calculatoarele cu Windows XP, Microsoft a oferit </a:t>
            </a:r>
            <a:r>
              <a:rPr lang="ro-RO" dirty="0" err="1"/>
              <a:t>patch-uri</a:t>
            </a:r>
            <a:r>
              <a:rPr lang="ro-RO" dirty="0"/>
              <a:t> de securitate și pentru Windows XP deși acest sistem de operare nu mai primea suport din 2014;</a:t>
            </a:r>
            <a:endParaRPr lang="en-US" dirty="0"/>
          </a:p>
          <a:p>
            <a:pPr lvl="0"/>
            <a:r>
              <a:rPr lang="ro-RO" dirty="0"/>
              <a:t>Originar din Coreea de Nord.</a:t>
            </a:r>
            <a:endParaRPr lang="en-US" dirty="0"/>
          </a:p>
        </p:txBody>
      </p:sp>
      <p:pic>
        <p:nvPicPr>
          <p:cNvPr id="4" name="Picture 3" descr="rot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371725"/>
            <a:ext cx="3810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dirty="0"/>
              <a:t>Viruși pentru dispozitive mobile</a:t>
            </a:r>
            <a:r>
              <a:rPr lang="en-US" dirty="0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o-RO" sz="1600" dirty="0"/>
              <a:t>Primul </a:t>
            </a:r>
            <a:r>
              <a:rPr lang="ro-RO" sz="1600" dirty="0" err="1"/>
              <a:t>malware</a:t>
            </a:r>
            <a:r>
              <a:rPr lang="ro-RO" sz="1600" dirty="0"/>
              <a:t> pentru dispozitive mobile: 2004, realizat de creatorii unui joc numit </a:t>
            </a:r>
            <a:r>
              <a:rPr lang="ro-RO" sz="1600" dirty="0" err="1"/>
              <a:t>Mosquito</a:t>
            </a:r>
            <a:r>
              <a:rPr lang="ro-RO" sz="1600" dirty="0"/>
              <a:t> pentru a raporta prin SMS copiile piratate ale jocului (SMS-ul era trimis fără înștiințarea utilizatorului);</a:t>
            </a:r>
          </a:p>
          <a:p>
            <a:pPr eaLnBrk="1" hangingPunct="1">
              <a:lnSpc>
                <a:spcPct val="90000"/>
              </a:lnSpc>
            </a:pPr>
            <a:r>
              <a:rPr lang="ro-RO" sz="1600" dirty="0" err="1"/>
              <a:t>Cabir</a:t>
            </a:r>
            <a:r>
              <a:rPr lang="ro-RO" sz="1600" dirty="0"/>
              <a:t>, dezvoltat în 2004, destinat să atace telefoanele cu </a:t>
            </a:r>
            <a:r>
              <a:rPr lang="ro-RO" sz="1600" dirty="0" err="1"/>
              <a:t>Symbian</a:t>
            </a:r>
            <a:r>
              <a:rPr lang="ro-RO" sz="1600" dirty="0"/>
              <a:t> Seria 60 și să se multiplice prin Bluetooth - </a:t>
            </a:r>
            <a:r>
              <a:rPr lang="ro-RO" sz="1600" dirty="0" err="1"/>
              <a:t>proof</a:t>
            </a:r>
            <a:r>
              <a:rPr lang="ro-RO" sz="1600" dirty="0"/>
              <a:t> of concept;</a:t>
            </a:r>
          </a:p>
          <a:p>
            <a:pPr eaLnBrk="1" hangingPunct="1">
              <a:lnSpc>
                <a:spcPct val="90000"/>
              </a:lnSpc>
            </a:pPr>
            <a:r>
              <a:rPr lang="ro-RO" sz="1600" dirty="0" err="1"/>
              <a:t>Commwarrior-A</a:t>
            </a:r>
            <a:r>
              <a:rPr lang="ro-RO" sz="1600" dirty="0"/>
              <a:t>, 2005, ținta tot telefoanele cu </a:t>
            </a:r>
            <a:r>
              <a:rPr lang="ro-RO" sz="1600" dirty="0" err="1"/>
              <a:t>Symbian</a:t>
            </a:r>
            <a:r>
              <a:rPr lang="ro-RO" sz="1600" dirty="0"/>
              <a:t> Seria 60, se </a:t>
            </a:r>
            <a:r>
              <a:rPr lang="ro-RO" sz="1600" dirty="0" err="1"/>
              <a:t>răspandește</a:t>
            </a:r>
            <a:r>
              <a:rPr lang="ro-RO" sz="1600" dirty="0"/>
              <a:t> prin mesaje MMS;</a:t>
            </a:r>
          </a:p>
          <a:p>
            <a:pPr eaLnBrk="1" hangingPunct="1">
              <a:lnSpc>
                <a:spcPct val="90000"/>
              </a:lnSpc>
            </a:pPr>
            <a:r>
              <a:rPr lang="ro-RO" sz="1600" dirty="0"/>
              <a:t>2010: </a:t>
            </a:r>
            <a:r>
              <a:rPr lang="ro-RO" sz="1600" dirty="0" err="1"/>
              <a:t>Trojan-SMS.AndroidOS.FakePlayer.a</a:t>
            </a:r>
            <a:r>
              <a:rPr lang="ro-RO" sz="1600" dirty="0"/>
              <a:t>, descoperit de laboratoarele </a:t>
            </a:r>
            <a:r>
              <a:rPr lang="ro-RO" sz="1600" dirty="0" err="1"/>
              <a:t>Kaspersky</a:t>
            </a:r>
            <a:r>
              <a:rPr lang="ro-RO" sz="1600" dirty="0"/>
              <a:t>, infectează telefoanele cu Android și trimite mesaje SMS la numere cu suprataxă;</a:t>
            </a:r>
          </a:p>
          <a:p>
            <a:pPr eaLnBrk="1" hangingPunct="1">
              <a:lnSpc>
                <a:spcPct val="90000"/>
              </a:lnSpc>
            </a:pPr>
            <a:r>
              <a:rPr lang="ro-RO" sz="1600" dirty="0" err="1"/>
              <a:t>Hummingbad</a:t>
            </a:r>
            <a:r>
              <a:rPr lang="ro-RO" sz="1600" dirty="0"/>
              <a:t>, februarie 2016,  50.000 mobile infectate, afișa 20 de milioane de reclame lunar și genera lunar venituri de 300.000 dolari.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o-RO" sz="1600" dirty="0"/>
          </a:p>
          <a:p>
            <a:pPr eaLnBrk="1" hangingPunct="1">
              <a:lnSpc>
                <a:spcPct val="90000"/>
              </a:lnSpc>
            </a:pPr>
            <a:r>
              <a:rPr lang="ro-RO" sz="1600" dirty="0"/>
              <a:t>În prezent, datorită asemănării sistemelor de operare mobile cu cele </a:t>
            </a:r>
            <a:r>
              <a:rPr lang="ro-RO" sz="1600" dirty="0" err="1"/>
              <a:t>desktop</a:t>
            </a:r>
            <a:r>
              <a:rPr lang="ro-RO" sz="1600" dirty="0"/>
              <a:t> (</a:t>
            </a:r>
            <a:r>
              <a:rPr lang="ro-RO" sz="1600" dirty="0" err="1"/>
              <a:t>iOS</a:t>
            </a:r>
            <a:r>
              <a:rPr lang="ro-RO" sz="1600" dirty="0"/>
              <a:t>, Android ~ </a:t>
            </a:r>
            <a:r>
              <a:rPr lang="ro-RO" sz="1600" dirty="0" err="1"/>
              <a:t>kernel</a:t>
            </a:r>
            <a:r>
              <a:rPr lang="ro-RO" sz="1600" dirty="0"/>
              <a:t> linux): vulnerabilități standard ale sistemelor de operare, afectate de aceleași forme de </a:t>
            </a:r>
            <a:r>
              <a:rPr lang="ro-RO" sz="1600" dirty="0" err="1"/>
              <a:t>malware</a:t>
            </a:r>
            <a:r>
              <a:rPr lang="ro-RO" sz="1600" dirty="0"/>
              <a:t>, cele mai întâlnite: troieni, </a:t>
            </a:r>
            <a:r>
              <a:rPr lang="ro-RO" sz="1600" dirty="0" err="1"/>
              <a:t>adware</a:t>
            </a:r>
            <a:r>
              <a:rPr lang="ro-RO" sz="1600" dirty="0"/>
              <a:t>, </a:t>
            </a:r>
            <a:r>
              <a:rPr lang="ro-RO" sz="1600" dirty="0" err="1"/>
              <a:t>spyware</a:t>
            </a:r>
            <a:r>
              <a:rPr lang="ro-RO" sz="1600" dirty="0"/>
              <a:t>, </a:t>
            </a:r>
            <a:r>
              <a:rPr lang="ro-RO" sz="1600" dirty="0" err="1"/>
              <a:t>ransomware</a:t>
            </a:r>
            <a:r>
              <a:rPr lang="ro-RO" sz="16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o-RO" sz="1600" dirty="0"/>
              <a:t>Principalele cauze: OS neactualizat (</a:t>
            </a:r>
            <a:r>
              <a:rPr lang="ro-RO" sz="1600" dirty="0" err="1"/>
              <a:t>bug-uri</a:t>
            </a:r>
            <a:r>
              <a:rPr lang="ro-RO" sz="1600" dirty="0"/>
              <a:t> </a:t>
            </a:r>
            <a:r>
              <a:rPr lang="ro-RO" sz="1600" dirty="0" err="1"/>
              <a:t>kernel</a:t>
            </a:r>
            <a:r>
              <a:rPr lang="ro-RO" sz="1600" dirty="0"/>
              <a:t>, </a:t>
            </a:r>
            <a:r>
              <a:rPr lang="ro-RO" sz="1600" dirty="0" err="1"/>
              <a:t>bug-uri</a:t>
            </a:r>
            <a:r>
              <a:rPr lang="ro-RO" sz="1600" dirty="0"/>
              <a:t> în diverse servicii sau aplicații client), lipsa suport și </a:t>
            </a:r>
            <a:r>
              <a:rPr lang="ro-RO" sz="1600" dirty="0" err="1"/>
              <a:t>update-uri</a:t>
            </a:r>
            <a:r>
              <a:rPr lang="ro-RO" sz="1600" dirty="0"/>
              <a:t> </a:t>
            </a:r>
            <a:r>
              <a:rPr lang="ro-RO" sz="1600" dirty="0" err="1"/>
              <a:t>firmware</a:t>
            </a:r>
            <a:r>
              <a:rPr lang="ro-RO" sz="1600" dirty="0"/>
              <a:t> producător, </a:t>
            </a:r>
            <a:r>
              <a:rPr lang="ro-RO" sz="1600" dirty="0" err="1"/>
              <a:t>iOS</a:t>
            </a:r>
            <a:r>
              <a:rPr lang="ro-RO" sz="1600" dirty="0"/>
              <a:t> </a:t>
            </a:r>
            <a:r>
              <a:rPr lang="ro-RO" sz="1600" dirty="0" err="1"/>
              <a:t>jailbreak</a:t>
            </a:r>
            <a:r>
              <a:rPr lang="ro-RO" sz="1600" dirty="0"/>
              <a:t>, </a:t>
            </a:r>
            <a:r>
              <a:rPr lang="ro-RO" sz="1600" dirty="0" err="1"/>
              <a:t>root</a:t>
            </a:r>
            <a:r>
              <a:rPr lang="ro-RO" sz="1600" dirty="0"/>
              <a:t> </a:t>
            </a:r>
            <a:r>
              <a:rPr lang="ro-RO" sz="1600" dirty="0" err="1"/>
              <a:t>access</a:t>
            </a:r>
            <a:r>
              <a:rPr lang="ro-RO" sz="1600" dirty="0"/>
              <a:t> Android, executabile nesemnate (</a:t>
            </a:r>
            <a:r>
              <a:rPr lang="ro-RO" sz="1600" dirty="0" err="1"/>
              <a:t>untrusted</a:t>
            </a:r>
            <a:r>
              <a:rPr lang="ro-RO" sz="1600" dirty="0"/>
              <a:t> </a:t>
            </a:r>
            <a:r>
              <a:rPr lang="ro-RO" sz="1600" dirty="0" err="1"/>
              <a:t>sources</a:t>
            </a:r>
            <a:r>
              <a:rPr lang="ro-RO" sz="1600" dirty="0"/>
              <a:t>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/>
              <a:t>Virusul de test Eicar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 dirty="0"/>
              <a:t>Dezvoltat de European Institute for Computer Antivirus </a:t>
            </a:r>
            <a:r>
              <a:rPr lang="ro-RO" dirty="0" err="1"/>
              <a:t>Research</a:t>
            </a:r>
            <a:r>
              <a:rPr lang="ro-RO" dirty="0"/>
              <a:t>;</a:t>
            </a:r>
          </a:p>
          <a:p>
            <a:pPr eaLnBrk="1" hangingPunct="1"/>
            <a:r>
              <a:rPr lang="ro-RO" dirty="0"/>
              <a:t>Util pentru detectarea bunei funcționalitatea a sistemelor antivirus;</a:t>
            </a:r>
          </a:p>
          <a:p>
            <a:pPr eaLnBrk="1" hangingPunct="1"/>
            <a:r>
              <a:rPr lang="ro-RO" dirty="0"/>
              <a:t>"X5O!P%@AP[4\PZX54(P^)7CC)7}$EICAR-STANDARD-ANTIVIRUS-TEST-FILE!$H+H*";</a:t>
            </a:r>
          </a:p>
          <a:p>
            <a:pPr eaLnBrk="1" hangingPunct="1"/>
            <a:r>
              <a:rPr lang="ro-RO" dirty="0"/>
              <a:t>Executabil valid </a:t>
            </a:r>
            <a:r>
              <a:rPr lang="ro-RO" dirty="0" err="1"/>
              <a:t>com</a:t>
            </a:r>
            <a:r>
              <a:rPr lang="ro-RO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/>
              <a:t>Bibliografie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ro-RO" sz="2600" i="1" dirty="0" err="1"/>
              <a:t>Timeline</a:t>
            </a:r>
            <a:r>
              <a:rPr lang="ro-RO" sz="2600" i="1" dirty="0"/>
              <a:t> of computer </a:t>
            </a:r>
            <a:r>
              <a:rPr lang="ro-RO" sz="2600" i="1" dirty="0" err="1"/>
              <a:t>viruses</a:t>
            </a:r>
            <a:r>
              <a:rPr lang="ro-RO" sz="2600" i="1" dirty="0"/>
              <a:t> </a:t>
            </a:r>
            <a:r>
              <a:rPr lang="ro-RO" sz="2600" i="1" dirty="0" err="1"/>
              <a:t>and</a:t>
            </a:r>
            <a:r>
              <a:rPr lang="ro-RO" sz="2600" i="1" dirty="0"/>
              <a:t> </a:t>
            </a:r>
            <a:r>
              <a:rPr lang="ro-RO" sz="2600" i="1" dirty="0" err="1"/>
              <a:t>worms</a:t>
            </a:r>
            <a:r>
              <a:rPr lang="ro-RO" sz="2600" i="1" dirty="0"/>
              <a:t>* </a:t>
            </a:r>
            <a:r>
              <a:rPr lang="ro-RO" sz="2600" dirty="0">
                <a:hlinkClick r:id="rId2"/>
              </a:rPr>
              <a:t>http://en.wikipedia.org/wiki/Timeline_of_notable_computer_viruses_and_worms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r>
              <a:rPr lang="ro-RO" sz="2600" dirty="0"/>
              <a:t>Jeremy </a:t>
            </a:r>
            <a:r>
              <a:rPr lang="ro-RO" sz="2600" dirty="0" err="1"/>
              <a:t>Paquette</a:t>
            </a:r>
            <a:r>
              <a:rPr lang="ro-RO" sz="2600" dirty="0"/>
              <a:t>, </a:t>
            </a:r>
            <a:r>
              <a:rPr lang="ro-RO" sz="2600" i="1" dirty="0"/>
              <a:t>A </a:t>
            </a:r>
            <a:r>
              <a:rPr lang="ro-RO" sz="2600" i="1" dirty="0" err="1"/>
              <a:t>History</a:t>
            </a:r>
            <a:r>
              <a:rPr lang="ro-RO" sz="2600" i="1" dirty="0"/>
              <a:t> of </a:t>
            </a:r>
            <a:r>
              <a:rPr lang="ro-RO" sz="2600" i="1" dirty="0" err="1"/>
              <a:t>Viruses</a:t>
            </a:r>
            <a:r>
              <a:rPr lang="ro-RO" sz="2600" i="1" dirty="0"/>
              <a:t> </a:t>
            </a:r>
            <a:r>
              <a:rPr lang="ro-RO" sz="2600" dirty="0">
                <a:hlinkClick r:id="rId3"/>
              </a:rPr>
              <a:t>http://www.symantec.com/connect/articles/history-viruses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r>
              <a:rPr lang="ro-RO" sz="2600" dirty="0"/>
              <a:t>Justin Pot, </a:t>
            </a:r>
            <a:r>
              <a:rPr lang="ro-RO" sz="2600" i="1" dirty="0"/>
              <a:t>A </a:t>
            </a:r>
            <a:r>
              <a:rPr lang="ro-RO" sz="2600" i="1" dirty="0" err="1"/>
              <a:t>History</a:t>
            </a:r>
            <a:r>
              <a:rPr lang="ro-RO" sz="2600" i="1" dirty="0"/>
              <a:t> of Computer </a:t>
            </a:r>
            <a:r>
              <a:rPr lang="ro-RO" sz="2600" i="1" dirty="0" err="1"/>
              <a:t>Viruses</a:t>
            </a:r>
            <a:r>
              <a:rPr lang="ro-RO" sz="2600" i="1" dirty="0"/>
              <a:t> &amp; The </a:t>
            </a:r>
            <a:r>
              <a:rPr lang="ro-RO" sz="2600" i="1" dirty="0" err="1"/>
              <a:t>Worst</a:t>
            </a:r>
            <a:r>
              <a:rPr lang="ro-RO" sz="2600" i="1" dirty="0"/>
              <a:t> </a:t>
            </a:r>
            <a:r>
              <a:rPr lang="ro-RO" sz="2600" i="1" dirty="0" err="1"/>
              <a:t>Ones</a:t>
            </a:r>
            <a:r>
              <a:rPr lang="ro-RO" sz="2600" i="1" dirty="0"/>
              <a:t> of </a:t>
            </a:r>
            <a:r>
              <a:rPr lang="ro-RO" sz="2600" i="1" dirty="0" err="1"/>
              <a:t>Today</a:t>
            </a:r>
            <a:r>
              <a:rPr lang="ro-RO" sz="2600" i="1" dirty="0"/>
              <a:t>, </a:t>
            </a:r>
            <a:r>
              <a:rPr lang="ro-RO" sz="2600" dirty="0">
                <a:hlinkClick r:id="rId4"/>
              </a:rPr>
              <a:t>http://www.makeuseof.com/tag/history-computer-viruses-worst-today-case-wondering</a:t>
            </a:r>
            <a:endParaRPr lang="ro-RO" sz="2200" dirty="0"/>
          </a:p>
          <a:p>
            <a:pPr eaLnBrk="1" hangingPunct="1">
              <a:lnSpc>
                <a:spcPct val="80000"/>
              </a:lnSpc>
              <a:buNone/>
            </a:pPr>
            <a:endParaRPr lang="ro-RO" sz="1800" dirty="0"/>
          </a:p>
          <a:p>
            <a:pPr lvl="1" indent="-742950">
              <a:lnSpc>
                <a:spcPct val="80000"/>
              </a:lnSpc>
              <a:buNone/>
            </a:pPr>
            <a:r>
              <a:rPr lang="it-IT" sz="1800" dirty="0"/>
              <a:t>Intr</a:t>
            </a:r>
            <a:r>
              <a:rPr lang="ro-RO" sz="1800" dirty="0"/>
              <a:t>ă</a:t>
            </a:r>
            <a:r>
              <a:rPr lang="it-IT" sz="1800" dirty="0"/>
              <a:t>rile bibliografice marcate cu * sunt </a:t>
            </a:r>
            <a:r>
              <a:rPr lang="ro-RO" sz="1800" dirty="0"/>
              <a:t>obligatorii</a:t>
            </a:r>
            <a:r>
              <a:rPr lang="it-IT" sz="1800" dirty="0"/>
              <a:t>, cele nemarcate sunt op</a:t>
            </a:r>
            <a:r>
              <a:rPr lang="ro-RO" sz="1800" dirty="0"/>
              <a:t>ț</a:t>
            </a:r>
            <a:r>
              <a:rPr lang="it-IT" sz="1800" dirty="0"/>
              <a:t>ionale.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sz="4000" dirty="0"/>
              <a:t>Acțiuni întreprinse de codul dăunător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o-RO" sz="2800" dirty="0"/>
              <a:t>inofensive (afișarea de mesaje) ;</a:t>
            </a:r>
          </a:p>
          <a:p>
            <a:pPr eaLnBrk="1" hangingPunct="1">
              <a:lnSpc>
                <a:spcPct val="90000"/>
              </a:lnSpc>
            </a:pPr>
            <a:r>
              <a:rPr lang="ro-RO" sz="2800" dirty="0"/>
              <a:t>distructive software: ștergerea de fișiere, criptarea fișierelor, distrugerea tabelei de partiții;</a:t>
            </a:r>
          </a:p>
          <a:p>
            <a:pPr eaLnBrk="1" hangingPunct="1">
              <a:lnSpc>
                <a:spcPct val="90000"/>
              </a:lnSpc>
            </a:pPr>
            <a:r>
              <a:rPr lang="ro-RO" sz="2800" dirty="0"/>
              <a:t>consumatoare de resurse: încetinirea sistemului, ocuparea lățimii de banda în Internet, atacuri de tip DDOS;</a:t>
            </a:r>
          </a:p>
          <a:p>
            <a:pPr eaLnBrk="1" hangingPunct="1">
              <a:lnSpc>
                <a:spcPct val="90000"/>
              </a:lnSpc>
            </a:pPr>
            <a:r>
              <a:rPr lang="ro-RO" sz="2800" dirty="0"/>
              <a:t>destructive hardware: distrugerea BIOS-ului calculatorului (vezi CIH), uzarea unor sectoare ale </a:t>
            </a:r>
            <a:r>
              <a:rPr lang="ro-RO" sz="2800" dirty="0" err="1"/>
              <a:t>hardisk-ului</a:t>
            </a:r>
            <a:r>
              <a:rPr lang="ro-RO" sz="2800" dirty="0"/>
              <a:t> prin scrieri repetate și continue ale acelorași sectoare.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Mutații ale virușilor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o-RO" sz="2000" dirty="0"/>
              <a:t>Viruși polimorfi: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dirty="0"/>
              <a:t>infectează un fișier cu o copie criptată a virusului;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dirty="0"/>
              <a:t>cheia de decriptare e de fiecare data alta, aleasă aleator;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dirty="0"/>
              <a:t>codul virusului se schimbă, detecția devine mai dificilă;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dirty="0"/>
              <a:t>virusul conține un modul de decriptare a codului său care nu este criptat, detecția se poate face pe baza acestui modul, însă multe executabile și </a:t>
            </a:r>
            <a:r>
              <a:rPr lang="ro-RO" sz="1800" dirty="0" err="1"/>
              <a:t>vendori</a:t>
            </a:r>
            <a:r>
              <a:rPr lang="ro-RO" sz="1800" dirty="0"/>
              <a:t> de programe adopta metoda criptări pentru a descuraja tehnicile de dezasamblare și reverse engineering;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Viruși metamorfici: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dirty="0"/>
              <a:t>se rescriu de fiecare dată folosind noi instrucțiuni, însă păstrează algoritmul de bază implementat de virus același;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dirty="0"/>
              <a:t>mecanisme de rescriere: folosirea aleatoare de instrucțiuni NOP, schimbarea </a:t>
            </a:r>
            <a:r>
              <a:rPr lang="ro-RO" sz="1800" dirty="0" err="1"/>
              <a:t>regiștrilor</a:t>
            </a:r>
            <a:r>
              <a:rPr lang="ro-RO" sz="1800" dirty="0"/>
              <a:t> folosiți, rearanjarea ordinii instrucțiunilor independente;</a:t>
            </a:r>
          </a:p>
          <a:p>
            <a:pPr lvl="1" eaLnBrk="1" hangingPunct="1">
              <a:lnSpc>
                <a:spcPct val="80000"/>
              </a:lnSpc>
            </a:pPr>
            <a:r>
              <a:rPr lang="ro-RO" sz="1800" dirty="0"/>
              <a:t>"code </a:t>
            </a:r>
            <a:r>
              <a:rPr lang="ro-RO" sz="1800" dirty="0" err="1"/>
              <a:t>integration</a:t>
            </a:r>
            <a:r>
              <a:rPr lang="ro-RO" sz="1800" dirty="0"/>
              <a:t>": imbricarea aleatoare a instrucțiunilor virusului cu instrucțiunile executabilului infectat.</a:t>
            </a:r>
          </a:p>
          <a:p>
            <a:pPr eaLnBrk="1" hangingPunct="1">
              <a:lnSpc>
                <a:spcPct val="80000"/>
              </a:lnSpc>
            </a:pPr>
            <a:r>
              <a:rPr lang="ro-RO" sz="2000" dirty="0"/>
              <a:t>Variante ale unui virus rescrise de terți.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sz="3600" dirty="0"/>
              <a:t>Viruși bazați pe instrucțiuni de virtualizare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ro-RO" sz="2300" dirty="0"/>
              <a:t>Doar în teorie, nu s-a descoperit existența unui asemenea virus;</a:t>
            </a:r>
          </a:p>
          <a:p>
            <a:pPr eaLnBrk="1" hangingPunct="1">
              <a:lnSpc>
                <a:spcPct val="90000"/>
              </a:lnSpc>
            </a:pPr>
            <a:r>
              <a:rPr lang="ro-RO" sz="2300" dirty="0"/>
              <a:t>Proiectul "Blue </a:t>
            </a:r>
            <a:r>
              <a:rPr lang="ro-RO" sz="2300" dirty="0" err="1"/>
              <a:t>Pill</a:t>
            </a:r>
            <a:r>
              <a:rPr lang="ro-RO" sz="2300" dirty="0"/>
              <a:t>", Joanna </a:t>
            </a:r>
            <a:r>
              <a:rPr lang="ro-RO" sz="2300" dirty="0" err="1"/>
              <a:t>Rutkowska</a:t>
            </a:r>
            <a:r>
              <a:rPr lang="ro-RO" sz="2300" dirty="0"/>
              <a:t>, cercetător antivirus polonez;</a:t>
            </a:r>
          </a:p>
          <a:p>
            <a:pPr eaLnBrk="1" hangingPunct="1">
              <a:lnSpc>
                <a:spcPct val="90000"/>
              </a:lnSpc>
            </a:pPr>
            <a:r>
              <a:rPr lang="ro-RO" sz="2300" dirty="0"/>
              <a:t>Presupun folosirea de către virus  a instrucțiunilor de virtualizare oferite de procesoarele noi pentru un mai bun suport a mașinilor virtuale și a se “ascunde” sub sistemul de operare (sistemul de operare devine o mașină virtuală, iar virusul un soft de virtualizare);</a:t>
            </a:r>
          </a:p>
          <a:p>
            <a:pPr eaLnBrk="1" hangingPunct="1">
              <a:lnSpc>
                <a:spcPct val="90000"/>
              </a:lnSpc>
            </a:pPr>
            <a:r>
              <a:rPr lang="ro-RO" sz="2300" dirty="0"/>
              <a:t>Se bazează pe ideea ca un antivirus instalat în cadrul unei mașini virtuale nu poate detecta infecția sistemului de operare gazdă.</a:t>
            </a:r>
          </a:p>
          <a:p>
            <a:pPr eaLnBrk="1" hangingPunct="1">
              <a:lnSpc>
                <a:spcPct val="90000"/>
              </a:lnSpc>
              <a:buNone/>
            </a:pPr>
            <a:endParaRPr lang="ro-RO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o-RO" sz="2000" dirty="0"/>
              <a:t>Idee de disertație (pentru cei interesați): În ce măsura un </a:t>
            </a:r>
            <a:r>
              <a:rPr lang="ro-RO" sz="2000" dirty="0" err="1"/>
              <a:t>bug</a:t>
            </a:r>
            <a:r>
              <a:rPr lang="ro-RO" sz="2000" dirty="0"/>
              <a:t> într-un soft de virtualizare (gen Oracle Virtual Box) poate fi exploatat de un </a:t>
            </a:r>
            <a:r>
              <a:rPr lang="ro-RO" sz="2000" dirty="0" err="1"/>
              <a:t>malware</a:t>
            </a:r>
            <a:r>
              <a:rPr lang="ro-RO" sz="2000" dirty="0"/>
              <a:t> ce rulează în mașina virtuală pentru a propaga </a:t>
            </a:r>
            <a:r>
              <a:rPr lang="ro-RO" sz="2000" dirty="0" err="1"/>
              <a:t>malware-ul</a:t>
            </a:r>
            <a:r>
              <a:rPr lang="ro-RO" sz="2000" dirty="0"/>
              <a:t> în afara mașinii virtuale pe mașina fizică?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Sisteme antivirus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4582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o-RO" sz="1400" dirty="0"/>
              <a:t>1988 - Lista de discuții prin e-mail despre diferiți viruși și metode de dezinfectare a sistemelor infectate. Printre membri acestei liste s-au numărat John </a:t>
            </a:r>
            <a:r>
              <a:rPr lang="ro-RO" sz="1400" dirty="0" err="1"/>
              <a:t>McAfee</a:t>
            </a:r>
            <a:r>
              <a:rPr lang="ro-RO" sz="1400" dirty="0"/>
              <a:t> și Eugene </a:t>
            </a:r>
            <a:r>
              <a:rPr lang="ro-RO" sz="1400" dirty="0" err="1"/>
              <a:t>Kaspersky</a:t>
            </a:r>
            <a:r>
              <a:rPr lang="ro-RO" sz="1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/>
              <a:t>Primii </a:t>
            </a:r>
            <a:r>
              <a:rPr lang="ro-RO" sz="1400" dirty="0" err="1"/>
              <a:t>antiviruși</a:t>
            </a:r>
            <a:r>
              <a:rPr lang="ro-RO" sz="1400" dirty="0"/>
              <a:t> doar scanau;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 err="1"/>
              <a:t>Checksum</a:t>
            </a:r>
            <a:r>
              <a:rPr lang="ro-RO" sz="1400" dirty="0"/>
              <a:t> ale fișierelor pentru o scanare rapidă și a detecta eventuale modificări ale acestora de către viruși;</a:t>
            </a:r>
          </a:p>
          <a:p>
            <a:pPr>
              <a:lnSpc>
                <a:spcPct val="80000"/>
              </a:lnSpc>
            </a:pPr>
            <a:r>
              <a:rPr lang="ro-RO" sz="1400" dirty="0"/>
              <a:t>În cadrul sistemelor de operare </a:t>
            </a:r>
            <a:r>
              <a:rPr lang="ro-RO" sz="1400" dirty="0" err="1"/>
              <a:t>monotasking</a:t>
            </a:r>
            <a:r>
              <a:rPr lang="ro-RO" sz="1400" dirty="0"/>
              <a:t>: </a:t>
            </a:r>
            <a:r>
              <a:rPr lang="ro-RO" sz="1400" dirty="0" err="1"/>
              <a:t>antiviruși</a:t>
            </a:r>
            <a:r>
              <a:rPr lang="ro-RO" sz="1400" dirty="0"/>
              <a:t> TSR (Terminate </a:t>
            </a:r>
            <a:r>
              <a:rPr lang="ro-RO" sz="1400" dirty="0" err="1"/>
              <a:t>and</a:t>
            </a:r>
            <a:r>
              <a:rPr lang="ro-RO" sz="1400" dirty="0"/>
              <a:t> </a:t>
            </a:r>
            <a:r>
              <a:rPr lang="ro-RO" sz="1400" dirty="0" err="1"/>
              <a:t>Stay</a:t>
            </a:r>
            <a:r>
              <a:rPr lang="ro-RO" sz="1400" dirty="0"/>
              <a:t> </a:t>
            </a:r>
            <a:r>
              <a:rPr lang="ro-RO" sz="1400" dirty="0" err="1"/>
              <a:t>Resident</a:t>
            </a:r>
            <a:r>
              <a:rPr lang="ro-RO" sz="1400" dirty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/>
              <a:t>Odată cu dezvoltarea sistemelor de operare </a:t>
            </a:r>
            <a:r>
              <a:rPr lang="ro-RO" sz="1400" dirty="0" err="1"/>
              <a:t>multitasking</a:t>
            </a:r>
            <a:r>
              <a:rPr lang="ro-RO" sz="1400" dirty="0"/>
              <a:t>, </a:t>
            </a:r>
            <a:r>
              <a:rPr lang="ro-RO" sz="1400" dirty="0" err="1"/>
              <a:t>antiviruși</a:t>
            </a:r>
            <a:r>
              <a:rPr lang="ro-RO" sz="1400" dirty="0"/>
              <a:t> ca procese separate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/>
              <a:t>În prezent oferă soluții complete de protecție: antivirus, </a:t>
            </a:r>
            <a:r>
              <a:rPr lang="ro-RO" sz="1400" dirty="0" err="1"/>
              <a:t>antimalware</a:t>
            </a:r>
            <a:r>
              <a:rPr lang="ro-RO" sz="1400" dirty="0"/>
              <a:t>, (</a:t>
            </a:r>
            <a:r>
              <a:rPr lang="ro-RO" sz="1400" dirty="0" err="1"/>
              <a:t>privacy</a:t>
            </a:r>
            <a:r>
              <a:rPr lang="ro-RO" sz="1400" dirty="0"/>
              <a:t> </a:t>
            </a:r>
            <a:r>
              <a:rPr lang="ro-RO" sz="1400" dirty="0" err="1"/>
              <a:t>protection</a:t>
            </a:r>
            <a:r>
              <a:rPr lang="ro-RO" sz="1400" dirty="0"/>
              <a:t>) </a:t>
            </a:r>
            <a:r>
              <a:rPr lang="ro-RO" sz="1400" dirty="0" err="1"/>
              <a:t>antispyware</a:t>
            </a:r>
            <a:r>
              <a:rPr lang="ro-RO" sz="1400" dirty="0"/>
              <a:t>, </a:t>
            </a:r>
            <a:r>
              <a:rPr lang="ro-RO" sz="1400" dirty="0" err="1"/>
              <a:t>antiadware</a:t>
            </a:r>
            <a:r>
              <a:rPr lang="ro-RO" sz="1400" dirty="0"/>
              <a:t>, </a:t>
            </a:r>
            <a:r>
              <a:rPr lang="ro-RO" sz="1400" dirty="0" err="1"/>
              <a:t>firewall</a:t>
            </a:r>
            <a:r>
              <a:rPr lang="ro-RO" sz="1400" dirty="0"/>
              <a:t>, </a:t>
            </a:r>
            <a:r>
              <a:rPr lang="ro-RO" sz="1400" dirty="0" err="1"/>
              <a:t>linkscanner</a:t>
            </a:r>
            <a:r>
              <a:rPr lang="ro-RO" sz="1400" dirty="0"/>
              <a:t>, </a:t>
            </a:r>
            <a:r>
              <a:rPr lang="ro-RO" sz="1400" dirty="0" err="1"/>
              <a:t>antiphishing</a:t>
            </a:r>
            <a:r>
              <a:rPr lang="ro-RO" sz="1400" dirty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400" dirty="0"/>
              <a:t>Tipuri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 err="1"/>
              <a:t>Standalone</a:t>
            </a:r>
            <a:r>
              <a:rPr lang="ro-RO" sz="1400" dirty="0"/>
              <a:t> (calculatoare personale);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/>
              <a:t>Pentru servere, </a:t>
            </a:r>
            <a:r>
              <a:rPr lang="ro-RO" sz="1400" dirty="0" err="1"/>
              <a:t>mailserver-e</a:t>
            </a:r>
            <a:r>
              <a:rPr lang="ro-RO" sz="1400" dirty="0"/>
              <a:t>, </a:t>
            </a:r>
            <a:r>
              <a:rPr lang="ro-RO" sz="1400" dirty="0" err="1"/>
              <a:t>router-e</a:t>
            </a:r>
            <a:r>
              <a:rPr lang="ro-RO" sz="1400" dirty="0"/>
              <a:t>, </a:t>
            </a:r>
            <a:r>
              <a:rPr lang="ro-RO" sz="1400" dirty="0" err="1"/>
              <a:t>firewall-uri</a:t>
            </a:r>
            <a:r>
              <a:rPr lang="ro-RO" sz="1400" dirty="0"/>
              <a:t>, </a:t>
            </a:r>
            <a:r>
              <a:rPr lang="ro-RO" sz="1400" dirty="0" err="1"/>
              <a:t>etc</a:t>
            </a:r>
            <a:r>
              <a:rPr lang="ro-RO" sz="1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400" dirty="0"/>
              <a:t>Industria antivirus &amp; virușii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/>
              <a:t>Acuzații nedovedite de creare de viruși pentru a avea piață pentru sistemele antivirus;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/>
              <a:t>Exagerării în media și online asupra impactului și a gradului de periculozitate a unui anumit virus, de asemenea tot pentru a-și dezvolta piața.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o-RO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o-RO" sz="1400" dirty="0"/>
              <a:t>Metode de scanare: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/>
              <a:t>Bazate pe semnătura: compararea conținutului fișierului infectat (sau a memoriei dacă virusul este prezent în memorie) cu semnături ale virușilor memorate într-o baza de date;</a:t>
            </a:r>
          </a:p>
          <a:p>
            <a:pPr eaLnBrk="1" hangingPunct="1">
              <a:lnSpc>
                <a:spcPct val="80000"/>
              </a:lnSpc>
            </a:pPr>
            <a:r>
              <a:rPr lang="ro-RO" sz="1400" dirty="0"/>
              <a:t>Euristice – </a:t>
            </a:r>
            <a:r>
              <a:rPr lang="ro-RO" sz="1400" dirty="0" err="1"/>
              <a:t>antivirusul</a:t>
            </a:r>
            <a:r>
              <a:rPr lang="ro-RO" sz="1400" dirty="0"/>
              <a:t> nu recunoaște secvențe din codul virusului dar detectează șabloane de comportament în cadrul fișierului infectat.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o-RO"/>
              <a:t>Evoluția numărului de viruși existenți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ro-RO" sz="2400" dirty="0"/>
              <a:t>2007 (conform Symantec):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o-RO" sz="2000" dirty="0"/>
              <a:t>711.000 noi viruși, o creștere de 468% fata de 2006;</a:t>
            </a:r>
            <a:endParaRPr lang="ro-RO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ro-RO" sz="2400" dirty="0"/>
              <a:t>2010 (conform G Data </a:t>
            </a:r>
            <a:r>
              <a:rPr lang="ro-RO" sz="2400" dirty="0" err="1"/>
              <a:t>SecurityLabs</a:t>
            </a:r>
            <a:r>
              <a:rPr lang="ro-RO" sz="2400" dirty="0"/>
              <a:t>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o-RO" sz="2000" dirty="0"/>
              <a:t>peste 2.000.000 noi </a:t>
            </a:r>
            <a:r>
              <a:rPr lang="ro-RO" sz="2000" dirty="0" err="1"/>
              <a:t>virusi</a:t>
            </a:r>
            <a:r>
              <a:rPr lang="ro-RO" sz="2000" dirty="0"/>
              <a:t> in 2010, cu o creștere de 50% față de 2009;</a:t>
            </a:r>
          </a:p>
          <a:p>
            <a:pPr>
              <a:lnSpc>
                <a:spcPct val="80000"/>
              </a:lnSpc>
              <a:defRPr/>
            </a:pPr>
            <a:r>
              <a:rPr lang="ro-RO" sz="2400" dirty="0"/>
              <a:t>2015 (conform CNN </a:t>
            </a:r>
            <a:r>
              <a:rPr lang="ro-RO" sz="2400" dirty="0" err="1"/>
              <a:t>Tech</a:t>
            </a:r>
            <a:r>
              <a:rPr lang="ro-RO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ro-RO" sz="2000" dirty="0"/>
              <a:t>300.000.000 forme de </a:t>
            </a:r>
            <a:r>
              <a:rPr lang="ro-RO" sz="2000" dirty="0" err="1"/>
              <a:t>malware</a:t>
            </a:r>
            <a:endParaRPr lang="ro-RO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o-RO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o-RO" sz="2400" dirty="0" err="1"/>
              <a:t>Facts</a:t>
            </a:r>
            <a:r>
              <a:rPr lang="ro-RO" sz="2400" dirty="0"/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o-RO" sz="2400" dirty="0" err="1"/>
              <a:t>providerii</a:t>
            </a:r>
            <a:r>
              <a:rPr lang="ro-RO" sz="2400" dirty="0"/>
              <a:t> de soluții antivirus exagerează pentru a-și vinde mai bine produsele;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o-RO" sz="2400" dirty="0"/>
              <a:t>mulți viruși creați în trecut nu mai reprezintă un pericol pentru sistemele de operare și arhitecturile actuale (spre exemplu virușii TSR din anii 80 si 90).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Primii viruși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o-RO" dirty="0" err="1"/>
              <a:t>Elk</a:t>
            </a:r>
            <a:r>
              <a:rPr lang="ro-RO" dirty="0"/>
              <a:t> </a:t>
            </a:r>
            <a:r>
              <a:rPr lang="ro-RO" dirty="0" err="1"/>
              <a:t>Cloner</a:t>
            </a:r>
            <a:r>
              <a:rPr lang="ro-RO" dirty="0"/>
              <a:t>, 1981, Rich </a:t>
            </a:r>
            <a:r>
              <a:rPr lang="ro-RO" dirty="0" err="1"/>
              <a:t>Skrenta</a:t>
            </a:r>
            <a:r>
              <a:rPr lang="ro-RO" dirty="0"/>
              <a:t> (15 ani) - virus de </a:t>
            </a:r>
            <a:r>
              <a:rPr lang="ro-RO" dirty="0" err="1"/>
              <a:t>boot</a:t>
            </a:r>
            <a:r>
              <a:rPr lang="ro-RO" dirty="0"/>
              <a:t> infecta calculatoarele Apple II;</a:t>
            </a:r>
          </a:p>
          <a:p>
            <a:pPr eaLnBrk="1" hangingPunct="1"/>
            <a:r>
              <a:rPr lang="ro-RO" dirty="0" err="1"/>
              <a:t>Brain</a:t>
            </a:r>
            <a:r>
              <a:rPr lang="ro-RO" dirty="0"/>
              <a:t>, 1986, primul virus care afecta calculatoarele IBM-PC compatibile ce rulau MS-DOS (scris de frații </a:t>
            </a:r>
            <a:r>
              <a:rPr lang="ro-RO" dirty="0" err="1"/>
              <a:t>Basit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Amjad</a:t>
            </a:r>
            <a:r>
              <a:rPr lang="ro-RO" dirty="0"/>
              <a:t> </a:t>
            </a:r>
            <a:r>
              <a:rPr lang="ro-RO" dirty="0" err="1"/>
              <a:t>Farooq</a:t>
            </a:r>
            <a:r>
              <a:rPr lang="ro-RO" dirty="0"/>
              <a:t> </a:t>
            </a:r>
            <a:r>
              <a:rPr lang="ro-RO" dirty="0" err="1"/>
              <a:t>Alvi</a:t>
            </a:r>
            <a:r>
              <a:rPr lang="ro-RO" dirty="0"/>
              <a:t>, Pakistan) - scris inițial pentru detectarea versiunilor de software piratat;</a:t>
            </a:r>
          </a:p>
          <a:p>
            <a:pPr eaLnBrk="1" hangingPunct="1"/>
            <a:r>
              <a:rPr lang="ro-RO" dirty="0" err="1"/>
              <a:t>Whale</a:t>
            </a:r>
            <a:r>
              <a:rPr lang="ro-RO" dirty="0"/>
              <a:t>, 1990 primul virus </a:t>
            </a:r>
            <a:r>
              <a:rPr lang="ro-RO" dirty="0" err="1"/>
              <a:t>polimorfic</a:t>
            </a:r>
            <a:r>
              <a:rPr lang="ro-RO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/>
              <a:t>Viruși Celebri</a:t>
            </a:r>
            <a:r>
              <a:rPr lang="en-US" dirty="0"/>
              <a:t> – </a:t>
            </a:r>
            <a:r>
              <a:rPr lang="ro-RO" dirty="0"/>
              <a:t>CIH (1998)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5344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o-RO" sz="2400" dirty="0"/>
              <a:t>Cel mai cunosc virus care "defecta" hardware un sistem prin coruperea BIOS-ului sistemului;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dirty="0"/>
              <a:t>Creat în Taiwan în 1998, dar programat să se activeze un an mai târziu;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dirty="0"/>
              <a:t>Inițial plasat într-un </a:t>
            </a:r>
            <a:r>
              <a:rPr lang="ro-RO" sz="2400" dirty="0" err="1"/>
              <a:t>update</a:t>
            </a:r>
            <a:r>
              <a:rPr lang="ro-RO" sz="2400" dirty="0"/>
              <a:t> de </a:t>
            </a:r>
            <a:r>
              <a:rPr lang="ro-RO" sz="2400" dirty="0" err="1"/>
              <a:t>firmware</a:t>
            </a:r>
            <a:r>
              <a:rPr lang="ro-RO" sz="2400" dirty="0"/>
              <a:t> pentru unități optice Yamaha; mai târziu calculatoare personale IBM fiind livrate spre </a:t>
            </a:r>
            <a:r>
              <a:rPr lang="ro-RO" sz="2400" dirty="0" err="1"/>
              <a:t>retailer-i</a:t>
            </a:r>
            <a:r>
              <a:rPr lang="ro-RO" sz="2400" dirty="0"/>
              <a:t> gata infectate;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dirty="0"/>
              <a:t>Autorul Chen </a:t>
            </a:r>
            <a:r>
              <a:rPr lang="ro-RO" sz="2400" dirty="0" err="1"/>
              <a:t>Ing</a:t>
            </a:r>
            <a:r>
              <a:rPr lang="ro-RO" sz="2400" dirty="0"/>
              <a:t> Hau (de la inițialele sale și numele virusului) nu a fost pus sub acuzare niciodată (constituția și legile Taiwaneze din anul 2000 nu incriminau sub nici o formă acțiunile sale), legi privind criminalitate informatică fiind adoptate in Taiwan abia în 2003 (urmare a epidemiei provocate de acest virus);</a:t>
            </a:r>
          </a:p>
          <a:p>
            <a:pPr eaLnBrk="1" hangingPunct="1">
              <a:lnSpc>
                <a:spcPct val="80000"/>
              </a:lnSpc>
            </a:pPr>
            <a:r>
              <a:rPr lang="ro-RO" sz="2400" dirty="0"/>
              <a:t>În 2005, angajat </a:t>
            </a:r>
            <a:r>
              <a:rPr lang="ro-RO" sz="2400" dirty="0" err="1"/>
              <a:t>Gigabyte</a:t>
            </a:r>
            <a:r>
              <a:rPr lang="ro-RO" sz="2400" dirty="0"/>
              <a:t> (principalul producător de plăci de bază Dual BIOS).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477C867762CA47A2EB36136D5DB585" ma:contentTypeVersion="6" ma:contentTypeDescription="Create a new document." ma:contentTypeScope="" ma:versionID="02b966aea61b3289b81a19bfc78a5277">
  <xsd:schema xmlns:xsd="http://www.w3.org/2001/XMLSchema" xmlns:xs="http://www.w3.org/2001/XMLSchema" xmlns:p="http://schemas.microsoft.com/office/2006/metadata/properties" xmlns:ns2="4b9250b5-2a91-4c55-b904-8996f48d8a49" xmlns:ns3="4deaac8b-d752-4f65-a2c5-9be861aeeeec" targetNamespace="http://schemas.microsoft.com/office/2006/metadata/properties" ma:root="true" ma:fieldsID="289de70de3f22f2212bc8474e554766b" ns2:_="" ns3:_="">
    <xsd:import namespace="4b9250b5-2a91-4c55-b904-8996f48d8a49"/>
    <xsd:import namespace="4deaac8b-d752-4f65-a2c5-9be861aeee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250b5-2a91-4c55-b904-8996f48d8a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aac8b-d752-4f65-a2c5-9be861aeee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34875A-68A4-4C0B-A3A5-AECDAADE4B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CF0055-DF9C-4B0B-A08E-D58B9408E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8F55E1-F885-4095-86FC-1D8AD512FF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9250b5-2a91-4c55-b904-8996f48d8a49"/>
    <ds:schemaRef ds:uri="4deaac8b-d752-4f65-a2c5-9be861aeee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2507</Words>
  <Application>Microsoft Office PowerPoint</Application>
  <PresentationFormat>On-screen Show (4:3)</PresentationFormat>
  <Paragraphs>191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Curs 5-6</vt:lpstr>
      <vt:lpstr>Arhitectura unui virus (clasic) și ciclul său de viață</vt:lpstr>
      <vt:lpstr>Acțiuni întreprinse de codul dăunător</vt:lpstr>
      <vt:lpstr>Mutații ale virușilor</vt:lpstr>
      <vt:lpstr>Viruși bazați pe instrucțiuni de virtualizare</vt:lpstr>
      <vt:lpstr>Sisteme antivirus</vt:lpstr>
      <vt:lpstr>Evoluția numărului de viruși existenți</vt:lpstr>
      <vt:lpstr>Primii viruși</vt:lpstr>
      <vt:lpstr>Viruși Celebri – CIH (1998)</vt:lpstr>
      <vt:lpstr>Viruși Celebri - Morris worm (1998)</vt:lpstr>
      <vt:lpstr>Viruși Celebri – Melisa (1999)</vt:lpstr>
      <vt:lpstr>Viruși Celebri - I Love You (2000)</vt:lpstr>
      <vt:lpstr>Viruși Celebri – Nimda (2001)</vt:lpstr>
      <vt:lpstr>Viruși Celebri – MyDoom (2004)</vt:lpstr>
      <vt:lpstr>Santy, primul "webworm" cunoscut în Internet (2004)</vt:lpstr>
      <vt:lpstr>Viruși Celebri - RavMonE (2006)</vt:lpstr>
      <vt:lpstr>Conficker (2008)</vt:lpstr>
      <vt:lpstr>CryptoLocker (2013)</vt:lpstr>
      <vt:lpstr>Mirai (2016)</vt:lpstr>
      <vt:lpstr>WannaCry (2017)</vt:lpstr>
      <vt:lpstr>Viruși pentru dispozitive mobile </vt:lpstr>
      <vt:lpstr>Virusul de test Eicar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2</dc:title>
  <dc:creator>Darius Bufnea</dc:creator>
  <cp:lastModifiedBy>Darius Bufnea</cp:lastModifiedBy>
  <cp:revision>362</cp:revision>
  <dcterms:created xsi:type="dcterms:W3CDTF">2011-02-28T08:35:09Z</dcterms:created>
  <dcterms:modified xsi:type="dcterms:W3CDTF">2025-04-16T05:31:13Z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0x010100E1477C867762CA47A2EB36136D5DB585</vt:lpwstr>
  </property>
</Properties>
</file>