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9" r:id="rId3"/>
    <p:sldId id="265" r:id="rId4"/>
    <p:sldId id="260" r:id="rId5"/>
    <p:sldId id="261" r:id="rId6"/>
    <p:sldId id="266" r:id="rId7"/>
    <p:sldId id="264"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3" r:id="rId25"/>
    <p:sldId id="284" r:id="rId26"/>
    <p:sldId id="285" r:id="rId27"/>
    <p:sldId id="286" r:id="rId28"/>
    <p:sldId id="287" r:id="rId29"/>
    <p:sldId id="288" r:id="rId30"/>
    <p:sldId id="289"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8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24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186F5-AD7C-43F5-B524-21618EE10591}" type="datetimeFigureOut">
              <a:rPr lang="en-US" smtClean="0"/>
              <a:t>2024-12-08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EC644A-5E7D-4F65-BC9E-4D95A80E0C49}" type="slidenum">
              <a:rPr lang="en-US" smtClean="0"/>
              <a:t>‹#›</a:t>
            </a:fld>
            <a:endParaRPr lang="en-US"/>
          </a:p>
        </p:txBody>
      </p:sp>
    </p:spTree>
    <p:extLst>
      <p:ext uri="{BB962C8B-B14F-4D97-AF65-F5344CB8AC3E}">
        <p14:creationId xmlns:p14="http://schemas.microsoft.com/office/powerpoint/2010/main" val="340392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2024-12-08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603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62724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967899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0285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79189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01956-CAE4-49ED-99D9-740005699FD1}" type="datetimeFigureOut">
              <a:rPr lang="en-US" smtClean="0"/>
              <a:t>2024-12-08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200699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3801956-CAE4-49ED-99D9-740005699FD1}" type="datetimeFigureOut">
              <a:rPr lang="en-US" smtClean="0"/>
              <a:t>2024-12-08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25011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2024-12-08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340860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2024-12-08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164963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801956-CAE4-49ED-99D9-740005699FD1}" type="datetimeFigureOut">
              <a:rPr lang="en-US" smtClean="0"/>
              <a:t>2024-12-08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504353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801956-CAE4-49ED-99D9-740005699FD1}" type="datetimeFigureOut">
              <a:rPr lang="en-US" smtClean="0"/>
              <a:t>2024-12-08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53270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2646681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801956-CAE4-49ED-99D9-740005699FD1}" type="datetimeFigureOut">
              <a:rPr lang="en-US" smtClean="0"/>
              <a:t>2024-12-08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89863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801956-CAE4-49ED-99D9-740005699FD1}" type="datetimeFigureOut">
              <a:rPr lang="en-US" smtClean="0"/>
              <a:t>2024-12-08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363445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801956-CAE4-49ED-99D9-740005699FD1}" type="datetimeFigureOut">
              <a:rPr lang="en-US" smtClean="0"/>
              <a:t>2024-12-08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465324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317790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801956-CAE4-49ED-99D9-740005699FD1}" type="datetimeFigureOut">
              <a:rPr lang="en-US" smtClean="0"/>
              <a:t>2024-12-08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3F3E4-ED4C-4878-9154-8EF8492D750B}" type="slidenum">
              <a:rPr lang="en-US" smtClean="0"/>
              <a:t>‹#›</a:t>
            </a:fld>
            <a:endParaRPr lang="en-US"/>
          </a:p>
        </p:txBody>
      </p:sp>
    </p:spTree>
    <p:extLst>
      <p:ext uri="{BB962C8B-B14F-4D97-AF65-F5344CB8AC3E}">
        <p14:creationId xmlns:p14="http://schemas.microsoft.com/office/powerpoint/2010/main" val="1277725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3801956-CAE4-49ED-99D9-740005699FD1}" type="datetimeFigureOut">
              <a:rPr lang="en-US" smtClean="0"/>
              <a:t>2024-12-08</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23F3E4-ED4C-4878-9154-8EF8492D750B}" type="slidenum">
              <a:rPr lang="en-US" smtClean="0"/>
              <a:t>‹#›</a:t>
            </a:fld>
            <a:endParaRPr lang="en-US"/>
          </a:p>
        </p:txBody>
      </p:sp>
    </p:spTree>
    <p:extLst>
      <p:ext uri="{BB962C8B-B14F-4D97-AF65-F5344CB8AC3E}">
        <p14:creationId xmlns:p14="http://schemas.microsoft.com/office/powerpoint/2010/main" val="2901777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mathstat.dal.ca/~selinger/md5collision/" TargetMode="External"/><Relationship Id="rId2" Type="http://schemas.openxmlformats.org/officeDocument/2006/relationships/hyperlink" Target="https://web.archive.org/web/20120608225029/http:/blogs.technet.com/b/srd/archive/2012/06/06/more-information-about-the-digital-certificates-used-to-sign-the-flame-malware.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0037-779A-5F8C-C898-7F59A702B03E}"/>
              </a:ext>
            </a:extLst>
          </p:cNvPr>
          <p:cNvSpPr>
            <a:spLocks noGrp="1"/>
          </p:cNvSpPr>
          <p:nvPr>
            <p:ph type="ctrTitle"/>
          </p:nvPr>
        </p:nvSpPr>
        <p:spPr/>
        <p:txBody>
          <a:bodyPr/>
          <a:lstStyle/>
          <a:p>
            <a:r>
              <a:rPr lang="en-US"/>
              <a:t>MD5</a:t>
            </a:r>
          </a:p>
        </p:txBody>
      </p:sp>
      <p:sp>
        <p:nvSpPr>
          <p:cNvPr id="3" name="Subtitle 2">
            <a:extLst>
              <a:ext uri="{FF2B5EF4-FFF2-40B4-BE49-F238E27FC236}">
                <a16:creationId xmlns:a16="http://schemas.microsoft.com/office/drawing/2014/main" id="{01446CD4-53A1-5663-AA13-BA89055AF594}"/>
              </a:ext>
            </a:extLst>
          </p:cNvPr>
          <p:cNvSpPr>
            <a:spLocks noGrp="1"/>
          </p:cNvSpPr>
          <p:nvPr>
            <p:ph type="subTitle" idx="1"/>
          </p:nvPr>
        </p:nvSpPr>
        <p:spPr>
          <a:xfrm>
            <a:off x="9791700" y="5067300"/>
            <a:ext cx="2400300" cy="1036326"/>
          </a:xfrm>
        </p:spPr>
        <p:txBody>
          <a:bodyPr>
            <a:normAutofit fontScale="85000" lnSpcReduction="20000"/>
          </a:bodyPr>
          <a:lstStyle/>
          <a:p>
            <a:r>
              <a:rPr lang="en-US"/>
              <a:t>Terec Andrei</a:t>
            </a:r>
          </a:p>
          <a:p>
            <a:r>
              <a:rPr lang="en-US"/>
              <a:t>Pop David</a:t>
            </a:r>
          </a:p>
          <a:p>
            <a:r>
              <a:rPr lang="en-US"/>
              <a:t>George Popovici</a:t>
            </a:r>
          </a:p>
        </p:txBody>
      </p:sp>
    </p:spTree>
    <p:extLst>
      <p:ext uri="{BB962C8B-B14F-4D97-AF65-F5344CB8AC3E}">
        <p14:creationId xmlns:p14="http://schemas.microsoft.com/office/powerpoint/2010/main" val="2772857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151382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650139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i=15</a:t>
            </a:r>
          </a:p>
          <a:p>
            <a:r>
              <a:rPr lang="en-US">
                <a:solidFill>
                  <a:schemeClr val="tx2"/>
                </a:solidFill>
              </a:rPr>
              <a:t>i%16=15</a:t>
            </a:r>
          </a:p>
        </p:txBody>
      </p:sp>
    </p:spTree>
    <p:extLst>
      <p:ext uri="{BB962C8B-B14F-4D97-AF65-F5344CB8AC3E}">
        <p14:creationId xmlns:p14="http://schemas.microsoft.com/office/powerpoint/2010/main" val="542252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30124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301240" y="2726648"/>
            <a:ext cx="271118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i=16</a:t>
            </a:r>
          </a:p>
          <a:p>
            <a:r>
              <a:rPr lang="en-US">
                <a:solidFill>
                  <a:schemeClr val="tx2"/>
                </a:solidFill>
              </a:rPr>
              <a:t>(5i+1)%16=1</a:t>
            </a:r>
          </a:p>
        </p:txBody>
      </p:sp>
    </p:spTree>
    <p:extLst>
      <p:ext uri="{BB962C8B-B14F-4D97-AF65-F5344CB8AC3E}">
        <p14:creationId xmlns:p14="http://schemas.microsoft.com/office/powerpoint/2010/main" val="38506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55808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56839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i=17</a:t>
            </a:r>
          </a:p>
          <a:p>
            <a:r>
              <a:rPr lang="en-US">
                <a:solidFill>
                  <a:schemeClr val="tx2"/>
                </a:solidFill>
              </a:rPr>
              <a:t>(5i+1)%16=6</a:t>
            </a:r>
          </a:p>
        </p:txBody>
      </p:sp>
    </p:spTree>
    <p:extLst>
      <p:ext uri="{BB962C8B-B14F-4D97-AF65-F5344CB8AC3E}">
        <p14:creationId xmlns:p14="http://schemas.microsoft.com/office/powerpoint/2010/main" val="260104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890313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389071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i=18</a:t>
            </a:r>
          </a:p>
          <a:p>
            <a:r>
              <a:rPr lang="en-US">
                <a:solidFill>
                  <a:schemeClr val="tx2"/>
                </a:solidFill>
              </a:rPr>
              <a:t>(5i+1)%16=11</a:t>
            </a:r>
          </a:p>
        </p:txBody>
      </p:sp>
    </p:spTree>
    <p:extLst>
      <p:ext uri="{BB962C8B-B14F-4D97-AF65-F5344CB8AC3E}">
        <p14:creationId xmlns:p14="http://schemas.microsoft.com/office/powerpoint/2010/main" val="261297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565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56513" y="2726648"/>
            <a:ext cx="335591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i=19</a:t>
            </a:r>
          </a:p>
          <a:p>
            <a:r>
              <a:rPr lang="en-US">
                <a:solidFill>
                  <a:schemeClr val="tx2"/>
                </a:solidFill>
              </a:rPr>
              <a:t>(5i+1)%16=0</a:t>
            </a:r>
          </a:p>
        </p:txBody>
      </p:sp>
    </p:spTree>
    <p:extLst>
      <p:ext uri="{BB962C8B-B14F-4D97-AF65-F5344CB8AC3E}">
        <p14:creationId xmlns:p14="http://schemas.microsoft.com/office/powerpoint/2010/main" val="430314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second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9543213"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4530790"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i=31</a:t>
            </a:r>
          </a:p>
          <a:p>
            <a:r>
              <a:rPr lang="en-US">
                <a:solidFill>
                  <a:schemeClr val="tx2"/>
                </a:solidFill>
              </a:rPr>
              <a:t>(5i+1)%16=12</a:t>
            </a:r>
          </a:p>
        </p:txBody>
      </p:sp>
    </p:spTree>
    <p:extLst>
      <p:ext uri="{BB962C8B-B14F-4D97-AF65-F5344CB8AC3E}">
        <p14:creationId xmlns:p14="http://schemas.microsoft.com/office/powerpoint/2010/main" val="2942263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third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497729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4977296" y="2726648"/>
            <a:ext cx="3512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i=32</a:t>
            </a:r>
          </a:p>
          <a:p>
            <a:r>
              <a:rPr lang="en-US">
                <a:solidFill>
                  <a:schemeClr val="tx2"/>
                </a:solidFill>
              </a:rPr>
              <a:t>(3i+5)%16=5</a:t>
            </a:r>
          </a:p>
        </p:txBody>
      </p:sp>
    </p:spTree>
    <p:extLst>
      <p:ext uri="{BB962C8B-B14F-4D97-AF65-F5344CB8AC3E}">
        <p14:creationId xmlns:p14="http://schemas.microsoft.com/office/powerpoint/2010/main" val="1808094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third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94275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942756" y="2726648"/>
            <a:ext cx="206966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i=47</a:t>
            </a:r>
          </a:p>
          <a:p>
            <a:r>
              <a:rPr lang="en-US">
                <a:solidFill>
                  <a:schemeClr val="tx2"/>
                </a:solidFill>
              </a:rPr>
              <a:t>(3i+5)%16=2</a:t>
            </a:r>
          </a:p>
        </p:txBody>
      </p:sp>
    </p:spTree>
    <p:extLst>
      <p:ext uri="{BB962C8B-B14F-4D97-AF65-F5344CB8AC3E}">
        <p14:creationId xmlns:p14="http://schemas.microsoft.com/office/powerpoint/2010/main" val="1437188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forth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4735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47356" y="2726648"/>
            <a:ext cx="3365067"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i=48</a:t>
            </a:r>
          </a:p>
          <a:p>
            <a:r>
              <a:rPr lang="en-US">
                <a:solidFill>
                  <a:schemeClr val="tx2"/>
                </a:solidFill>
              </a:rPr>
              <a:t>7i%16=0</a:t>
            </a:r>
          </a:p>
        </p:txBody>
      </p:sp>
    </p:spTree>
    <p:extLst>
      <p:ext uri="{BB962C8B-B14F-4D97-AF65-F5344CB8AC3E}">
        <p14:creationId xmlns:p14="http://schemas.microsoft.com/office/powerpoint/2010/main" val="3632854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forth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7560476"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flipH="1">
            <a:off x="5012423" y="2726648"/>
            <a:ext cx="254805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i=63</a:t>
            </a:r>
          </a:p>
          <a:p>
            <a:r>
              <a:rPr lang="en-US">
                <a:solidFill>
                  <a:schemeClr val="tx2"/>
                </a:solidFill>
              </a:rPr>
              <a:t>7i%16=9</a:t>
            </a:r>
          </a:p>
        </p:txBody>
      </p:sp>
    </p:spTree>
    <p:extLst>
      <p:ext uri="{BB962C8B-B14F-4D97-AF65-F5344CB8AC3E}">
        <p14:creationId xmlns:p14="http://schemas.microsoft.com/office/powerpoint/2010/main" val="353027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What is MD5</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pPr marL="36900" indent="0">
              <a:buNone/>
            </a:pPr>
            <a:r>
              <a:rPr lang="en-US"/>
              <a:t>The MD5 message-digest algorithm is a hash function producing a 128-bit hash value. </a:t>
            </a:r>
          </a:p>
          <a:p>
            <a:pPr marL="36900" indent="0">
              <a:buNone/>
            </a:pPr>
            <a:r>
              <a:rPr lang="en-US"/>
              <a:t>In 1996, a flaw was found in the design of MD5. While it was not deemed a fatal weakness at the time, cryptographers began recommending the use of other algorithms, such as SHA-1, which has since been found to be vulnerable as well.</a:t>
            </a:r>
          </a:p>
          <a:p>
            <a:pPr marL="36900" indent="0">
              <a:buNone/>
            </a:pPr>
            <a:r>
              <a:rPr lang="en-US"/>
              <a:t>In 2004 it was shown that MD5 is not collision-resistant.</a:t>
            </a:r>
          </a:p>
        </p:txBody>
      </p:sp>
    </p:spTree>
    <p:extLst>
      <p:ext uri="{BB962C8B-B14F-4D97-AF65-F5344CB8AC3E}">
        <p14:creationId xmlns:p14="http://schemas.microsoft.com/office/powerpoint/2010/main" val="383058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final result</a:t>
            </a:r>
          </a:p>
        </p:txBody>
      </p:sp>
      <p:sp>
        <p:nvSpPr>
          <p:cNvPr id="3" name="TextBox 2">
            <a:extLst>
              <a:ext uri="{FF2B5EF4-FFF2-40B4-BE49-F238E27FC236}">
                <a16:creationId xmlns:a16="http://schemas.microsoft.com/office/drawing/2014/main" id="{3889483F-4542-C891-6D03-C9B927A8CBAB}"/>
              </a:ext>
            </a:extLst>
          </p:cNvPr>
          <p:cNvSpPr txBox="1"/>
          <p:nvPr/>
        </p:nvSpPr>
        <p:spPr>
          <a:xfrm>
            <a:off x="464820" y="1722120"/>
            <a:ext cx="4907280" cy="1323439"/>
          </a:xfrm>
          <a:prstGeom prst="rect">
            <a:avLst/>
          </a:prstGeom>
          <a:noFill/>
        </p:spPr>
        <p:txBody>
          <a:bodyPr wrap="square" rtlCol="0">
            <a:spAutoFit/>
          </a:bodyPr>
          <a:lstStyle/>
          <a:p>
            <a:r>
              <a:rPr lang="en-US" sz="2000">
                <a:solidFill>
                  <a:schemeClr val="tx2"/>
                </a:solidFill>
              </a:rPr>
              <a:t>We concatenate the final state back to get the 128 bits hash.</a:t>
            </a:r>
          </a:p>
          <a:p>
            <a:endParaRPr lang="en-US" sz="2000">
              <a:solidFill>
                <a:schemeClr val="tx2"/>
              </a:solidFill>
            </a:endParaRPr>
          </a:p>
          <a:p>
            <a:r>
              <a:rPr lang="en-US" sz="2000">
                <a:solidFill>
                  <a:schemeClr val="tx2"/>
                </a:solidFill>
              </a:rPr>
              <a:t>State = </a:t>
            </a:r>
          </a:p>
        </p:txBody>
      </p:sp>
      <p:graphicFrame>
        <p:nvGraphicFramePr>
          <p:cNvPr id="6" name="Table 5">
            <a:extLst>
              <a:ext uri="{FF2B5EF4-FFF2-40B4-BE49-F238E27FC236}">
                <a16:creationId xmlns:a16="http://schemas.microsoft.com/office/drawing/2014/main" id="{359CB35B-5322-B221-164D-C7C78D110F72}"/>
              </a:ext>
            </a:extLst>
          </p:cNvPr>
          <p:cNvGraphicFramePr>
            <a:graphicFrameLocks noGrp="1"/>
          </p:cNvGraphicFramePr>
          <p:nvPr>
            <p:extLst>
              <p:ext uri="{D42A27DB-BD31-4B8C-83A1-F6EECF244321}">
                <p14:modId xmlns:p14="http://schemas.microsoft.com/office/powerpoint/2010/main" val="4190434557"/>
              </p:ext>
            </p:extLst>
          </p:nvPr>
        </p:nvGraphicFramePr>
        <p:xfrm>
          <a:off x="1451325" y="2674719"/>
          <a:ext cx="5161280" cy="370840"/>
        </p:xfrm>
        <a:graphic>
          <a:graphicData uri="http://schemas.openxmlformats.org/drawingml/2006/table">
            <a:tbl>
              <a:tblPr firstRow="1" bandRow="1">
                <a:tableStyleId>{5C22544A-7EE6-4342-B048-85BDC9FD1C3A}</a:tableStyleId>
              </a:tblPr>
              <a:tblGrid>
                <a:gridCol w="1290320">
                  <a:extLst>
                    <a:ext uri="{9D8B030D-6E8A-4147-A177-3AD203B41FA5}">
                      <a16:colId xmlns:a16="http://schemas.microsoft.com/office/drawing/2014/main" val="769610627"/>
                    </a:ext>
                  </a:extLst>
                </a:gridCol>
                <a:gridCol w="1290320">
                  <a:extLst>
                    <a:ext uri="{9D8B030D-6E8A-4147-A177-3AD203B41FA5}">
                      <a16:colId xmlns:a16="http://schemas.microsoft.com/office/drawing/2014/main" val="4228623949"/>
                    </a:ext>
                  </a:extLst>
                </a:gridCol>
                <a:gridCol w="1290320">
                  <a:extLst>
                    <a:ext uri="{9D8B030D-6E8A-4147-A177-3AD203B41FA5}">
                      <a16:colId xmlns:a16="http://schemas.microsoft.com/office/drawing/2014/main" val="2676369676"/>
                    </a:ext>
                  </a:extLst>
                </a:gridCol>
                <a:gridCol w="1290320">
                  <a:extLst>
                    <a:ext uri="{9D8B030D-6E8A-4147-A177-3AD203B41FA5}">
                      <a16:colId xmlns:a16="http://schemas.microsoft.com/office/drawing/2014/main" val="1036375249"/>
                    </a:ext>
                  </a:extLst>
                </a:gridCol>
              </a:tblGrid>
              <a:tr h="370840">
                <a:tc>
                  <a:txBody>
                    <a:bodyPr/>
                    <a:lstStyle/>
                    <a:p>
                      <a:pPr algn="ctr"/>
                      <a:r>
                        <a:rPr lang="en-US"/>
                        <a:t>A</a:t>
                      </a:r>
                    </a:p>
                  </a:txBody>
                  <a:tcPr/>
                </a:tc>
                <a:tc>
                  <a:txBody>
                    <a:bodyPr/>
                    <a:lstStyle/>
                    <a:p>
                      <a:pPr algn="ctr"/>
                      <a:r>
                        <a:rPr lang="en-US"/>
                        <a:t>B</a:t>
                      </a:r>
                    </a:p>
                  </a:txBody>
                  <a:tcPr/>
                </a:tc>
                <a:tc>
                  <a:txBody>
                    <a:bodyPr/>
                    <a:lstStyle/>
                    <a:p>
                      <a:pPr algn="ctr"/>
                      <a:r>
                        <a:rPr lang="en-US"/>
                        <a:t>C</a:t>
                      </a:r>
                    </a:p>
                  </a:txBody>
                  <a:tcPr/>
                </a:tc>
                <a:tc>
                  <a:txBody>
                    <a:bodyPr/>
                    <a:lstStyle/>
                    <a:p>
                      <a:pPr algn="ctr"/>
                      <a:r>
                        <a:rPr lang="en-US"/>
                        <a:t>D</a:t>
                      </a:r>
                    </a:p>
                  </a:txBody>
                  <a:tcPr/>
                </a:tc>
                <a:extLst>
                  <a:ext uri="{0D108BD9-81ED-4DB2-BD59-A6C34878D82A}">
                    <a16:rowId xmlns:a16="http://schemas.microsoft.com/office/drawing/2014/main" val="2954377576"/>
                  </a:ext>
                </a:extLst>
              </a:tr>
            </a:tbl>
          </a:graphicData>
        </a:graphic>
      </p:graphicFrame>
    </p:spTree>
    <p:extLst>
      <p:ext uri="{BB962C8B-B14F-4D97-AF65-F5344CB8AC3E}">
        <p14:creationId xmlns:p14="http://schemas.microsoft.com/office/powerpoint/2010/main" val="2253332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10958354" cy="1015663"/>
          </a:xfrm>
          <a:prstGeom prst="rect">
            <a:avLst/>
          </a:prstGeom>
          <a:noFill/>
        </p:spPr>
        <p:txBody>
          <a:bodyPr wrap="square" rtlCol="0">
            <a:spAutoFit/>
          </a:bodyPr>
          <a:lstStyle/>
          <a:p>
            <a:r>
              <a:rPr lang="en-US" sz="2000">
                <a:solidFill>
                  <a:schemeClr val="tx2"/>
                </a:solidFill>
              </a:rPr>
              <a:t>Combine(</a:t>
            </a:r>
            <a:r>
              <a:rPr lang="en-US" sz="2000">
                <a:solidFill>
                  <a:srgbClr val="00B050"/>
                </a:solidFill>
              </a:rPr>
              <a:t>A</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Input</a:t>
            </a:r>
            <a:r>
              <a:rPr lang="en-US" sz="2000">
                <a:solidFill>
                  <a:schemeClr val="tx2"/>
                </a:solidFill>
              </a:rPr>
              <a:t>, </a:t>
            </a:r>
            <a:r>
              <a:rPr lang="en-US" sz="2000">
                <a:solidFill>
                  <a:srgbClr val="00B050"/>
                </a:solidFill>
              </a:rPr>
              <a:t>i</a:t>
            </a:r>
            <a:r>
              <a:rPr lang="en-US" sz="2000">
                <a:solidFill>
                  <a:schemeClr val="tx2"/>
                </a:solidFill>
              </a:rPr>
              <a:t>) =  transform(</a:t>
            </a:r>
            <a:r>
              <a:rPr lang="en-US" sz="2000">
                <a:solidFill>
                  <a:srgbClr val="00B050"/>
                </a:solidFill>
              </a:rPr>
              <a:t>A</a:t>
            </a:r>
            <a:r>
              <a:rPr lang="en-US" sz="2000">
                <a:solidFill>
                  <a:schemeClr val="tx2"/>
                </a:solidFill>
              </a:rPr>
              <a:t> + F(</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a:t>
            </a:r>
            <a:r>
              <a:rPr lang="en-US" sz="2000">
                <a:solidFill>
                  <a:schemeClr val="tx2"/>
                </a:solidFill>
              </a:rPr>
              <a:t>) + </a:t>
            </a:r>
            <a:r>
              <a:rPr lang="en-US" sz="2000">
                <a:solidFill>
                  <a:srgbClr val="00B050"/>
                </a:solidFill>
              </a:rPr>
              <a:t>Input[currentIndex(i)]</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i</a:t>
            </a:r>
            <a:r>
              <a:rPr lang="en-US" sz="2000">
                <a:solidFill>
                  <a:schemeClr val="tx2"/>
                </a:solidFill>
              </a:rPr>
              <a:t>)</a:t>
            </a:r>
          </a:p>
          <a:p>
            <a:endParaRPr lang="en-US" sz="2000">
              <a:solidFill>
                <a:schemeClr val="tx2"/>
              </a:solidFill>
            </a:endParaRPr>
          </a:p>
          <a:p>
            <a:pPr marL="285750" indent="-285750">
              <a:buFont typeface="Arial" panose="020B0604020202020204" pitchFamily="34" charset="0"/>
              <a:buChar char="•"/>
            </a:pPr>
            <a:r>
              <a:rPr lang="en-US" sz="2000">
                <a:solidFill>
                  <a:schemeClr val="tx2"/>
                </a:solidFill>
              </a:rPr>
              <a:t>The addition is done modulo 2^32</a:t>
            </a:r>
          </a:p>
        </p:txBody>
      </p:sp>
      <p:sp>
        <p:nvSpPr>
          <p:cNvPr id="4" name="TextBox 3">
            <a:extLst>
              <a:ext uri="{FF2B5EF4-FFF2-40B4-BE49-F238E27FC236}">
                <a16:creationId xmlns:a16="http://schemas.microsoft.com/office/drawing/2014/main" id="{0B7B8755-AF60-A9F7-17DD-D0F5491AB341}"/>
              </a:ext>
            </a:extLst>
          </p:cNvPr>
          <p:cNvSpPr txBox="1"/>
          <p:nvPr/>
        </p:nvSpPr>
        <p:spPr>
          <a:xfrm>
            <a:off x="648928" y="5490063"/>
            <a:ext cx="1870338" cy="400110"/>
          </a:xfrm>
          <a:prstGeom prst="rect">
            <a:avLst/>
          </a:prstGeom>
          <a:noFill/>
        </p:spPr>
        <p:txBody>
          <a:bodyPr wrap="square" rtlCol="0">
            <a:spAutoFit/>
          </a:bodyPr>
          <a:lstStyle/>
          <a:p>
            <a:r>
              <a:rPr lang="en-US" sz="2000">
                <a:solidFill>
                  <a:schemeClr val="tx2"/>
                </a:solidFill>
              </a:rPr>
              <a:t>F(B, C, D, i) = </a:t>
            </a:r>
          </a:p>
        </p:txBody>
      </p:sp>
      <p:sp>
        <p:nvSpPr>
          <p:cNvPr id="5" name="Left Brace 4">
            <a:extLst>
              <a:ext uri="{FF2B5EF4-FFF2-40B4-BE49-F238E27FC236}">
                <a16:creationId xmlns:a16="http://schemas.microsoft.com/office/drawing/2014/main" id="{AD6A4446-3EC3-9320-4269-43028A7D3173}"/>
              </a:ext>
            </a:extLst>
          </p:cNvPr>
          <p:cNvSpPr/>
          <p:nvPr/>
        </p:nvSpPr>
        <p:spPr>
          <a:xfrm>
            <a:off x="2425959" y="4949890"/>
            <a:ext cx="503853" cy="1480456"/>
          </a:xfrm>
          <a:prstGeom prst="leftBrace">
            <a:avLst>
              <a:gd name="adj1" fmla="val 3611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0D8A8AAB-5107-CE95-7EF6-CD14BBB05874}"/>
              </a:ext>
            </a:extLst>
          </p:cNvPr>
          <p:cNvSpPr txBox="1"/>
          <p:nvPr/>
        </p:nvSpPr>
        <p:spPr>
          <a:xfrm>
            <a:off x="2799184" y="5028398"/>
            <a:ext cx="5738326" cy="1323439"/>
          </a:xfrm>
          <a:prstGeom prst="rect">
            <a:avLst/>
          </a:prstGeom>
          <a:noFill/>
        </p:spPr>
        <p:txBody>
          <a:bodyPr wrap="square" rtlCol="0">
            <a:spAutoFit/>
          </a:bodyPr>
          <a:lstStyle/>
          <a:p>
            <a:r>
              <a:rPr lang="en-US" sz="2000">
                <a:solidFill>
                  <a:schemeClr val="tx2"/>
                </a:solidFill>
              </a:rPr>
              <a:t>(B &amp; C) | ((~B) &amp; D)   , 0 ≤ i &lt; 16   (First round)</a:t>
            </a:r>
          </a:p>
          <a:p>
            <a:r>
              <a:rPr lang="en-US" sz="2000">
                <a:solidFill>
                  <a:schemeClr val="tx2"/>
                </a:solidFill>
              </a:rPr>
              <a:t>(D &amp; B) | ((~D) &amp; C)  , 16 ≤ i &lt; 32 (Second round)</a:t>
            </a:r>
          </a:p>
          <a:p>
            <a:r>
              <a:rPr lang="en-US" sz="2000">
                <a:solidFill>
                  <a:schemeClr val="tx2"/>
                </a:solidFill>
              </a:rPr>
              <a:t>B ^ C ^ D			   , 32 ≤ i &lt; 48 (Third round)</a:t>
            </a:r>
          </a:p>
          <a:p>
            <a:r>
              <a:rPr lang="en-US" sz="2000">
                <a:solidFill>
                  <a:schemeClr val="tx2"/>
                </a:solidFill>
              </a:rPr>
              <a:t>C ^ (B | (~D))		   , 48 ≤ i &lt; 64 (Forth round)</a:t>
            </a:r>
          </a:p>
        </p:txBody>
      </p:sp>
      <p:sp>
        <p:nvSpPr>
          <p:cNvPr id="7" name="TextBox 6">
            <a:extLst>
              <a:ext uri="{FF2B5EF4-FFF2-40B4-BE49-F238E27FC236}">
                <a16:creationId xmlns:a16="http://schemas.microsoft.com/office/drawing/2014/main" id="{5C47E608-2B12-598D-0F20-CA8764BDB09B}"/>
              </a:ext>
            </a:extLst>
          </p:cNvPr>
          <p:cNvSpPr txBox="1"/>
          <p:nvPr/>
        </p:nvSpPr>
        <p:spPr>
          <a:xfrm>
            <a:off x="555623" y="3774831"/>
            <a:ext cx="1963643" cy="369332"/>
          </a:xfrm>
          <a:prstGeom prst="rect">
            <a:avLst/>
          </a:prstGeom>
          <a:noFill/>
        </p:spPr>
        <p:txBody>
          <a:bodyPr wrap="square" rtlCol="0">
            <a:spAutoFit/>
          </a:bodyPr>
          <a:lstStyle/>
          <a:p>
            <a:r>
              <a:rPr lang="en-US">
                <a:solidFill>
                  <a:schemeClr val="tx2"/>
                </a:solidFill>
              </a:rPr>
              <a:t>currentIndex(i) =</a:t>
            </a:r>
          </a:p>
        </p:txBody>
      </p:sp>
      <p:sp>
        <p:nvSpPr>
          <p:cNvPr id="8" name="Left Brace 7">
            <a:extLst>
              <a:ext uri="{FF2B5EF4-FFF2-40B4-BE49-F238E27FC236}">
                <a16:creationId xmlns:a16="http://schemas.microsoft.com/office/drawing/2014/main" id="{C8E14A3C-28C4-E93F-B409-7E8F6494E044}"/>
              </a:ext>
            </a:extLst>
          </p:cNvPr>
          <p:cNvSpPr/>
          <p:nvPr/>
        </p:nvSpPr>
        <p:spPr>
          <a:xfrm>
            <a:off x="2444621" y="3234929"/>
            <a:ext cx="503853" cy="1480456"/>
          </a:xfrm>
          <a:prstGeom prst="leftBrace">
            <a:avLst>
              <a:gd name="adj1" fmla="val 36110"/>
              <a:gd name="adj2" fmla="val 50000"/>
            </a:avLst>
          </a:pr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2"/>
              </a:solidFill>
            </a:endParaRPr>
          </a:p>
        </p:txBody>
      </p:sp>
      <p:sp>
        <p:nvSpPr>
          <p:cNvPr id="10" name="TextBox 9">
            <a:extLst>
              <a:ext uri="{FF2B5EF4-FFF2-40B4-BE49-F238E27FC236}">
                <a16:creationId xmlns:a16="http://schemas.microsoft.com/office/drawing/2014/main" id="{79BDB894-78FF-5CA1-6BC1-6A3EE58559C5}"/>
              </a:ext>
            </a:extLst>
          </p:cNvPr>
          <p:cNvSpPr txBox="1"/>
          <p:nvPr/>
        </p:nvSpPr>
        <p:spPr>
          <a:xfrm>
            <a:off x="2951583" y="3297777"/>
            <a:ext cx="8123853" cy="1323439"/>
          </a:xfrm>
          <a:prstGeom prst="rect">
            <a:avLst/>
          </a:prstGeom>
          <a:noFill/>
        </p:spPr>
        <p:txBody>
          <a:bodyPr wrap="square" rtlCol="0">
            <a:spAutoFit/>
          </a:bodyPr>
          <a:lstStyle/>
          <a:p>
            <a:r>
              <a:rPr lang="en-US" sz="2000">
                <a:solidFill>
                  <a:schemeClr val="tx2"/>
                </a:solidFill>
              </a:rPr>
              <a:t>I % 16                          , 0 ≤ i &lt; 16   (First round)</a:t>
            </a:r>
          </a:p>
          <a:p>
            <a:r>
              <a:rPr lang="en-US" sz="2000">
                <a:solidFill>
                  <a:schemeClr val="tx2"/>
                </a:solidFill>
              </a:rPr>
              <a:t>(5i + 1) % 16               , 16 ≤ i &lt; 32 (Second round)</a:t>
            </a:r>
          </a:p>
          <a:p>
            <a:r>
              <a:rPr lang="en-US" sz="2000">
                <a:solidFill>
                  <a:schemeClr val="tx2"/>
                </a:solidFill>
              </a:rPr>
              <a:t>(3i + 5) % 16               , 32 ≤ i &lt; 48 (Third round)</a:t>
            </a:r>
          </a:p>
          <a:p>
            <a:r>
              <a:rPr lang="en-US" sz="2000">
                <a:solidFill>
                  <a:schemeClr val="tx2"/>
                </a:solidFill>
              </a:rPr>
              <a:t>7i % 16		               , 48 ≤ i &lt; 64 (Forth round)</a:t>
            </a:r>
          </a:p>
        </p:txBody>
      </p:sp>
    </p:spTree>
    <p:extLst>
      <p:ext uri="{BB962C8B-B14F-4D97-AF65-F5344CB8AC3E}">
        <p14:creationId xmlns:p14="http://schemas.microsoft.com/office/powerpoint/2010/main" val="4022428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9547123" cy="400110"/>
          </a:xfrm>
          <a:prstGeom prst="rect">
            <a:avLst/>
          </a:prstGeom>
          <a:noFill/>
        </p:spPr>
        <p:txBody>
          <a:bodyPr wrap="square" rtlCol="0">
            <a:spAutoFit/>
          </a:bodyPr>
          <a:lstStyle/>
          <a:p>
            <a:r>
              <a:rPr lang="en-US" sz="2000">
                <a:solidFill>
                  <a:schemeClr val="tx2"/>
                </a:solidFill>
              </a:rPr>
              <a:t>transform(</a:t>
            </a:r>
            <a:r>
              <a:rPr lang="en-US" sz="2000">
                <a:solidFill>
                  <a:srgbClr val="00B050"/>
                </a:solidFill>
              </a:rPr>
              <a:t>input</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i</a:t>
            </a:r>
            <a:r>
              <a:rPr lang="en-US" sz="2000">
                <a:solidFill>
                  <a:schemeClr val="tx2"/>
                </a:solidFill>
              </a:rPr>
              <a:t>) = rotate(</a:t>
            </a:r>
            <a:r>
              <a:rPr lang="en-US" sz="2000">
                <a:solidFill>
                  <a:srgbClr val="00B050"/>
                </a:solidFill>
              </a:rPr>
              <a:t>input</a:t>
            </a:r>
            <a:r>
              <a:rPr lang="en-US" sz="2000">
                <a:solidFill>
                  <a:schemeClr val="tx2"/>
                </a:solidFill>
              </a:rPr>
              <a:t> + </a:t>
            </a:r>
            <a:r>
              <a:rPr lang="en-US" sz="2000">
                <a:solidFill>
                  <a:srgbClr val="00B050"/>
                </a:solidFill>
              </a:rPr>
              <a:t>K[i]</a:t>
            </a:r>
            <a:r>
              <a:rPr lang="en-US" sz="2000">
                <a:solidFill>
                  <a:schemeClr val="tx2"/>
                </a:solidFill>
              </a:rPr>
              <a:t>, </a:t>
            </a:r>
            <a:r>
              <a:rPr lang="en-US" sz="2000">
                <a:solidFill>
                  <a:srgbClr val="00B050"/>
                </a:solidFill>
              </a:rPr>
              <a:t>r[i]</a:t>
            </a:r>
            <a:r>
              <a:rPr lang="en-US" sz="2000">
                <a:solidFill>
                  <a:schemeClr val="tx2"/>
                </a:solidFill>
              </a:rPr>
              <a:t>) + </a:t>
            </a:r>
            <a:r>
              <a:rPr lang="en-US" sz="2000">
                <a:solidFill>
                  <a:srgbClr val="00B050"/>
                </a:solidFill>
              </a:rPr>
              <a:t>B</a:t>
            </a:r>
          </a:p>
        </p:txBody>
      </p:sp>
      <p:sp>
        <p:nvSpPr>
          <p:cNvPr id="7" name="TextBox 6">
            <a:extLst>
              <a:ext uri="{FF2B5EF4-FFF2-40B4-BE49-F238E27FC236}">
                <a16:creationId xmlns:a16="http://schemas.microsoft.com/office/drawing/2014/main" id="{B40FF6DD-BFC1-DC6F-64E7-9FA381750904}"/>
              </a:ext>
            </a:extLst>
          </p:cNvPr>
          <p:cNvSpPr txBox="1"/>
          <p:nvPr/>
        </p:nvSpPr>
        <p:spPr>
          <a:xfrm>
            <a:off x="648928" y="3794457"/>
            <a:ext cx="11551298" cy="1200329"/>
          </a:xfrm>
          <a:prstGeom prst="rect">
            <a:avLst/>
          </a:prstGeom>
          <a:noFill/>
        </p:spPr>
        <p:txBody>
          <a:bodyPr wrap="square" rtlCol="0">
            <a:spAutoFit/>
          </a:bodyPr>
          <a:lstStyle/>
          <a:p>
            <a:r>
              <a:rPr lang="en-US">
                <a:solidFill>
                  <a:schemeClr val="tx2"/>
                </a:solidFill>
              </a:rPr>
              <a:t>K[i] and r[i] are 64 constants defined in the md5 algorithm</a:t>
            </a:r>
          </a:p>
          <a:p>
            <a:endParaRPr lang="en-US">
              <a:solidFill>
                <a:schemeClr val="tx2"/>
              </a:solidFill>
            </a:endParaRPr>
          </a:p>
          <a:p>
            <a:r>
              <a:rPr lang="en-US">
                <a:solidFill>
                  <a:schemeClr val="tx2"/>
                </a:solidFill>
              </a:rPr>
              <a:t>K = [0xd76aa478, 0xe8c7b756, 0x242070db, 0xc1bdceee, 0xf57c0faf, 0x4787c62a, 0xa8304613, 0xfd469501, … ]</a:t>
            </a:r>
          </a:p>
          <a:p>
            <a:r>
              <a:rPr lang="en-US">
                <a:solidFill>
                  <a:schemeClr val="tx2"/>
                </a:solidFill>
              </a:rPr>
              <a:t>r = [7, 12, 17, 22,  7, 12, 17, 22,  7, 12, 17, 22,  7, 12, 17, 22, 5,  9, 14, 20,  5,  9, 14, 20,  5,  9, 14, 20,  5,  9,   … ]</a:t>
            </a:r>
          </a:p>
        </p:txBody>
      </p:sp>
      <p:sp>
        <p:nvSpPr>
          <p:cNvPr id="9" name="TextBox 8">
            <a:extLst>
              <a:ext uri="{FF2B5EF4-FFF2-40B4-BE49-F238E27FC236}">
                <a16:creationId xmlns:a16="http://schemas.microsoft.com/office/drawing/2014/main" id="{66EA510F-10A6-3EB5-8E35-0FB22F5D0547}"/>
              </a:ext>
            </a:extLst>
          </p:cNvPr>
          <p:cNvSpPr txBox="1"/>
          <p:nvPr/>
        </p:nvSpPr>
        <p:spPr>
          <a:xfrm>
            <a:off x="648928" y="2793794"/>
            <a:ext cx="9881118" cy="369332"/>
          </a:xfrm>
          <a:prstGeom prst="rect">
            <a:avLst/>
          </a:prstGeom>
          <a:noFill/>
        </p:spPr>
        <p:txBody>
          <a:bodyPr wrap="square" rtlCol="0">
            <a:spAutoFit/>
          </a:bodyPr>
          <a:lstStyle/>
          <a:p>
            <a:r>
              <a:rPr lang="en-US">
                <a:solidFill>
                  <a:schemeClr val="tx2"/>
                </a:solidFill>
              </a:rPr>
              <a:t>The rotate(input, r) function rotates left the bits in input by r positions</a:t>
            </a:r>
          </a:p>
        </p:txBody>
      </p:sp>
    </p:spTree>
    <p:extLst>
      <p:ext uri="{BB962C8B-B14F-4D97-AF65-F5344CB8AC3E}">
        <p14:creationId xmlns:p14="http://schemas.microsoft.com/office/powerpoint/2010/main" val="2165495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The combine function</a:t>
            </a:r>
          </a:p>
        </p:txBody>
      </p:sp>
      <p:sp>
        <p:nvSpPr>
          <p:cNvPr id="3" name="TextBox 2">
            <a:extLst>
              <a:ext uri="{FF2B5EF4-FFF2-40B4-BE49-F238E27FC236}">
                <a16:creationId xmlns:a16="http://schemas.microsoft.com/office/drawing/2014/main" id="{5924FD01-4C26-E7F0-98AA-DF772BBAF6A9}"/>
              </a:ext>
            </a:extLst>
          </p:cNvPr>
          <p:cNvSpPr txBox="1"/>
          <p:nvPr/>
        </p:nvSpPr>
        <p:spPr>
          <a:xfrm>
            <a:off x="648928" y="2063269"/>
            <a:ext cx="11543072" cy="1015663"/>
          </a:xfrm>
          <a:prstGeom prst="rect">
            <a:avLst/>
          </a:prstGeom>
          <a:noFill/>
        </p:spPr>
        <p:txBody>
          <a:bodyPr wrap="square" rtlCol="0">
            <a:spAutoFit/>
          </a:bodyPr>
          <a:lstStyle/>
          <a:p>
            <a:r>
              <a:rPr lang="en-US" sz="2000">
                <a:solidFill>
                  <a:schemeClr val="tx2"/>
                </a:solidFill>
              </a:rPr>
              <a:t>Putting everything together</a:t>
            </a:r>
          </a:p>
          <a:p>
            <a:endParaRPr lang="en-US" sz="2000">
              <a:solidFill>
                <a:schemeClr val="tx2"/>
              </a:solidFill>
            </a:endParaRPr>
          </a:p>
          <a:p>
            <a:r>
              <a:rPr lang="en-US" sz="2000">
                <a:solidFill>
                  <a:schemeClr val="tx2"/>
                </a:solidFill>
              </a:rPr>
              <a:t>Combine(</a:t>
            </a:r>
            <a:r>
              <a:rPr lang="en-US" sz="2000">
                <a:solidFill>
                  <a:srgbClr val="00B050"/>
                </a:solidFill>
              </a:rPr>
              <a:t>A</a:t>
            </a:r>
            <a:r>
              <a:rPr lang="en-US" sz="2000">
                <a:solidFill>
                  <a:schemeClr val="tx2"/>
                </a:solidFill>
              </a:rPr>
              <a:t>, </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Input</a:t>
            </a:r>
            <a:r>
              <a:rPr lang="en-US" sz="2000">
                <a:solidFill>
                  <a:schemeClr val="tx2"/>
                </a:solidFill>
              </a:rPr>
              <a:t>, </a:t>
            </a:r>
            <a:r>
              <a:rPr lang="en-US" sz="2000">
                <a:solidFill>
                  <a:srgbClr val="00B050"/>
                </a:solidFill>
              </a:rPr>
              <a:t>i</a:t>
            </a:r>
            <a:r>
              <a:rPr lang="en-US" sz="2000">
                <a:solidFill>
                  <a:schemeClr val="tx2"/>
                </a:solidFill>
              </a:rPr>
              <a:t>) =  rotate(</a:t>
            </a:r>
            <a:r>
              <a:rPr lang="en-US" sz="2000">
                <a:solidFill>
                  <a:srgbClr val="00B050"/>
                </a:solidFill>
              </a:rPr>
              <a:t>A</a:t>
            </a:r>
            <a:r>
              <a:rPr lang="en-US" sz="2000">
                <a:solidFill>
                  <a:schemeClr val="tx2"/>
                </a:solidFill>
              </a:rPr>
              <a:t> + F(</a:t>
            </a:r>
            <a:r>
              <a:rPr lang="en-US" sz="2000">
                <a:solidFill>
                  <a:srgbClr val="00B050"/>
                </a:solidFill>
              </a:rPr>
              <a:t>B</a:t>
            </a:r>
            <a:r>
              <a:rPr lang="en-US" sz="2000">
                <a:solidFill>
                  <a:schemeClr val="tx2"/>
                </a:solidFill>
              </a:rPr>
              <a:t>, </a:t>
            </a:r>
            <a:r>
              <a:rPr lang="en-US" sz="2000">
                <a:solidFill>
                  <a:srgbClr val="00B050"/>
                </a:solidFill>
              </a:rPr>
              <a:t>C</a:t>
            </a:r>
            <a:r>
              <a:rPr lang="en-US" sz="2000">
                <a:solidFill>
                  <a:schemeClr val="tx2"/>
                </a:solidFill>
              </a:rPr>
              <a:t>, </a:t>
            </a:r>
            <a:r>
              <a:rPr lang="en-US" sz="2000">
                <a:solidFill>
                  <a:srgbClr val="00B050"/>
                </a:solidFill>
              </a:rPr>
              <a:t>D</a:t>
            </a:r>
            <a:r>
              <a:rPr lang="en-US" sz="2000">
                <a:solidFill>
                  <a:schemeClr val="tx2"/>
                </a:solidFill>
              </a:rPr>
              <a:t>, </a:t>
            </a:r>
            <a:r>
              <a:rPr lang="en-US" sz="2000">
                <a:solidFill>
                  <a:srgbClr val="00B050"/>
                </a:solidFill>
              </a:rPr>
              <a:t>i</a:t>
            </a:r>
            <a:r>
              <a:rPr lang="en-US" sz="2000">
                <a:solidFill>
                  <a:schemeClr val="tx2"/>
                </a:solidFill>
              </a:rPr>
              <a:t>) + </a:t>
            </a:r>
            <a:r>
              <a:rPr lang="en-US" sz="2000">
                <a:solidFill>
                  <a:srgbClr val="00B050"/>
                </a:solidFill>
              </a:rPr>
              <a:t>Input[currentIndex(i)]</a:t>
            </a:r>
            <a:r>
              <a:rPr lang="en-US" sz="2000">
                <a:solidFill>
                  <a:schemeClr val="tx2"/>
                </a:solidFill>
              </a:rPr>
              <a:t> + K[i], r[i]) + B</a:t>
            </a:r>
          </a:p>
        </p:txBody>
      </p:sp>
    </p:spTree>
    <p:extLst>
      <p:ext uri="{BB962C8B-B14F-4D97-AF65-F5344CB8AC3E}">
        <p14:creationId xmlns:p14="http://schemas.microsoft.com/office/powerpoint/2010/main" val="3077053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D011-264F-DD02-2CC2-99FE71C5AE32}"/>
              </a:ext>
            </a:extLst>
          </p:cNvPr>
          <p:cNvSpPr>
            <a:spLocks noGrp="1"/>
          </p:cNvSpPr>
          <p:nvPr>
            <p:ph type="title"/>
          </p:nvPr>
        </p:nvSpPr>
        <p:spPr/>
        <p:txBody>
          <a:bodyPr/>
          <a:lstStyle/>
          <a:p>
            <a:r>
              <a:rPr lang="en-US" dirty="0"/>
              <a:t>Flame malware</a:t>
            </a:r>
          </a:p>
        </p:txBody>
      </p:sp>
      <p:sp>
        <p:nvSpPr>
          <p:cNvPr id="3" name="Content Placeholder 2">
            <a:extLst>
              <a:ext uri="{FF2B5EF4-FFF2-40B4-BE49-F238E27FC236}">
                <a16:creationId xmlns:a16="http://schemas.microsoft.com/office/drawing/2014/main" id="{4AEC50D4-18B2-880E-1833-C6B6A6ADE066}"/>
              </a:ext>
            </a:extLst>
          </p:cNvPr>
          <p:cNvSpPr>
            <a:spLocks noGrp="1"/>
          </p:cNvSpPr>
          <p:nvPr>
            <p:ph idx="1"/>
          </p:nvPr>
        </p:nvSpPr>
        <p:spPr/>
        <p:txBody>
          <a:bodyPr/>
          <a:lstStyle/>
          <a:p>
            <a:r>
              <a:rPr lang="en-US" dirty="0"/>
              <a:t>Flame, also known as Flamer, sKyWIper, and Skywiper, is modular computer malware discovered in 2012 that attacks computers running the Microsoft Windows operating system. The program is used for targeted cyber espionage in Middle Eastern countries.</a:t>
            </a:r>
          </a:p>
          <a:p>
            <a:r>
              <a:rPr lang="en-US" dirty="0"/>
              <a:t>Budapest University of Technology and Economics - “certainly the most sophisticated malware we encountered during our practice; arguably, it is the most complex malware ever found”</a:t>
            </a:r>
          </a:p>
          <a:p>
            <a:r>
              <a:rPr lang="en-US" dirty="0"/>
              <a:t>Flame managed to penetrate numerous computers across the Middle East by falsifying an authentic Microsoft security certificate</a:t>
            </a:r>
          </a:p>
        </p:txBody>
      </p:sp>
    </p:spTree>
    <p:extLst>
      <p:ext uri="{BB962C8B-B14F-4D97-AF65-F5344CB8AC3E}">
        <p14:creationId xmlns:p14="http://schemas.microsoft.com/office/powerpoint/2010/main" val="4094570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4308-7CF3-E9BC-CE7C-DF43BE898731}"/>
              </a:ext>
            </a:extLst>
          </p:cNvPr>
          <p:cNvSpPr>
            <a:spLocks noGrp="1"/>
          </p:cNvSpPr>
          <p:nvPr>
            <p:ph type="title"/>
          </p:nvPr>
        </p:nvSpPr>
        <p:spPr/>
        <p:txBody>
          <a:bodyPr/>
          <a:lstStyle/>
          <a:p>
            <a:r>
              <a:rPr lang="en-US" dirty="0"/>
              <a:t>Flame’s relation to MD5</a:t>
            </a:r>
          </a:p>
        </p:txBody>
      </p:sp>
      <p:sp>
        <p:nvSpPr>
          <p:cNvPr id="3" name="Content Placeholder 2">
            <a:extLst>
              <a:ext uri="{FF2B5EF4-FFF2-40B4-BE49-F238E27FC236}">
                <a16:creationId xmlns:a16="http://schemas.microsoft.com/office/drawing/2014/main" id="{200736ED-AEA7-3FA1-6F67-BEBF904E032C}"/>
              </a:ext>
            </a:extLst>
          </p:cNvPr>
          <p:cNvSpPr>
            <a:spLocks noGrp="1"/>
          </p:cNvSpPr>
          <p:nvPr>
            <p:ph idx="1"/>
          </p:nvPr>
        </p:nvSpPr>
        <p:spPr/>
        <p:txBody>
          <a:bodyPr/>
          <a:lstStyle/>
          <a:p>
            <a:r>
              <a:rPr lang="en-US" dirty="0"/>
              <a:t>The malware authors identified a Microsoft Terminal Server Licensing Service certificate that inadvertently was enabled for code signing and that still used the weak MD5 hashing algorithm, then produced a counterfeit copy of the certificate that they used to sign some components of the malware to make them appear to have originated from Microsoft.</a:t>
            </a:r>
          </a:p>
          <a:p>
            <a:r>
              <a:rPr lang="en-US" dirty="0"/>
              <a:t>Certificate itself had various irregularities, such as no Certificate Revocation List (CRL) Distribution Point (CDP) extension, Authority Information Access (AIA) extension, or a “Microsoft Hydra” critical extension.</a:t>
            </a:r>
          </a:p>
          <a:p>
            <a:r>
              <a:rPr lang="en-US" dirty="0"/>
              <a:t>The Microsoft Hydra extension is marked as "critical" and this is crucial to why the attacker needed to perform a collision attack.</a:t>
            </a:r>
          </a:p>
        </p:txBody>
      </p:sp>
    </p:spTree>
    <p:extLst>
      <p:ext uri="{BB962C8B-B14F-4D97-AF65-F5344CB8AC3E}">
        <p14:creationId xmlns:p14="http://schemas.microsoft.com/office/powerpoint/2010/main" val="3132629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9065-5785-37FA-626B-FE61E75B82E0}"/>
              </a:ext>
            </a:extLst>
          </p:cNvPr>
          <p:cNvSpPr>
            <a:spLocks noGrp="1"/>
          </p:cNvSpPr>
          <p:nvPr>
            <p:ph type="title"/>
          </p:nvPr>
        </p:nvSpPr>
        <p:spPr/>
        <p:txBody>
          <a:bodyPr/>
          <a:lstStyle/>
          <a:p>
            <a:r>
              <a:rPr lang="en-US" dirty="0"/>
              <a:t>Chosen prefix collision attack</a:t>
            </a:r>
          </a:p>
        </p:txBody>
      </p:sp>
      <p:sp>
        <p:nvSpPr>
          <p:cNvPr id="3" name="Content Placeholder 2">
            <a:extLst>
              <a:ext uri="{FF2B5EF4-FFF2-40B4-BE49-F238E27FC236}">
                <a16:creationId xmlns:a16="http://schemas.microsoft.com/office/drawing/2014/main" id="{A3620FAB-2A85-39E0-4AC7-A568AD4391AB}"/>
              </a:ext>
            </a:extLst>
          </p:cNvPr>
          <p:cNvSpPr>
            <a:spLocks noGrp="1"/>
          </p:cNvSpPr>
          <p:nvPr>
            <p:ph idx="1"/>
          </p:nvPr>
        </p:nvSpPr>
        <p:spPr/>
        <p:txBody>
          <a:bodyPr>
            <a:normAutofit fontScale="92500" lnSpcReduction="10000"/>
          </a:bodyPr>
          <a:lstStyle/>
          <a:p>
            <a:r>
              <a:rPr lang="en-US" sz="3600" dirty="0"/>
              <a:t>The attacker can choose two arbitrarily different documents, and then append different calculated values that result in the whole documents having an equal hash value</a:t>
            </a:r>
          </a:p>
          <a:p>
            <a:r>
              <a:rPr lang="en-US" sz="3600" dirty="0"/>
              <a:t>Mathematically stated, given two different prefixes p1, p2, the attack finds two suffixes s1 and s2 such that hash(p1 ∥ s1) = hash(p2 ∥ s2) (where ∥ is the concatenation operation).</a:t>
            </a:r>
          </a:p>
        </p:txBody>
      </p:sp>
    </p:spTree>
    <p:extLst>
      <p:ext uri="{BB962C8B-B14F-4D97-AF65-F5344CB8AC3E}">
        <p14:creationId xmlns:p14="http://schemas.microsoft.com/office/powerpoint/2010/main" val="154674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DB3DB-C093-20B5-859A-D2644516AD2B}"/>
              </a:ext>
            </a:extLst>
          </p:cNvPr>
          <p:cNvSpPr>
            <a:spLocks noGrp="1"/>
          </p:cNvSpPr>
          <p:nvPr>
            <p:ph type="title"/>
          </p:nvPr>
        </p:nvSpPr>
        <p:spPr/>
        <p:txBody>
          <a:bodyPr/>
          <a:lstStyle/>
          <a:p>
            <a:r>
              <a:rPr lang="en-US" dirty="0"/>
              <a:t>MD5 Collision</a:t>
            </a:r>
          </a:p>
        </p:txBody>
      </p:sp>
      <p:sp>
        <p:nvSpPr>
          <p:cNvPr id="3" name="Content Placeholder 2">
            <a:extLst>
              <a:ext uri="{FF2B5EF4-FFF2-40B4-BE49-F238E27FC236}">
                <a16:creationId xmlns:a16="http://schemas.microsoft.com/office/drawing/2014/main" id="{88D75FE9-7B50-2DFB-C806-68428B87D440}"/>
              </a:ext>
            </a:extLst>
          </p:cNvPr>
          <p:cNvSpPr>
            <a:spLocks noGrp="1"/>
          </p:cNvSpPr>
          <p:nvPr>
            <p:ph idx="1"/>
          </p:nvPr>
        </p:nvSpPr>
        <p:spPr/>
        <p:txBody>
          <a:bodyPr>
            <a:normAutofit lnSpcReduction="10000"/>
          </a:bodyPr>
          <a:lstStyle/>
          <a:p>
            <a:r>
              <a:rPr lang="en-US" dirty="0"/>
              <a:t>The insecurity of the MD5 hash algorithm was demonstrated through a significant discovery made by </a:t>
            </a:r>
            <a:r>
              <a:rPr lang="en-US" dirty="0" err="1"/>
              <a:t>Xiaoyun</a:t>
            </a:r>
            <a:r>
              <a:rPr lang="en-US" dirty="0"/>
              <a:t> Wang and Hongbo Yu, described in their 2004 paper. The linked article provides an accessible summary of their work and explains how it led to practical demonstrations of MD5's weaknesses.</a:t>
            </a:r>
          </a:p>
          <a:p>
            <a:r>
              <a:rPr lang="en-US" dirty="0"/>
              <a:t>The researchers showcased a method to generate two different messages that produce the same MD5 hash—a phenomenon known as a collision. This contradicts one of the core properties of cryptographic hash functions, which is resistance to collisions.</a:t>
            </a:r>
          </a:p>
          <a:p>
            <a:r>
              <a:rPr lang="en-US" dirty="0"/>
              <a:t>Wang and Yu's method relied on a deep understanding of MD5's internal structure and weaknesses. They exploited vulnerabilities in MD5’s message compression function, specifically targeting the way the algorithm processes input blocks in a series of iterations. By manipulating intermediate values and using mathematical techniques to predict changes, they could efficiently craft pairs of inputs with identical hashes.</a:t>
            </a:r>
          </a:p>
          <a:p>
            <a:endParaRPr lang="en-US" dirty="0"/>
          </a:p>
        </p:txBody>
      </p:sp>
    </p:spTree>
    <p:extLst>
      <p:ext uri="{BB962C8B-B14F-4D97-AF65-F5344CB8AC3E}">
        <p14:creationId xmlns:p14="http://schemas.microsoft.com/office/powerpoint/2010/main" val="911949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6A86-1CAD-42C0-749D-4C7D97B7FAC3}"/>
              </a:ext>
            </a:extLst>
          </p:cNvPr>
          <p:cNvSpPr>
            <a:spLocks noGrp="1"/>
          </p:cNvSpPr>
          <p:nvPr>
            <p:ph type="title"/>
          </p:nvPr>
        </p:nvSpPr>
        <p:spPr/>
        <p:txBody>
          <a:bodyPr>
            <a:normAutofit/>
          </a:bodyPr>
          <a:lstStyle/>
          <a:p>
            <a:r>
              <a:rPr lang="en-US" dirty="0"/>
              <a:t>MD5 Collision</a:t>
            </a:r>
          </a:p>
        </p:txBody>
      </p:sp>
      <p:sp>
        <p:nvSpPr>
          <p:cNvPr id="3" name="Content Placeholder 2">
            <a:extLst>
              <a:ext uri="{FF2B5EF4-FFF2-40B4-BE49-F238E27FC236}">
                <a16:creationId xmlns:a16="http://schemas.microsoft.com/office/drawing/2014/main" id="{61978127-42FD-6DD7-5E16-5656F3C816D8}"/>
              </a:ext>
            </a:extLst>
          </p:cNvPr>
          <p:cNvSpPr>
            <a:spLocks noGrp="1"/>
          </p:cNvSpPr>
          <p:nvPr>
            <p:ph idx="1"/>
          </p:nvPr>
        </p:nvSpPr>
        <p:spPr>
          <a:xfrm>
            <a:off x="904742" y="1741502"/>
            <a:ext cx="10353762" cy="4058751"/>
          </a:xfrm>
        </p:spPr>
        <p:txBody>
          <a:bodyPr>
            <a:normAutofit fontScale="92500" lnSpcReduction="10000"/>
          </a:bodyPr>
          <a:lstStyle/>
          <a:p>
            <a:pPr marL="36900" indent="0">
              <a:buNone/>
            </a:pPr>
            <a:r>
              <a:rPr lang="en-US" dirty="0"/>
              <a:t> d131dd02c5e6eec4693d9a0698aff95c2fcab58712467eab4004583eb8fb7f89 </a:t>
            </a:r>
          </a:p>
          <a:p>
            <a:pPr marL="36900" indent="0">
              <a:buNone/>
            </a:pPr>
            <a:r>
              <a:rPr lang="en-US" dirty="0"/>
              <a:t>55ad340609f4b30283e488832571415a085125e8f7cdc99fd91dbdf280373c5b </a:t>
            </a:r>
          </a:p>
          <a:p>
            <a:pPr marL="36900" indent="0">
              <a:buNone/>
            </a:pPr>
            <a:r>
              <a:rPr lang="en-US" dirty="0"/>
              <a:t>d8823e3156348f5bae6dacd436c919c6dd53e2b487da03fd02396306d248cda0 </a:t>
            </a:r>
          </a:p>
          <a:p>
            <a:pPr marL="36900" indent="0">
              <a:buNone/>
            </a:pPr>
            <a:r>
              <a:rPr lang="en-US" dirty="0"/>
              <a:t>e99f33420f577ee8ce54b67080a80d1ec69821bcb6a8839396f9652b6ff72a70</a:t>
            </a:r>
          </a:p>
          <a:p>
            <a:pPr marL="36900" indent="0">
              <a:buNone/>
            </a:pPr>
            <a:r>
              <a:rPr lang="en-US" dirty="0"/>
              <a:t>And</a:t>
            </a:r>
          </a:p>
          <a:p>
            <a:pPr marL="36900" indent="0">
              <a:buNone/>
            </a:pPr>
            <a:r>
              <a:rPr lang="en-US" dirty="0"/>
              <a:t>d131dd02c5e6eec4693d9a0698aff95c2fcab50712467eab4004583eb8fb7f89 </a:t>
            </a:r>
          </a:p>
          <a:p>
            <a:pPr marL="36900" indent="0">
              <a:buNone/>
            </a:pPr>
            <a:r>
              <a:rPr lang="en-US" dirty="0"/>
              <a:t>55ad340609f4b30283e4888325f1415a085125e8f7cdc99fd91dbd7280373c5b </a:t>
            </a:r>
          </a:p>
          <a:p>
            <a:pPr marL="36900" indent="0">
              <a:buNone/>
            </a:pPr>
            <a:r>
              <a:rPr lang="en-US" dirty="0"/>
              <a:t>d8823e3156348f5bae6dacd436c919c6dd53e23487da03fd02396306d248cda0 </a:t>
            </a:r>
          </a:p>
          <a:p>
            <a:pPr marL="36900" indent="0">
              <a:buNone/>
            </a:pPr>
            <a:r>
              <a:rPr lang="en-US" dirty="0"/>
              <a:t>e99f33420f577ee8ce54b67080280d1ec69821bcb6a8839396f965ab6ff72a70</a:t>
            </a:r>
          </a:p>
          <a:p>
            <a:pPr marL="36900" indent="0">
              <a:buNone/>
            </a:pPr>
            <a:r>
              <a:rPr lang="en-US" dirty="0"/>
              <a:t>Each of these blocks has MD5 hash 79054025255fb1a26e4bc422aef54eb4</a:t>
            </a:r>
          </a:p>
          <a:p>
            <a:endParaRPr lang="en-US" dirty="0"/>
          </a:p>
        </p:txBody>
      </p:sp>
    </p:spTree>
    <p:extLst>
      <p:ext uri="{BB962C8B-B14F-4D97-AF65-F5344CB8AC3E}">
        <p14:creationId xmlns:p14="http://schemas.microsoft.com/office/powerpoint/2010/main" val="44590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E584-A1A2-7B54-37F2-7068E75410B4}"/>
              </a:ext>
            </a:extLst>
          </p:cNvPr>
          <p:cNvSpPr>
            <a:spLocks noGrp="1"/>
          </p:cNvSpPr>
          <p:nvPr>
            <p:ph type="title"/>
          </p:nvPr>
        </p:nvSpPr>
        <p:spPr/>
        <p:txBody>
          <a:bodyPr>
            <a:normAutofit/>
          </a:bodyPr>
          <a:lstStyle/>
          <a:p>
            <a:r>
              <a:rPr lang="en-US" dirty="0"/>
              <a:t>MD5 Collision</a:t>
            </a:r>
          </a:p>
        </p:txBody>
      </p:sp>
      <p:sp>
        <p:nvSpPr>
          <p:cNvPr id="3" name="Content Placeholder 2">
            <a:extLst>
              <a:ext uri="{FF2B5EF4-FFF2-40B4-BE49-F238E27FC236}">
                <a16:creationId xmlns:a16="http://schemas.microsoft.com/office/drawing/2014/main" id="{EABA953F-0C93-35B0-AAEE-33C7930765FF}"/>
              </a:ext>
            </a:extLst>
          </p:cNvPr>
          <p:cNvSpPr>
            <a:spLocks noGrp="1"/>
          </p:cNvSpPr>
          <p:nvPr>
            <p:ph idx="1"/>
          </p:nvPr>
        </p:nvSpPr>
        <p:spPr/>
        <p:txBody>
          <a:bodyPr>
            <a:normAutofit fontScale="85000" lnSpcReduction="20000"/>
          </a:bodyPr>
          <a:lstStyle/>
          <a:p>
            <a:r>
              <a:rPr lang="en-US" dirty="0"/>
              <a:t>The method of Wang and Yu makes it possible, for a given initialization vector s, to find two pairs of blocks M,M' and N,N', such that f(f(s, M), M') = f(f(s, N), N'). It is important that this works for any initialization vector s, and not just for the standard initialization vector s0.</a:t>
            </a:r>
          </a:p>
          <a:p>
            <a:r>
              <a:rPr lang="en-US" dirty="0"/>
              <a:t>Combining these observations, it is possible to find pairs of files of arbitrary length, which are identical except for 128 bytes somewhere in the middle of the file, and which have identical MD5 hash. Indeed, let us write the two files as sequences of 64-byte blocks:</a:t>
            </a:r>
          </a:p>
          <a:p>
            <a:endParaRPr lang="en-US" dirty="0"/>
          </a:p>
          <a:p>
            <a:pPr marL="36900" indent="0">
              <a:buNone/>
            </a:pPr>
            <a:endParaRPr lang="en-US" dirty="0"/>
          </a:p>
          <a:p>
            <a:endParaRPr lang="en-US" dirty="0"/>
          </a:p>
          <a:p>
            <a:endParaRPr lang="en-US" dirty="0"/>
          </a:p>
          <a:p>
            <a:pPr marL="36900" indent="0">
              <a:buNone/>
            </a:pPr>
            <a:endParaRPr lang="en-US" dirty="0"/>
          </a:p>
          <a:p>
            <a:r>
              <a:rPr lang="en-US" dirty="0"/>
              <a:t>The blocks at the beginning of the files, M</a:t>
            </a:r>
            <a:r>
              <a:rPr lang="en-US" baseline="-25000" dirty="0"/>
              <a:t>0</a:t>
            </a:r>
            <a:r>
              <a:rPr lang="en-US" dirty="0"/>
              <a:t>, ..., M</a:t>
            </a:r>
            <a:r>
              <a:rPr lang="en-US" baseline="-25000" dirty="0"/>
              <a:t>i-1</a:t>
            </a:r>
            <a:r>
              <a:rPr lang="en-US" dirty="0"/>
              <a:t>, can be chosen arbitrarily. Suppose that the internal state of the MD5 hash function after processing these blocks is </a:t>
            </a:r>
            <a:r>
              <a:rPr lang="en-US" dirty="0" err="1"/>
              <a:t>s</a:t>
            </a:r>
            <a:r>
              <a:rPr lang="en-US" baseline="-25000" dirty="0" err="1"/>
              <a:t>i</a:t>
            </a:r>
            <a:r>
              <a:rPr lang="en-US" dirty="0"/>
              <a:t>. </a:t>
            </a:r>
          </a:p>
          <a:p>
            <a:endParaRPr lang="en-US" dirty="0"/>
          </a:p>
        </p:txBody>
      </p:sp>
      <p:sp>
        <p:nvSpPr>
          <p:cNvPr id="9" name="Rectangle 6">
            <a:extLst>
              <a:ext uri="{FF2B5EF4-FFF2-40B4-BE49-F238E27FC236}">
                <a16:creationId xmlns:a16="http://schemas.microsoft.com/office/drawing/2014/main" id="{70108E19-050D-7CEC-5EBB-E3213F3EF3D6}"/>
              </a:ext>
            </a:extLst>
          </p:cNvPr>
          <p:cNvSpPr>
            <a:spLocks noChangeArrowheads="1"/>
          </p:cNvSpPr>
          <p:nvPr/>
        </p:nvSpPr>
        <p:spPr bwMode="auto">
          <a:xfrm>
            <a:off x="1358021" y="3165696"/>
            <a:ext cx="436850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0</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rgbClr val="FF0000"/>
                </a:solidFill>
                <a:effectLst>
                  <a:outerShdw blurRad="38100" dist="38100" dir="2700000" algn="tl">
                    <a:srgbClr val="000000">
                      <a:alpha val="43137"/>
                    </a:srgbClr>
                  </a:outerShdw>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+2</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outerShdw blurRad="38100" dist="38100" dir="2700000" algn="tl">
                    <a:srgbClr val="000000">
                      <a:alpha val="43137"/>
                    </a:srgbClr>
                  </a:outerShdw>
                </a:effectLst>
                <a:cs typeface="Times New Roman" panose="02020603050405020304" pitchFamily="18" charset="0"/>
              </a:rPr>
              <a:t>n</a:t>
            </a:r>
            <a:r>
              <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cs typeface="Times New Roman" panose="02020603050405020304" pitchFamily="18" charset="0"/>
              </a:rPr>
              <a:t>,</a:t>
            </a:r>
            <a:endParaRPr kumimoji="0" lang="en-US" altLang="en-US" sz="2000" b="0" i="0" u="none" strike="noStrike" cap="none" normalizeH="0" baseline="0" dirty="0">
              <a:ln>
                <a:noFill/>
              </a:ln>
              <a:solidFill>
                <a:schemeClr val="tx2"/>
              </a:solidFill>
              <a:effectLst>
                <a:outerShdw blurRad="38100" dist="38100" dir="2700000" algn="tl">
                  <a:srgbClr val="000000">
                    <a:alpha val="43137"/>
                  </a:srgbClr>
                </a:outerShdw>
              </a:effectLst>
            </a:endParaRPr>
          </a:p>
        </p:txBody>
      </p:sp>
      <p:sp>
        <p:nvSpPr>
          <p:cNvPr id="10" name="Rectangle 7">
            <a:extLst>
              <a:ext uri="{FF2B5EF4-FFF2-40B4-BE49-F238E27FC236}">
                <a16:creationId xmlns:a16="http://schemas.microsoft.com/office/drawing/2014/main" id="{0D24EE82-B1BC-BE85-D72C-2923CA765DA1}"/>
              </a:ext>
            </a:extLst>
          </p:cNvPr>
          <p:cNvSpPr>
            <a:spLocks noChangeArrowheads="1"/>
          </p:cNvSpPr>
          <p:nvPr/>
        </p:nvSpPr>
        <p:spPr bwMode="auto">
          <a:xfrm>
            <a:off x="1358021" y="3565806"/>
            <a:ext cx="4288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cs typeface="Times New Roman" panose="02020603050405020304" pitchFamily="18" charset="0"/>
              </a:rPr>
              <a:t>0</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0" u="none" strike="noStrike" cap="none" normalizeH="0" baseline="-30000" dirty="0">
                <a:ln>
                  <a:noFill/>
                </a:ln>
                <a:solidFill>
                  <a:schemeClr val="tx2"/>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cs typeface="Times New Roman" panose="02020603050405020304" pitchFamily="18" charset="0"/>
              </a:rPr>
              <a:t>N</a:t>
            </a:r>
            <a:r>
              <a:rPr kumimoji="0" lang="en-US" altLang="en-US" sz="2000" b="0" i="1" u="none" strike="noStrike" cap="none" normalizeH="0" baseline="-30000" dirty="0">
                <a:ln>
                  <a:noFill/>
                </a:ln>
                <a:solidFill>
                  <a:srgbClr val="FF0000"/>
                </a:solidFill>
                <a:effectLst/>
                <a:cs typeface="Times New Roman" panose="02020603050405020304" pitchFamily="18" charset="0"/>
              </a:rPr>
              <a:t>i</a:t>
            </a:r>
            <a:r>
              <a:rPr kumimoji="0" lang="en-US" altLang="en-US" sz="2000" b="0" i="0" u="none" strike="noStrike" cap="none" normalizeH="0" baseline="0" dirty="0">
                <a:ln>
                  <a:noFill/>
                </a:ln>
                <a:solidFill>
                  <a:srgbClr val="FF0000"/>
                </a:solidFill>
                <a:effectLst/>
                <a:cs typeface="Times New Roman" panose="02020603050405020304" pitchFamily="18" charset="0"/>
              </a:rPr>
              <a:t>, </a:t>
            </a:r>
            <a:r>
              <a:rPr kumimoji="0" lang="en-US" altLang="en-US" sz="2000" b="0" i="1" u="none" strike="noStrike" cap="none" normalizeH="0" baseline="0" dirty="0">
                <a:ln>
                  <a:noFill/>
                </a:ln>
                <a:solidFill>
                  <a:srgbClr val="FF0000"/>
                </a:solidFill>
                <a:effectLst/>
                <a:cs typeface="Times New Roman" panose="02020603050405020304" pitchFamily="18" charset="0"/>
              </a:rPr>
              <a:t>N</a:t>
            </a:r>
            <a:r>
              <a:rPr kumimoji="0" lang="en-US" altLang="en-US" sz="2000" b="0" i="1" u="none" strike="noStrike" cap="none" normalizeH="0" baseline="-30000" dirty="0">
                <a:ln>
                  <a:noFill/>
                </a:ln>
                <a:solidFill>
                  <a:srgbClr val="FF0000"/>
                </a:solidFill>
                <a:effectLst/>
                <a:cs typeface="Times New Roman" panose="02020603050405020304" pitchFamily="18" charset="0"/>
              </a:rPr>
              <a:t>i</a:t>
            </a:r>
            <a:r>
              <a:rPr kumimoji="0" lang="en-US" altLang="en-US" sz="2000" b="0" i="0" u="none" strike="noStrike" cap="none" normalizeH="0" baseline="-30000" dirty="0">
                <a:ln>
                  <a:noFill/>
                </a:ln>
                <a:solidFill>
                  <a:srgbClr val="FF0000"/>
                </a:solidFill>
                <a:effectLst/>
                <a:cs typeface="Times New Roman" panose="02020603050405020304" pitchFamily="18" charset="0"/>
              </a:rPr>
              <a:t>+1</a:t>
            </a:r>
            <a:r>
              <a:rPr kumimoji="0" lang="en-US" altLang="en-US" sz="2000" b="0" i="0" u="none" strike="noStrike" cap="none" normalizeH="0" baseline="0" dirty="0">
                <a:ln>
                  <a:noFill/>
                </a:ln>
                <a:solidFill>
                  <a:schemeClr val="tx2"/>
                </a:solidFill>
                <a:effectLst/>
                <a:cs typeface="Times New Roman" panose="02020603050405020304" pitchFamily="18" charset="0"/>
              </a:rPr>
              <a:t>,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i</a:t>
            </a:r>
            <a:r>
              <a:rPr kumimoji="0" lang="en-US" altLang="en-US" sz="2000" b="0" i="0" u="none" strike="noStrike" cap="none" normalizeH="0" baseline="-30000" dirty="0">
                <a:ln>
                  <a:noFill/>
                </a:ln>
                <a:solidFill>
                  <a:schemeClr val="tx2"/>
                </a:solidFill>
                <a:effectLst/>
                <a:cs typeface="Times New Roman" panose="02020603050405020304" pitchFamily="18" charset="0"/>
              </a:rPr>
              <a:t>+2</a:t>
            </a:r>
            <a:r>
              <a:rPr kumimoji="0" lang="en-US" altLang="en-US" sz="2000" b="0" i="0" u="none" strike="noStrike" cap="none" normalizeH="0" baseline="0" dirty="0">
                <a:ln>
                  <a:noFill/>
                </a:ln>
                <a:solidFill>
                  <a:schemeClr val="tx2"/>
                </a:solidFill>
                <a:effectLst/>
                <a:cs typeface="Times New Roman" panose="02020603050405020304" pitchFamily="18" charset="0"/>
              </a:rPr>
              <a:t>, ..., </a:t>
            </a:r>
            <a:r>
              <a:rPr kumimoji="0" lang="en-US" altLang="en-US" sz="2000" b="0" i="1" u="none" strike="noStrike" cap="none" normalizeH="0" baseline="0" dirty="0">
                <a:ln>
                  <a:noFill/>
                </a:ln>
                <a:solidFill>
                  <a:schemeClr val="tx2"/>
                </a:solidFill>
                <a:effectLst/>
                <a:cs typeface="Times New Roman" panose="02020603050405020304" pitchFamily="18" charset="0"/>
              </a:rPr>
              <a:t>M</a:t>
            </a:r>
            <a:r>
              <a:rPr kumimoji="0" lang="en-US" altLang="en-US" sz="2000" b="0" i="1" u="none" strike="noStrike" cap="none" normalizeH="0" baseline="-30000" dirty="0">
                <a:ln>
                  <a:noFill/>
                </a:ln>
                <a:solidFill>
                  <a:schemeClr val="tx2"/>
                </a:solidFill>
                <a:effectLst/>
                <a:cs typeface="Times New Roman" panose="02020603050405020304" pitchFamily="18" charset="0"/>
              </a:rPr>
              <a:t>n</a:t>
            </a:r>
            <a:r>
              <a:rPr kumimoji="0" lang="en-US" altLang="en-US" sz="2000" b="0" i="0" u="none" strike="noStrike" cap="none" normalizeH="0" baseline="0" dirty="0">
                <a:ln>
                  <a:noFill/>
                </a:ln>
                <a:solidFill>
                  <a:schemeClr val="tx2"/>
                </a:solidFill>
                <a:effectLst/>
                <a:cs typeface="Times New Roman" panose="02020603050405020304" pitchFamily="18" charset="0"/>
              </a:rPr>
              <a:t>.</a:t>
            </a:r>
            <a:endParaRPr kumimoji="0" lang="en-US" altLang="en-US" sz="2000" b="0" i="0" u="none" strike="noStrike" cap="none" normalizeH="0" baseline="0" dirty="0">
              <a:ln>
                <a:noFill/>
              </a:ln>
              <a:solidFill>
                <a:schemeClr val="tx2"/>
              </a:solidFill>
              <a:effectLst/>
            </a:endParaRPr>
          </a:p>
        </p:txBody>
      </p:sp>
    </p:spTree>
    <p:extLst>
      <p:ext uri="{BB962C8B-B14F-4D97-AF65-F5344CB8AC3E}">
        <p14:creationId xmlns:p14="http://schemas.microsoft.com/office/powerpoint/2010/main" val="343901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MD5 works</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pPr marL="36900" indent="0">
              <a:buNone/>
            </a:pPr>
            <a:r>
              <a:rPr lang="en-US"/>
              <a:t>The md5 algorithm does the following steps:</a:t>
            </a:r>
          </a:p>
          <a:p>
            <a:r>
              <a:rPr lang="en-US"/>
              <a:t>Padding the input to a multiple of 512 bits</a:t>
            </a:r>
          </a:p>
          <a:p>
            <a:r>
              <a:rPr lang="en-US"/>
              <a:t>Process each 512 bits of the message and update an internal state</a:t>
            </a:r>
          </a:p>
          <a:p>
            <a:pPr lvl="1"/>
            <a:r>
              <a:rPr lang="en-US" sz="2000"/>
              <a:t>The input is split into 16 32 bits blocks</a:t>
            </a:r>
          </a:p>
          <a:p>
            <a:pPr lvl="1"/>
            <a:r>
              <a:rPr lang="en-US" sz="2000"/>
              <a:t>This blocks are processed in 4 rounds for a total of 64 operations</a:t>
            </a:r>
          </a:p>
          <a:p>
            <a:pPr lvl="1"/>
            <a:endParaRPr lang="en-US"/>
          </a:p>
        </p:txBody>
      </p:sp>
    </p:spTree>
    <p:extLst>
      <p:ext uri="{BB962C8B-B14F-4D97-AF65-F5344CB8AC3E}">
        <p14:creationId xmlns:p14="http://schemas.microsoft.com/office/powerpoint/2010/main" val="956027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FB3C-D05F-23CC-F385-6EA235392E74}"/>
              </a:ext>
            </a:extLst>
          </p:cNvPr>
          <p:cNvSpPr>
            <a:spLocks noGrp="1"/>
          </p:cNvSpPr>
          <p:nvPr>
            <p:ph type="title"/>
          </p:nvPr>
        </p:nvSpPr>
        <p:spPr/>
        <p:txBody>
          <a:bodyPr/>
          <a:lstStyle/>
          <a:p>
            <a:r>
              <a:rPr lang="en-US" dirty="0"/>
              <a:t>MD5 Collision</a:t>
            </a:r>
          </a:p>
        </p:txBody>
      </p:sp>
      <p:sp>
        <p:nvSpPr>
          <p:cNvPr id="3" name="Content Placeholder 2">
            <a:extLst>
              <a:ext uri="{FF2B5EF4-FFF2-40B4-BE49-F238E27FC236}">
                <a16:creationId xmlns:a16="http://schemas.microsoft.com/office/drawing/2014/main" id="{EE0DDB16-1AA6-5EA2-4944-DD9AF27D89A4}"/>
              </a:ext>
            </a:extLst>
          </p:cNvPr>
          <p:cNvSpPr>
            <a:spLocks noGrp="1"/>
          </p:cNvSpPr>
          <p:nvPr>
            <p:ph idx="1"/>
          </p:nvPr>
        </p:nvSpPr>
        <p:spPr/>
        <p:txBody>
          <a:bodyPr>
            <a:normAutofit fontScale="70000" lnSpcReduction="20000"/>
          </a:bodyPr>
          <a:lstStyle/>
          <a:p>
            <a:pPr algn="l"/>
            <a:r>
              <a:rPr lang="en-US" sz="2600" b="0" i="0" dirty="0">
                <a:effectLst>
                  <a:outerShdw blurRad="38100" dist="38100" dir="2700000" algn="tl">
                    <a:srgbClr val="000000">
                      <a:alpha val="43137"/>
                    </a:srgbClr>
                  </a:outerShdw>
                </a:effectLst>
              </a:rPr>
              <a:t>Now we can apply Wang and Yu's method to the initialization vector </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to find two pairs of blocks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and </a:t>
            </a:r>
            <a:r>
              <a:rPr lang="en-US" sz="2600" b="0" i="1" dirty="0">
                <a:effectLst>
                  <a:outerShdw blurRad="38100" dist="38100" dir="2700000" algn="tl">
                    <a:srgbClr val="000000">
                      <a:alpha val="43137"/>
                    </a:srgbClr>
                  </a:outerShdw>
                </a:effectLst>
              </a:rPr>
              <a:t>N</a:t>
            </a:r>
            <a:r>
              <a:rPr lang="en-US" sz="2600" b="0" i="1" baseline="-25000"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effectLst>
                  <a:outerShdw blurRad="38100" dist="38100" dir="2700000" algn="tl">
                    <a:srgbClr val="000000">
                      <a:alpha val="43137"/>
                    </a:srgbClr>
                  </a:outerShdw>
                </a:effectLst>
              </a:rPr>
              <a:t>N</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such that</a:t>
            </a:r>
          </a:p>
          <a:p>
            <a:pPr algn="l"/>
            <a:r>
              <a:rPr lang="en-US" sz="2600" b="0" i="1" dirty="0">
                <a:effectLst>
                  <a:outerShdw blurRad="38100" dist="38100" dir="2700000" algn="tl">
                    <a:srgbClr val="000000">
                      <a:alpha val="43137"/>
                    </a:srgbClr>
                  </a:outerShdw>
                </a:effectLst>
              </a:rPr>
              <a:t>s</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 </a:t>
            </a:r>
            <a:r>
              <a:rPr lang="en-US" sz="2600" b="0" i="1" dirty="0">
                <a:effectLst>
                  <a:outerShdw blurRad="38100" dist="38100" dir="2700000" algn="tl">
                    <a:srgbClr val="000000">
                      <a:alpha val="43137"/>
                    </a:srgbClr>
                  </a:outerShdw>
                </a:effectLst>
              </a:rPr>
              <a:t>f</a:t>
            </a:r>
            <a:r>
              <a:rPr lang="en-US" sz="2600" b="0" i="0" dirty="0">
                <a:effectLst>
                  <a:outerShdw blurRad="38100" dist="38100" dir="2700000" algn="tl">
                    <a:srgbClr val="000000">
                      <a:alpha val="43137"/>
                    </a:srgbClr>
                  </a:outerShdw>
                </a:effectLst>
              </a:rPr>
              <a:t>(</a:t>
            </a:r>
            <a:r>
              <a:rPr lang="en-US" sz="2600" b="0" i="1" dirty="0">
                <a:effectLst>
                  <a:outerShdw blurRad="38100" dist="38100" dir="2700000" algn="tl">
                    <a:srgbClr val="000000">
                      <a:alpha val="43137"/>
                    </a:srgbClr>
                  </a:outerShdw>
                </a:effectLst>
              </a:rPr>
              <a:t>f</a:t>
            </a:r>
            <a:r>
              <a:rPr lang="en-US" sz="2600" b="0" i="0" dirty="0">
                <a:effectLst>
                  <a:outerShdw blurRad="38100" dist="38100" dir="2700000" algn="tl">
                    <a:srgbClr val="000000">
                      <a:alpha val="43137"/>
                    </a:srgbClr>
                  </a:outerShdw>
                </a:effectLst>
              </a:rPr>
              <a:t>(</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M</a:t>
            </a:r>
            <a:r>
              <a:rPr lang="en-US" sz="2600" b="0" i="1" baseline="-25000" dirty="0">
                <a:solidFill>
                  <a:srgbClr val="FF0000"/>
                </a:solidFill>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M</a:t>
            </a:r>
            <a:r>
              <a:rPr lang="en-US" sz="2600" b="0" i="1" baseline="-25000" dirty="0">
                <a:solidFill>
                  <a:srgbClr val="FF0000"/>
                </a:solidFill>
                <a:effectLst>
                  <a:outerShdw blurRad="38100" dist="38100" dir="2700000" algn="tl">
                    <a:srgbClr val="000000">
                      <a:alpha val="43137"/>
                    </a:srgbClr>
                  </a:outerShdw>
                </a:effectLst>
              </a:rPr>
              <a:t>i</a:t>
            </a:r>
            <a:r>
              <a:rPr lang="en-US" sz="2600" b="0" i="0" baseline="-25000" dirty="0">
                <a:solidFill>
                  <a:srgbClr val="FF0000"/>
                </a:solidFill>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 = </a:t>
            </a:r>
            <a:r>
              <a:rPr lang="en-US" sz="2600" b="0" i="1" dirty="0">
                <a:effectLst>
                  <a:outerShdw blurRad="38100" dist="38100" dir="2700000" algn="tl">
                    <a:srgbClr val="000000">
                      <a:alpha val="43137"/>
                    </a:srgbClr>
                  </a:outerShdw>
                </a:effectLst>
              </a:rPr>
              <a:t>f</a:t>
            </a:r>
            <a:r>
              <a:rPr lang="en-US" sz="2600" b="0" i="0" dirty="0">
                <a:effectLst>
                  <a:outerShdw blurRad="38100" dist="38100" dir="2700000" algn="tl">
                    <a:srgbClr val="000000">
                      <a:alpha val="43137"/>
                    </a:srgbClr>
                  </a:outerShdw>
                </a:effectLst>
              </a:rPr>
              <a:t>(</a:t>
            </a:r>
            <a:r>
              <a:rPr lang="en-US" sz="2600" b="0" i="1" dirty="0">
                <a:effectLst>
                  <a:outerShdw blurRad="38100" dist="38100" dir="2700000" algn="tl">
                    <a:srgbClr val="000000">
                      <a:alpha val="43137"/>
                    </a:srgbClr>
                  </a:outerShdw>
                </a:effectLst>
              </a:rPr>
              <a:t>f</a:t>
            </a:r>
            <a:r>
              <a:rPr lang="en-US" sz="2600" b="0" i="0" dirty="0">
                <a:effectLst>
                  <a:outerShdw blurRad="38100" dist="38100" dir="2700000" algn="tl">
                    <a:srgbClr val="000000">
                      <a:alpha val="43137"/>
                    </a:srgbClr>
                  </a:outerShdw>
                </a:effectLst>
              </a:rPr>
              <a:t>(</a:t>
            </a:r>
            <a:r>
              <a:rPr lang="en-US" sz="2600" b="0" i="1" dirty="0" err="1">
                <a:effectLst>
                  <a:outerShdw blurRad="38100" dist="38100" dir="2700000" algn="tl">
                    <a:srgbClr val="000000">
                      <a:alpha val="43137"/>
                    </a:srgbClr>
                  </a:outerShdw>
                </a:effectLst>
              </a:rPr>
              <a:t>s</a:t>
            </a:r>
            <a:r>
              <a:rPr lang="en-US" sz="2600" b="0" i="1" baseline="-25000" dirty="0" err="1">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N</a:t>
            </a:r>
            <a:r>
              <a:rPr lang="en-US" sz="2600" b="0" i="1" baseline="-25000" dirty="0">
                <a:solidFill>
                  <a:srgbClr val="FF0000"/>
                </a:solidFill>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 </a:t>
            </a:r>
            <a:r>
              <a:rPr lang="en-US" sz="2600" b="0" i="1" dirty="0">
                <a:solidFill>
                  <a:srgbClr val="FF0000"/>
                </a:solidFill>
                <a:effectLst>
                  <a:outerShdw blurRad="38100" dist="38100" dir="2700000" algn="tl">
                    <a:srgbClr val="000000">
                      <a:alpha val="43137"/>
                    </a:srgbClr>
                  </a:outerShdw>
                </a:effectLst>
              </a:rPr>
              <a:t>N</a:t>
            </a:r>
            <a:r>
              <a:rPr lang="en-US" sz="2600" b="0" i="1" baseline="-25000" dirty="0">
                <a:solidFill>
                  <a:srgbClr val="FF0000"/>
                </a:solidFill>
                <a:effectLst>
                  <a:outerShdw blurRad="38100" dist="38100" dir="2700000" algn="tl">
                    <a:srgbClr val="000000">
                      <a:alpha val="43137"/>
                    </a:srgbClr>
                  </a:outerShdw>
                </a:effectLst>
              </a:rPr>
              <a:t>i</a:t>
            </a:r>
            <a:r>
              <a:rPr lang="en-US" sz="2600" b="0" i="0" baseline="-25000" dirty="0">
                <a:solidFill>
                  <a:srgbClr val="FF0000"/>
                </a:solidFill>
                <a:effectLst>
                  <a:outerShdw blurRad="38100" dist="38100" dir="2700000" algn="tl">
                    <a:srgbClr val="000000">
                      <a:alpha val="43137"/>
                    </a:srgbClr>
                  </a:outerShdw>
                </a:effectLst>
              </a:rPr>
              <a:t>+1</a:t>
            </a:r>
            <a:r>
              <a:rPr lang="en-US" sz="2600" b="0" i="0" dirty="0">
                <a:effectLst>
                  <a:outerShdw blurRad="38100" dist="38100" dir="2700000" algn="tl">
                    <a:srgbClr val="000000">
                      <a:alpha val="43137"/>
                    </a:srgbClr>
                  </a:outerShdw>
                </a:effectLst>
              </a:rPr>
              <a:t>).</a:t>
            </a:r>
          </a:p>
          <a:p>
            <a:pPr algn="l"/>
            <a:r>
              <a:rPr lang="en-US" sz="2600" b="0" i="0" dirty="0">
                <a:effectLst>
                  <a:outerShdw blurRad="38100" dist="38100" dir="2700000" algn="tl">
                    <a:srgbClr val="000000">
                      <a:alpha val="43137"/>
                    </a:srgbClr>
                  </a:outerShdw>
                </a:effectLst>
              </a:rPr>
              <a:t>This guarantees that the internal state </a:t>
            </a:r>
            <a:r>
              <a:rPr lang="en-US" sz="2600" b="0" i="1" dirty="0">
                <a:effectLst>
                  <a:outerShdw blurRad="38100" dist="38100" dir="2700000" algn="tl">
                    <a:srgbClr val="000000">
                      <a:alpha val="43137"/>
                    </a:srgbClr>
                  </a:outerShdw>
                </a:effectLst>
              </a:rPr>
              <a:t>s</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after the </a:t>
            </a:r>
            <a:r>
              <a:rPr lang="en-US" sz="2600" b="0" i="1" dirty="0">
                <a:effectLst>
                  <a:outerShdw blurRad="38100" dist="38100" dir="2700000" algn="tl">
                    <a:srgbClr val="000000">
                      <a:alpha val="43137"/>
                    </a:srgbClr>
                  </a:outerShdw>
                </a:effectLst>
              </a:rPr>
              <a:t>i</a:t>
            </a:r>
            <a:r>
              <a:rPr lang="en-US" sz="2600" b="0" i="0" dirty="0">
                <a:effectLst>
                  <a:outerShdw blurRad="38100" dist="38100" dir="2700000" algn="tl">
                    <a:srgbClr val="000000">
                      <a:alpha val="43137"/>
                    </a:srgbClr>
                  </a:outerShdw>
                </a:effectLst>
              </a:rPr>
              <a:t>+2st block will be the same for the two files. Finally, the remaining blocks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i</a:t>
            </a:r>
            <a:r>
              <a:rPr lang="en-US" sz="2600" b="0" i="0" baseline="-25000" dirty="0">
                <a:effectLst>
                  <a:outerShdw blurRad="38100" dist="38100" dir="2700000" algn="tl">
                    <a:srgbClr val="000000">
                      <a:alpha val="43137"/>
                    </a:srgbClr>
                  </a:outerShdw>
                </a:effectLst>
              </a:rPr>
              <a:t>+2</a:t>
            </a:r>
            <a:r>
              <a:rPr lang="en-US" sz="2600" b="0" i="0" dirty="0">
                <a:effectLst>
                  <a:outerShdw blurRad="38100" dist="38100" dir="2700000" algn="tl">
                    <a:srgbClr val="000000">
                      <a:alpha val="43137"/>
                    </a:srgbClr>
                  </a:outerShdw>
                </a:effectLst>
              </a:rPr>
              <a:t>, ..., </a:t>
            </a:r>
            <a:r>
              <a:rPr lang="en-US" sz="2600" b="0" i="1" dirty="0">
                <a:effectLst>
                  <a:outerShdw blurRad="38100" dist="38100" dir="2700000" algn="tl">
                    <a:srgbClr val="000000">
                      <a:alpha val="43137"/>
                    </a:srgbClr>
                  </a:outerShdw>
                </a:effectLst>
              </a:rPr>
              <a:t>M</a:t>
            </a:r>
            <a:r>
              <a:rPr lang="en-US" sz="2600" b="0" i="1" baseline="-25000" dirty="0">
                <a:effectLst>
                  <a:outerShdw blurRad="38100" dist="38100" dir="2700000" algn="tl">
                    <a:srgbClr val="000000">
                      <a:alpha val="43137"/>
                    </a:srgbClr>
                  </a:outerShdw>
                </a:effectLst>
              </a:rPr>
              <a:t>n</a:t>
            </a:r>
            <a:r>
              <a:rPr lang="en-US" sz="2600" b="0" i="0" dirty="0">
                <a:effectLst>
                  <a:outerShdw blurRad="38100" dist="38100" dir="2700000" algn="tl">
                    <a:srgbClr val="000000">
                      <a:alpha val="43137"/>
                    </a:srgbClr>
                  </a:outerShdw>
                </a:effectLst>
              </a:rPr>
              <a:t> can again be chosen arbitrarily.</a:t>
            </a:r>
          </a:p>
          <a:p>
            <a:pPr algn="l"/>
            <a:r>
              <a:rPr lang="en-US" sz="2600" b="0" i="0" dirty="0">
                <a:effectLst>
                  <a:outerShdw blurRad="38100" dist="38100" dir="2700000" algn="tl">
                    <a:srgbClr val="000000">
                      <a:alpha val="43137"/>
                    </a:srgbClr>
                  </a:outerShdw>
                </a:effectLst>
              </a:rPr>
              <a:t>So how can we use this technique to produce a pair of programs (or postscript files) that have identical MD5 hash, yet behave in arbitrary different ways? This is simple. All we have to do is write the two programs like this:</a:t>
            </a:r>
          </a:p>
          <a:p>
            <a:r>
              <a:rPr lang="en-US" sz="2600" dirty="0"/>
              <a:t>Program 1: if (data1 == data1) then { </a:t>
            </a:r>
            <a:r>
              <a:rPr lang="en-US" sz="2600" dirty="0" err="1"/>
              <a:t>good_program</a:t>
            </a:r>
            <a:r>
              <a:rPr lang="en-US" sz="2600" dirty="0"/>
              <a:t> } else { </a:t>
            </a:r>
            <a:r>
              <a:rPr lang="en-US" sz="2600" dirty="0" err="1"/>
              <a:t>evil_program</a:t>
            </a:r>
            <a:r>
              <a:rPr lang="en-US" sz="2600" dirty="0"/>
              <a:t> }</a:t>
            </a:r>
          </a:p>
          <a:p>
            <a:r>
              <a:rPr lang="en-US" sz="2600" dirty="0"/>
              <a:t>Program 2: if (data2 == data1) then { </a:t>
            </a:r>
            <a:r>
              <a:rPr lang="en-US" sz="2600" dirty="0" err="1"/>
              <a:t>good_program</a:t>
            </a:r>
            <a:r>
              <a:rPr lang="en-US" sz="2600" dirty="0"/>
              <a:t> } else { </a:t>
            </a:r>
            <a:r>
              <a:rPr lang="en-US" sz="2600" dirty="0" err="1"/>
              <a:t>evil_program</a:t>
            </a:r>
            <a:r>
              <a:rPr lang="en-US" sz="2600" dirty="0"/>
              <a:t> }</a:t>
            </a:r>
          </a:p>
          <a:p>
            <a:br>
              <a:rPr lang="en-US" sz="2600" dirty="0"/>
            </a:br>
            <a:r>
              <a:rPr lang="en-US" sz="2600" dirty="0"/>
              <a:t>and arrange things so that "data1" = </a:t>
            </a:r>
            <a:r>
              <a:rPr lang="en-US" sz="2600" dirty="0">
                <a:solidFill>
                  <a:srgbClr val="FF0000"/>
                </a:solidFill>
              </a:rPr>
              <a:t>M</a:t>
            </a:r>
            <a:r>
              <a:rPr lang="en-US" sz="2600" baseline="-25000" dirty="0">
                <a:solidFill>
                  <a:srgbClr val="FF0000"/>
                </a:solidFill>
              </a:rPr>
              <a:t>i</a:t>
            </a:r>
            <a:r>
              <a:rPr lang="en-US" sz="2600" dirty="0">
                <a:solidFill>
                  <a:srgbClr val="FF0000"/>
                </a:solidFill>
              </a:rPr>
              <a:t>, M</a:t>
            </a:r>
            <a:r>
              <a:rPr lang="en-US" sz="2600" baseline="-25000" dirty="0">
                <a:solidFill>
                  <a:srgbClr val="FF0000"/>
                </a:solidFill>
              </a:rPr>
              <a:t>i+1</a:t>
            </a:r>
            <a:r>
              <a:rPr lang="en-US" sz="2600" dirty="0">
                <a:solidFill>
                  <a:srgbClr val="FF0000"/>
                </a:solidFill>
              </a:rPr>
              <a:t> </a:t>
            </a:r>
            <a:r>
              <a:rPr lang="en-US" sz="2600" dirty="0"/>
              <a:t>and "data2" = </a:t>
            </a:r>
            <a:r>
              <a:rPr lang="en-US" sz="2600" dirty="0">
                <a:solidFill>
                  <a:srgbClr val="FF0000"/>
                </a:solidFill>
              </a:rPr>
              <a:t>N</a:t>
            </a:r>
            <a:r>
              <a:rPr lang="en-US" sz="2600" baseline="-25000" dirty="0">
                <a:solidFill>
                  <a:srgbClr val="FF0000"/>
                </a:solidFill>
              </a:rPr>
              <a:t>i</a:t>
            </a:r>
            <a:r>
              <a:rPr lang="en-US" sz="2600" dirty="0">
                <a:solidFill>
                  <a:srgbClr val="FF0000"/>
                </a:solidFill>
              </a:rPr>
              <a:t>, N</a:t>
            </a:r>
            <a:r>
              <a:rPr lang="en-US" sz="2600" baseline="-25000" dirty="0">
                <a:solidFill>
                  <a:srgbClr val="FF0000"/>
                </a:solidFill>
              </a:rPr>
              <a:t>i+1 </a:t>
            </a:r>
            <a:r>
              <a:rPr lang="en-US" sz="2600" dirty="0"/>
              <a:t>in the above scheme. This can even be done in a compiled program, by first compiling it with dummy values for data1 and data2, and later replacing them with the properly computed values.</a:t>
            </a:r>
            <a:endParaRPr lang="en-US" sz="2600" b="0" i="0" dirty="0">
              <a:effectLst>
                <a:outerShdw blurRad="38100" dist="38100" dir="2700000" algn="tl">
                  <a:srgbClr val="000000">
                    <a:alpha val="43137"/>
                  </a:srgbClr>
                </a:outerShdw>
              </a:effectLst>
            </a:endParaRPr>
          </a:p>
          <a:p>
            <a:endParaRPr lang="en-US" b="0" i="0" dirty="0">
              <a:solidFill>
                <a:schemeClr val="accent1"/>
              </a:solidFill>
              <a:effectLst>
                <a:outerShdw blurRad="38100" dist="38100" dir="2700000" algn="tl">
                  <a:srgbClr val="000000">
                    <a:alpha val="43137"/>
                  </a:srgbClr>
                </a:outerShdw>
              </a:effectLst>
            </a:endParaRPr>
          </a:p>
          <a:p>
            <a:endParaRPr lang="en-US" dirty="0"/>
          </a:p>
        </p:txBody>
      </p:sp>
    </p:spTree>
    <p:extLst>
      <p:ext uri="{BB962C8B-B14F-4D97-AF65-F5344CB8AC3E}">
        <p14:creationId xmlns:p14="http://schemas.microsoft.com/office/powerpoint/2010/main" val="4101708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D99EA-A384-11C3-2080-FACAA3F0CC97}"/>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2998CD73-64E1-CDF4-9506-2A6B027D7400}"/>
              </a:ext>
            </a:extLst>
          </p:cNvPr>
          <p:cNvSpPr>
            <a:spLocks noGrp="1"/>
          </p:cNvSpPr>
          <p:nvPr>
            <p:ph idx="1"/>
          </p:nvPr>
        </p:nvSpPr>
        <p:spPr/>
        <p:txBody>
          <a:bodyPr/>
          <a:lstStyle/>
          <a:p>
            <a:r>
              <a:rPr lang="en-US" dirty="0">
                <a:hlinkClick r:id="rId2"/>
              </a:rPr>
              <a:t>Flame malware collision attack explained - Security Research &amp; Defense - Site Home - TechNet Blogs (archive.org)</a:t>
            </a:r>
            <a:endParaRPr lang="en-US" dirty="0"/>
          </a:p>
          <a:p>
            <a:r>
              <a:rPr lang="en-US" dirty="0"/>
              <a:t>Wikipedia</a:t>
            </a:r>
          </a:p>
          <a:p>
            <a:r>
              <a:rPr lang="en-US" dirty="0">
                <a:hlinkClick r:id="rId3"/>
              </a:rPr>
              <a:t>MD5 collision</a:t>
            </a:r>
            <a:endParaRPr lang="en-US" dirty="0"/>
          </a:p>
        </p:txBody>
      </p:sp>
    </p:spTree>
    <p:extLst>
      <p:ext uri="{BB962C8B-B14F-4D97-AF65-F5344CB8AC3E}">
        <p14:creationId xmlns:p14="http://schemas.microsoft.com/office/powerpoint/2010/main" val="1229584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Padding</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r>
              <a:rPr lang="en-US"/>
              <a:t>In order to make the input length in bits a multiple of 512, the following process is done:</a:t>
            </a:r>
          </a:p>
          <a:p>
            <a:r>
              <a:rPr lang="en-US"/>
              <a:t>Append the 0 bit to the input until the input length is 448 (mod 512)</a:t>
            </a:r>
          </a:p>
          <a:p>
            <a:r>
              <a:rPr lang="en-US"/>
              <a:t>Append the original length of the input (mod 2</a:t>
            </a:r>
            <a:r>
              <a:rPr lang="en-US" baseline="30000"/>
              <a:t>64</a:t>
            </a:r>
            <a:r>
              <a:rPr lang="en-US"/>
              <a:t>)</a:t>
            </a:r>
          </a:p>
        </p:txBody>
      </p:sp>
    </p:spTree>
    <p:extLst>
      <p:ext uri="{BB962C8B-B14F-4D97-AF65-F5344CB8AC3E}">
        <p14:creationId xmlns:p14="http://schemas.microsoft.com/office/powerpoint/2010/main" val="1535944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Initial state</a:t>
            </a:r>
          </a:p>
        </p:txBody>
      </p:sp>
      <p:sp>
        <p:nvSpPr>
          <p:cNvPr id="3" name="Content Placeholder 2">
            <a:extLst>
              <a:ext uri="{FF2B5EF4-FFF2-40B4-BE49-F238E27FC236}">
                <a16:creationId xmlns:a16="http://schemas.microsoft.com/office/drawing/2014/main" id="{3DE1D471-FF9C-4849-888B-2DCE7CDBF0A0}"/>
              </a:ext>
            </a:extLst>
          </p:cNvPr>
          <p:cNvSpPr>
            <a:spLocks noGrp="1"/>
          </p:cNvSpPr>
          <p:nvPr>
            <p:ph idx="1"/>
          </p:nvPr>
        </p:nvSpPr>
        <p:spPr/>
        <p:txBody>
          <a:bodyPr/>
          <a:lstStyle/>
          <a:p>
            <a:r>
              <a:rPr lang="en-US"/>
              <a:t>The initial state is an hardcoded 128 bits state, that is split into 4 32 bits block called A, B, C, D</a:t>
            </a:r>
          </a:p>
          <a:p>
            <a:pPr marL="36900" indent="0">
              <a:buNone/>
            </a:pPr>
            <a:r>
              <a:rPr lang="en-US"/>
              <a:t>State = 0x </a:t>
            </a:r>
            <a:r>
              <a:rPr lang="en-US">
                <a:solidFill>
                  <a:srgbClr val="00B050"/>
                </a:solidFill>
              </a:rPr>
              <a:t>67425301</a:t>
            </a:r>
            <a:r>
              <a:rPr lang="en-US"/>
              <a:t> </a:t>
            </a:r>
            <a:r>
              <a:rPr lang="en-US">
                <a:solidFill>
                  <a:srgbClr val="FFFF00"/>
                </a:solidFill>
              </a:rPr>
              <a:t>EDFCBA45</a:t>
            </a:r>
            <a:r>
              <a:rPr lang="en-US"/>
              <a:t> </a:t>
            </a:r>
            <a:r>
              <a:rPr lang="en-US">
                <a:solidFill>
                  <a:srgbClr val="FF0000"/>
                </a:solidFill>
              </a:rPr>
              <a:t>98CBADFE</a:t>
            </a:r>
            <a:r>
              <a:rPr lang="en-US"/>
              <a:t> </a:t>
            </a:r>
            <a:r>
              <a:rPr lang="en-US">
                <a:solidFill>
                  <a:srgbClr val="FFC000"/>
                </a:solidFill>
              </a:rPr>
              <a:t>13DCE476</a:t>
            </a:r>
          </a:p>
          <a:p>
            <a:pPr marL="36900" indent="0">
              <a:buNone/>
            </a:pPr>
            <a:r>
              <a:rPr lang="en-US"/>
              <a:t>A = </a:t>
            </a:r>
            <a:r>
              <a:rPr lang="en-US">
                <a:solidFill>
                  <a:srgbClr val="00B050"/>
                </a:solidFill>
              </a:rPr>
              <a:t>0x67425301</a:t>
            </a:r>
          </a:p>
          <a:p>
            <a:pPr marL="36900" indent="0">
              <a:buNone/>
            </a:pPr>
            <a:r>
              <a:rPr lang="en-US"/>
              <a:t>B = </a:t>
            </a:r>
            <a:r>
              <a:rPr lang="en-US">
                <a:solidFill>
                  <a:srgbClr val="FFFF00"/>
                </a:solidFill>
              </a:rPr>
              <a:t>0xEDFCBA45</a:t>
            </a:r>
          </a:p>
          <a:p>
            <a:pPr marL="36900" indent="0">
              <a:buNone/>
            </a:pPr>
            <a:r>
              <a:rPr lang="en-US"/>
              <a:t>C = </a:t>
            </a:r>
            <a:r>
              <a:rPr lang="en-US">
                <a:solidFill>
                  <a:srgbClr val="FF0000"/>
                </a:solidFill>
              </a:rPr>
              <a:t>0x98CBADFE</a:t>
            </a:r>
          </a:p>
          <a:p>
            <a:pPr marL="36900" indent="0">
              <a:buNone/>
            </a:pPr>
            <a:r>
              <a:rPr lang="en-US"/>
              <a:t>D = </a:t>
            </a:r>
            <a:r>
              <a:rPr lang="en-US">
                <a:solidFill>
                  <a:srgbClr val="FFC000"/>
                </a:solidFill>
              </a:rPr>
              <a:t>0x13DCE476</a:t>
            </a:r>
          </a:p>
        </p:txBody>
      </p:sp>
    </p:spTree>
    <p:extLst>
      <p:ext uri="{BB962C8B-B14F-4D97-AF65-F5344CB8AC3E}">
        <p14:creationId xmlns:p14="http://schemas.microsoft.com/office/powerpoint/2010/main" val="225828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loop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a:t>0e6c670f</a:t>
                      </a:r>
                      <a:endParaRPr lang="en-US" sz="1800"/>
                    </a:p>
                  </a:txBody>
                  <a:tcPr/>
                </a:tc>
                <a:tc>
                  <a:txBody>
                    <a:bodyPr/>
                    <a:lstStyle/>
                    <a:p>
                      <a:r>
                        <a:rPr lang="en-US"/>
                        <a:t>2f271acd</a:t>
                      </a:r>
                      <a:endParaRPr lang="en-US" sz="1800"/>
                    </a:p>
                  </a:txBody>
                  <a:tcPr/>
                </a:tc>
                <a:tc>
                  <a:txBody>
                    <a:bodyPr/>
                    <a:lstStyle/>
                    <a:p>
                      <a:r>
                        <a:rPr lang="en-US"/>
                        <a:t>1b3c30c5</a:t>
                      </a:r>
                      <a:endParaRPr lang="en-US" sz="1800"/>
                    </a:p>
                  </a:txBody>
                  <a:tcPr/>
                </a:tc>
                <a:tc>
                  <a:txBody>
                    <a:bodyPr/>
                    <a:lstStyle/>
                    <a:p>
                      <a:r>
                        <a:rPr lang="en-US"/>
                        <a:t>f17ca0b5</a:t>
                      </a:r>
                    </a:p>
                  </a:txBody>
                  <a:tcPr/>
                </a:tc>
                <a:tc>
                  <a:txBody>
                    <a:bodyPr/>
                    <a:lstStyle/>
                    <a:p>
                      <a:r>
                        <a:rPr lang="en-US"/>
                        <a:t>6031b5a0</a:t>
                      </a:r>
                      <a:endParaRPr lang="en-US" sz="1800"/>
                    </a:p>
                  </a:txBody>
                  <a:tcPr/>
                </a:tc>
                <a:tc>
                  <a:txBody>
                    <a:bodyPr/>
                    <a:lstStyle/>
                    <a:p>
                      <a:r>
                        <a:rPr lang="en-US"/>
                        <a:t>949ff572</a:t>
                      </a:r>
                      <a:endParaRPr lang="en-US" sz="1800"/>
                    </a:p>
                  </a:txBody>
                  <a:tcPr/>
                </a:tc>
                <a:tc>
                  <a:txBody>
                    <a:bodyPr/>
                    <a:lstStyle/>
                    <a:p>
                      <a:r>
                        <a:rPr lang="en-US"/>
                        <a:t>9ed828d5</a:t>
                      </a:r>
                      <a:endParaRPr lang="en-US" sz="1800"/>
                    </a:p>
                  </a:txBody>
                  <a:tcPr/>
                </a:tc>
                <a:tc>
                  <a:txBody>
                    <a:bodyPr/>
                    <a:lstStyle/>
                    <a:p>
                      <a:r>
                        <a:rPr lang="en-US"/>
                        <a:t>d898799a</a:t>
                      </a:r>
                    </a:p>
                  </a:txBody>
                  <a:tcPr/>
                </a:tc>
                <a:tc>
                  <a:txBody>
                    <a:bodyPr/>
                    <a:lstStyle/>
                    <a:p>
                      <a:r>
                        <a:rPr lang="en-US"/>
                        <a:t>70510ffe</a:t>
                      </a:r>
                    </a:p>
                  </a:txBody>
                  <a:tcPr/>
                </a:tc>
                <a:tc>
                  <a:txBody>
                    <a:bodyPr/>
                    <a:lstStyle/>
                    <a:p>
                      <a:r>
                        <a:rPr lang="en-US"/>
                        <a:t>7e81ae3e</a:t>
                      </a:r>
                      <a:endParaRPr lang="en-US" sz="1800"/>
                    </a:p>
                  </a:txBody>
                  <a:tcPr/>
                </a:tc>
                <a:tc>
                  <a:txBody>
                    <a:bodyPr/>
                    <a:lstStyle/>
                    <a:p>
                      <a:r>
                        <a:rPr lang="en-US"/>
                        <a:t>c3c30d84</a:t>
                      </a:r>
                      <a:endParaRPr lang="en-US" sz="1800"/>
                    </a:p>
                  </a:txBody>
                  <a:tcPr/>
                </a:tc>
                <a:tc>
                  <a:txBody>
                    <a:bodyPr/>
                    <a:lstStyle/>
                    <a:p>
                      <a:r>
                        <a:rPr lang="en-US"/>
                        <a:t>e54a0cc4</a:t>
                      </a:r>
                    </a:p>
                  </a:txBody>
                  <a:tcPr/>
                </a:tc>
                <a:tc>
                  <a:txBody>
                    <a:bodyPr/>
                    <a:lstStyle/>
                    <a:p>
                      <a:r>
                        <a:rPr lang="en-US"/>
                        <a:t>d3e55b37</a:t>
                      </a:r>
                      <a:endParaRPr lang="en-US" sz="1800"/>
                    </a:p>
                  </a:txBody>
                  <a:tcPr/>
                </a:tc>
                <a:tc>
                  <a:txBody>
                    <a:bodyPr/>
                    <a:lstStyle/>
                    <a:p>
                      <a:r>
                        <a:rPr lang="en-US"/>
                        <a:t>1cbbacb7</a:t>
                      </a:r>
                      <a:endParaRPr lang="en-US" sz="1800"/>
                    </a:p>
                  </a:txBody>
                  <a:tcPr/>
                </a:tc>
                <a:tc>
                  <a:txBody>
                    <a:bodyPr/>
                    <a:lstStyle/>
                    <a:p>
                      <a:r>
                        <a:rPr lang="en-US"/>
                        <a:t>3d088dca</a:t>
                      </a:r>
                      <a:endParaRPr lang="en-US" sz="1800"/>
                    </a:p>
                  </a:txBody>
                  <a:tcPr/>
                </a:tc>
                <a:tc>
                  <a:txBody>
                    <a:bodyPr/>
                    <a:lstStyle/>
                    <a:p>
                      <a:r>
                        <a:rPr lang="en-US"/>
                        <a:t>b8f35cb8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i=0</a:t>
            </a:r>
          </a:p>
          <a:p>
            <a:r>
              <a:rPr lang="en-US">
                <a:solidFill>
                  <a:schemeClr val="tx2"/>
                </a:solidFill>
              </a:rPr>
              <a:t>i%16=0</a:t>
            </a:r>
          </a:p>
        </p:txBody>
      </p:sp>
    </p:spTree>
    <p:extLst>
      <p:ext uri="{BB962C8B-B14F-4D97-AF65-F5344CB8AC3E}">
        <p14:creationId xmlns:p14="http://schemas.microsoft.com/office/powerpoint/2010/main" val="345197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a:t>0e6c670f</a:t>
                      </a:r>
                      <a:endParaRPr lang="en-US" sz="1800"/>
                    </a:p>
                  </a:txBody>
                  <a:tcPr/>
                </a:tc>
                <a:tc>
                  <a:txBody>
                    <a:bodyPr/>
                    <a:lstStyle/>
                    <a:p>
                      <a:r>
                        <a:rPr lang="en-US"/>
                        <a:t>2f271acd</a:t>
                      </a:r>
                      <a:endParaRPr lang="en-US" sz="1800"/>
                    </a:p>
                  </a:txBody>
                  <a:tcPr/>
                </a:tc>
                <a:tc>
                  <a:txBody>
                    <a:bodyPr/>
                    <a:lstStyle/>
                    <a:p>
                      <a:r>
                        <a:rPr lang="en-US"/>
                        <a:t>1b3c30c5</a:t>
                      </a:r>
                      <a:endParaRPr lang="en-US" sz="1800"/>
                    </a:p>
                  </a:txBody>
                  <a:tcPr/>
                </a:tc>
                <a:tc>
                  <a:txBody>
                    <a:bodyPr/>
                    <a:lstStyle/>
                    <a:p>
                      <a:r>
                        <a:rPr lang="en-US"/>
                        <a:t>f17ca0b5</a:t>
                      </a:r>
                    </a:p>
                  </a:txBody>
                  <a:tcPr/>
                </a:tc>
                <a:tc>
                  <a:txBody>
                    <a:bodyPr/>
                    <a:lstStyle/>
                    <a:p>
                      <a:r>
                        <a:rPr lang="en-US"/>
                        <a:t>6031b5a0</a:t>
                      </a:r>
                      <a:endParaRPr lang="en-US" sz="1800"/>
                    </a:p>
                  </a:txBody>
                  <a:tcPr/>
                </a:tc>
                <a:tc>
                  <a:txBody>
                    <a:bodyPr/>
                    <a:lstStyle/>
                    <a:p>
                      <a:r>
                        <a:rPr lang="en-US"/>
                        <a:t>949ff572</a:t>
                      </a:r>
                      <a:endParaRPr lang="en-US" sz="1800"/>
                    </a:p>
                  </a:txBody>
                  <a:tcPr/>
                </a:tc>
                <a:tc>
                  <a:txBody>
                    <a:bodyPr/>
                    <a:lstStyle/>
                    <a:p>
                      <a:r>
                        <a:rPr lang="en-US"/>
                        <a:t>9ed828d5</a:t>
                      </a:r>
                      <a:endParaRPr lang="en-US" sz="1800"/>
                    </a:p>
                  </a:txBody>
                  <a:tcPr/>
                </a:tc>
                <a:tc>
                  <a:txBody>
                    <a:bodyPr/>
                    <a:lstStyle/>
                    <a:p>
                      <a:r>
                        <a:rPr lang="en-US"/>
                        <a:t>d898799a</a:t>
                      </a:r>
                    </a:p>
                  </a:txBody>
                  <a:tcPr/>
                </a:tc>
                <a:tc>
                  <a:txBody>
                    <a:bodyPr/>
                    <a:lstStyle/>
                    <a:p>
                      <a:r>
                        <a:rPr lang="en-US"/>
                        <a:t>70510ffe</a:t>
                      </a:r>
                    </a:p>
                  </a:txBody>
                  <a:tcPr/>
                </a:tc>
                <a:tc>
                  <a:txBody>
                    <a:bodyPr/>
                    <a:lstStyle/>
                    <a:p>
                      <a:r>
                        <a:rPr lang="en-US"/>
                        <a:t>7e81ae3e</a:t>
                      </a:r>
                      <a:endParaRPr lang="en-US" sz="1800"/>
                    </a:p>
                  </a:txBody>
                  <a:tcPr/>
                </a:tc>
                <a:tc>
                  <a:txBody>
                    <a:bodyPr/>
                    <a:lstStyle/>
                    <a:p>
                      <a:r>
                        <a:rPr lang="en-US"/>
                        <a:t>c3c30d84</a:t>
                      </a:r>
                      <a:endParaRPr lang="en-US" sz="1800"/>
                    </a:p>
                  </a:txBody>
                  <a:tcPr/>
                </a:tc>
                <a:tc>
                  <a:txBody>
                    <a:bodyPr/>
                    <a:lstStyle/>
                    <a:p>
                      <a:r>
                        <a:rPr lang="en-US"/>
                        <a:t>e54a0cc4</a:t>
                      </a:r>
                    </a:p>
                  </a:txBody>
                  <a:tcPr/>
                </a:tc>
                <a:tc>
                  <a:txBody>
                    <a:bodyPr/>
                    <a:lstStyle/>
                    <a:p>
                      <a:r>
                        <a:rPr lang="en-US"/>
                        <a:t>d3e55b37</a:t>
                      </a:r>
                      <a:endParaRPr lang="en-US" sz="1800"/>
                    </a:p>
                  </a:txBody>
                  <a:tcPr/>
                </a:tc>
                <a:tc>
                  <a:txBody>
                    <a:bodyPr/>
                    <a:lstStyle/>
                    <a:p>
                      <a:r>
                        <a:rPr lang="en-US"/>
                        <a:t>1cbbacb7</a:t>
                      </a:r>
                      <a:endParaRPr lang="en-US" sz="1800"/>
                    </a:p>
                  </a:txBody>
                  <a:tcPr/>
                </a:tc>
                <a:tc>
                  <a:txBody>
                    <a:bodyPr/>
                    <a:lstStyle/>
                    <a:p>
                      <a:r>
                        <a:rPr lang="en-US"/>
                        <a:t>3d088dca</a:t>
                      </a:r>
                      <a:endParaRPr lang="en-US" sz="1800"/>
                    </a:p>
                  </a:txBody>
                  <a:tcPr/>
                </a:tc>
                <a:tc>
                  <a:txBody>
                    <a:bodyPr/>
                    <a:lstStyle/>
                    <a:p>
                      <a:r>
                        <a:rPr lang="en-US"/>
                        <a:t>b8f35cb8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extLst>
              <p:ext uri="{D42A27DB-BD31-4B8C-83A1-F6EECF244321}">
                <p14:modId xmlns:p14="http://schemas.microsoft.com/office/powerpoint/2010/main" val="1439182100"/>
              </p:ext>
            </p:extLst>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extLst>
              <p:ext uri="{D42A27DB-BD31-4B8C-83A1-F6EECF244321}">
                <p14:modId xmlns:p14="http://schemas.microsoft.com/office/powerpoint/2010/main" val="3388559344"/>
              </p:ext>
            </p:extLst>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endParaRPr lang="en-US">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166878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1668780" y="2726648"/>
            <a:ext cx="334364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i=0</a:t>
            </a:r>
          </a:p>
          <a:p>
            <a:r>
              <a:rPr lang="en-US">
                <a:solidFill>
                  <a:schemeClr val="tx2"/>
                </a:solidFill>
              </a:rPr>
              <a:t>i%16=0</a:t>
            </a:r>
          </a:p>
        </p:txBody>
      </p:sp>
      <p:sp>
        <p:nvSpPr>
          <p:cNvPr id="3" name="TextBox 2">
            <a:extLst>
              <a:ext uri="{FF2B5EF4-FFF2-40B4-BE49-F238E27FC236}">
                <a16:creationId xmlns:a16="http://schemas.microsoft.com/office/drawing/2014/main" id="{029C0140-06E6-D57E-64A1-17F1C3E78752}"/>
              </a:ext>
            </a:extLst>
          </p:cNvPr>
          <p:cNvSpPr txBox="1"/>
          <p:nvPr/>
        </p:nvSpPr>
        <p:spPr>
          <a:xfrm>
            <a:off x="677878" y="4599637"/>
            <a:ext cx="3044603" cy="369332"/>
          </a:xfrm>
          <a:prstGeom prst="rect">
            <a:avLst/>
          </a:prstGeom>
          <a:noFill/>
        </p:spPr>
        <p:txBody>
          <a:bodyPr wrap="square" rtlCol="0">
            <a:spAutoFit/>
          </a:bodyPr>
          <a:lstStyle/>
          <a:p>
            <a:pPr algn="ctr"/>
            <a:r>
              <a:rPr lang="en-US"/>
              <a:t>B</a:t>
            </a:r>
          </a:p>
        </p:txBody>
      </p:sp>
      <p:sp>
        <p:nvSpPr>
          <p:cNvPr id="6" name="TextBox 5">
            <a:extLst>
              <a:ext uri="{FF2B5EF4-FFF2-40B4-BE49-F238E27FC236}">
                <a16:creationId xmlns:a16="http://schemas.microsoft.com/office/drawing/2014/main" id="{57AF6EF7-3296-B207-054F-5643525D074D}"/>
              </a:ext>
            </a:extLst>
          </p:cNvPr>
          <p:cNvSpPr txBox="1"/>
          <p:nvPr/>
        </p:nvSpPr>
        <p:spPr>
          <a:xfrm>
            <a:off x="690325" y="4230814"/>
            <a:ext cx="3044603" cy="369332"/>
          </a:xfrm>
          <a:prstGeom prst="rect">
            <a:avLst/>
          </a:prstGeom>
          <a:noFill/>
        </p:spPr>
        <p:txBody>
          <a:bodyPr wrap="square" rtlCol="0">
            <a:spAutoFit/>
          </a:bodyPr>
          <a:lstStyle/>
          <a:p>
            <a:pPr algn="ctr"/>
            <a:r>
              <a:rPr lang="en-US"/>
              <a:t>A</a:t>
            </a:r>
          </a:p>
        </p:txBody>
      </p:sp>
      <p:sp>
        <p:nvSpPr>
          <p:cNvPr id="7" name="TextBox 6">
            <a:extLst>
              <a:ext uri="{FF2B5EF4-FFF2-40B4-BE49-F238E27FC236}">
                <a16:creationId xmlns:a16="http://schemas.microsoft.com/office/drawing/2014/main" id="{39D86BE2-A84C-93B8-FA0E-21D95CD0EA03}"/>
              </a:ext>
            </a:extLst>
          </p:cNvPr>
          <p:cNvSpPr txBox="1"/>
          <p:nvPr/>
        </p:nvSpPr>
        <p:spPr>
          <a:xfrm>
            <a:off x="677878" y="4988411"/>
            <a:ext cx="3044603" cy="369332"/>
          </a:xfrm>
          <a:prstGeom prst="rect">
            <a:avLst/>
          </a:prstGeom>
          <a:noFill/>
        </p:spPr>
        <p:txBody>
          <a:bodyPr wrap="square" rtlCol="0">
            <a:spAutoFit/>
          </a:bodyPr>
          <a:lstStyle/>
          <a:p>
            <a:pPr algn="ctr"/>
            <a:r>
              <a:rPr lang="en-US"/>
              <a:t>C</a:t>
            </a:r>
          </a:p>
        </p:txBody>
      </p:sp>
      <p:sp>
        <p:nvSpPr>
          <p:cNvPr id="9" name="TextBox 8">
            <a:extLst>
              <a:ext uri="{FF2B5EF4-FFF2-40B4-BE49-F238E27FC236}">
                <a16:creationId xmlns:a16="http://schemas.microsoft.com/office/drawing/2014/main" id="{3421A0DC-6D49-D893-BBF5-B46B831AD12F}"/>
              </a:ext>
            </a:extLst>
          </p:cNvPr>
          <p:cNvSpPr txBox="1"/>
          <p:nvPr/>
        </p:nvSpPr>
        <p:spPr>
          <a:xfrm>
            <a:off x="675753" y="5299948"/>
            <a:ext cx="3044603" cy="369332"/>
          </a:xfrm>
          <a:prstGeom prst="rect">
            <a:avLst/>
          </a:prstGeom>
          <a:noFill/>
        </p:spPr>
        <p:txBody>
          <a:bodyPr wrap="square" rtlCol="0">
            <a:spAutoFit/>
          </a:bodyPr>
          <a:lstStyle/>
          <a:p>
            <a:pPr algn="ctr"/>
            <a:r>
              <a:rPr lang="en-US"/>
              <a:t>D</a:t>
            </a:r>
          </a:p>
        </p:txBody>
      </p:sp>
      <p:sp>
        <p:nvSpPr>
          <p:cNvPr id="10" name="TextBox 9">
            <a:extLst>
              <a:ext uri="{FF2B5EF4-FFF2-40B4-BE49-F238E27FC236}">
                <a16:creationId xmlns:a16="http://schemas.microsoft.com/office/drawing/2014/main" id="{88E93BF8-A80E-30FD-618C-641F799BF7B4}"/>
              </a:ext>
            </a:extLst>
          </p:cNvPr>
          <p:cNvSpPr txBox="1"/>
          <p:nvPr/>
        </p:nvSpPr>
        <p:spPr>
          <a:xfrm>
            <a:off x="8307677" y="5312637"/>
            <a:ext cx="3044603" cy="369332"/>
          </a:xfrm>
          <a:prstGeom prst="rect">
            <a:avLst/>
          </a:prstGeom>
          <a:noFill/>
        </p:spPr>
        <p:txBody>
          <a:bodyPr wrap="square" rtlCol="0">
            <a:spAutoFit/>
          </a:bodyPr>
          <a:lstStyle/>
          <a:p>
            <a:pPr algn="ctr"/>
            <a:r>
              <a:rPr lang="en-US"/>
              <a:t>D’</a:t>
            </a:r>
          </a:p>
        </p:txBody>
      </p:sp>
      <p:sp>
        <p:nvSpPr>
          <p:cNvPr id="12" name="TextBox 11">
            <a:extLst>
              <a:ext uri="{FF2B5EF4-FFF2-40B4-BE49-F238E27FC236}">
                <a16:creationId xmlns:a16="http://schemas.microsoft.com/office/drawing/2014/main" id="{E4BC852E-AF3F-F650-E647-DC3C264EA817}"/>
              </a:ext>
            </a:extLst>
          </p:cNvPr>
          <p:cNvSpPr txBox="1"/>
          <p:nvPr/>
        </p:nvSpPr>
        <p:spPr>
          <a:xfrm>
            <a:off x="8296728" y="4590941"/>
            <a:ext cx="3044603" cy="369332"/>
          </a:xfrm>
          <a:prstGeom prst="rect">
            <a:avLst/>
          </a:prstGeom>
          <a:noFill/>
        </p:spPr>
        <p:txBody>
          <a:bodyPr wrap="square" rtlCol="0">
            <a:spAutoFit/>
          </a:bodyPr>
          <a:lstStyle/>
          <a:p>
            <a:pPr algn="ctr"/>
            <a:r>
              <a:rPr lang="en-US"/>
              <a:t>B’</a:t>
            </a:r>
          </a:p>
        </p:txBody>
      </p:sp>
      <p:sp>
        <p:nvSpPr>
          <p:cNvPr id="13" name="TextBox 12">
            <a:extLst>
              <a:ext uri="{FF2B5EF4-FFF2-40B4-BE49-F238E27FC236}">
                <a16:creationId xmlns:a16="http://schemas.microsoft.com/office/drawing/2014/main" id="{561B57F8-F48E-4302-29AC-DFECF2CA5269}"/>
              </a:ext>
            </a:extLst>
          </p:cNvPr>
          <p:cNvSpPr txBox="1"/>
          <p:nvPr/>
        </p:nvSpPr>
        <p:spPr>
          <a:xfrm>
            <a:off x="8296069" y="4948187"/>
            <a:ext cx="3044603" cy="369332"/>
          </a:xfrm>
          <a:prstGeom prst="rect">
            <a:avLst/>
          </a:prstGeom>
          <a:noFill/>
        </p:spPr>
        <p:txBody>
          <a:bodyPr wrap="square" rtlCol="0">
            <a:spAutoFit/>
          </a:bodyPr>
          <a:lstStyle/>
          <a:p>
            <a:pPr algn="ctr"/>
            <a:r>
              <a:rPr lang="en-US"/>
              <a:t>C’</a:t>
            </a:r>
          </a:p>
        </p:txBody>
      </p:sp>
      <p:sp>
        <p:nvSpPr>
          <p:cNvPr id="15" name="TextBox 14">
            <a:extLst>
              <a:ext uri="{FF2B5EF4-FFF2-40B4-BE49-F238E27FC236}">
                <a16:creationId xmlns:a16="http://schemas.microsoft.com/office/drawing/2014/main" id="{BD5B4828-72D4-F650-ECDA-73FF15341C9D}"/>
              </a:ext>
            </a:extLst>
          </p:cNvPr>
          <p:cNvSpPr txBox="1"/>
          <p:nvPr/>
        </p:nvSpPr>
        <p:spPr>
          <a:xfrm>
            <a:off x="8298047" y="4218397"/>
            <a:ext cx="3044603" cy="369332"/>
          </a:xfrm>
          <a:prstGeom prst="rect">
            <a:avLst/>
          </a:prstGeom>
          <a:noFill/>
        </p:spPr>
        <p:txBody>
          <a:bodyPr wrap="square" rtlCol="0">
            <a:spAutoFit/>
          </a:bodyPr>
          <a:lstStyle/>
          <a:p>
            <a:pPr algn="ctr"/>
            <a:r>
              <a:rPr lang="en-US"/>
              <a:t>A’</a:t>
            </a:r>
          </a:p>
        </p:txBody>
      </p:sp>
    </p:spTree>
    <p:extLst>
      <p:ext uri="{BB962C8B-B14F-4D97-AF65-F5344CB8AC3E}">
        <p14:creationId xmlns:p14="http://schemas.microsoft.com/office/powerpoint/2010/main" val="3253795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4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6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63"/>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7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8"/>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42" presetClass="path" presetSubtype="0" accel="50000" decel="50000" fill="hold" grpId="0" nodeType="withEffect">
                                  <p:stCondLst>
                                    <p:cond delay="0"/>
                                  </p:stCondLst>
                                  <p:childTnLst>
                                    <p:animMotion origin="layout" path="M 1.25E-6 1.85185E-6 L -0.62487 0.00416 " pathEditMode="relative" rAng="0" ptsTypes="AA">
                                      <p:cBhvr>
                                        <p:cTn id="48" dur="1000" fill="hold"/>
                                        <p:tgtEl>
                                          <p:spTgt spid="15"/>
                                        </p:tgtEl>
                                        <p:attrNameLst>
                                          <p:attrName>ppt_x</p:attrName>
                                          <p:attrName>ppt_y</p:attrName>
                                        </p:attrNameLst>
                                      </p:cBhvr>
                                      <p:rCtr x="-31250" y="208"/>
                                    </p:animMotion>
                                  </p:childTnLst>
                                </p:cTn>
                              </p:par>
                              <p:par>
                                <p:cTn id="49" presetID="42" presetClass="path" presetSubtype="0" accel="50000" decel="50000" fill="hold" grpId="0" nodeType="withEffect">
                                  <p:stCondLst>
                                    <p:cond delay="0"/>
                                  </p:stCondLst>
                                  <p:childTnLst>
                                    <p:animMotion origin="layout" path="M 1.45833E-6 3.7037E-6 L -0.62526 0.00231 " pathEditMode="relative" rAng="0" ptsTypes="AA">
                                      <p:cBhvr>
                                        <p:cTn id="50" dur="1000" fill="hold"/>
                                        <p:tgtEl>
                                          <p:spTgt spid="12"/>
                                        </p:tgtEl>
                                        <p:attrNameLst>
                                          <p:attrName>ppt_x</p:attrName>
                                          <p:attrName>ppt_y</p:attrName>
                                        </p:attrNameLst>
                                      </p:cBhvr>
                                      <p:rCtr x="-31263" y="116"/>
                                    </p:animMotion>
                                  </p:childTnLst>
                                </p:cTn>
                              </p:par>
                              <p:par>
                                <p:cTn id="51" presetID="42" presetClass="path" presetSubtype="0" accel="50000" decel="50000" fill="hold" grpId="0" nodeType="withEffect">
                                  <p:stCondLst>
                                    <p:cond delay="0"/>
                                  </p:stCondLst>
                                  <p:childTnLst>
                                    <p:animMotion origin="layout" path="M 1.45833E-6 3.7037E-7 L -0.62539 0.00301 " pathEditMode="relative" rAng="0" ptsTypes="AA">
                                      <p:cBhvr>
                                        <p:cTn id="52" dur="1000" fill="hold"/>
                                        <p:tgtEl>
                                          <p:spTgt spid="13"/>
                                        </p:tgtEl>
                                        <p:attrNameLst>
                                          <p:attrName>ppt_x</p:attrName>
                                          <p:attrName>ppt_y</p:attrName>
                                        </p:attrNameLst>
                                      </p:cBhvr>
                                      <p:rCtr x="-31276" y="139"/>
                                    </p:animMotion>
                                  </p:childTnLst>
                                </p:cTn>
                              </p:par>
                              <p:par>
                                <p:cTn id="53" presetID="42" presetClass="path" presetSubtype="0" accel="50000" decel="50000" fill="hold" grpId="0" nodeType="withEffect">
                                  <p:stCondLst>
                                    <p:cond delay="0"/>
                                  </p:stCondLst>
                                  <p:childTnLst>
                                    <p:animMotion origin="layout" path="M 0 -3.7037E-7 L -0.6263 0.00394 " pathEditMode="relative" rAng="0" ptsTypes="AA">
                                      <p:cBhvr>
                                        <p:cTn id="54" dur="1000" fill="hold"/>
                                        <p:tgtEl>
                                          <p:spTgt spid="10"/>
                                        </p:tgtEl>
                                        <p:attrNameLst>
                                          <p:attrName>ppt_x</p:attrName>
                                          <p:attrName>ppt_y</p:attrName>
                                        </p:attrNameLst>
                                      </p:cBhvr>
                                      <p:rCtr x="-31315"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3" grpId="0"/>
      <p:bldP spid="6" grpId="0"/>
      <p:bldP spid="7" grpId="0"/>
      <p:bldP spid="9" grpId="0"/>
      <p:bldP spid="10" grpId="0"/>
      <p:bldP spid="12"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30124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301240" y="2726648"/>
            <a:ext cx="271118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i=1</a:t>
            </a:r>
          </a:p>
          <a:p>
            <a:r>
              <a:rPr lang="en-US">
                <a:solidFill>
                  <a:schemeClr val="tx2"/>
                </a:solidFill>
              </a:rPr>
              <a:t>i%16=1</a:t>
            </a:r>
          </a:p>
        </p:txBody>
      </p:sp>
    </p:spTree>
    <p:extLst>
      <p:ext uri="{BB962C8B-B14F-4D97-AF65-F5344CB8AC3E}">
        <p14:creationId xmlns:p14="http://schemas.microsoft.com/office/powerpoint/2010/main" val="1620723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FF07C5-AB12-D240-80D3-740FE8431BAF}"/>
              </a:ext>
            </a:extLst>
          </p:cNvPr>
          <p:cNvCxnSpPr>
            <a:cxnSpLocks/>
          </p:cNvCxnSpPr>
          <p:nvPr/>
        </p:nvCxnSpPr>
        <p:spPr>
          <a:xfrm>
            <a:off x="3747986" y="555249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6FCBE14-B856-6028-7384-BCCC33A2CAFB}"/>
              </a:ext>
            </a:extLst>
          </p:cNvPr>
          <p:cNvCxnSpPr>
            <a:cxnSpLocks/>
          </p:cNvCxnSpPr>
          <p:nvPr/>
        </p:nvCxnSpPr>
        <p:spPr>
          <a:xfrm>
            <a:off x="3747986" y="5151275"/>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32E3BAC0-5116-A53F-7E70-0272D6400DF5}"/>
              </a:ext>
            </a:extLst>
          </p:cNvPr>
          <p:cNvCxnSpPr>
            <a:cxnSpLocks/>
          </p:cNvCxnSpPr>
          <p:nvPr/>
        </p:nvCxnSpPr>
        <p:spPr>
          <a:xfrm>
            <a:off x="3751974" y="4778051"/>
            <a:ext cx="2394768" cy="0"/>
          </a:xfrm>
          <a:prstGeom prst="line">
            <a:avLst/>
          </a:prstGeom>
          <a:ln w="50800"/>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3AFF50-E3AF-FC4D-0A00-E55CD3BF6363}"/>
              </a:ext>
            </a:extLst>
          </p:cNvPr>
          <p:cNvCxnSpPr>
            <a:cxnSpLocks/>
          </p:cNvCxnSpPr>
          <p:nvPr/>
        </p:nvCxnSpPr>
        <p:spPr>
          <a:xfrm>
            <a:off x="3751974"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7705A-68F6-F447-19EF-9FDC7E059408}"/>
              </a:ext>
            </a:extLst>
          </p:cNvPr>
          <p:cNvSpPr>
            <a:spLocks noGrp="1"/>
          </p:cNvSpPr>
          <p:nvPr>
            <p:ph type="title"/>
          </p:nvPr>
        </p:nvSpPr>
        <p:spPr/>
        <p:txBody>
          <a:bodyPr/>
          <a:lstStyle/>
          <a:p>
            <a:r>
              <a:rPr lang="en-US"/>
              <a:t>How the first round works</a:t>
            </a:r>
          </a:p>
        </p:txBody>
      </p:sp>
      <p:sp>
        <p:nvSpPr>
          <p:cNvPr id="4" name="TextBox 3">
            <a:extLst>
              <a:ext uri="{FF2B5EF4-FFF2-40B4-BE49-F238E27FC236}">
                <a16:creationId xmlns:a16="http://schemas.microsoft.com/office/drawing/2014/main" id="{34514D4B-A2BF-08CC-3CF3-6611797065D7}"/>
              </a:ext>
            </a:extLst>
          </p:cNvPr>
          <p:cNvSpPr txBox="1"/>
          <p:nvPr/>
        </p:nvSpPr>
        <p:spPr>
          <a:xfrm>
            <a:off x="438538" y="1831269"/>
            <a:ext cx="10711543" cy="369332"/>
          </a:xfrm>
          <a:prstGeom prst="rect">
            <a:avLst/>
          </a:prstGeom>
          <a:noFill/>
        </p:spPr>
        <p:txBody>
          <a:bodyPr wrap="square" rtlCol="0">
            <a:spAutoFit/>
          </a:bodyPr>
          <a:lstStyle/>
          <a:p>
            <a:r>
              <a:rPr lang="en-US">
                <a:solidFill>
                  <a:schemeClr val="tx2"/>
                </a:solidFill>
              </a:rPr>
              <a:t>Input: </a:t>
            </a:r>
          </a:p>
        </p:txBody>
      </p:sp>
      <p:graphicFrame>
        <p:nvGraphicFramePr>
          <p:cNvPr id="5" name="Table 4">
            <a:extLst>
              <a:ext uri="{FF2B5EF4-FFF2-40B4-BE49-F238E27FC236}">
                <a16:creationId xmlns:a16="http://schemas.microsoft.com/office/drawing/2014/main" id="{F164C4C1-7B5F-8DB5-15CD-2062DBE345D5}"/>
              </a:ext>
            </a:extLst>
          </p:cNvPr>
          <p:cNvGraphicFramePr>
            <a:graphicFrameLocks noGrp="1"/>
          </p:cNvGraphicFramePr>
          <p:nvPr/>
        </p:nvGraphicFramePr>
        <p:xfrm>
          <a:off x="1304211" y="1833309"/>
          <a:ext cx="10536336" cy="640080"/>
        </p:xfrm>
        <a:graphic>
          <a:graphicData uri="http://schemas.openxmlformats.org/drawingml/2006/table">
            <a:tbl>
              <a:tblPr firstRow="1" bandRow="1">
                <a:tableStyleId>{5C22544A-7EE6-4342-B048-85BDC9FD1C3A}</a:tableStyleId>
              </a:tblPr>
              <a:tblGrid>
                <a:gridCol w="658521">
                  <a:extLst>
                    <a:ext uri="{9D8B030D-6E8A-4147-A177-3AD203B41FA5}">
                      <a16:colId xmlns:a16="http://schemas.microsoft.com/office/drawing/2014/main" val="3857410002"/>
                    </a:ext>
                  </a:extLst>
                </a:gridCol>
                <a:gridCol w="658521">
                  <a:extLst>
                    <a:ext uri="{9D8B030D-6E8A-4147-A177-3AD203B41FA5}">
                      <a16:colId xmlns:a16="http://schemas.microsoft.com/office/drawing/2014/main" val="759245099"/>
                    </a:ext>
                  </a:extLst>
                </a:gridCol>
                <a:gridCol w="658521">
                  <a:extLst>
                    <a:ext uri="{9D8B030D-6E8A-4147-A177-3AD203B41FA5}">
                      <a16:colId xmlns:a16="http://schemas.microsoft.com/office/drawing/2014/main" val="2244468404"/>
                    </a:ext>
                  </a:extLst>
                </a:gridCol>
                <a:gridCol w="658521">
                  <a:extLst>
                    <a:ext uri="{9D8B030D-6E8A-4147-A177-3AD203B41FA5}">
                      <a16:colId xmlns:a16="http://schemas.microsoft.com/office/drawing/2014/main" val="1870914401"/>
                    </a:ext>
                  </a:extLst>
                </a:gridCol>
                <a:gridCol w="658521">
                  <a:extLst>
                    <a:ext uri="{9D8B030D-6E8A-4147-A177-3AD203B41FA5}">
                      <a16:colId xmlns:a16="http://schemas.microsoft.com/office/drawing/2014/main" val="3042777862"/>
                    </a:ext>
                  </a:extLst>
                </a:gridCol>
                <a:gridCol w="658521">
                  <a:extLst>
                    <a:ext uri="{9D8B030D-6E8A-4147-A177-3AD203B41FA5}">
                      <a16:colId xmlns:a16="http://schemas.microsoft.com/office/drawing/2014/main" val="1670746634"/>
                    </a:ext>
                  </a:extLst>
                </a:gridCol>
                <a:gridCol w="658521">
                  <a:extLst>
                    <a:ext uri="{9D8B030D-6E8A-4147-A177-3AD203B41FA5}">
                      <a16:colId xmlns:a16="http://schemas.microsoft.com/office/drawing/2014/main" val="1461977811"/>
                    </a:ext>
                  </a:extLst>
                </a:gridCol>
                <a:gridCol w="658521">
                  <a:extLst>
                    <a:ext uri="{9D8B030D-6E8A-4147-A177-3AD203B41FA5}">
                      <a16:colId xmlns:a16="http://schemas.microsoft.com/office/drawing/2014/main" val="4057880031"/>
                    </a:ext>
                  </a:extLst>
                </a:gridCol>
                <a:gridCol w="658521">
                  <a:extLst>
                    <a:ext uri="{9D8B030D-6E8A-4147-A177-3AD203B41FA5}">
                      <a16:colId xmlns:a16="http://schemas.microsoft.com/office/drawing/2014/main" val="2893125462"/>
                    </a:ext>
                  </a:extLst>
                </a:gridCol>
                <a:gridCol w="658521">
                  <a:extLst>
                    <a:ext uri="{9D8B030D-6E8A-4147-A177-3AD203B41FA5}">
                      <a16:colId xmlns:a16="http://schemas.microsoft.com/office/drawing/2014/main" val="2269707631"/>
                    </a:ext>
                  </a:extLst>
                </a:gridCol>
                <a:gridCol w="658521">
                  <a:extLst>
                    <a:ext uri="{9D8B030D-6E8A-4147-A177-3AD203B41FA5}">
                      <a16:colId xmlns:a16="http://schemas.microsoft.com/office/drawing/2014/main" val="3432091832"/>
                    </a:ext>
                  </a:extLst>
                </a:gridCol>
                <a:gridCol w="658521">
                  <a:extLst>
                    <a:ext uri="{9D8B030D-6E8A-4147-A177-3AD203B41FA5}">
                      <a16:colId xmlns:a16="http://schemas.microsoft.com/office/drawing/2014/main" val="3029388602"/>
                    </a:ext>
                  </a:extLst>
                </a:gridCol>
                <a:gridCol w="658521">
                  <a:extLst>
                    <a:ext uri="{9D8B030D-6E8A-4147-A177-3AD203B41FA5}">
                      <a16:colId xmlns:a16="http://schemas.microsoft.com/office/drawing/2014/main" val="3903396724"/>
                    </a:ext>
                  </a:extLst>
                </a:gridCol>
                <a:gridCol w="658521">
                  <a:extLst>
                    <a:ext uri="{9D8B030D-6E8A-4147-A177-3AD203B41FA5}">
                      <a16:colId xmlns:a16="http://schemas.microsoft.com/office/drawing/2014/main" val="3760893004"/>
                    </a:ext>
                  </a:extLst>
                </a:gridCol>
                <a:gridCol w="658521">
                  <a:extLst>
                    <a:ext uri="{9D8B030D-6E8A-4147-A177-3AD203B41FA5}">
                      <a16:colId xmlns:a16="http://schemas.microsoft.com/office/drawing/2014/main" val="3767835350"/>
                    </a:ext>
                  </a:extLst>
                </a:gridCol>
                <a:gridCol w="658521">
                  <a:extLst>
                    <a:ext uri="{9D8B030D-6E8A-4147-A177-3AD203B41FA5}">
                      <a16:colId xmlns:a16="http://schemas.microsoft.com/office/drawing/2014/main" val="2895964992"/>
                    </a:ext>
                  </a:extLst>
                </a:gridCol>
              </a:tblGrid>
              <a:tr h="638978">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tc>
                  <a:txBody>
                    <a:bodyPr/>
                    <a:lstStyle/>
                    <a:p>
                      <a:r>
                        <a:rPr lang="en-US" sz="1800"/>
                        <a:t>1234</a:t>
                      </a:r>
                    </a:p>
                    <a:p>
                      <a:r>
                        <a:rPr lang="en-US" sz="1800"/>
                        <a:t>5678</a:t>
                      </a:r>
                    </a:p>
                  </a:txBody>
                  <a:tcPr/>
                </a:tc>
                <a:extLst>
                  <a:ext uri="{0D108BD9-81ED-4DB2-BD59-A6C34878D82A}">
                    <a16:rowId xmlns:a16="http://schemas.microsoft.com/office/drawing/2014/main" val="2366447250"/>
                  </a:ext>
                </a:extLst>
              </a:tr>
            </a:tbl>
          </a:graphicData>
        </a:graphic>
      </p:graphicFrame>
      <p:sp>
        <p:nvSpPr>
          <p:cNvPr id="8" name="TextBox 7">
            <a:extLst>
              <a:ext uri="{FF2B5EF4-FFF2-40B4-BE49-F238E27FC236}">
                <a16:creationId xmlns:a16="http://schemas.microsoft.com/office/drawing/2014/main" id="{EEEF7B2E-32E4-E5FB-5CB0-93FBAEEFCFEE}"/>
              </a:ext>
            </a:extLst>
          </p:cNvPr>
          <p:cNvSpPr txBox="1"/>
          <p:nvPr/>
        </p:nvSpPr>
        <p:spPr>
          <a:xfrm>
            <a:off x="1741403" y="3528789"/>
            <a:ext cx="951722" cy="369332"/>
          </a:xfrm>
          <a:prstGeom prst="rect">
            <a:avLst/>
          </a:prstGeom>
          <a:noFill/>
        </p:spPr>
        <p:txBody>
          <a:bodyPr wrap="square" rtlCol="0">
            <a:spAutoFit/>
          </a:bodyPr>
          <a:lstStyle/>
          <a:p>
            <a:pPr algn="ctr"/>
            <a:r>
              <a:rPr lang="en-US">
                <a:solidFill>
                  <a:schemeClr val="tx2"/>
                </a:solidFill>
              </a:rPr>
              <a:t>State</a:t>
            </a:r>
          </a:p>
        </p:txBody>
      </p:sp>
      <p:graphicFrame>
        <p:nvGraphicFramePr>
          <p:cNvPr id="11" name="Table 10">
            <a:extLst>
              <a:ext uri="{FF2B5EF4-FFF2-40B4-BE49-F238E27FC236}">
                <a16:creationId xmlns:a16="http://schemas.microsoft.com/office/drawing/2014/main" id="{30C348E1-9234-D694-9462-DE9CAB15E790}"/>
              </a:ext>
            </a:extLst>
          </p:cNvPr>
          <p:cNvGraphicFramePr>
            <a:graphicFrameLocks noGrp="1"/>
          </p:cNvGraphicFramePr>
          <p:nvPr/>
        </p:nvGraphicFramePr>
        <p:xfrm>
          <a:off x="682378" y="4229100"/>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sp>
        <p:nvSpPr>
          <p:cNvPr id="14" name="TextBox 13">
            <a:extLst>
              <a:ext uri="{FF2B5EF4-FFF2-40B4-BE49-F238E27FC236}">
                <a16:creationId xmlns:a16="http://schemas.microsoft.com/office/drawing/2014/main" id="{B5FF0D20-D236-0D67-24AE-4D4A75B59017}"/>
              </a:ext>
            </a:extLst>
          </p:cNvPr>
          <p:cNvSpPr txBox="1"/>
          <p:nvPr/>
        </p:nvSpPr>
        <p:spPr>
          <a:xfrm>
            <a:off x="1304212" y="1391303"/>
            <a:ext cx="664548" cy="369332"/>
          </a:xfrm>
          <a:prstGeom prst="rect">
            <a:avLst/>
          </a:prstGeom>
          <a:noFill/>
        </p:spPr>
        <p:txBody>
          <a:bodyPr wrap="square" rtlCol="0">
            <a:spAutoFit/>
          </a:bodyPr>
          <a:lstStyle/>
          <a:p>
            <a:pPr algn="ctr"/>
            <a:r>
              <a:rPr lang="en-US"/>
              <a:t>0</a:t>
            </a:r>
          </a:p>
        </p:txBody>
      </p:sp>
      <p:sp>
        <p:nvSpPr>
          <p:cNvPr id="16" name="TextBox 15">
            <a:extLst>
              <a:ext uri="{FF2B5EF4-FFF2-40B4-BE49-F238E27FC236}">
                <a16:creationId xmlns:a16="http://schemas.microsoft.com/office/drawing/2014/main" id="{E897A3F6-2F2F-845F-AF1E-362CAA137E58}"/>
              </a:ext>
            </a:extLst>
          </p:cNvPr>
          <p:cNvSpPr txBox="1"/>
          <p:nvPr/>
        </p:nvSpPr>
        <p:spPr>
          <a:xfrm>
            <a:off x="1931438" y="1391303"/>
            <a:ext cx="664548" cy="369332"/>
          </a:xfrm>
          <a:prstGeom prst="rect">
            <a:avLst/>
          </a:prstGeom>
          <a:noFill/>
        </p:spPr>
        <p:txBody>
          <a:bodyPr wrap="square" rtlCol="0">
            <a:spAutoFit/>
          </a:bodyPr>
          <a:lstStyle/>
          <a:p>
            <a:pPr algn="ctr"/>
            <a:r>
              <a:rPr lang="en-US"/>
              <a:t>1</a:t>
            </a:r>
          </a:p>
        </p:txBody>
      </p:sp>
      <p:sp>
        <p:nvSpPr>
          <p:cNvPr id="17" name="TextBox 16">
            <a:extLst>
              <a:ext uri="{FF2B5EF4-FFF2-40B4-BE49-F238E27FC236}">
                <a16:creationId xmlns:a16="http://schemas.microsoft.com/office/drawing/2014/main" id="{C0EEE332-C909-A15C-DA24-22B4BF197D64}"/>
              </a:ext>
            </a:extLst>
          </p:cNvPr>
          <p:cNvSpPr txBox="1"/>
          <p:nvPr/>
        </p:nvSpPr>
        <p:spPr>
          <a:xfrm>
            <a:off x="2595986" y="1401675"/>
            <a:ext cx="664548" cy="369332"/>
          </a:xfrm>
          <a:prstGeom prst="rect">
            <a:avLst/>
          </a:prstGeom>
          <a:noFill/>
        </p:spPr>
        <p:txBody>
          <a:bodyPr wrap="square" rtlCol="0">
            <a:spAutoFit/>
          </a:bodyPr>
          <a:lstStyle/>
          <a:p>
            <a:pPr algn="ctr"/>
            <a:r>
              <a:rPr lang="en-US"/>
              <a:t>2</a:t>
            </a:r>
          </a:p>
        </p:txBody>
      </p:sp>
      <p:sp>
        <p:nvSpPr>
          <p:cNvPr id="18" name="TextBox 17">
            <a:extLst>
              <a:ext uri="{FF2B5EF4-FFF2-40B4-BE49-F238E27FC236}">
                <a16:creationId xmlns:a16="http://schemas.microsoft.com/office/drawing/2014/main" id="{3ACF71B6-0BBD-43DF-ADC6-2350746E0B4E}"/>
              </a:ext>
            </a:extLst>
          </p:cNvPr>
          <p:cNvSpPr txBox="1"/>
          <p:nvPr/>
        </p:nvSpPr>
        <p:spPr>
          <a:xfrm>
            <a:off x="3223212" y="1426620"/>
            <a:ext cx="664548" cy="369332"/>
          </a:xfrm>
          <a:prstGeom prst="rect">
            <a:avLst/>
          </a:prstGeom>
          <a:noFill/>
        </p:spPr>
        <p:txBody>
          <a:bodyPr wrap="square" rtlCol="0">
            <a:spAutoFit/>
          </a:bodyPr>
          <a:lstStyle/>
          <a:p>
            <a:pPr algn="ctr"/>
            <a:r>
              <a:rPr lang="en-US"/>
              <a:t>3</a:t>
            </a:r>
          </a:p>
        </p:txBody>
      </p:sp>
      <p:sp>
        <p:nvSpPr>
          <p:cNvPr id="19" name="TextBox 18">
            <a:extLst>
              <a:ext uri="{FF2B5EF4-FFF2-40B4-BE49-F238E27FC236}">
                <a16:creationId xmlns:a16="http://schemas.microsoft.com/office/drawing/2014/main" id="{7DC9A94B-5B0B-1D42-31A8-1967978404F8}"/>
              </a:ext>
            </a:extLst>
          </p:cNvPr>
          <p:cNvSpPr txBox="1"/>
          <p:nvPr/>
        </p:nvSpPr>
        <p:spPr>
          <a:xfrm>
            <a:off x="3925082" y="1401675"/>
            <a:ext cx="664548" cy="369332"/>
          </a:xfrm>
          <a:prstGeom prst="rect">
            <a:avLst/>
          </a:prstGeom>
          <a:noFill/>
        </p:spPr>
        <p:txBody>
          <a:bodyPr wrap="square" rtlCol="0">
            <a:spAutoFit/>
          </a:bodyPr>
          <a:lstStyle/>
          <a:p>
            <a:pPr algn="ctr"/>
            <a:r>
              <a:rPr lang="en-US"/>
              <a:t>4</a:t>
            </a:r>
          </a:p>
        </p:txBody>
      </p:sp>
      <p:sp>
        <p:nvSpPr>
          <p:cNvPr id="20" name="TextBox 19">
            <a:extLst>
              <a:ext uri="{FF2B5EF4-FFF2-40B4-BE49-F238E27FC236}">
                <a16:creationId xmlns:a16="http://schemas.microsoft.com/office/drawing/2014/main" id="{CD577FBC-3B92-B5F7-D9BD-0BA464B63909}"/>
              </a:ext>
            </a:extLst>
          </p:cNvPr>
          <p:cNvSpPr txBox="1"/>
          <p:nvPr/>
        </p:nvSpPr>
        <p:spPr>
          <a:xfrm>
            <a:off x="4643175" y="1391303"/>
            <a:ext cx="664548" cy="369332"/>
          </a:xfrm>
          <a:prstGeom prst="rect">
            <a:avLst/>
          </a:prstGeom>
          <a:noFill/>
        </p:spPr>
        <p:txBody>
          <a:bodyPr wrap="square" rtlCol="0">
            <a:spAutoFit/>
          </a:bodyPr>
          <a:lstStyle/>
          <a:p>
            <a:pPr algn="ctr"/>
            <a:r>
              <a:rPr lang="en-US"/>
              <a:t>5</a:t>
            </a:r>
          </a:p>
        </p:txBody>
      </p:sp>
      <p:sp>
        <p:nvSpPr>
          <p:cNvPr id="21" name="TextBox 20">
            <a:extLst>
              <a:ext uri="{FF2B5EF4-FFF2-40B4-BE49-F238E27FC236}">
                <a16:creationId xmlns:a16="http://schemas.microsoft.com/office/drawing/2014/main" id="{14294DE5-F86B-FF7F-CDB1-9BD54B3AF72E}"/>
              </a:ext>
            </a:extLst>
          </p:cNvPr>
          <p:cNvSpPr txBox="1"/>
          <p:nvPr/>
        </p:nvSpPr>
        <p:spPr>
          <a:xfrm>
            <a:off x="5243628" y="1391303"/>
            <a:ext cx="664548" cy="369332"/>
          </a:xfrm>
          <a:prstGeom prst="rect">
            <a:avLst/>
          </a:prstGeom>
          <a:noFill/>
        </p:spPr>
        <p:txBody>
          <a:bodyPr wrap="square" rtlCol="0">
            <a:spAutoFit/>
          </a:bodyPr>
          <a:lstStyle/>
          <a:p>
            <a:pPr algn="ctr"/>
            <a:r>
              <a:rPr lang="en-US"/>
              <a:t>6</a:t>
            </a:r>
          </a:p>
        </p:txBody>
      </p:sp>
      <p:sp>
        <p:nvSpPr>
          <p:cNvPr id="22" name="TextBox 21">
            <a:extLst>
              <a:ext uri="{FF2B5EF4-FFF2-40B4-BE49-F238E27FC236}">
                <a16:creationId xmlns:a16="http://schemas.microsoft.com/office/drawing/2014/main" id="{BB8BB527-67EB-4950-DE64-2BB264DB36D9}"/>
              </a:ext>
            </a:extLst>
          </p:cNvPr>
          <p:cNvSpPr txBox="1"/>
          <p:nvPr/>
        </p:nvSpPr>
        <p:spPr>
          <a:xfrm>
            <a:off x="5902902" y="1391303"/>
            <a:ext cx="664548" cy="369332"/>
          </a:xfrm>
          <a:prstGeom prst="rect">
            <a:avLst/>
          </a:prstGeom>
          <a:noFill/>
        </p:spPr>
        <p:txBody>
          <a:bodyPr wrap="square" rtlCol="0">
            <a:spAutoFit/>
          </a:bodyPr>
          <a:lstStyle/>
          <a:p>
            <a:pPr algn="ctr"/>
            <a:r>
              <a:rPr lang="en-US"/>
              <a:t>7</a:t>
            </a:r>
          </a:p>
        </p:txBody>
      </p:sp>
      <p:sp>
        <p:nvSpPr>
          <p:cNvPr id="23" name="TextBox 22">
            <a:extLst>
              <a:ext uri="{FF2B5EF4-FFF2-40B4-BE49-F238E27FC236}">
                <a16:creationId xmlns:a16="http://schemas.microsoft.com/office/drawing/2014/main" id="{2E75FDCF-1571-32CD-7D88-5E79AFD421FC}"/>
              </a:ext>
            </a:extLst>
          </p:cNvPr>
          <p:cNvSpPr txBox="1"/>
          <p:nvPr/>
        </p:nvSpPr>
        <p:spPr>
          <a:xfrm>
            <a:off x="6567450" y="1391303"/>
            <a:ext cx="664548" cy="369332"/>
          </a:xfrm>
          <a:prstGeom prst="rect">
            <a:avLst/>
          </a:prstGeom>
          <a:noFill/>
        </p:spPr>
        <p:txBody>
          <a:bodyPr wrap="square" rtlCol="0">
            <a:spAutoFit/>
          </a:bodyPr>
          <a:lstStyle/>
          <a:p>
            <a:pPr algn="ctr"/>
            <a:r>
              <a:rPr lang="en-US"/>
              <a:t>8</a:t>
            </a:r>
          </a:p>
        </p:txBody>
      </p:sp>
      <p:sp>
        <p:nvSpPr>
          <p:cNvPr id="24" name="TextBox 23">
            <a:extLst>
              <a:ext uri="{FF2B5EF4-FFF2-40B4-BE49-F238E27FC236}">
                <a16:creationId xmlns:a16="http://schemas.microsoft.com/office/drawing/2014/main" id="{2345ABDB-4DC9-01E2-99E3-1DB9A844E0C7}"/>
              </a:ext>
            </a:extLst>
          </p:cNvPr>
          <p:cNvSpPr txBox="1"/>
          <p:nvPr/>
        </p:nvSpPr>
        <p:spPr>
          <a:xfrm>
            <a:off x="7261407" y="1391303"/>
            <a:ext cx="664548" cy="369332"/>
          </a:xfrm>
          <a:prstGeom prst="rect">
            <a:avLst/>
          </a:prstGeom>
          <a:noFill/>
        </p:spPr>
        <p:txBody>
          <a:bodyPr wrap="square" rtlCol="0">
            <a:spAutoFit/>
          </a:bodyPr>
          <a:lstStyle/>
          <a:p>
            <a:pPr algn="ctr"/>
            <a:r>
              <a:rPr lang="en-US"/>
              <a:t>9</a:t>
            </a:r>
          </a:p>
        </p:txBody>
      </p:sp>
      <p:sp>
        <p:nvSpPr>
          <p:cNvPr id="25" name="TextBox 24">
            <a:extLst>
              <a:ext uri="{FF2B5EF4-FFF2-40B4-BE49-F238E27FC236}">
                <a16:creationId xmlns:a16="http://schemas.microsoft.com/office/drawing/2014/main" id="{C4204B1A-16D4-2D09-3AAC-F46DED93AAC0}"/>
              </a:ext>
            </a:extLst>
          </p:cNvPr>
          <p:cNvSpPr txBox="1"/>
          <p:nvPr/>
        </p:nvSpPr>
        <p:spPr>
          <a:xfrm>
            <a:off x="7905977" y="1391303"/>
            <a:ext cx="664548" cy="369332"/>
          </a:xfrm>
          <a:prstGeom prst="rect">
            <a:avLst/>
          </a:prstGeom>
          <a:noFill/>
        </p:spPr>
        <p:txBody>
          <a:bodyPr wrap="square" rtlCol="0">
            <a:spAutoFit/>
          </a:bodyPr>
          <a:lstStyle/>
          <a:p>
            <a:pPr algn="ctr"/>
            <a:r>
              <a:rPr lang="en-US"/>
              <a:t>10</a:t>
            </a:r>
          </a:p>
        </p:txBody>
      </p:sp>
      <p:sp>
        <p:nvSpPr>
          <p:cNvPr id="26" name="TextBox 25">
            <a:extLst>
              <a:ext uri="{FF2B5EF4-FFF2-40B4-BE49-F238E27FC236}">
                <a16:creationId xmlns:a16="http://schemas.microsoft.com/office/drawing/2014/main" id="{DF61668E-E85E-7DF1-E062-8266B167BAC4}"/>
              </a:ext>
            </a:extLst>
          </p:cNvPr>
          <p:cNvSpPr txBox="1"/>
          <p:nvPr/>
        </p:nvSpPr>
        <p:spPr>
          <a:xfrm>
            <a:off x="8550547" y="1391303"/>
            <a:ext cx="664548" cy="369332"/>
          </a:xfrm>
          <a:prstGeom prst="rect">
            <a:avLst/>
          </a:prstGeom>
          <a:noFill/>
        </p:spPr>
        <p:txBody>
          <a:bodyPr wrap="square" rtlCol="0">
            <a:spAutoFit/>
          </a:bodyPr>
          <a:lstStyle/>
          <a:p>
            <a:pPr algn="ctr"/>
            <a:r>
              <a:rPr lang="en-US"/>
              <a:t>11</a:t>
            </a:r>
          </a:p>
        </p:txBody>
      </p:sp>
      <p:sp>
        <p:nvSpPr>
          <p:cNvPr id="27" name="TextBox 26">
            <a:extLst>
              <a:ext uri="{FF2B5EF4-FFF2-40B4-BE49-F238E27FC236}">
                <a16:creationId xmlns:a16="http://schemas.microsoft.com/office/drawing/2014/main" id="{18C1BAF5-35C6-57E3-2542-0940844AEDFC}"/>
              </a:ext>
            </a:extLst>
          </p:cNvPr>
          <p:cNvSpPr txBox="1"/>
          <p:nvPr/>
        </p:nvSpPr>
        <p:spPr>
          <a:xfrm>
            <a:off x="9195117" y="1401675"/>
            <a:ext cx="664548" cy="369332"/>
          </a:xfrm>
          <a:prstGeom prst="rect">
            <a:avLst/>
          </a:prstGeom>
          <a:noFill/>
        </p:spPr>
        <p:txBody>
          <a:bodyPr wrap="square" rtlCol="0">
            <a:spAutoFit/>
          </a:bodyPr>
          <a:lstStyle/>
          <a:p>
            <a:pPr algn="ctr"/>
            <a:r>
              <a:rPr lang="en-US"/>
              <a:t>12</a:t>
            </a:r>
          </a:p>
        </p:txBody>
      </p:sp>
      <p:sp>
        <p:nvSpPr>
          <p:cNvPr id="28" name="TextBox 27">
            <a:extLst>
              <a:ext uri="{FF2B5EF4-FFF2-40B4-BE49-F238E27FC236}">
                <a16:creationId xmlns:a16="http://schemas.microsoft.com/office/drawing/2014/main" id="{63033B14-8968-71C7-E51C-38F0A1E8CAC1}"/>
              </a:ext>
            </a:extLst>
          </p:cNvPr>
          <p:cNvSpPr txBox="1"/>
          <p:nvPr/>
        </p:nvSpPr>
        <p:spPr>
          <a:xfrm>
            <a:off x="9829979" y="1405890"/>
            <a:ext cx="664548" cy="369332"/>
          </a:xfrm>
          <a:prstGeom prst="rect">
            <a:avLst/>
          </a:prstGeom>
          <a:noFill/>
        </p:spPr>
        <p:txBody>
          <a:bodyPr wrap="square" rtlCol="0">
            <a:spAutoFit/>
          </a:bodyPr>
          <a:lstStyle/>
          <a:p>
            <a:pPr algn="ctr"/>
            <a:r>
              <a:rPr lang="en-US"/>
              <a:t>13</a:t>
            </a:r>
          </a:p>
        </p:txBody>
      </p:sp>
      <p:sp>
        <p:nvSpPr>
          <p:cNvPr id="29" name="TextBox 28">
            <a:extLst>
              <a:ext uri="{FF2B5EF4-FFF2-40B4-BE49-F238E27FC236}">
                <a16:creationId xmlns:a16="http://schemas.microsoft.com/office/drawing/2014/main" id="{133ED51D-4D2B-C24E-D59C-D65B89D2187A}"/>
              </a:ext>
            </a:extLst>
          </p:cNvPr>
          <p:cNvSpPr txBox="1"/>
          <p:nvPr/>
        </p:nvSpPr>
        <p:spPr>
          <a:xfrm>
            <a:off x="10494527" y="1401675"/>
            <a:ext cx="664548" cy="369332"/>
          </a:xfrm>
          <a:prstGeom prst="rect">
            <a:avLst/>
          </a:prstGeom>
          <a:noFill/>
        </p:spPr>
        <p:txBody>
          <a:bodyPr wrap="square" rtlCol="0">
            <a:spAutoFit/>
          </a:bodyPr>
          <a:lstStyle/>
          <a:p>
            <a:pPr algn="ctr"/>
            <a:r>
              <a:rPr lang="en-US"/>
              <a:t>14</a:t>
            </a:r>
          </a:p>
        </p:txBody>
      </p:sp>
      <p:sp>
        <p:nvSpPr>
          <p:cNvPr id="30" name="TextBox 29">
            <a:extLst>
              <a:ext uri="{FF2B5EF4-FFF2-40B4-BE49-F238E27FC236}">
                <a16:creationId xmlns:a16="http://schemas.microsoft.com/office/drawing/2014/main" id="{39346176-3968-5578-1FA0-D7B2D1B980BE}"/>
              </a:ext>
            </a:extLst>
          </p:cNvPr>
          <p:cNvSpPr txBox="1"/>
          <p:nvPr/>
        </p:nvSpPr>
        <p:spPr>
          <a:xfrm>
            <a:off x="11198192" y="1391303"/>
            <a:ext cx="664548" cy="369332"/>
          </a:xfrm>
          <a:prstGeom prst="rect">
            <a:avLst/>
          </a:prstGeom>
          <a:noFill/>
        </p:spPr>
        <p:txBody>
          <a:bodyPr wrap="square" rtlCol="0">
            <a:spAutoFit/>
          </a:bodyPr>
          <a:lstStyle/>
          <a:p>
            <a:pPr algn="ctr"/>
            <a:r>
              <a:rPr lang="en-US"/>
              <a:t>15</a:t>
            </a:r>
          </a:p>
        </p:txBody>
      </p:sp>
      <p:sp>
        <p:nvSpPr>
          <p:cNvPr id="31" name="TextBox 30">
            <a:extLst>
              <a:ext uri="{FF2B5EF4-FFF2-40B4-BE49-F238E27FC236}">
                <a16:creationId xmlns:a16="http://schemas.microsoft.com/office/drawing/2014/main" id="{27DC57EB-BA4F-DE57-1380-968C627A979F}"/>
              </a:ext>
            </a:extLst>
          </p:cNvPr>
          <p:cNvSpPr txBox="1"/>
          <p:nvPr/>
        </p:nvSpPr>
        <p:spPr>
          <a:xfrm>
            <a:off x="8715497" y="3524677"/>
            <a:ext cx="2010747" cy="369332"/>
          </a:xfrm>
          <a:prstGeom prst="rect">
            <a:avLst/>
          </a:prstGeom>
          <a:noFill/>
        </p:spPr>
        <p:txBody>
          <a:bodyPr wrap="square" rtlCol="0">
            <a:spAutoFit/>
          </a:bodyPr>
          <a:lstStyle/>
          <a:p>
            <a:pPr algn="ctr"/>
            <a:r>
              <a:rPr lang="en-US">
                <a:solidFill>
                  <a:schemeClr val="tx2"/>
                </a:solidFill>
              </a:rPr>
              <a:t>New State</a:t>
            </a:r>
          </a:p>
        </p:txBody>
      </p:sp>
      <p:graphicFrame>
        <p:nvGraphicFramePr>
          <p:cNvPr id="32" name="Table 31">
            <a:extLst>
              <a:ext uri="{FF2B5EF4-FFF2-40B4-BE49-F238E27FC236}">
                <a16:creationId xmlns:a16="http://schemas.microsoft.com/office/drawing/2014/main" id="{FD15747B-93AE-6AA7-DCC0-759516C82BA6}"/>
              </a:ext>
            </a:extLst>
          </p:cNvPr>
          <p:cNvGraphicFramePr>
            <a:graphicFrameLocks noGrp="1"/>
          </p:cNvGraphicFramePr>
          <p:nvPr/>
        </p:nvGraphicFramePr>
        <p:xfrm>
          <a:off x="8270241" y="4227059"/>
          <a:ext cx="3069772" cy="1483360"/>
        </p:xfrm>
        <a:graphic>
          <a:graphicData uri="http://schemas.openxmlformats.org/drawingml/2006/table">
            <a:tbl>
              <a:tblPr bandRow="1">
                <a:tableStyleId>{5C22544A-7EE6-4342-B048-85BDC9FD1C3A}</a:tableStyleId>
              </a:tblPr>
              <a:tblGrid>
                <a:gridCol w="3069772">
                  <a:extLst>
                    <a:ext uri="{9D8B030D-6E8A-4147-A177-3AD203B41FA5}">
                      <a16:colId xmlns:a16="http://schemas.microsoft.com/office/drawing/2014/main" val="397280001"/>
                    </a:ext>
                  </a:extLst>
                </a:gridCol>
              </a:tblGrid>
              <a:tr h="370840">
                <a:tc>
                  <a:txBody>
                    <a:bodyPr/>
                    <a:lstStyle/>
                    <a:p>
                      <a:pPr algn="ctr"/>
                      <a:r>
                        <a:rPr lang="en-US">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36433592"/>
                  </a:ext>
                </a:extLst>
              </a:tr>
              <a:tr h="370840">
                <a:tc>
                  <a:txBody>
                    <a:bodyPr/>
                    <a:lstStyle/>
                    <a:p>
                      <a:pPr algn="ctr"/>
                      <a:r>
                        <a:rPr lang="en-US">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36974072"/>
                  </a:ext>
                </a:extLst>
              </a:tr>
              <a:tr h="370840">
                <a:tc>
                  <a:txBody>
                    <a:bodyPr/>
                    <a:lstStyle/>
                    <a:p>
                      <a:pPr algn="ctr"/>
                      <a:r>
                        <a:rPr lang="en-US">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49806586"/>
                  </a:ext>
                </a:extLst>
              </a:tr>
              <a:tr h="370840">
                <a:tc>
                  <a:txBody>
                    <a:bodyPr/>
                    <a:lstStyle/>
                    <a:p>
                      <a:pPr algn="ctr"/>
                      <a:r>
                        <a:rPr lang="en-US">
                          <a:solidFill>
                            <a:schemeClr val="tx1"/>
                          </a:solidFill>
                        </a:rPr>
                        <a:t>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163337260"/>
                  </a:ext>
                </a:extLst>
              </a:tr>
            </a:tbl>
          </a:graphicData>
        </a:graphic>
      </p:graphicFrame>
      <p:cxnSp>
        <p:nvCxnSpPr>
          <p:cNvPr id="44" name="Straight Arrow Connector 43">
            <a:extLst>
              <a:ext uri="{FF2B5EF4-FFF2-40B4-BE49-F238E27FC236}">
                <a16:creationId xmlns:a16="http://schemas.microsoft.com/office/drawing/2014/main" id="{5D0073F3-3F9F-6622-70DD-4F918167009C}"/>
              </a:ext>
            </a:extLst>
          </p:cNvPr>
          <p:cNvCxnSpPr>
            <a:cxnSpLocks/>
          </p:cNvCxnSpPr>
          <p:nvPr/>
        </p:nvCxnSpPr>
        <p:spPr>
          <a:xfrm>
            <a:off x="6152016" y="4392385"/>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8BE7014-7D1E-C288-D859-BD8ADEDE53A7}"/>
              </a:ext>
            </a:extLst>
          </p:cNvPr>
          <p:cNvCxnSpPr>
            <a:cxnSpLocks/>
          </p:cNvCxnSpPr>
          <p:nvPr/>
        </p:nvCxnSpPr>
        <p:spPr>
          <a:xfrm>
            <a:off x="6149379" y="4775906"/>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62BA680-7D19-A7C3-6285-79570BC6E9D9}"/>
              </a:ext>
            </a:extLst>
          </p:cNvPr>
          <p:cNvCxnSpPr>
            <a:cxnSpLocks/>
          </p:cNvCxnSpPr>
          <p:nvPr/>
        </p:nvCxnSpPr>
        <p:spPr>
          <a:xfrm>
            <a:off x="6142754" y="5151274"/>
            <a:ext cx="2118225" cy="385666"/>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CD16D82-F7B6-FC7A-86BD-CCA71792185D}"/>
              </a:ext>
            </a:extLst>
          </p:cNvPr>
          <p:cNvCxnSpPr>
            <a:cxnSpLocks/>
          </p:cNvCxnSpPr>
          <p:nvPr/>
        </p:nvCxnSpPr>
        <p:spPr>
          <a:xfrm flipV="1">
            <a:off x="6149379" y="4354754"/>
            <a:ext cx="2118225" cy="119773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4FB646-C0F1-C642-0194-1E94D0B6E256}"/>
              </a:ext>
            </a:extLst>
          </p:cNvPr>
          <p:cNvCxnSpPr>
            <a:cxnSpLocks/>
          </p:cNvCxnSpPr>
          <p:nvPr/>
        </p:nvCxnSpPr>
        <p:spPr>
          <a:xfrm>
            <a:off x="5580813" y="4392385"/>
            <a:ext cx="568566" cy="0"/>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6EE8396B-DFFE-024E-674E-D89B2ABAF14E}"/>
              </a:ext>
            </a:extLst>
          </p:cNvPr>
          <p:cNvSpPr/>
          <p:nvPr/>
        </p:nvSpPr>
        <p:spPr>
          <a:xfrm>
            <a:off x="4334489" y="4213792"/>
            <a:ext cx="1355868" cy="326087"/>
          </a:xfrm>
          <a:prstGeom prst="rect">
            <a:avLst/>
          </a:prstGeom>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Combine</a:t>
            </a:r>
          </a:p>
        </p:txBody>
      </p:sp>
      <p:cxnSp>
        <p:nvCxnSpPr>
          <p:cNvPr id="58" name="Straight Arrow Connector 57">
            <a:extLst>
              <a:ext uri="{FF2B5EF4-FFF2-40B4-BE49-F238E27FC236}">
                <a16:creationId xmlns:a16="http://schemas.microsoft.com/office/drawing/2014/main" id="{A442D86E-E74E-E5D9-8E87-D71E8084DD2F}"/>
              </a:ext>
            </a:extLst>
          </p:cNvPr>
          <p:cNvCxnSpPr>
            <a:cxnSpLocks/>
            <a:endCxn id="57" idx="0"/>
          </p:cNvCxnSpPr>
          <p:nvPr/>
        </p:nvCxnSpPr>
        <p:spPr>
          <a:xfrm>
            <a:off x="5012423" y="3843435"/>
            <a:ext cx="0" cy="37035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31C95BE-51AC-04DF-79FC-AF738826B51A}"/>
              </a:ext>
            </a:extLst>
          </p:cNvPr>
          <p:cNvCxnSpPr>
            <a:cxnSpLocks/>
          </p:cNvCxnSpPr>
          <p:nvPr/>
        </p:nvCxnSpPr>
        <p:spPr>
          <a:xfrm flipV="1">
            <a:off x="4684076" y="4539879"/>
            <a:ext cx="0" cy="236027"/>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DDA0BE9-81D4-FFEC-BF6D-8DBBB23ED294}"/>
              </a:ext>
            </a:extLst>
          </p:cNvPr>
          <p:cNvCxnSpPr>
            <a:cxnSpLocks/>
            <a:endCxn id="57" idx="2"/>
          </p:cNvCxnSpPr>
          <p:nvPr/>
        </p:nvCxnSpPr>
        <p:spPr>
          <a:xfrm flipV="1">
            <a:off x="5012423" y="4539879"/>
            <a:ext cx="0" cy="609925"/>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5A6181-7483-DB7A-45ED-277D362FE05C}"/>
              </a:ext>
            </a:extLst>
          </p:cNvPr>
          <p:cNvCxnSpPr>
            <a:cxnSpLocks/>
          </p:cNvCxnSpPr>
          <p:nvPr/>
        </p:nvCxnSpPr>
        <p:spPr>
          <a:xfrm flipH="1" flipV="1">
            <a:off x="5333070" y="4539879"/>
            <a:ext cx="39483" cy="989441"/>
          </a:xfrm>
          <a:prstGeom prst="straightConnector1">
            <a:avLst/>
          </a:prstGeom>
          <a:ln w="508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360DAD0-2BAA-16D1-A597-DB66959A2B7B}"/>
              </a:ext>
            </a:extLst>
          </p:cNvPr>
          <p:cNvCxnSpPr>
            <a:cxnSpLocks/>
          </p:cNvCxnSpPr>
          <p:nvPr/>
        </p:nvCxnSpPr>
        <p:spPr>
          <a:xfrm>
            <a:off x="2933700" y="2473389"/>
            <a:ext cx="0" cy="253259"/>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342D614-F178-9FE0-AE9B-936B6B24031B}"/>
              </a:ext>
            </a:extLst>
          </p:cNvPr>
          <p:cNvCxnSpPr>
            <a:cxnSpLocks/>
          </p:cNvCxnSpPr>
          <p:nvPr/>
        </p:nvCxnSpPr>
        <p:spPr>
          <a:xfrm>
            <a:off x="2933700" y="2726648"/>
            <a:ext cx="2078723" cy="1116787"/>
          </a:xfrm>
          <a:prstGeom prst="line">
            <a:avLst/>
          </a:prstGeom>
          <a:ln w="50800">
            <a:solidFill>
              <a:schemeClr val="accent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CC2580CB-E8EE-1E23-48BB-EC45805F44B0}"/>
              </a:ext>
            </a:extLst>
          </p:cNvPr>
          <p:cNvSpPr txBox="1"/>
          <p:nvPr/>
        </p:nvSpPr>
        <p:spPr>
          <a:xfrm>
            <a:off x="556260" y="2910840"/>
            <a:ext cx="1744980" cy="646331"/>
          </a:xfrm>
          <a:prstGeom prst="rect">
            <a:avLst/>
          </a:prstGeom>
          <a:noFill/>
        </p:spPr>
        <p:txBody>
          <a:bodyPr wrap="square" rtlCol="0">
            <a:spAutoFit/>
          </a:bodyPr>
          <a:lstStyle/>
          <a:p>
            <a:r>
              <a:rPr lang="en-US">
                <a:solidFill>
                  <a:schemeClr val="tx2"/>
                </a:solidFill>
              </a:rPr>
              <a:t>i=2</a:t>
            </a:r>
          </a:p>
          <a:p>
            <a:r>
              <a:rPr lang="en-US">
                <a:solidFill>
                  <a:schemeClr val="tx2"/>
                </a:solidFill>
              </a:rPr>
              <a:t>i%16=2</a:t>
            </a:r>
          </a:p>
        </p:txBody>
      </p:sp>
    </p:spTree>
    <p:extLst>
      <p:ext uri="{BB962C8B-B14F-4D97-AF65-F5344CB8AC3E}">
        <p14:creationId xmlns:p14="http://schemas.microsoft.com/office/powerpoint/2010/main" val="488408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959</TotalTime>
  <Words>2686</Words>
  <Application>Microsoft Office PowerPoint</Application>
  <PresentationFormat>Widescreen</PresentationFormat>
  <Paragraphs>956</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Calisto MT</vt:lpstr>
      <vt:lpstr>Times New Roman</vt:lpstr>
      <vt:lpstr>Wingdings 2</vt:lpstr>
      <vt:lpstr>Slate</vt:lpstr>
      <vt:lpstr>MD5</vt:lpstr>
      <vt:lpstr>What is MD5</vt:lpstr>
      <vt:lpstr>How MD5 works</vt:lpstr>
      <vt:lpstr>Padding</vt:lpstr>
      <vt:lpstr>Initial state</vt:lpstr>
      <vt:lpstr>How the first loop works</vt:lpstr>
      <vt:lpstr>How the first round works</vt:lpstr>
      <vt:lpstr>How the first round works</vt:lpstr>
      <vt:lpstr>How the first round works</vt:lpstr>
      <vt:lpstr>How the first round works</vt:lpstr>
      <vt:lpstr>How the second round works</vt:lpstr>
      <vt:lpstr>How the second round works</vt:lpstr>
      <vt:lpstr>How the second round works</vt:lpstr>
      <vt:lpstr>How the second round works</vt:lpstr>
      <vt:lpstr>How the second round works</vt:lpstr>
      <vt:lpstr>How the third round works</vt:lpstr>
      <vt:lpstr>How the third round works</vt:lpstr>
      <vt:lpstr>How the forth round works</vt:lpstr>
      <vt:lpstr>How the forth round works</vt:lpstr>
      <vt:lpstr>The final result</vt:lpstr>
      <vt:lpstr>The combine function</vt:lpstr>
      <vt:lpstr>The combine function</vt:lpstr>
      <vt:lpstr>The combine function</vt:lpstr>
      <vt:lpstr>Flame malware</vt:lpstr>
      <vt:lpstr>Flame’s relation to MD5</vt:lpstr>
      <vt:lpstr>Chosen prefix collision attack</vt:lpstr>
      <vt:lpstr>MD5 Collision</vt:lpstr>
      <vt:lpstr>MD5 Collision</vt:lpstr>
      <vt:lpstr>MD5 Collision</vt:lpstr>
      <vt:lpstr>MD5 Collision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MD5</dc:title>
  <dc:creator>Terec Andrei Sorin</dc:creator>
  <cp:lastModifiedBy>DAVID-ALEXANDRU POP</cp:lastModifiedBy>
  <cp:revision>22</cp:revision>
  <dcterms:created xsi:type="dcterms:W3CDTF">2024-12-05T20:42:30Z</dcterms:created>
  <dcterms:modified xsi:type="dcterms:W3CDTF">2024-12-08T17:01:13Z</dcterms:modified>
</cp:coreProperties>
</file>