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9" r:id="rId3"/>
    <p:sldId id="265" r:id="rId4"/>
    <p:sldId id="260" r:id="rId5"/>
    <p:sldId id="261" r:id="rId6"/>
    <p:sldId id="266" r:id="rId7"/>
    <p:sldId id="264"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90" r:id="rId25"/>
    <p:sldId id="286" r:id="rId26"/>
    <p:sldId id="287" r:id="rId27"/>
    <p:sldId id="288" r:id="rId28"/>
    <p:sldId id="289" r:id="rId29"/>
    <p:sldId id="283" r:id="rId30"/>
    <p:sldId id="284" r:id="rId31"/>
    <p:sldId id="285" r:id="rId32"/>
    <p:sldId id="291" r:id="rId33"/>
    <p:sldId id="28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8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186F5-AD7C-43F5-B524-21618EE10591}"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C644A-5E7D-4F65-BC9E-4D95A80E0C49}" type="slidenum">
              <a:rPr lang="en-US" smtClean="0"/>
              <a:t>‹#›</a:t>
            </a:fld>
            <a:endParaRPr lang="en-US"/>
          </a:p>
        </p:txBody>
      </p:sp>
    </p:spTree>
    <p:extLst>
      <p:ext uri="{BB962C8B-B14F-4D97-AF65-F5344CB8AC3E}">
        <p14:creationId xmlns:p14="http://schemas.microsoft.com/office/powerpoint/2010/main" val="340392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8603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62724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967899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856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879189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801956-CAE4-49ED-99D9-740005699FD1}"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200699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801956-CAE4-49ED-99D9-740005699FD1}"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25011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340860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16496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50435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801956-CAE4-49ED-99D9-740005699FD1}"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53270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801956-CAE4-49ED-99D9-740005699FD1}"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264668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801956-CAE4-49ED-99D9-740005699FD1}"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8986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01956-CAE4-49ED-99D9-740005699FD1}"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36344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01956-CAE4-49ED-99D9-740005699FD1}"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46532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17790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27772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801956-CAE4-49ED-99D9-740005699FD1}" type="datetimeFigureOut">
              <a:rPr lang="en-US" smtClean="0"/>
              <a:t>12/8/2024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23F3E4-ED4C-4878-9154-8EF8492D750B}" type="slidenum">
              <a:rPr lang="en-US" smtClean="0"/>
              <a:t>‹#›</a:t>
            </a:fld>
            <a:endParaRPr lang="en-US"/>
          </a:p>
        </p:txBody>
      </p:sp>
    </p:spTree>
    <p:extLst>
      <p:ext uri="{BB962C8B-B14F-4D97-AF65-F5344CB8AC3E}">
        <p14:creationId xmlns:p14="http://schemas.microsoft.com/office/powerpoint/2010/main" val="2901777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mathstat.dal.ca/~selinger/md5collision/" TargetMode="External"/><Relationship Id="rId2" Type="http://schemas.openxmlformats.org/officeDocument/2006/relationships/hyperlink" Target="https://web.archive.org/web/20120608225029/http:/blogs.technet.com/b/srd/archive/2012/06/06/more-information-about-the-digital-certificates-used-to-sign-the-flame-malware.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0037-779A-5F8C-C898-7F59A702B03E}"/>
              </a:ext>
            </a:extLst>
          </p:cNvPr>
          <p:cNvSpPr>
            <a:spLocks noGrp="1"/>
          </p:cNvSpPr>
          <p:nvPr>
            <p:ph type="ctrTitle"/>
          </p:nvPr>
        </p:nvSpPr>
        <p:spPr/>
        <p:txBody>
          <a:bodyPr/>
          <a:lstStyle/>
          <a:p>
            <a:r>
              <a:rPr lang="en-US"/>
              <a:t>MD5</a:t>
            </a:r>
          </a:p>
        </p:txBody>
      </p:sp>
      <p:sp>
        <p:nvSpPr>
          <p:cNvPr id="3" name="Subtitle 2">
            <a:extLst>
              <a:ext uri="{FF2B5EF4-FFF2-40B4-BE49-F238E27FC236}">
                <a16:creationId xmlns:a16="http://schemas.microsoft.com/office/drawing/2014/main" id="{01446CD4-53A1-5663-AA13-BA89055AF594}"/>
              </a:ext>
            </a:extLst>
          </p:cNvPr>
          <p:cNvSpPr>
            <a:spLocks noGrp="1"/>
          </p:cNvSpPr>
          <p:nvPr>
            <p:ph type="subTitle" idx="1"/>
          </p:nvPr>
        </p:nvSpPr>
        <p:spPr>
          <a:xfrm>
            <a:off x="9791700" y="5067300"/>
            <a:ext cx="2400300" cy="1036326"/>
          </a:xfrm>
        </p:spPr>
        <p:txBody>
          <a:bodyPr>
            <a:normAutofit fontScale="85000" lnSpcReduction="20000"/>
          </a:bodyPr>
          <a:lstStyle/>
          <a:p>
            <a:r>
              <a:rPr lang="en-US">
                <a:solidFill>
                  <a:schemeClr val="tx2"/>
                </a:solidFill>
              </a:rPr>
              <a:t>Terec Andrei</a:t>
            </a:r>
          </a:p>
          <a:p>
            <a:r>
              <a:rPr lang="en-US">
                <a:solidFill>
                  <a:schemeClr val="tx2"/>
                </a:solidFill>
              </a:rPr>
              <a:t>Pop David</a:t>
            </a:r>
          </a:p>
          <a:p>
            <a:r>
              <a:rPr lang="en-US">
                <a:solidFill>
                  <a:schemeClr val="tx2"/>
                </a:solidFill>
              </a:rPr>
              <a:t>George Popovici</a:t>
            </a:r>
          </a:p>
        </p:txBody>
      </p:sp>
    </p:spTree>
    <p:extLst>
      <p:ext uri="{BB962C8B-B14F-4D97-AF65-F5344CB8AC3E}">
        <p14:creationId xmlns:p14="http://schemas.microsoft.com/office/powerpoint/2010/main" val="277285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151382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650139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i=15</a:t>
            </a:r>
          </a:p>
          <a:p>
            <a:r>
              <a:rPr lang="en-US">
                <a:solidFill>
                  <a:schemeClr val="tx2"/>
                </a:solidFill>
              </a:rPr>
              <a:t>i%16=15</a:t>
            </a:r>
          </a:p>
        </p:txBody>
      </p:sp>
    </p:spTree>
    <p:extLst>
      <p:ext uri="{BB962C8B-B14F-4D97-AF65-F5344CB8AC3E}">
        <p14:creationId xmlns:p14="http://schemas.microsoft.com/office/powerpoint/2010/main" val="54225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30124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301240" y="2726648"/>
            <a:ext cx="271118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i=16</a:t>
            </a:r>
          </a:p>
          <a:p>
            <a:r>
              <a:rPr lang="en-US">
                <a:solidFill>
                  <a:schemeClr val="tx2"/>
                </a:solidFill>
              </a:rPr>
              <a:t>(5i+1)%16=1</a:t>
            </a:r>
          </a:p>
        </p:txBody>
      </p:sp>
    </p:spTree>
    <p:extLst>
      <p:ext uri="{BB962C8B-B14F-4D97-AF65-F5344CB8AC3E}">
        <p14:creationId xmlns:p14="http://schemas.microsoft.com/office/powerpoint/2010/main" val="38506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558081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56839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i=17</a:t>
            </a:r>
          </a:p>
          <a:p>
            <a:r>
              <a:rPr lang="en-US">
                <a:solidFill>
                  <a:schemeClr val="tx2"/>
                </a:solidFill>
              </a:rPr>
              <a:t>(5i+1)%16=6</a:t>
            </a:r>
          </a:p>
        </p:txBody>
      </p:sp>
    </p:spTree>
    <p:extLst>
      <p:ext uri="{BB962C8B-B14F-4D97-AF65-F5344CB8AC3E}">
        <p14:creationId xmlns:p14="http://schemas.microsoft.com/office/powerpoint/2010/main" val="260104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890313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389071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i=18</a:t>
            </a:r>
          </a:p>
          <a:p>
            <a:r>
              <a:rPr lang="en-US">
                <a:solidFill>
                  <a:schemeClr val="tx2"/>
                </a:solidFill>
              </a:rPr>
              <a:t>(5i+1)%16=11</a:t>
            </a:r>
          </a:p>
        </p:txBody>
      </p:sp>
    </p:spTree>
    <p:extLst>
      <p:ext uri="{BB962C8B-B14F-4D97-AF65-F5344CB8AC3E}">
        <p14:creationId xmlns:p14="http://schemas.microsoft.com/office/powerpoint/2010/main" val="261297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65651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1656513" y="2726648"/>
            <a:ext cx="335591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i=19</a:t>
            </a:r>
          </a:p>
          <a:p>
            <a:r>
              <a:rPr lang="en-US">
                <a:solidFill>
                  <a:schemeClr val="tx2"/>
                </a:solidFill>
              </a:rPr>
              <a:t>(5i+1)%16=0</a:t>
            </a:r>
          </a:p>
        </p:txBody>
      </p:sp>
    </p:spTree>
    <p:extLst>
      <p:ext uri="{BB962C8B-B14F-4D97-AF65-F5344CB8AC3E}">
        <p14:creationId xmlns:p14="http://schemas.microsoft.com/office/powerpoint/2010/main" val="430314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954321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453079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i=31</a:t>
            </a:r>
          </a:p>
          <a:p>
            <a:r>
              <a:rPr lang="en-US">
                <a:solidFill>
                  <a:schemeClr val="tx2"/>
                </a:solidFill>
              </a:rPr>
              <a:t>(5i+1)%16=12</a:t>
            </a:r>
          </a:p>
        </p:txBody>
      </p:sp>
    </p:spTree>
    <p:extLst>
      <p:ext uri="{BB962C8B-B14F-4D97-AF65-F5344CB8AC3E}">
        <p14:creationId xmlns:p14="http://schemas.microsoft.com/office/powerpoint/2010/main" val="2942263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third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497729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4977296" y="2726648"/>
            <a:ext cx="3512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i=32</a:t>
            </a:r>
          </a:p>
          <a:p>
            <a:r>
              <a:rPr lang="en-US">
                <a:solidFill>
                  <a:schemeClr val="tx2"/>
                </a:solidFill>
              </a:rPr>
              <a:t>(3i+5)%16=5</a:t>
            </a:r>
          </a:p>
        </p:txBody>
      </p:sp>
    </p:spTree>
    <p:extLst>
      <p:ext uri="{BB962C8B-B14F-4D97-AF65-F5344CB8AC3E}">
        <p14:creationId xmlns:p14="http://schemas.microsoft.com/office/powerpoint/2010/main" val="180809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third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94275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942756" y="2726648"/>
            <a:ext cx="206966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i=47</a:t>
            </a:r>
          </a:p>
          <a:p>
            <a:r>
              <a:rPr lang="en-US">
                <a:solidFill>
                  <a:schemeClr val="tx2"/>
                </a:solidFill>
              </a:rPr>
              <a:t>(3i+5)%16=2</a:t>
            </a:r>
          </a:p>
        </p:txBody>
      </p:sp>
    </p:spTree>
    <p:extLst>
      <p:ext uri="{BB962C8B-B14F-4D97-AF65-F5344CB8AC3E}">
        <p14:creationId xmlns:p14="http://schemas.microsoft.com/office/powerpoint/2010/main" val="143718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forth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64735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1647356" y="2726648"/>
            <a:ext cx="336506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i=48</a:t>
            </a:r>
          </a:p>
          <a:p>
            <a:r>
              <a:rPr lang="en-US">
                <a:solidFill>
                  <a:schemeClr val="tx2"/>
                </a:solidFill>
              </a:rPr>
              <a:t>7i%16=0</a:t>
            </a:r>
          </a:p>
        </p:txBody>
      </p:sp>
    </p:spTree>
    <p:extLst>
      <p:ext uri="{BB962C8B-B14F-4D97-AF65-F5344CB8AC3E}">
        <p14:creationId xmlns:p14="http://schemas.microsoft.com/office/powerpoint/2010/main" val="363285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forth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756047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254805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i=63</a:t>
            </a:r>
          </a:p>
          <a:p>
            <a:r>
              <a:rPr lang="en-US">
                <a:solidFill>
                  <a:schemeClr val="tx2"/>
                </a:solidFill>
              </a:rPr>
              <a:t>7i%16=9</a:t>
            </a:r>
          </a:p>
        </p:txBody>
      </p:sp>
    </p:spTree>
    <p:extLst>
      <p:ext uri="{BB962C8B-B14F-4D97-AF65-F5344CB8AC3E}">
        <p14:creationId xmlns:p14="http://schemas.microsoft.com/office/powerpoint/2010/main" val="353027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What is MD5</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pPr marL="36900" indent="0">
              <a:buNone/>
            </a:pPr>
            <a:r>
              <a:rPr lang="en-US"/>
              <a:t>The MD5 message-digest algorithm is a hash function that produces a 128-bit hash value. </a:t>
            </a:r>
          </a:p>
          <a:p>
            <a:pPr marL="36900" indent="0">
              <a:buNone/>
            </a:pPr>
            <a:r>
              <a:rPr lang="en-US"/>
              <a:t>In 1996, a flaw was found in the design of MD5. While it was not deemed a fatal weakness at the time, cryptographers began recommending the use of other algorithms, such as SHA-1, which has since been found to be vulnerable as well.</a:t>
            </a:r>
          </a:p>
          <a:p>
            <a:pPr marL="36900" indent="0">
              <a:buNone/>
            </a:pPr>
            <a:r>
              <a:rPr lang="en-US"/>
              <a:t>In 2004 it was shown that MD5 is not collision-resistant.</a:t>
            </a:r>
          </a:p>
        </p:txBody>
      </p:sp>
    </p:spTree>
    <p:extLst>
      <p:ext uri="{BB962C8B-B14F-4D97-AF65-F5344CB8AC3E}">
        <p14:creationId xmlns:p14="http://schemas.microsoft.com/office/powerpoint/2010/main" val="383058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final result</a:t>
            </a:r>
          </a:p>
        </p:txBody>
      </p:sp>
      <p:sp>
        <p:nvSpPr>
          <p:cNvPr id="3" name="TextBox 2">
            <a:extLst>
              <a:ext uri="{FF2B5EF4-FFF2-40B4-BE49-F238E27FC236}">
                <a16:creationId xmlns:a16="http://schemas.microsoft.com/office/drawing/2014/main" id="{3889483F-4542-C891-6D03-C9B927A8CBAB}"/>
              </a:ext>
            </a:extLst>
          </p:cNvPr>
          <p:cNvSpPr txBox="1"/>
          <p:nvPr/>
        </p:nvSpPr>
        <p:spPr>
          <a:xfrm>
            <a:off x="464820" y="1722120"/>
            <a:ext cx="4907280" cy="1323439"/>
          </a:xfrm>
          <a:prstGeom prst="rect">
            <a:avLst/>
          </a:prstGeom>
          <a:noFill/>
        </p:spPr>
        <p:txBody>
          <a:bodyPr wrap="square" rtlCol="0">
            <a:spAutoFit/>
          </a:bodyPr>
          <a:lstStyle/>
          <a:p>
            <a:r>
              <a:rPr lang="en-US" sz="2000">
                <a:solidFill>
                  <a:schemeClr val="tx2"/>
                </a:solidFill>
              </a:rPr>
              <a:t>We concatenate the final state back to get the 128 bits hash.</a:t>
            </a:r>
          </a:p>
          <a:p>
            <a:endParaRPr lang="en-US" sz="2000">
              <a:solidFill>
                <a:schemeClr val="tx2"/>
              </a:solidFill>
            </a:endParaRPr>
          </a:p>
          <a:p>
            <a:r>
              <a:rPr lang="en-US" sz="2000">
                <a:solidFill>
                  <a:schemeClr val="tx2"/>
                </a:solidFill>
              </a:rPr>
              <a:t>State = </a:t>
            </a:r>
          </a:p>
        </p:txBody>
      </p:sp>
      <p:graphicFrame>
        <p:nvGraphicFramePr>
          <p:cNvPr id="6" name="Table 5">
            <a:extLst>
              <a:ext uri="{FF2B5EF4-FFF2-40B4-BE49-F238E27FC236}">
                <a16:creationId xmlns:a16="http://schemas.microsoft.com/office/drawing/2014/main" id="{359CB35B-5322-B221-164D-C7C78D110F72}"/>
              </a:ext>
            </a:extLst>
          </p:cNvPr>
          <p:cNvGraphicFramePr>
            <a:graphicFrameLocks noGrp="1"/>
          </p:cNvGraphicFramePr>
          <p:nvPr>
            <p:extLst>
              <p:ext uri="{D42A27DB-BD31-4B8C-83A1-F6EECF244321}">
                <p14:modId xmlns:p14="http://schemas.microsoft.com/office/powerpoint/2010/main" val="4190434557"/>
              </p:ext>
            </p:extLst>
          </p:nvPr>
        </p:nvGraphicFramePr>
        <p:xfrm>
          <a:off x="1451325" y="2674719"/>
          <a:ext cx="5161280" cy="370840"/>
        </p:xfrm>
        <a:graphic>
          <a:graphicData uri="http://schemas.openxmlformats.org/drawingml/2006/table">
            <a:tbl>
              <a:tblPr firstRow="1" bandRow="1">
                <a:tableStyleId>{5C22544A-7EE6-4342-B048-85BDC9FD1C3A}</a:tableStyleId>
              </a:tblPr>
              <a:tblGrid>
                <a:gridCol w="1290320">
                  <a:extLst>
                    <a:ext uri="{9D8B030D-6E8A-4147-A177-3AD203B41FA5}">
                      <a16:colId xmlns:a16="http://schemas.microsoft.com/office/drawing/2014/main" val="769610627"/>
                    </a:ext>
                  </a:extLst>
                </a:gridCol>
                <a:gridCol w="1290320">
                  <a:extLst>
                    <a:ext uri="{9D8B030D-6E8A-4147-A177-3AD203B41FA5}">
                      <a16:colId xmlns:a16="http://schemas.microsoft.com/office/drawing/2014/main" val="4228623949"/>
                    </a:ext>
                  </a:extLst>
                </a:gridCol>
                <a:gridCol w="1290320">
                  <a:extLst>
                    <a:ext uri="{9D8B030D-6E8A-4147-A177-3AD203B41FA5}">
                      <a16:colId xmlns:a16="http://schemas.microsoft.com/office/drawing/2014/main" val="2676369676"/>
                    </a:ext>
                  </a:extLst>
                </a:gridCol>
                <a:gridCol w="1290320">
                  <a:extLst>
                    <a:ext uri="{9D8B030D-6E8A-4147-A177-3AD203B41FA5}">
                      <a16:colId xmlns:a16="http://schemas.microsoft.com/office/drawing/2014/main" val="1036375249"/>
                    </a:ext>
                  </a:extLst>
                </a:gridCol>
              </a:tblGrid>
              <a:tr h="37084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D</a:t>
                      </a:r>
                    </a:p>
                  </a:txBody>
                  <a:tcPr/>
                </a:tc>
                <a:extLst>
                  <a:ext uri="{0D108BD9-81ED-4DB2-BD59-A6C34878D82A}">
                    <a16:rowId xmlns:a16="http://schemas.microsoft.com/office/drawing/2014/main" val="2954377576"/>
                  </a:ext>
                </a:extLst>
              </a:tr>
            </a:tbl>
          </a:graphicData>
        </a:graphic>
      </p:graphicFrame>
    </p:spTree>
    <p:extLst>
      <p:ext uri="{BB962C8B-B14F-4D97-AF65-F5344CB8AC3E}">
        <p14:creationId xmlns:p14="http://schemas.microsoft.com/office/powerpoint/2010/main" val="225333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combine function</a:t>
            </a:r>
          </a:p>
        </p:txBody>
      </p:sp>
      <p:sp>
        <p:nvSpPr>
          <p:cNvPr id="3" name="TextBox 2">
            <a:extLst>
              <a:ext uri="{FF2B5EF4-FFF2-40B4-BE49-F238E27FC236}">
                <a16:creationId xmlns:a16="http://schemas.microsoft.com/office/drawing/2014/main" id="{5924FD01-4C26-E7F0-98AA-DF772BBAF6A9}"/>
              </a:ext>
            </a:extLst>
          </p:cNvPr>
          <p:cNvSpPr txBox="1"/>
          <p:nvPr/>
        </p:nvSpPr>
        <p:spPr>
          <a:xfrm>
            <a:off x="648928" y="2063269"/>
            <a:ext cx="10958354" cy="1015663"/>
          </a:xfrm>
          <a:prstGeom prst="rect">
            <a:avLst/>
          </a:prstGeom>
          <a:noFill/>
        </p:spPr>
        <p:txBody>
          <a:bodyPr wrap="square" rtlCol="0">
            <a:spAutoFit/>
          </a:bodyPr>
          <a:lstStyle/>
          <a:p>
            <a:r>
              <a:rPr lang="en-US" sz="2000">
                <a:solidFill>
                  <a:schemeClr val="tx2"/>
                </a:solidFill>
              </a:rPr>
              <a:t>Combine(</a:t>
            </a:r>
            <a:r>
              <a:rPr lang="en-US" sz="2000">
                <a:solidFill>
                  <a:srgbClr val="00B050"/>
                </a:solidFill>
              </a:rPr>
              <a:t>A</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Input</a:t>
            </a:r>
            <a:r>
              <a:rPr lang="en-US" sz="2000">
                <a:solidFill>
                  <a:schemeClr val="tx2"/>
                </a:solidFill>
              </a:rPr>
              <a:t>, </a:t>
            </a:r>
            <a:r>
              <a:rPr lang="en-US" sz="2000">
                <a:solidFill>
                  <a:srgbClr val="00B050"/>
                </a:solidFill>
              </a:rPr>
              <a:t>i</a:t>
            </a:r>
            <a:r>
              <a:rPr lang="en-US" sz="2000">
                <a:solidFill>
                  <a:schemeClr val="tx2"/>
                </a:solidFill>
              </a:rPr>
              <a:t>) =  transform(</a:t>
            </a:r>
            <a:r>
              <a:rPr lang="en-US" sz="2000">
                <a:solidFill>
                  <a:srgbClr val="00B050"/>
                </a:solidFill>
              </a:rPr>
              <a:t>A</a:t>
            </a:r>
            <a:r>
              <a:rPr lang="en-US" sz="2000">
                <a:solidFill>
                  <a:schemeClr val="tx2"/>
                </a:solidFill>
              </a:rPr>
              <a:t> + F(</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a:t>
            </a:r>
            <a:r>
              <a:rPr lang="en-US" sz="2000">
                <a:solidFill>
                  <a:schemeClr val="tx2"/>
                </a:solidFill>
              </a:rPr>
              <a:t>) + </a:t>
            </a:r>
            <a:r>
              <a:rPr lang="en-US" sz="2000">
                <a:solidFill>
                  <a:srgbClr val="00B050"/>
                </a:solidFill>
              </a:rPr>
              <a:t>Input[currentIndex(i)]</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i</a:t>
            </a:r>
            <a:r>
              <a:rPr lang="en-US" sz="2000">
                <a:solidFill>
                  <a:schemeClr val="tx2"/>
                </a:solidFill>
              </a:rPr>
              <a:t>)</a:t>
            </a:r>
          </a:p>
          <a:p>
            <a:endParaRPr lang="en-US" sz="2000">
              <a:solidFill>
                <a:schemeClr val="tx2"/>
              </a:solidFill>
            </a:endParaRPr>
          </a:p>
          <a:p>
            <a:pPr marL="285750" indent="-285750">
              <a:buFont typeface="Arial" panose="020B0604020202020204" pitchFamily="34" charset="0"/>
              <a:buChar char="•"/>
            </a:pPr>
            <a:r>
              <a:rPr lang="en-US" sz="2000">
                <a:solidFill>
                  <a:schemeClr val="tx2"/>
                </a:solidFill>
              </a:rPr>
              <a:t>The addition is done modulo 2^32</a:t>
            </a:r>
          </a:p>
        </p:txBody>
      </p:sp>
      <p:sp>
        <p:nvSpPr>
          <p:cNvPr id="4" name="TextBox 3">
            <a:extLst>
              <a:ext uri="{FF2B5EF4-FFF2-40B4-BE49-F238E27FC236}">
                <a16:creationId xmlns:a16="http://schemas.microsoft.com/office/drawing/2014/main" id="{0B7B8755-AF60-A9F7-17DD-D0F5491AB341}"/>
              </a:ext>
            </a:extLst>
          </p:cNvPr>
          <p:cNvSpPr txBox="1"/>
          <p:nvPr/>
        </p:nvSpPr>
        <p:spPr>
          <a:xfrm>
            <a:off x="648928" y="5490063"/>
            <a:ext cx="1870338" cy="400110"/>
          </a:xfrm>
          <a:prstGeom prst="rect">
            <a:avLst/>
          </a:prstGeom>
          <a:noFill/>
        </p:spPr>
        <p:txBody>
          <a:bodyPr wrap="square" rtlCol="0">
            <a:spAutoFit/>
          </a:bodyPr>
          <a:lstStyle/>
          <a:p>
            <a:r>
              <a:rPr lang="en-US" sz="2000">
                <a:solidFill>
                  <a:schemeClr val="tx2"/>
                </a:solidFill>
              </a:rPr>
              <a:t>F(B, C, D, i) = </a:t>
            </a:r>
          </a:p>
        </p:txBody>
      </p:sp>
      <p:sp>
        <p:nvSpPr>
          <p:cNvPr id="5" name="Left Brace 4">
            <a:extLst>
              <a:ext uri="{FF2B5EF4-FFF2-40B4-BE49-F238E27FC236}">
                <a16:creationId xmlns:a16="http://schemas.microsoft.com/office/drawing/2014/main" id="{AD6A4446-3EC3-9320-4269-43028A7D3173}"/>
              </a:ext>
            </a:extLst>
          </p:cNvPr>
          <p:cNvSpPr/>
          <p:nvPr/>
        </p:nvSpPr>
        <p:spPr>
          <a:xfrm>
            <a:off x="2425959" y="4949890"/>
            <a:ext cx="503853" cy="1480456"/>
          </a:xfrm>
          <a:prstGeom prst="leftBrace">
            <a:avLst>
              <a:gd name="adj1" fmla="val 3611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0D8A8AAB-5107-CE95-7EF6-CD14BBB05874}"/>
              </a:ext>
            </a:extLst>
          </p:cNvPr>
          <p:cNvSpPr txBox="1"/>
          <p:nvPr/>
        </p:nvSpPr>
        <p:spPr>
          <a:xfrm>
            <a:off x="2799184" y="5028398"/>
            <a:ext cx="5738326" cy="1323439"/>
          </a:xfrm>
          <a:prstGeom prst="rect">
            <a:avLst/>
          </a:prstGeom>
          <a:noFill/>
        </p:spPr>
        <p:txBody>
          <a:bodyPr wrap="square" rtlCol="0">
            <a:spAutoFit/>
          </a:bodyPr>
          <a:lstStyle/>
          <a:p>
            <a:r>
              <a:rPr lang="en-US" sz="2000">
                <a:solidFill>
                  <a:schemeClr val="tx2"/>
                </a:solidFill>
              </a:rPr>
              <a:t>(B &amp; C) | ((~B) &amp; D)   , 0 ≤ i &lt; 16   (First round)</a:t>
            </a:r>
          </a:p>
          <a:p>
            <a:r>
              <a:rPr lang="en-US" sz="2000">
                <a:solidFill>
                  <a:schemeClr val="tx2"/>
                </a:solidFill>
              </a:rPr>
              <a:t>(D &amp; B) | ((~D) &amp; C)  , 16 ≤ i &lt; 32 (Second round)</a:t>
            </a:r>
          </a:p>
          <a:p>
            <a:r>
              <a:rPr lang="en-US" sz="2000">
                <a:solidFill>
                  <a:schemeClr val="tx2"/>
                </a:solidFill>
              </a:rPr>
              <a:t>B ^ C ^ D			   , 32 ≤ i &lt; 48 (Third round)</a:t>
            </a:r>
          </a:p>
          <a:p>
            <a:r>
              <a:rPr lang="en-US" sz="2000">
                <a:solidFill>
                  <a:schemeClr val="tx2"/>
                </a:solidFill>
              </a:rPr>
              <a:t>C ^ (B | (~D))		   , 48 ≤ i &lt; 64 (Forth round)</a:t>
            </a:r>
          </a:p>
        </p:txBody>
      </p:sp>
      <p:sp>
        <p:nvSpPr>
          <p:cNvPr id="7" name="TextBox 6">
            <a:extLst>
              <a:ext uri="{FF2B5EF4-FFF2-40B4-BE49-F238E27FC236}">
                <a16:creationId xmlns:a16="http://schemas.microsoft.com/office/drawing/2014/main" id="{5C47E608-2B12-598D-0F20-CA8764BDB09B}"/>
              </a:ext>
            </a:extLst>
          </p:cNvPr>
          <p:cNvSpPr txBox="1"/>
          <p:nvPr/>
        </p:nvSpPr>
        <p:spPr>
          <a:xfrm>
            <a:off x="555623" y="3774831"/>
            <a:ext cx="1963643" cy="369332"/>
          </a:xfrm>
          <a:prstGeom prst="rect">
            <a:avLst/>
          </a:prstGeom>
          <a:noFill/>
        </p:spPr>
        <p:txBody>
          <a:bodyPr wrap="square" rtlCol="0">
            <a:spAutoFit/>
          </a:bodyPr>
          <a:lstStyle/>
          <a:p>
            <a:r>
              <a:rPr lang="en-US">
                <a:solidFill>
                  <a:schemeClr val="tx2"/>
                </a:solidFill>
              </a:rPr>
              <a:t>currentIndex(i) =</a:t>
            </a:r>
          </a:p>
        </p:txBody>
      </p:sp>
      <p:sp>
        <p:nvSpPr>
          <p:cNvPr id="8" name="Left Brace 7">
            <a:extLst>
              <a:ext uri="{FF2B5EF4-FFF2-40B4-BE49-F238E27FC236}">
                <a16:creationId xmlns:a16="http://schemas.microsoft.com/office/drawing/2014/main" id="{C8E14A3C-28C4-E93F-B409-7E8F6494E044}"/>
              </a:ext>
            </a:extLst>
          </p:cNvPr>
          <p:cNvSpPr/>
          <p:nvPr/>
        </p:nvSpPr>
        <p:spPr>
          <a:xfrm>
            <a:off x="2444621" y="3234929"/>
            <a:ext cx="503853" cy="1480456"/>
          </a:xfrm>
          <a:prstGeom prst="leftBrace">
            <a:avLst>
              <a:gd name="adj1" fmla="val 3611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2"/>
              </a:solidFill>
            </a:endParaRPr>
          </a:p>
        </p:txBody>
      </p:sp>
      <p:sp>
        <p:nvSpPr>
          <p:cNvPr id="10" name="TextBox 9">
            <a:extLst>
              <a:ext uri="{FF2B5EF4-FFF2-40B4-BE49-F238E27FC236}">
                <a16:creationId xmlns:a16="http://schemas.microsoft.com/office/drawing/2014/main" id="{79BDB894-78FF-5CA1-6BC1-6A3EE58559C5}"/>
              </a:ext>
            </a:extLst>
          </p:cNvPr>
          <p:cNvSpPr txBox="1"/>
          <p:nvPr/>
        </p:nvSpPr>
        <p:spPr>
          <a:xfrm>
            <a:off x="2951583" y="3297777"/>
            <a:ext cx="8123853" cy="1323439"/>
          </a:xfrm>
          <a:prstGeom prst="rect">
            <a:avLst/>
          </a:prstGeom>
          <a:noFill/>
        </p:spPr>
        <p:txBody>
          <a:bodyPr wrap="square" rtlCol="0">
            <a:spAutoFit/>
          </a:bodyPr>
          <a:lstStyle/>
          <a:p>
            <a:r>
              <a:rPr lang="en-US" sz="2000">
                <a:solidFill>
                  <a:schemeClr val="tx2"/>
                </a:solidFill>
              </a:rPr>
              <a:t>i % 16                          , 0 ≤ i &lt; 16   (First round)</a:t>
            </a:r>
          </a:p>
          <a:p>
            <a:r>
              <a:rPr lang="en-US" sz="2000">
                <a:solidFill>
                  <a:schemeClr val="tx2"/>
                </a:solidFill>
              </a:rPr>
              <a:t>(5i + 1) % 16               , 16 ≤ i &lt; 32 (Second round)</a:t>
            </a:r>
          </a:p>
          <a:p>
            <a:r>
              <a:rPr lang="en-US" sz="2000">
                <a:solidFill>
                  <a:schemeClr val="tx2"/>
                </a:solidFill>
              </a:rPr>
              <a:t>(3i + 5) % 16               , 32 ≤ i &lt; 48 (Third round)</a:t>
            </a:r>
          </a:p>
          <a:p>
            <a:r>
              <a:rPr lang="en-US" sz="2000">
                <a:solidFill>
                  <a:schemeClr val="tx2"/>
                </a:solidFill>
              </a:rPr>
              <a:t>7i % 16		               , 48 ≤ i &lt; 64 (Forth round)</a:t>
            </a:r>
          </a:p>
        </p:txBody>
      </p:sp>
    </p:spTree>
    <p:extLst>
      <p:ext uri="{BB962C8B-B14F-4D97-AF65-F5344CB8AC3E}">
        <p14:creationId xmlns:p14="http://schemas.microsoft.com/office/powerpoint/2010/main" val="402242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combine function</a:t>
            </a:r>
          </a:p>
        </p:txBody>
      </p:sp>
      <p:sp>
        <p:nvSpPr>
          <p:cNvPr id="3" name="TextBox 2">
            <a:extLst>
              <a:ext uri="{FF2B5EF4-FFF2-40B4-BE49-F238E27FC236}">
                <a16:creationId xmlns:a16="http://schemas.microsoft.com/office/drawing/2014/main" id="{5924FD01-4C26-E7F0-98AA-DF772BBAF6A9}"/>
              </a:ext>
            </a:extLst>
          </p:cNvPr>
          <p:cNvSpPr txBox="1"/>
          <p:nvPr/>
        </p:nvSpPr>
        <p:spPr>
          <a:xfrm>
            <a:off x="648928" y="2063269"/>
            <a:ext cx="9547123" cy="400110"/>
          </a:xfrm>
          <a:prstGeom prst="rect">
            <a:avLst/>
          </a:prstGeom>
          <a:noFill/>
        </p:spPr>
        <p:txBody>
          <a:bodyPr wrap="square" rtlCol="0">
            <a:spAutoFit/>
          </a:bodyPr>
          <a:lstStyle/>
          <a:p>
            <a:r>
              <a:rPr lang="en-US" sz="2000">
                <a:solidFill>
                  <a:schemeClr val="tx2"/>
                </a:solidFill>
              </a:rPr>
              <a:t>transform(</a:t>
            </a:r>
            <a:r>
              <a:rPr lang="en-US" sz="2000">
                <a:solidFill>
                  <a:srgbClr val="00B050"/>
                </a:solidFill>
              </a:rPr>
              <a:t>input</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i</a:t>
            </a:r>
            <a:r>
              <a:rPr lang="en-US" sz="2000">
                <a:solidFill>
                  <a:schemeClr val="tx2"/>
                </a:solidFill>
              </a:rPr>
              <a:t>) = rotate(</a:t>
            </a:r>
            <a:r>
              <a:rPr lang="en-US" sz="2000">
                <a:solidFill>
                  <a:srgbClr val="00B050"/>
                </a:solidFill>
              </a:rPr>
              <a:t>input</a:t>
            </a:r>
            <a:r>
              <a:rPr lang="en-US" sz="2000">
                <a:solidFill>
                  <a:schemeClr val="tx2"/>
                </a:solidFill>
              </a:rPr>
              <a:t> + </a:t>
            </a:r>
            <a:r>
              <a:rPr lang="en-US" sz="2000">
                <a:solidFill>
                  <a:srgbClr val="00B050"/>
                </a:solidFill>
              </a:rPr>
              <a:t>K[i]</a:t>
            </a:r>
            <a:r>
              <a:rPr lang="en-US" sz="2000">
                <a:solidFill>
                  <a:schemeClr val="tx2"/>
                </a:solidFill>
              </a:rPr>
              <a:t>, </a:t>
            </a:r>
            <a:r>
              <a:rPr lang="en-US" sz="2000">
                <a:solidFill>
                  <a:srgbClr val="00B050"/>
                </a:solidFill>
              </a:rPr>
              <a:t>r[i]</a:t>
            </a:r>
            <a:r>
              <a:rPr lang="en-US" sz="2000">
                <a:solidFill>
                  <a:schemeClr val="tx2"/>
                </a:solidFill>
              </a:rPr>
              <a:t>) + </a:t>
            </a:r>
            <a:r>
              <a:rPr lang="en-US" sz="2000">
                <a:solidFill>
                  <a:srgbClr val="00B050"/>
                </a:solidFill>
              </a:rPr>
              <a:t>B</a:t>
            </a:r>
          </a:p>
        </p:txBody>
      </p:sp>
      <p:sp>
        <p:nvSpPr>
          <p:cNvPr id="7" name="TextBox 6">
            <a:extLst>
              <a:ext uri="{FF2B5EF4-FFF2-40B4-BE49-F238E27FC236}">
                <a16:creationId xmlns:a16="http://schemas.microsoft.com/office/drawing/2014/main" id="{B40FF6DD-BFC1-DC6F-64E7-9FA381750904}"/>
              </a:ext>
            </a:extLst>
          </p:cNvPr>
          <p:cNvSpPr txBox="1"/>
          <p:nvPr/>
        </p:nvSpPr>
        <p:spPr>
          <a:xfrm>
            <a:off x="648928" y="3794457"/>
            <a:ext cx="11551298" cy="1200329"/>
          </a:xfrm>
          <a:prstGeom prst="rect">
            <a:avLst/>
          </a:prstGeom>
          <a:noFill/>
        </p:spPr>
        <p:txBody>
          <a:bodyPr wrap="square" rtlCol="0">
            <a:spAutoFit/>
          </a:bodyPr>
          <a:lstStyle/>
          <a:p>
            <a:r>
              <a:rPr lang="en-US">
                <a:solidFill>
                  <a:schemeClr val="tx2"/>
                </a:solidFill>
              </a:rPr>
              <a:t>K[i] and r[i] are 64 constants defined in the md5 algorithm</a:t>
            </a:r>
          </a:p>
          <a:p>
            <a:endParaRPr lang="en-US">
              <a:solidFill>
                <a:schemeClr val="tx2"/>
              </a:solidFill>
            </a:endParaRPr>
          </a:p>
          <a:p>
            <a:r>
              <a:rPr lang="en-US">
                <a:solidFill>
                  <a:schemeClr val="tx2"/>
                </a:solidFill>
              </a:rPr>
              <a:t>K = [0xd76aa478, 0xe8c7b756, 0x242070db, 0xc1bdceee, 0xf57c0faf, 0x4787c62a, 0xa8304613, 0xfd469501, … ]</a:t>
            </a:r>
          </a:p>
          <a:p>
            <a:r>
              <a:rPr lang="en-US">
                <a:solidFill>
                  <a:schemeClr val="tx2"/>
                </a:solidFill>
              </a:rPr>
              <a:t>r = [7, 12, 17, 22,  7, 12, 17, 22,  7, 12, 17, 22,  7, 12, 17, 22, 5,  9, 14, 20,  5,  9, 14, 20,  5,  9, 14, 20,  5,  9,   … ]</a:t>
            </a:r>
          </a:p>
        </p:txBody>
      </p:sp>
      <p:sp>
        <p:nvSpPr>
          <p:cNvPr id="9" name="TextBox 8">
            <a:extLst>
              <a:ext uri="{FF2B5EF4-FFF2-40B4-BE49-F238E27FC236}">
                <a16:creationId xmlns:a16="http://schemas.microsoft.com/office/drawing/2014/main" id="{66EA510F-10A6-3EB5-8E35-0FB22F5D0547}"/>
              </a:ext>
            </a:extLst>
          </p:cNvPr>
          <p:cNvSpPr txBox="1"/>
          <p:nvPr/>
        </p:nvSpPr>
        <p:spPr>
          <a:xfrm>
            <a:off x="648928" y="2793794"/>
            <a:ext cx="9881118" cy="369332"/>
          </a:xfrm>
          <a:prstGeom prst="rect">
            <a:avLst/>
          </a:prstGeom>
          <a:noFill/>
        </p:spPr>
        <p:txBody>
          <a:bodyPr wrap="square" rtlCol="0">
            <a:spAutoFit/>
          </a:bodyPr>
          <a:lstStyle/>
          <a:p>
            <a:r>
              <a:rPr lang="en-US">
                <a:solidFill>
                  <a:schemeClr val="tx2"/>
                </a:solidFill>
              </a:rPr>
              <a:t>The rotate(input, r) function rotates left the bits in input by r positions</a:t>
            </a:r>
          </a:p>
        </p:txBody>
      </p:sp>
    </p:spTree>
    <p:extLst>
      <p:ext uri="{BB962C8B-B14F-4D97-AF65-F5344CB8AC3E}">
        <p14:creationId xmlns:p14="http://schemas.microsoft.com/office/powerpoint/2010/main" val="2165495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combine function</a:t>
            </a:r>
          </a:p>
        </p:txBody>
      </p:sp>
      <p:sp>
        <p:nvSpPr>
          <p:cNvPr id="3" name="TextBox 2">
            <a:extLst>
              <a:ext uri="{FF2B5EF4-FFF2-40B4-BE49-F238E27FC236}">
                <a16:creationId xmlns:a16="http://schemas.microsoft.com/office/drawing/2014/main" id="{5924FD01-4C26-E7F0-98AA-DF772BBAF6A9}"/>
              </a:ext>
            </a:extLst>
          </p:cNvPr>
          <p:cNvSpPr txBox="1"/>
          <p:nvPr/>
        </p:nvSpPr>
        <p:spPr>
          <a:xfrm>
            <a:off x="648928" y="2063269"/>
            <a:ext cx="11543072" cy="1015663"/>
          </a:xfrm>
          <a:prstGeom prst="rect">
            <a:avLst/>
          </a:prstGeom>
          <a:noFill/>
        </p:spPr>
        <p:txBody>
          <a:bodyPr wrap="square" rtlCol="0">
            <a:spAutoFit/>
          </a:bodyPr>
          <a:lstStyle/>
          <a:p>
            <a:r>
              <a:rPr lang="en-US" sz="2000">
                <a:solidFill>
                  <a:schemeClr val="tx2"/>
                </a:solidFill>
              </a:rPr>
              <a:t>Putting everything together</a:t>
            </a:r>
          </a:p>
          <a:p>
            <a:endParaRPr lang="en-US" sz="2000">
              <a:solidFill>
                <a:schemeClr val="tx2"/>
              </a:solidFill>
            </a:endParaRPr>
          </a:p>
          <a:p>
            <a:r>
              <a:rPr lang="en-US" sz="2000">
                <a:solidFill>
                  <a:schemeClr val="tx2"/>
                </a:solidFill>
              </a:rPr>
              <a:t>Combine(</a:t>
            </a:r>
            <a:r>
              <a:rPr lang="en-US" sz="2000">
                <a:solidFill>
                  <a:srgbClr val="00B050"/>
                </a:solidFill>
              </a:rPr>
              <a:t>A</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Input</a:t>
            </a:r>
            <a:r>
              <a:rPr lang="en-US" sz="2000">
                <a:solidFill>
                  <a:schemeClr val="tx2"/>
                </a:solidFill>
              </a:rPr>
              <a:t>, </a:t>
            </a:r>
            <a:r>
              <a:rPr lang="en-US" sz="2000">
                <a:solidFill>
                  <a:srgbClr val="00B050"/>
                </a:solidFill>
              </a:rPr>
              <a:t>i</a:t>
            </a:r>
            <a:r>
              <a:rPr lang="en-US" sz="2000">
                <a:solidFill>
                  <a:schemeClr val="tx2"/>
                </a:solidFill>
              </a:rPr>
              <a:t>) =  rotate(</a:t>
            </a:r>
            <a:r>
              <a:rPr lang="en-US" sz="2000">
                <a:solidFill>
                  <a:srgbClr val="00B050"/>
                </a:solidFill>
              </a:rPr>
              <a:t>A</a:t>
            </a:r>
            <a:r>
              <a:rPr lang="en-US" sz="2000">
                <a:solidFill>
                  <a:schemeClr val="tx2"/>
                </a:solidFill>
              </a:rPr>
              <a:t> + F(</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a:t>
            </a:r>
            <a:r>
              <a:rPr lang="en-US" sz="2000">
                <a:solidFill>
                  <a:schemeClr val="tx2"/>
                </a:solidFill>
              </a:rPr>
              <a:t>) + </a:t>
            </a:r>
            <a:r>
              <a:rPr lang="en-US" sz="2000">
                <a:solidFill>
                  <a:srgbClr val="00B050"/>
                </a:solidFill>
              </a:rPr>
              <a:t>Input[currentIndex(i)]</a:t>
            </a:r>
            <a:r>
              <a:rPr lang="en-US" sz="2000">
                <a:solidFill>
                  <a:schemeClr val="tx2"/>
                </a:solidFill>
              </a:rPr>
              <a:t> + K[i], r[i]) + B</a:t>
            </a:r>
          </a:p>
        </p:txBody>
      </p:sp>
    </p:spTree>
    <p:extLst>
      <p:ext uri="{BB962C8B-B14F-4D97-AF65-F5344CB8AC3E}">
        <p14:creationId xmlns:p14="http://schemas.microsoft.com/office/powerpoint/2010/main" val="307705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CED0-3C38-0F96-37D6-CBC5321DB03C}"/>
              </a:ext>
            </a:extLst>
          </p:cNvPr>
          <p:cNvSpPr>
            <a:spLocks noGrp="1"/>
          </p:cNvSpPr>
          <p:nvPr>
            <p:ph type="title"/>
          </p:nvPr>
        </p:nvSpPr>
        <p:spPr/>
        <p:txBody>
          <a:bodyPr/>
          <a:lstStyle/>
          <a:p>
            <a:r>
              <a:rPr lang="en-US"/>
              <a:t>Where is MD5 used now</a:t>
            </a:r>
          </a:p>
        </p:txBody>
      </p:sp>
      <p:sp>
        <p:nvSpPr>
          <p:cNvPr id="3" name="Content Placeholder 2">
            <a:extLst>
              <a:ext uri="{FF2B5EF4-FFF2-40B4-BE49-F238E27FC236}">
                <a16:creationId xmlns:a16="http://schemas.microsoft.com/office/drawing/2014/main" id="{210DFE61-CA49-EAD5-F016-85FE86F16EDA}"/>
              </a:ext>
            </a:extLst>
          </p:cNvPr>
          <p:cNvSpPr>
            <a:spLocks noGrp="1"/>
          </p:cNvSpPr>
          <p:nvPr>
            <p:ph idx="1"/>
          </p:nvPr>
        </p:nvSpPr>
        <p:spPr>
          <a:xfrm>
            <a:off x="913795" y="1732449"/>
            <a:ext cx="10353762" cy="4938939"/>
          </a:xfrm>
        </p:spPr>
        <p:txBody>
          <a:bodyPr>
            <a:normAutofit/>
          </a:bodyPr>
          <a:lstStyle/>
          <a:p>
            <a:pPr marL="36900" indent="0">
              <a:buNone/>
            </a:pPr>
            <a:r>
              <a:rPr lang="en-US"/>
              <a:t>Data can be verified for integrity using MD5 as a checksum function to ensure that it has not become accidentally corrupted. Files can produce errors when they are unintentionally changed in some of the following ways:</a:t>
            </a:r>
          </a:p>
          <a:p>
            <a:endParaRPr lang="en-US"/>
          </a:p>
          <a:p>
            <a:r>
              <a:rPr lang="en-US"/>
              <a:t>Errors in data transmission</a:t>
            </a:r>
          </a:p>
          <a:p>
            <a:r>
              <a:rPr lang="en-US"/>
              <a:t>Software bugs</a:t>
            </a:r>
          </a:p>
          <a:p>
            <a:r>
              <a:rPr lang="en-US"/>
              <a:t>When files are copied or moved write errors can occur</a:t>
            </a:r>
          </a:p>
          <a:p>
            <a:r>
              <a:rPr lang="en-US"/>
              <a:t>Issues within the storage medium</a:t>
            </a:r>
          </a:p>
          <a:p>
            <a:endParaRPr lang="en-US"/>
          </a:p>
          <a:p>
            <a:pPr marL="36900" indent="0">
              <a:buNone/>
            </a:pPr>
            <a:r>
              <a:rPr lang="en-US" b="1"/>
              <a:t>MD5 can’t be used in security-critical contexts!</a:t>
            </a:r>
          </a:p>
        </p:txBody>
      </p:sp>
    </p:spTree>
    <p:extLst>
      <p:ext uri="{BB962C8B-B14F-4D97-AF65-F5344CB8AC3E}">
        <p14:creationId xmlns:p14="http://schemas.microsoft.com/office/powerpoint/2010/main" val="2809802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B3DB-C093-20B5-859A-D2644516AD2B}"/>
              </a:ext>
            </a:extLst>
          </p:cNvPr>
          <p:cNvSpPr>
            <a:spLocks noGrp="1"/>
          </p:cNvSpPr>
          <p:nvPr>
            <p:ph type="title"/>
          </p:nvPr>
        </p:nvSpPr>
        <p:spPr/>
        <p:txBody>
          <a:bodyPr/>
          <a:lstStyle/>
          <a:p>
            <a:r>
              <a:rPr lang="en-US" dirty="0"/>
              <a:t>MD5 Collision</a:t>
            </a:r>
          </a:p>
        </p:txBody>
      </p:sp>
      <p:sp>
        <p:nvSpPr>
          <p:cNvPr id="3" name="Content Placeholder 2">
            <a:extLst>
              <a:ext uri="{FF2B5EF4-FFF2-40B4-BE49-F238E27FC236}">
                <a16:creationId xmlns:a16="http://schemas.microsoft.com/office/drawing/2014/main" id="{88D75FE9-7B50-2DFB-C806-68428B87D440}"/>
              </a:ext>
            </a:extLst>
          </p:cNvPr>
          <p:cNvSpPr>
            <a:spLocks noGrp="1"/>
          </p:cNvSpPr>
          <p:nvPr>
            <p:ph idx="1"/>
          </p:nvPr>
        </p:nvSpPr>
        <p:spPr/>
        <p:txBody>
          <a:bodyPr>
            <a:normAutofit lnSpcReduction="10000"/>
          </a:bodyPr>
          <a:lstStyle/>
          <a:p>
            <a:r>
              <a:rPr lang="en-US" dirty="0"/>
              <a:t>The insecurity of the MD5 hash algorithm was demonstrated through a significant discovery made by </a:t>
            </a:r>
            <a:r>
              <a:rPr lang="en-US" dirty="0" err="1"/>
              <a:t>Xiaoyun</a:t>
            </a:r>
            <a:r>
              <a:rPr lang="en-US" dirty="0"/>
              <a:t> Wang and Hongbo Yu, described in their 2004 paper</a:t>
            </a:r>
            <a:r>
              <a:rPr lang="en-US"/>
              <a:t>. Their </a:t>
            </a:r>
            <a:r>
              <a:rPr lang="en-US" dirty="0"/>
              <a:t>article provides an accessible summary of their work and explains how it led to practical demonstrations of MD5's weaknesses.</a:t>
            </a:r>
          </a:p>
          <a:p>
            <a:r>
              <a:rPr lang="en-US" dirty="0"/>
              <a:t>The researchers showcased a method to generate two different messages that produce the same MD5 hash—a phenomenon known as a collision. This contradicts one of the core properties of cryptographic hash functions, which is resistance to collisions.</a:t>
            </a:r>
          </a:p>
          <a:p>
            <a:r>
              <a:rPr lang="en-US" dirty="0"/>
              <a:t>Wang and Yu's method relied on a deep understanding of MD5's internal structure and weaknesses. They exploited vulnerabilities in MD5’s message compression function, specifically targeting the way the algorithm processes input blocks in a series of iterations. By manipulating intermediate values and using mathematical techniques to predict changes, they could efficiently craft pairs of inputs with identical hashes.</a:t>
            </a:r>
          </a:p>
          <a:p>
            <a:endParaRPr lang="en-US" dirty="0"/>
          </a:p>
        </p:txBody>
      </p:sp>
    </p:spTree>
    <p:extLst>
      <p:ext uri="{BB962C8B-B14F-4D97-AF65-F5344CB8AC3E}">
        <p14:creationId xmlns:p14="http://schemas.microsoft.com/office/powerpoint/2010/main" val="91194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6A86-1CAD-42C0-749D-4C7D97B7FAC3}"/>
              </a:ext>
            </a:extLst>
          </p:cNvPr>
          <p:cNvSpPr>
            <a:spLocks noGrp="1"/>
          </p:cNvSpPr>
          <p:nvPr>
            <p:ph type="title"/>
          </p:nvPr>
        </p:nvSpPr>
        <p:spPr/>
        <p:txBody>
          <a:bodyPr>
            <a:normAutofit/>
          </a:bodyPr>
          <a:lstStyle/>
          <a:p>
            <a:r>
              <a:rPr lang="en-US" dirty="0"/>
              <a:t>MD5 Collision</a:t>
            </a:r>
          </a:p>
        </p:txBody>
      </p:sp>
      <p:sp>
        <p:nvSpPr>
          <p:cNvPr id="3" name="Content Placeholder 2">
            <a:extLst>
              <a:ext uri="{FF2B5EF4-FFF2-40B4-BE49-F238E27FC236}">
                <a16:creationId xmlns:a16="http://schemas.microsoft.com/office/drawing/2014/main" id="{61978127-42FD-6DD7-5E16-5656F3C816D8}"/>
              </a:ext>
            </a:extLst>
          </p:cNvPr>
          <p:cNvSpPr>
            <a:spLocks noGrp="1"/>
          </p:cNvSpPr>
          <p:nvPr>
            <p:ph idx="1"/>
          </p:nvPr>
        </p:nvSpPr>
        <p:spPr>
          <a:xfrm>
            <a:off x="904742" y="1741502"/>
            <a:ext cx="10353762" cy="4058751"/>
          </a:xfrm>
        </p:spPr>
        <p:txBody>
          <a:bodyPr>
            <a:normAutofit fontScale="92500" lnSpcReduction="10000"/>
          </a:bodyPr>
          <a:lstStyle/>
          <a:p>
            <a:pPr marL="36900" indent="0">
              <a:buNone/>
            </a:pPr>
            <a:r>
              <a:rPr lang="en-US" dirty="0"/>
              <a:t> d131dd02c5e6eec4693d9a0698aff95c2fcab5</a:t>
            </a:r>
            <a:r>
              <a:rPr lang="en-US" dirty="0">
                <a:solidFill>
                  <a:srgbClr val="FF0000"/>
                </a:solidFill>
              </a:rPr>
              <a:t>8</a:t>
            </a:r>
            <a:r>
              <a:rPr lang="en-US" dirty="0"/>
              <a:t>712467eab4004583eb8fb7f89 </a:t>
            </a:r>
          </a:p>
          <a:p>
            <a:pPr marL="36900" indent="0">
              <a:buNone/>
            </a:pPr>
            <a:r>
              <a:rPr lang="en-US" dirty="0"/>
              <a:t>55ad340609f4b30283e4888325</a:t>
            </a:r>
            <a:r>
              <a:rPr lang="en-US" dirty="0">
                <a:solidFill>
                  <a:srgbClr val="FF0000"/>
                </a:solidFill>
              </a:rPr>
              <a:t>7</a:t>
            </a:r>
            <a:r>
              <a:rPr lang="en-US" dirty="0"/>
              <a:t>1415a085125e8f7cdc99fd91dbd</a:t>
            </a:r>
            <a:r>
              <a:rPr lang="en-US" dirty="0">
                <a:solidFill>
                  <a:srgbClr val="FF0000"/>
                </a:solidFill>
              </a:rPr>
              <a:t>f</a:t>
            </a:r>
            <a:r>
              <a:rPr lang="en-US" dirty="0"/>
              <a:t>280373c5b </a:t>
            </a:r>
          </a:p>
          <a:p>
            <a:pPr marL="36900" indent="0">
              <a:buNone/>
            </a:pPr>
            <a:r>
              <a:rPr lang="en-US" dirty="0"/>
              <a:t>d8823e3156348f5bae6dacd436c919c6dd53e2</a:t>
            </a:r>
            <a:r>
              <a:rPr lang="en-US" dirty="0">
                <a:solidFill>
                  <a:srgbClr val="FF0000"/>
                </a:solidFill>
              </a:rPr>
              <a:t>b</a:t>
            </a:r>
            <a:r>
              <a:rPr lang="en-US" dirty="0"/>
              <a:t>487da03fd02396306d248cda0 </a:t>
            </a:r>
          </a:p>
          <a:p>
            <a:pPr marL="36900" indent="0">
              <a:buNone/>
            </a:pPr>
            <a:r>
              <a:rPr lang="en-US" dirty="0"/>
              <a:t>e99f33420f577ee8ce54b67080</a:t>
            </a:r>
            <a:r>
              <a:rPr lang="en-US" dirty="0">
                <a:solidFill>
                  <a:srgbClr val="FF0000"/>
                </a:solidFill>
              </a:rPr>
              <a:t>a</a:t>
            </a:r>
            <a:r>
              <a:rPr lang="en-US" dirty="0"/>
              <a:t>80d1ec69821bcb6a8839396f965</a:t>
            </a:r>
            <a:r>
              <a:rPr lang="en-US" dirty="0">
                <a:solidFill>
                  <a:srgbClr val="FF0000"/>
                </a:solidFill>
              </a:rPr>
              <a:t>2</a:t>
            </a:r>
            <a:r>
              <a:rPr lang="en-US" dirty="0"/>
              <a:t>b6ff72a70</a:t>
            </a:r>
          </a:p>
          <a:p>
            <a:pPr marL="36900" indent="0">
              <a:buNone/>
            </a:pPr>
            <a:r>
              <a:rPr lang="en-US" dirty="0"/>
              <a:t>And</a:t>
            </a:r>
          </a:p>
          <a:p>
            <a:pPr marL="36900" indent="0">
              <a:buNone/>
            </a:pPr>
            <a:r>
              <a:rPr lang="en-US" dirty="0"/>
              <a:t>d131dd02c5e6eec4693d9a0698aff95c2fcab5</a:t>
            </a:r>
            <a:r>
              <a:rPr lang="en-US" dirty="0">
                <a:solidFill>
                  <a:srgbClr val="FF0000"/>
                </a:solidFill>
              </a:rPr>
              <a:t>0</a:t>
            </a:r>
            <a:r>
              <a:rPr lang="en-US" dirty="0"/>
              <a:t>712467eab4004583eb8fb7f89 </a:t>
            </a:r>
          </a:p>
          <a:p>
            <a:pPr marL="36900" indent="0">
              <a:buNone/>
            </a:pPr>
            <a:r>
              <a:rPr lang="en-US" dirty="0"/>
              <a:t>55ad340609f4b30283e4888325</a:t>
            </a:r>
            <a:r>
              <a:rPr lang="en-US" dirty="0">
                <a:solidFill>
                  <a:srgbClr val="FF0000"/>
                </a:solidFill>
              </a:rPr>
              <a:t>f</a:t>
            </a:r>
            <a:r>
              <a:rPr lang="en-US" dirty="0"/>
              <a:t>1415a085125e8f7cdc99fd91dbd</a:t>
            </a:r>
            <a:r>
              <a:rPr lang="en-US" dirty="0">
                <a:solidFill>
                  <a:srgbClr val="FF0000"/>
                </a:solidFill>
              </a:rPr>
              <a:t>7</a:t>
            </a:r>
            <a:r>
              <a:rPr lang="en-US" dirty="0"/>
              <a:t>280373c5b </a:t>
            </a:r>
          </a:p>
          <a:p>
            <a:pPr marL="36900" indent="0">
              <a:buNone/>
            </a:pPr>
            <a:r>
              <a:rPr lang="en-US" dirty="0"/>
              <a:t>d8823e3156348f5bae6dacd436c919c6dd53e2</a:t>
            </a:r>
            <a:r>
              <a:rPr lang="en-US" dirty="0">
                <a:solidFill>
                  <a:srgbClr val="FF0000"/>
                </a:solidFill>
              </a:rPr>
              <a:t>3</a:t>
            </a:r>
            <a:r>
              <a:rPr lang="en-US" dirty="0"/>
              <a:t>487da03fd02396306d248cda0 </a:t>
            </a:r>
          </a:p>
          <a:p>
            <a:pPr marL="36900" indent="0">
              <a:buNone/>
            </a:pPr>
            <a:r>
              <a:rPr lang="en-US" dirty="0"/>
              <a:t>e99f33420f577ee8ce54b67080</a:t>
            </a:r>
            <a:r>
              <a:rPr lang="en-US" dirty="0">
                <a:solidFill>
                  <a:srgbClr val="FF0000"/>
                </a:solidFill>
              </a:rPr>
              <a:t>2</a:t>
            </a:r>
            <a:r>
              <a:rPr lang="en-US" dirty="0"/>
              <a:t>80d1ec69821bcb6a8839396f965</a:t>
            </a:r>
            <a:r>
              <a:rPr lang="en-US" dirty="0">
                <a:solidFill>
                  <a:srgbClr val="FF0000"/>
                </a:solidFill>
              </a:rPr>
              <a:t>a</a:t>
            </a:r>
            <a:r>
              <a:rPr lang="en-US" dirty="0"/>
              <a:t>b6ff72a70</a:t>
            </a:r>
          </a:p>
          <a:p>
            <a:pPr marL="36900" indent="0">
              <a:buNone/>
            </a:pPr>
            <a:r>
              <a:rPr lang="en-US" dirty="0"/>
              <a:t>Each of these blocks has MD5 hash 79054025255fb1a26e4bc422aef54eb4</a:t>
            </a:r>
          </a:p>
          <a:p>
            <a:endParaRPr lang="en-US" dirty="0"/>
          </a:p>
        </p:txBody>
      </p:sp>
    </p:spTree>
    <p:extLst>
      <p:ext uri="{BB962C8B-B14F-4D97-AF65-F5344CB8AC3E}">
        <p14:creationId xmlns:p14="http://schemas.microsoft.com/office/powerpoint/2010/main" val="44590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E584-A1A2-7B54-37F2-7068E75410B4}"/>
              </a:ext>
            </a:extLst>
          </p:cNvPr>
          <p:cNvSpPr>
            <a:spLocks noGrp="1"/>
          </p:cNvSpPr>
          <p:nvPr>
            <p:ph type="title"/>
          </p:nvPr>
        </p:nvSpPr>
        <p:spPr/>
        <p:txBody>
          <a:bodyPr>
            <a:normAutofit/>
          </a:bodyPr>
          <a:lstStyle/>
          <a:p>
            <a:r>
              <a:rPr lang="en-US" dirty="0"/>
              <a:t>MD5 Collision</a:t>
            </a:r>
          </a:p>
        </p:txBody>
      </p:sp>
      <p:sp>
        <p:nvSpPr>
          <p:cNvPr id="3" name="Content Placeholder 2">
            <a:extLst>
              <a:ext uri="{FF2B5EF4-FFF2-40B4-BE49-F238E27FC236}">
                <a16:creationId xmlns:a16="http://schemas.microsoft.com/office/drawing/2014/main" id="{EABA953F-0C93-35B0-AAEE-33C7930765FF}"/>
              </a:ext>
            </a:extLst>
          </p:cNvPr>
          <p:cNvSpPr>
            <a:spLocks noGrp="1"/>
          </p:cNvSpPr>
          <p:nvPr>
            <p:ph idx="1"/>
          </p:nvPr>
        </p:nvSpPr>
        <p:spPr/>
        <p:txBody>
          <a:bodyPr>
            <a:normAutofit fontScale="85000" lnSpcReduction="20000"/>
          </a:bodyPr>
          <a:lstStyle/>
          <a:p>
            <a:r>
              <a:rPr lang="en-US" dirty="0"/>
              <a:t>The method of Wang and Yu makes it possible, for a given initialization vector s, to find two pairs of blocks M,M' and N,N', such that f(f(s, M), M') = f(f(s, N), N'). It is important that this works for any initialization vector s, and not just for the standard initialization vector s0.</a:t>
            </a:r>
          </a:p>
          <a:p>
            <a:r>
              <a:rPr lang="en-US" dirty="0"/>
              <a:t>Combining these observations, it is possible to find pairs of files of arbitrary length, which are identical except for 128 bytes somewhere in the middle of the file, and which have identical MD5 hash. Indeed, let us write the two files as sequences of 64-byte blocks:</a:t>
            </a:r>
          </a:p>
          <a:p>
            <a:endParaRPr lang="en-US" dirty="0"/>
          </a:p>
          <a:p>
            <a:pPr marL="36900" indent="0">
              <a:buNone/>
            </a:pPr>
            <a:endParaRPr lang="en-US" dirty="0"/>
          </a:p>
          <a:p>
            <a:endParaRPr lang="en-US" dirty="0"/>
          </a:p>
          <a:p>
            <a:endParaRPr lang="en-US" dirty="0"/>
          </a:p>
          <a:p>
            <a:pPr marL="36900" indent="0">
              <a:buNone/>
            </a:pPr>
            <a:endParaRPr lang="en-US" dirty="0"/>
          </a:p>
          <a:p>
            <a:r>
              <a:rPr lang="en-US" dirty="0"/>
              <a:t>The blocks at the beginning of the files, M</a:t>
            </a:r>
            <a:r>
              <a:rPr lang="en-US" baseline="-25000" dirty="0"/>
              <a:t>0</a:t>
            </a:r>
            <a:r>
              <a:rPr lang="en-US" dirty="0"/>
              <a:t>, ..., M</a:t>
            </a:r>
            <a:r>
              <a:rPr lang="en-US" baseline="-25000" dirty="0"/>
              <a:t>i-1</a:t>
            </a:r>
            <a:r>
              <a:rPr lang="en-US" dirty="0"/>
              <a:t>, can be chosen arbitrarily. Suppose that the internal state of the MD5 hash function after processing these blocks is </a:t>
            </a:r>
            <a:r>
              <a:rPr lang="en-US" dirty="0" err="1"/>
              <a:t>s</a:t>
            </a:r>
            <a:r>
              <a:rPr lang="en-US" baseline="-25000" dirty="0" err="1"/>
              <a:t>i</a:t>
            </a:r>
            <a:r>
              <a:rPr lang="en-US" dirty="0"/>
              <a:t>. </a:t>
            </a:r>
          </a:p>
          <a:p>
            <a:endParaRPr lang="en-US" dirty="0"/>
          </a:p>
        </p:txBody>
      </p:sp>
      <p:sp>
        <p:nvSpPr>
          <p:cNvPr id="9" name="Rectangle 6">
            <a:extLst>
              <a:ext uri="{FF2B5EF4-FFF2-40B4-BE49-F238E27FC236}">
                <a16:creationId xmlns:a16="http://schemas.microsoft.com/office/drawing/2014/main" id="{70108E19-050D-7CEC-5EBB-E3213F3EF3D6}"/>
              </a:ext>
            </a:extLst>
          </p:cNvPr>
          <p:cNvSpPr>
            <a:spLocks noChangeArrowheads="1"/>
          </p:cNvSpPr>
          <p:nvPr/>
        </p:nvSpPr>
        <p:spPr bwMode="auto">
          <a:xfrm>
            <a:off x="1358021" y="3165696"/>
            <a:ext cx="43685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0</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3000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+2</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n</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a:t>
            </a:r>
            <a:endPar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endParaRPr>
          </a:p>
        </p:txBody>
      </p:sp>
      <p:sp>
        <p:nvSpPr>
          <p:cNvPr id="10" name="Rectangle 7">
            <a:extLst>
              <a:ext uri="{FF2B5EF4-FFF2-40B4-BE49-F238E27FC236}">
                <a16:creationId xmlns:a16="http://schemas.microsoft.com/office/drawing/2014/main" id="{0D24EE82-B1BC-BE85-D72C-2923CA765DA1}"/>
              </a:ext>
            </a:extLst>
          </p:cNvPr>
          <p:cNvSpPr>
            <a:spLocks noChangeArrowheads="1"/>
          </p:cNvSpPr>
          <p:nvPr/>
        </p:nvSpPr>
        <p:spPr bwMode="auto">
          <a:xfrm>
            <a:off x="1358021" y="3565806"/>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cs typeface="Times New Roman" panose="02020603050405020304" pitchFamily="18" charset="0"/>
              </a:rPr>
              <a:t>0</a:t>
            </a:r>
            <a:r>
              <a:rPr kumimoji="0" lang="en-US" altLang="en-US" sz="2000" b="0" i="0" u="none" strike="noStrike" cap="none" normalizeH="0" baseline="0" dirty="0">
                <a:ln>
                  <a:noFill/>
                </a:ln>
                <a:solidFill>
                  <a:schemeClr val="tx2"/>
                </a:solidFill>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cs typeface="Times New Roman" panose="02020603050405020304" pitchFamily="18" charset="0"/>
              </a:rPr>
              <a:t>N</a:t>
            </a:r>
            <a:r>
              <a:rPr kumimoji="0" lang="en-US" altLang="en-US" sz="2000" b="0" i="1" u="none" strike="noStrike" cap="none" normalizeH="0" baseline="-30000" dirty="0">
                <a:ln>
                  <a:noFill/>
                </a:ln>
                <a:solidFill>
                  <a:srgbClr val="FF0000"/>
                </a:solidFill>
                <a:effectLst/>
                <a:cs typeface="Times New Roman" panose="02020603050405020304" pitchFamily="18" charset="0"/>
              </a:rPr>
              <a:t>i</a:t>
            </a:r>
            <a:r>
              <a:rPr kumimoji="0" lang="en-US" altLang="en-US" sz="2000" b="0" i="0" u="none" strike="noStrike" cap="none" normalizeH="0" baseline="0" dirty="0">
                <a:ln>
                  <a:noFill/>
                </a:ln>
                <a:solidFill>
                  <a:srgbClr val="FF0000"/>
                </a:solidFill>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cs typeface="Times New Roman" panose="02020603050405020304" pitchFamily="18" charset="0"/>
              </a:rPr>
              <a:t>N</a:t>
            </a:r>
            <a:r>
              <a:rPr kumimoji="0" lang="en-US" altLang="en-US" sz="2000" b="0" i="1" u="none" strike="noStrike" cap="none" normalizeH="0" baseline="-30000" dirty="0">
                <a:ln>
                  <a:noFill/>
                </a:ln>
                <a:solidFill>
                  <a:srgbClr val="FF0000"/>
                </a:solidFill>
                <a:effectLst/>
                <a:cs typeface="Times New Roman" panose="02020603050405020304" pitchFamily="18" charset="0"/>
              </a:rPr>
              <a:t>i</a:t>
            </a:r>
            <a:r>
              <a:rPr kumimoji="0" lang="en-US" altLang="en-US" sz="2000" b="0" i="0" u="none" strike="noStrike" cap="none" normalizeH="0" baseline="-30000" dirty="0">
                <a:ln>
                  <a:noFill/>
                </a:ln>
                <a:solidFill>
                  <a:srgbClr val="FF0000"/>
                </a:solidFill>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cs typeface="Times New Roman" panose="02020603050405020304" pitchFamily="18" charset="0"/>
              </a:rPr>
              <a:t>+2</a:t>
            </a:r>
            <a:r>
              <a:rPr kumimoji="0" lang="en-US" altLang="en-US" sz="2000" b="0" i="0" u="none" strike="noStrike" cap="none" normalizeH="0" baseline="0" dirty="0">
                <a:ln>
                  <a:noFill/>
                </a:ln>
                <a:solidFill>
                  <a:schemeClr val="tx2"/>
                </a:solidFill>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cs typeface="Times New Roman" panose="02020603050405020304" pitchFamily="18" charset="0"/>
              </a:rPr>
              <a:t>n</a:t>
            </a:r>
            <a:r>
              <a:rPr kumimoji="0" lang="en-US" altLang="en-US" sz="2000" b="0" i="0" u="none" strike="noStrike" cap="none" normalizeH="0" baseline="0" dirty="0">
                <a:ln>
                  <a:noFill/>
                </a:ln>
                <a:solidFill>
                  <a:schemeClr val="tx2"/>
                </a:solidFill>
                <a:effectLst/>
                <a:cs typeface="Times New Roman" panose="02020603050405020304" pitchFamily="18" charset="0"/>
              </a:rPr>
              <a:t>.</a:t>
            </a:r>
            <a:endParaRPr kumimoji="0" lang="en-US" altLang="en-US" sz="2000" b="0" i="0" u="none" strike="noStrike" cap="none" normalizeH="0" baseline="0" dirty="0">
              <a:ln>
                <a:noFill/>
              </a:ln>
              <a:solidFill>
                <a:schemeClr val="tx2"/>
              </a:solidFill>
              <a:effectLst/>
            </a:endParaRPr>
          </a:p>
        </p:txBody>
      </p:sp>
    </p:spTree>
    <p:extLst>
      <p:ext uri="{BB962C8B-B14F-4D97-AF65-F5344CB8AC3E}">
        <p14:creationId xmlns:p14="http://schemas.microsoft.com/office/powerpoint/2010/main" val="3439014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FB3C-D05F-23CC-F385-6EA235392E74}"/>
              </a:ext>
            </a:extLst>
          </p:cNvPr>
          <p:cNvSpPr>
            <a:spLocks noGrp="1"/>
          </p:cNvSpPr>
          <p:nvPr>
            <p:ph type="title"/>
          </p:nvPr>
        </p:nvSpPr>
        <p:spPr/>
        <p:txBody>
          <a:bodyPr/>
          <a:lstStyle/>
          <a:p>
            <a:r>
              <a:rPr lang="en-US" dirty="0"/>
              <a:t>MD5 Collision</a:t>
            </a:r>
          </a:p>
        </p:txBody>
      </p:sp>
      <p:sp>
        <p:nvSpPr>
          <p:cNvPr id="3" name="Content Placeholder 2">
            <a:extLst>
              <a:ext uri="{FF2B5EF4-FFF2-40B4-BE49-F238E27FC236}">
                <a16:creationId xmlns:a16="http://schemas.microsoft.com/office/drawing/2014/main" id="{EE0DDB16-1AA6-5EA2-4944-DD9AF27D89A4}"/>
              </a:ext>
            </a:extLst>
          </p:cNvPr>
          <p:cNvSpPr>
            <a:spLocks noGrp="1"/>
          </p:cNvSpPr>
          <p:nvPr>
            <p:ph idx="1"/>
          </p:nvPr>
        </p:nvSpPr>
        <p:spPr/>
        <p:txBody>
          <a:bodyPr>
            <a:normAutofit fontScale="70000" lnSpcReduction="20000"/>
          </a:bodyPr>
          <a:lstStyle/>
          <a:p>
            <a:pPr algn="l"/>
            <a:r>
              <a:rPr lang="en-US" sz="2600" b="0" i="0" dirty="0">
                <a:effectLst>
                  <a:outerShdw blurRad="38100" dist="38100" dir="2700000" algn="tl">
                    <a:srgbClr val="000000">
                      <a:alpha val="43137"/>
                    </a:srgbClr>
                  </a:outerShdw>
                </a:effectLst>
              </a:rPr>
              <a:t>Now we can apply Wang and Yu's method to the initialization vector </a:t>
            </a:r>
            <a:r>
              <a:rPr lang="en-US" sz="2600" b="0" i="1" dirty="0" err="1">
                <a:effectLst>
                  <a:outerShdw blurRad="38100" dist="38100" dir="2700000" algn="tl">
                    <a:srgbClr val="000000">
                      <a:alpha val="43137"/>
                    </a:srgbClr>
                  </a:outerShdw>
                </a:effectLst>
              </a:rPr>
              <a:t>s</a:t>
            </a:r>
            <a:r>
              <a:rPr lang="en-US" sz="2600" b="0" i="1" baseline="-25000" dirty="0" err="1">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to find two pairs of blocks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 and </a:t>
            </a:r>
            <a:r>
              <a:rPr lang="en-US" sz="2600" b="0" i="1" dirty="0">
                <a:effectLst>
                  <a:outerShdw blurRad="38100" dist="38100" dir="2700000" algn="tl">
                    <a:srgbClr val="000000">
                      <a:alpha val="43137"/>
                    </a:srgbClr>
                  </a:outerShdw>
                </a:effectLst>
              </a:rPr>
              <a:t>N</a:t>
            </a:r>
            <a:r>
              <a:rPr lang="en-US" sz="2600" b="0" i="1" baseline="-25000" dirty="0">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effectLst>
                  <a:outerShdw blurRad="38100" dist="38100" dir="2700000" algn="tl">
                    <a:srgbClr val="000000">
                      <a:alpha val="43137"/>
                    </a:srgbClr>
                  </a:outerShdw>
                </a:effectLst>
              </a:rPr>
              <a:t>N</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 such that</a:t>
            </a:r>
          </a:p>
          <a:p>
            <a:pPr algn="l"/>
            <a:r>
              <a:rPr lang="en-US" sz="2600" b="0" i="1" dirty="0">
                <a:effectLst>
                  <a:outerShdw blurRad="38100" dist="38100" dir="2700000" algn="tl">
                    <a:srgbClr val="000000">
                      <a:alpha val="43137"/>
                    </a:srgbClr>
                  </a:outerShdw>
                </a:effectLst>
              </a:rPr>
              <a:t>s</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+2</a:t>
            </a:r>
            <a:r>
              <a:rPr lang="en-US" sz="2600" b="0" i="0" dirty="0">
                <a:effectLst>
                  <a:outerShdw blurRad="38100" dist="38100" dir="2700000" algn="tl">
                    <a:srgbClr val="000000">
                      <a:alpha val="43137"/>
                    </a:srgbClr>
                  </a:outerShdw>
                </a:effectLst>
              </a:rPr>
              <a:t> </a:t>
            </a:r>
            <a:r>
              <a:rPr lang="en-US" sz="2600" b="0" i="0">
                <a:effectLst>
                  <a:outerShdw blurRad="38100" dist="38100" dir="2700000" algn="tl">
                    <a:srgbClr val="000000">
                      <a:alpha val="43137"/>
                    </a:srgbClr>
                  </a:outerShdw>
                </a:effectLst>
              </a:rPr>
              <a:t>= </a:t>
            </a:r>
            <a:r>
              <a:rPr lang="en-US" sz="2600" b="0" i="1">
                <a:effectLst>
                  <a:outerShdw blurRad="38100" dist="38100" dir="2700000" algn="tl">
                    <a:srgbClr val="000000">
                      <a:alpha val="43137"/>
                    </a:srgbClr>
                  </a:outerShdw>
                </a:effectLst>
              </a:rPr>
              <a:t>f </a:t>
            </a:r>
            <a:r>
              <a:rPr lang="en-US" sz="2600" b="0" i="0">
                <a:effectLst>
                  <a:outerShdw blurRad="38100" dist="38100" dir="2700000" algn="tl">
                    <a:srgbClr val="000000">
                      <a:alpha val="43137"/>
                    </a:srgbClr>
                  </a:outerShdw>
                </a:effectLst>
              </a:rPr>
              <a:t>(</a:t>
            </a:r>
            <a:r>
              <a:rPr lang="en-US" sz="2600" b="0" i="1">
                <a:effectLst>
                  <a:outerShdw blurRad="38100" dist="38100" dir="2700000" algn="tl">
                    <a:srgbClr val="000000">
                      <a:alpha val="43137"/>
                    </a:srgbClr>
                  </a:outerShdw>
                </a:effectLst>
              </a:rPr>
              <a:t>f </a:t>
            </a:r>
            <a:r>
              <a:rPr lang="en-US" sz="2600" b="0" i="0">
                <a:effectLst>
                  <a:outerShdw blurRad="38100" dist="38100" dir="2700000" algn="tl">
                    <a:srgbClr val="000000">
                      <a:alpha val="43137"/>
                    </a:srgbClr>
                  </a:outerShdw>
                </a:effectLst>
              </a:rPr>
              <a:t>(</a:t>
            </a:r>
            <a:r>
              <a:rPr lang="en-US" sz="2600" b="0" i="1" dirty="0" err="1">
                <a:effectLst>
                  <a:outerShdw blurRad="38100" dist="38100" dir="2700000" algn="tl">
                    <a:srgbClr val="000000">
                      <a:alpha val="43137"/>
                    </a:srgbClr>
                  </a:outerShdw>
                </a:effectLst>
              </a:rPr>
              <a:t>s</a:t>
            </a:r>
            <a:r>
              <a:rPr lang="en-US" sz="2600" b="0" i="1" baseline="-25000" dirty="0" err="1">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M</a:t>
            </a:r>
            <a:r>
              <a:rPr lang="en-US" sz="2600" b="0" i="1" baseline="-25000" dirty="0">
                <a:solidFill>
                  <a:srgbClr val="FF0000"/>
                </a:solidFill>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M</a:t>
            </a:r>
            <a:r>
              <a:rPr lang="en-US" sz="2600" b="0" i="1" baseline="-25000" dirty="0">
                <a:solidFill>
                  <a:srgbClr val="FF0000"/>
                </a:solidFill>
                <a:effectLst>
                  <a:outerShdw blurRad="38100" dist="38100" dir="2700000" algn="tl">
                    <a:srgbClr val="000000">
                      <a:alpha val="43137"/>
                    </a:srgbClr>
                  </a:outerShdw>
                </a:effectLst>
              </a:rPr>
              <a:t>i</a:t>
            </a:r>
            <a:r>
              <a:rPr lang="en-US" sz="2600" b="0" i="0" baseline="-25000" dirty="0">
                <a:solidFill>
                  <a:srgbClr val="FF0000"/>
                </a:solidFill>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 </a:t>
            </a:r>
            <a:r>
              <a:rPr lang="en-US" sz="2600" b="0" i="0">
                <a:effectLst>
                  <a:outerShdw blurRad="38100" dist="38100" dir="2700000" algn="tl">
                    <a:srgbClr val="000000">
                      <a:alpha val="43137"/>
                    </a:srgbClr>
                  </a:outerShdw>
                </a:effectLst>
              </a:rPr>
              <a:t>= </a:t>
            </a:r>
            <a:r>
              <a:rPr lang="en-US" sz="2600" b="0" i="1">
                <a:effectLst>
                  <a:outerShdw blurRad="38100" dist="38100" dir="2700000" algn="tl">
                    <a:srgbClr val="000000">
                      <a:alpha val="43137"/>
                    </a:srgbClr>
                  </a:outerShdw>
                </a:effectLst>
              </a:rPr>
              <a:t>f </a:t>
            </a:r>
            <a:r>
              <a:rPr lang="en-US" sz="2600" b="0" i="0">
                <a:effectLst>
                  <a:outerShdw blurRad="38100" dist="38100" dir="2700000" algn="tl">
                    <a:srgbClr val="000000">
                      <a:alpha val="43137"/>
                    </a:srgbClr>
                  </a:outerShdw>
                </a:effectLst>
              </a:rPr>
              <a:t>(</a:t>
            </a:r>
            <a:r>
              <a:rPr lang="en-US" sz="2600" b="0" i="1">
                <a:effectLst>
                  <a:outerShdw blurRad="38100" dist="38100" dir="2700000" algn="tl">
                    <a:srgbClr val="000000">
                      <a:alpha val="43137"/>
                    </a:srgbClr>
                  </a:outerShdw>
                </a:effectLst>
              </a:rPr>
              <a:t>f </a:t>
            </a:r>
            <a:r>
              <a:rPr lang="en-US" sz="2600" b="0" i="0">
                <a:effectLst>
                  <a:outerShdw blurRad="38100" dist="38100" dir="2700000" algn="tl">
                    <a:srgbClr val="000000">
                      <a:alpha val="43137"/>
                    </a:srgbClr>
                  </a:outerShdw>
                </a:effectLst>
              </a:rPr>
              <a:t>(</a:t>
            </a:r>
            <a:r>
              <a:rPr lang="en-US" sz="2600" b="0" i="1" dirty="0" err="1">
                <a:effectLst>
                  <a:outerShdw blurRad="38100" dist="38100" dir="2700000" algn="tl">
                    <a:srgbClr val="000000">
                      <a:alpha val="43137"/>
                    </a:srgbClr>
                  </a:outerShdw>
                </a:effectLst>
              </a:rPr>
              <a:t>s</a:t>
            </a:r>
            <a:r>
              <a:rPr lang="en-US" sz="2600" b="0" i="1" baseline="-25000" dirty="0" err="1">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N</a:t>
            </a:r>
            <a:r>
              <a:rPr lang="en-US" sz="2600" b="0" i="1" baseline="-25000" dirty="0">
                <a:solidFill>
                  <a:srgbClr val="FF0000"/>
                </a:solidFill>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N</a:t>
            </a:r>
            <a:r>
              <a:rPr lang="en-US" sz="2600" b="0" i="1" baseline="-25000" dirty="0">
                <a:solidFill>
                  <a:srgbClr val="FF0000"/>
                </a:solidFill>
                <a:effectLst>
                  <a:outerShdw blurRad="38100" dist="38100" dir="2700000" algn="tl">
                    <a:srgbClr val="000000">
                      <a:alpha val="43137"/>
                    </a:srgbClr>
                  </a:outerShdw>
                </a:effectLst>
              </a:rPr>
              <a:t>i</a:t>
            </a:r>
            <a:r>
              <a:rPr lang="en-US" sz="2600" b="0" i="0" baseline="-25000" dirty="0">
                <a:solidFill>
                  <a:srgbClr val="FF0000"/>
                </a:solidFill>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a:t>
            </a:r>
          </a:p>
          <a:p>
            <a:pPr algn="l"/>
            <a:r>
              <a:rPr lang="en-US" sz="2600" b="0" i="0" dirty="0">
                <a:effectLst>
                  <a:outerShdw blurRad="38100" dist="38100" dir="2700000" algn="tl">
                    <a:srgbClr val="000000">
                      <a:alpha val="43137"/>
                    </a:srgbClr>
                  </a:outerShdw>
                </a:effectLst>
              </a:rPr>
              <a:t>This guarantees that the internal state </a:t>
            </a:r>
            <a:r>
              <a:rPr lang="en-US" sz="2600" b="0" i="1" dirty="0">
                <a:effectLst>
                  <a:outerShdw blurRad="38100" dist="38100" dir="2700000" algn="tl">
                    <a:srgbClr val="000000">
                      <a:alpha val="43137"/>
                    </a:srgbClr>
                  </a:outerShdw>
                </a:effectLst>
              </a:rPr>
              <a:t>s</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+2</a:t>
            </a:r>
            <a:r>
              <a:rPr lang="en-US" sz="2600" b="0" i="0" dirty="0">
                <a:effectLst>
                  <a:outerShdw blurRad="38100" dist="38100" dir="2700000" algn="tl">
                    <a:srgbClr val="000000">
                      <a:alpha val="43137"/>
                    </a:srgbClr>
                  </a:outerShdw>
                </a:effectLst>
              </a:rPr>
              <a:t> after the </a:t>
            </a:r>
            <a:r>
              <a:rPr lang="en-US" sz="2600" b="0" i="1" dirty="0">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+2st block will be the same for the two files. Finally, the remaining blocks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+2</a:t>
            </a:r>
            <a:r>
              <a:rPr lang="en-US" sz="2600" b="0" i="0" dirty="0">
                <a:effectLst>
                  <a:outerShdw blurRad="38100" dist="38100" dir="2700000" algn="tl">
                    <a:srgbClr val="000000">
                      <a:alpha val="43137"/>
                    </a:srgbClr>
                  </a:outerShdw>
                </a:effectLst>
              </a:rPr>
              <a:t>, ...,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n</a:t>
            </a:r>
            <a:r>
              <a:rPr lang="en-US" sz="2600" b="0" i="0" dirty="0">
                <a:effectLst>
                  <a:outerShdw blurRad="38100" dist="38100" dir="2700000" algn="tl">
                    <a:srgbClr val="000000">
                      <a:alpha val="43137"/>
                    </a:srgbClr>
                  </a:outerShdw>
                </a:effectLst>
              </a:rPr>
              <a:t> can again be chosen arbitrarily.</a:t>
            </a:r>
          </a:p>
          <a:p>
            <a:pPr algn="l"/>
            <a:r>
              <a:rPr lang="en-US" sz="2600" b="0" i="0" dirty="0">
                <a:effectLst>
                  <a:outerShdw blurRad="38100" dist="38100" dir="2700000" algn="tl">
                    <a:srgbClr val="000000">
                      <a:alpha val="43137"/>
                    </a:srgbClr>
                  </a:outerShdw>
                </a:effectLst>
              </a:rPr>
              <a:t>So how can we use this technique to produce a pair of programs (or postscript files) that have identical MD5 hash, yet behave in arbitrary different ways? This is simple. All we have to do is write the two programs like this:</a:t>
            </a:r>
          </a:p>
          <a:p>
            <a:r>
              <a:rPr lang="en-US" sz="2600" dirty="0"/>
              <a:t>Program 1: if (data1 == data1) then { </a:t>
            </a:r>
            <a:r>
              <a:rPr lang="en-US" sz="2600" dirty="0" err="1"/>
              <a:t>good_program</a:t>
            </a:r>
            <a:r>
              <a:rPr lang="en-US" sz="2600" dirty="0"/>
              <a:t> } else { </a:t>
            </a:r>
            <a:r>
              <a:rPr lang="en-US" sz="2600" dirty="0" err="1"/>
              <a:t>evil_program</a:t>
            </a:r>
            <a:r>
              <a:rPr lang="en-US" sz="2600" dirty="0"/>
              <a:t> }</a:t>
            </a:r>
          </a:p>
          <a:p>
            <a:r>
              <a:rPr lang="en-US" sz="2600" dirty="0"/>
              <a:t>Program 2: if (data2 == data1) then { </a:t>
            </a:r>
            <a:r>
              <a:rPr lang="en-US" sz="2600" dirty="0" err="1"/>
              <a:t>good_program</a:t>
            </a:r>
            <a:r>
              <a:rPr lang="en-US" sz="2600" dirty="0"/>
              <a:t> } else { </a:t>
            </a:r>
            <a:r>
              <a:rPr lang="en-US" sz="2600" dirty="0" err="1"/>
              <a:t>evil_program</a:t>
            </a:r>
            <a:r>
              <a:rPr lang="en-US" sz="2600" dirty="0"/>
              <a:t> }</a:t>
            </a:r>
          </a:p>
          <a:p>
            <a:r>
              <a:rPr lang="en-US" sz="2600"/>
              <a:t>and </a:t>
            </a:r>
            <a:r>
              <a:rPr lang="en-US" sz="2600" dirty="0"/>
              <a:t>arrange things so that "data1" = </a:t>
            </a:r>
            <a:r>
              <a:rPr lang="en-US" sz="2600" dirty="0">
                <a:solidFill>
                  <a:srgbClr val="FF0000"/>
                </a:solidFill>
              </a:rPr>
              <a:t>M</a:t>
            </a:r>
            <a:r>
              <a:rPr lang="en-US" sz="2600" baseline="-25000" dirty="0">
                <a:solidFill>
                  <a:srgbClr val="FF0000"/>
                </a:solidFill>
              </a:rPr>
              <a:t>i</a:t>
            </a:r>
            <a:r>
              <a:rPr lang="en-US" sz="2600" dirty="0">
                <a:solidFill>
                  <a:srgbClr val="FF0000"/>
                </a:solidFill>
              </a:rPr>
              <a:t>, M</a:t>
            </a:r>
            <a:r>
              <a:rPr lang="en-US" sz="2600" baseline="-25000" dirty="0">
                <a:solidFill>
                  <a:srgbClr val="FF0000"/>
                </a:solidFill>
              </a:rPr>
              <a:t>i+1</a:t>
            </a:r>
            <a:r>
              <a:rPr lang="en-US" sz="2600" dirty="0">
                <a:solidFill>
                  <a:srgbClr val="FF0000"/>
                </a:solidFill>
              </a:rPr>
              <a:t> </a:t>
            </a:r>
            <a:r>
              <a:rPr lang="en-US" sz="2600" dirty="0"/>
              <a:t>and "data2" = </a:t>
            </a:r>
            <a:r>
              <a:rPr lang="en-US" sz="2600" dirty="0">
                <a:solidFill>
                  <a:srgbClr val="FF0000"/>
                </a:solidFill>
              </a:rPr>
              <a:t>N</a:t>
            </a:r>
            <a:r>
              <a:rPr lang="en-US" sz="2600" baseline="-25000" dirty="0">
                <a:solidFill>
                  <a:srgbClr val="FF0000"/>
                </a:solidFill>
              </a:rPr>
              <a:t>i</a:t>
            </a:r>
            <a:r>
              <a:rPr lang="en-US" sz="2600" dirty="0">
                <a:solidFill>
                  <a:srgbClr val="FF0000"/>
                </a:solidFill>
              </a:rPr>
              <a:t>, N</a:t>
            </a:r>
            <a:r>
              <a:rPr lang="en-US" sz="2600" baseline="-25000" dirty="0">
                <a:solidFill>
                  <a:srgbClr val="FF0000"/>
                </a:solidFill>
              </a:rPr>
              <a:t>i+1 </a:t>
            </a:r>
            <a:r>
              <a:rPr lang="en-US" sz="2600" dirty="0"/>
              <a:t>in the above scheme. This can even be done in a compiled program, by first compiling it with dummy values for data1 and data2, and later replacing them with the properly computed values.</a:t>
            </a:r>
            <a:endParaRPr lang="en-US" sz="2600" b="0" i="0" dirty="0">
              <a:effectLst>
                <a:outerShdw blurRad="38100" dist="38100" dir="2700000" algn="tl">
                  <a:srgbClr val="000000">
                    <a:alpha val="43137"/>
                  </a:srgbClr>
                </a:outerShdw>
              </a:effectLst>
            </a:endParaRPr>
          </a:p>
          <a:p>
            <a:endParaRPr lang="en-US" b="0" i="0" dirty="0">
              <a:solidFill>
                <a:schemeClr val="accent1"/>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4101708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D011-264F-DD02-2CC2-99FE71C5AE32}"/>
              </a:ext>
            </a:extLst>
          </p:cNvPr>
          <p:cNvSpPr>
            <a:spLocks noGrp="1"/>
          </p:cNvSpPr>
          <p:nvPr>
            <p:ph type="title"/>
          </p:nvPr>
        </p:nvSpPr>
        <p:spPr/>
        <p:txBody>
          <a:bodyPr/>
          <a:lstStyle/>
          <a:p>
            <a:r>
              <a:rPr lang="en-US" dirty="0"/>
              <a:t>Flame malware</a:t>
            </a:r>
          </a:p>
        </p:txBody>
      </p:sp>
      <p:sp>
        <p:nvSpPr>
          <p:cNvPr id="3" name="Content Placeholder 2">
            <a:extLst>
              <a:ext uri="{FF2B5EF4-FFF2-40B4-BE49-F238E27FC236}">
                <a16:creationId xmlns:a16="http://schemas.microsoft.com/office/drawing/2014/main" id="{4AEC50D4-18B2-880E-1833-C6B6A6ADE066}"/>
              </a:ext>
            </a:extLst>
          </p:cNvPr>
          <p:cNvSpPr>
            <a:spLocks noGrp="1"/>
          </p:cNvSpPr>
          <p:nvPr>
            <p:ph idx="1"/>
          </p:nvPr>
        </p:nvSpPr>
        <p:spPr/>
        <p:txBody>
          <a:bodyPr/>
          <a:lstStyle/>
          <a:p>
            <a:r>
              <a:rPr lang="en-US" dirty="0"/>
              <a:t>Flame, also known as Flamer, sKyWIper, and Skywiper, is modular computer malware discovered in 2012 that attacks computers running the Microsoft Windows operating system. The program is used for targeted cyber espionage in Middle Eastern countries.</a:t>
            </a:r>
          </a:p>
          <a:p>
            <a:r>
              <a:rPr lang="en-US" dirty="0"/>
              <a:t>Budapest University of Technology and Economics - “certainly the most sophisticated malware we encountered during our practice; arguably, it is the most complex malware ever found”</a:t>
            </a:r>
          </a:p>
          <a:p>
            <a:r>
              <a:rPr lang="en-US" dirty="0"/>
              <a:t>Flame managed to penetrate numerous computers across the Middle East by falsifying an authentic Microsoft security certificate</a:t>
            </a:r>
          </a:p>
        </p:txBody>
      </p:sp>
    </p:spTree>
    <p:extLst>
      <p:ext uri="{BB962C8B-B14F-4D97-AF65-F5344CB8AC3E}">
        <p14:creationId xmlns:p14="http://schemas.microsoft.com/office/powerpoint/2010/main" val="409457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MD5 works</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pPr marL="36900" indent="0">
              <a:buNone/>
            </a:pPr>
            <a:r>
              <a:rPr lang="en-US"/>
              <a:t>The md5 algorithm does the following steps:</a:t>
            </a:r>
          </a:p>
          <a:p>
            <a:r>
              <a:rPr lang="en-US"/>
              <a:t>Padding the input to a multiple of 512 bits</a:t>
            </a:r>
          </a:p>
          <a:p>
            <a:r>
              <a:rPr lang="en-US"/>
              <a:t>Process each 512 bits of the message and update an internal state</a:t>
            </a:r>
          </a:p>
          <a:p>
            <a:pPr lvl="1"/>
            <a:r>
              <a:rPr lang="en-US" sz="2000"/>
              <a:t>The input is split into 16 32 bits blocks</a:t>
            </a:r>
          </a:p>
          <a:p>
            <a:pPr lvl="1"/>
            <a:r>
              <a:rPr lang="en-US" sz="2000"/>
              <a:t>This blocks are processed in 4 rounds for a total of 64 operations</a:t>
            </a:r>
          </a:p>
          <a:p>
            <a:pPr lvl="1"/>
            <a:endParaRPr lang="en-US"/>
          </a:p>
        </p:txBody>
      </p:sp>
    </p:spTree>
    <p:extLst>
      <p:ext uri="{BB962C8B-B14F-4D97-AF65-F5344CB8AC3E}">
        <p14:creationId xmlns:p14="http://schemas.microsoft.com/office/powerpoint/2010/main" val="95602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4308-7CF3-E9BC-CE7C-DF43BE898731}"/>
              </a:ext>
            </a:extLst>
          </p:cNvPr>
          <p:cNvSpPr>
            <a:spLocks noGrp="1"/>
          </p:cNvSpPr>
          <p:nvPr>
            <p:ph type="title"/>
          </p:nvPr>
        </p:nvSpPr>
        <p:spPr/>
        <p:txBody>
          <a:bodyPr/>
          <a:lstStyle/>
          <a:p>
            <a:r>
              <a:rPr lang="en-US" dirty="0"/>
              <a:t>Flame’s relation to MD5</a:t>
            </a:r>
          </a:p>
        </p:txBody>
      </p:sp>
      <p:sp>
        <p:nvSpPr>
          <p:cNvPr id="3" name="Content Placeholder 2">
            <a:extLst>
              <a:ext uri="{FF2B5EF4-FFF2-40B4-BE49-F238E27FC236}">
                <a16:creationId xmlns:a16="http://schemas.microsoft.com/office/drawing/2014/main" id="{200736ED-AEA7-3FA1-6F67-BEBF904E032C}"/>
              </a:ext>
            </a:extLst>
          </p:cNvPr>
          <p:cNvSpPr>
            <a:spLocks noGrp="1"/>
          </p:cNvSpPr>
          <p:nvPr>
            <p:ph idx="1"/>
          </p:nvPr>
        </p:nvSpPr>
        <p:spPr/>
        <p:txBody>
          <a:bodyPr/>
          <a:lstStyle/>
          <a:p>
            <a:r>
              <a:rPr lang="en-US" dirty="0"/>
              <a:t>The malware authors identified a Microsoft Terminal Server Licensing Service certificate that inadvertently was enabled for code signing and that still used the weak MD5 hashing algorithm, then produced a counterfeit copy of the certificate that they used to sign some components of the malware to make them appear to have originated from Microsoft.</a:t>
            </a:r>
          </a:p>
          <a:p>
            <a:r>
              <a:rPr lang="en-US" dirty="0"/>
              <a:t>Certificate itself had various irregularities, such as no Certificate Revocation List (CRL) Distribution Point (CDP) extension, Authority Information Access (AIA) extension, or a “Microsoft Hydra” critical extension.</a:t>
            </a:r>
          </a:p>
          <a:p>
            <a:r>
              <a:rPr lang="en-US" dirty="0"/>
              <a:t>The Microsoft Hydra extension is marked as "critical" and this is crucial to why the attacker needed to perform a collision attack.</a:t>
            </a:r>
          </a:p>
        </p:txBody>
      </p:sp>
    </p:spTree>
    <p:extLst>
      <p:ext uri="{BB962C8B-B14F-4D97-AF65-F5344CB8AC3E}">
        <p14:creationId xmlns:p14="http://schemas.microsoft.com/office/powerpoint/2010/main" val="3132629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9065-5785-37FA-626B-FE61E75B82E0}"/>
              </a:ext>
            </a:extLst>
          </p:cNvPr>
          <p:cNvSpPr>
            <a:spLocks noGrp="1"/>
          </p:cNvSpPr>
          <p:nvPr>
            <p:ph type="title"/>
          </p:nvPr>
        </p:nvSpPr>
        <p:spPr/>
        <p:txBody>
          <a:bodyPr/>
          <a:lstStyle/>
          <a:p>
            <a:r>
              <a:rPr lang="en-US" dirty="0"/>
              <a:t>Chosen prefix collision attack</a:t>
            </a:r>
          </a:p>
        </p:txBody>
      </p:sp>
      <p:sp>
        <p:nvSpPr>
          <p:cNvPr id="3" name="Content Placeholder 2">
            <a:extLst>
              <a:ext uri="{FF2B5EF4-FFF2-40B4-BE49-F238E27FC236}">
                <a16:creationId xmlns:a16="http://schemas.microsoft.com/office/drawing/2014/main" id="{A3620FAB-2A85-39E0-4AC7-A568AD4391AB}"/>
              </a:ext>
            </a:extLst>
          </p:cNvPr>
          <p:cNvSpPr>
            <a:spLocks noGrp="1"/>
          </p:cNvSpPr>
          <p:nvPr>
            <p:ph idx="1"/>
          </p:nvPr>
        </p:nvSpPr>
        <p:spPr>
          <a:xfrm>
            <a:off x="913795" y="1732449"/>
            <a:ext cx="10353762" cy="4957600"/>
          </a:xfrm>
        </p:spPr>
        <p:txBody>
          <a:bodyPr>
            <a:normAutofit/>
          </a:bodyPr>
          <a:lstStyle/>
          <a:p>
            <a:r>
              <a:rPr lang="en-US"/>
              <a:t>It’s an improved version of Wang and Yu’s attack</a:t>
            </a:r>
          </a:p>
          <a:p>
            <a:r>
              <a:rPr lang="en-US"/>
              <a:t>The </a:t>
            </a:r>
            <a:r>
              <a:rPr lang="en-US" dirty="0"/>
              <a:t>attacker can choose two arbitrarily different documents, and then append different calculated values that result in the whole documents having an equal hash value</a:t>
            </a:r>
          </a:p>
          <a:p>
            <a:r>
              <a:rPr lang="en-US" dirty="0"/>
              <a:t>Mathematically stated, given two different prefixes p1, p2, the attack finds two suffixes s1 and s2 such that hash(p1 ∥ s1) = hash(p2 ∥ s2) (where ∥ is the concatenation </a:t>
            </a:r>
            <a:r>
              <a:rPr lang="en-US"/>
              <a:t>operation).</a:t>
            </a:r>
          </a:p>
          <a:p>
            <a:r>
              <a:rPr lang="en-US"/>
              <a:t>In 2007, Marc Stevens, Arjen K. Lenstra, and Benne de Weger used the chosen prefix collision method to produce two executable files with the same MD5 hash, but different behaviors. Unlike the old method, where the two files could only differ in a few carefully chosen bits, the chosen prefix method allows two completely arbitrary files to have the same MD5 hash, by appending a few thousand bytes at the end of each file.</a:t>
            </a:r>
            <a:endParaRPr lang="en-US" dirty="0"/>
          </a:p>
        </p:txBody>
      </p:sp>
    </p:spTree>
    <p:extLst>
      <p:ext uri="{BB962C8B-B14F-4D97-AF65-F5344CB8AC3E}">
        <p14:creationId xmlns:p14="http://schemas.microsoft.com/office/powerpoint/2010/main" val="1546749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9065-5785-37FA-626B-FE61E75B82E0}"/>
              </a:ext>
            </a:extLst>
          </p:cNvPr>
          <p:cNvSpPr>
            <a:spLocks noGrp="1"/>
          </p:cNvSpPr>
          <p:nvPr>
            <p:ph type="title"/>
          </p:nvPr>
        </p:nvSpPr>
        <p:spPr>
          <a:xfrm>
            <a:off x="919119" y="2289111"/>
            <a:ext cx="10353762" cy="970450"/>
          </a:xfrm>
        </p:spPr>
        <p:txBody>
          <a:bodyPr/>
          <a:lstStyle/>
          <a:p>
            <a:r>
              <a:rPr lang="en-US"/>
              <a:t>Demo</a:t>
            </a:r>
            <a:endParaRPr lang="en-US" dirty="0"/>
          </a:p>
        </p:txBody>
      </p:sp>
    </p:spTree>
    <p:extLst>
      <p:ext uri="{BB962C8B-B14F-4D97-AF65-F5344CB8AC3E}">
        <p14:creationId xmlns:p14="http://schemas.microsoft.com/office/powerpoint/2010/main" val="397702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99EA-A384-11C3-2080-FACAA3F0CC97}"/>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2998CD73-64E1-CDF4-9506-2A6B027D7400}"/>
              </a:ext>
            </a:extLst>
          </p:cNvPr>
          <p:cNvSpPr>
            <a:spLocks noGrp="1"/>
          </p:cNvSpPr>
          <p:nvPr>
            <p:ph idx="1"/>
          </p:nvPr>
        </p:nvSpPr>
        <p:spPr/>
        <p:txBody>
          <a:bodyPr/>
          <a:lstStyle/>
          <a:p>
            <a:r>
              <a:rPr lang="en-US" dirty="0">
                <a:hlinkClick r:id="rId2"/>
              </a:rPr>
              <a:t>Flame malware collision attack explained - Security Research &amp; Defense - Site Home - TechNet Blogs (archive.org)</a:t>
            </a:r>
            <a:endParaRPr lang="en-US" dirty="0"/>
          </a:p>
          <a:p>
            <a:r>
              <a:rPr lang="en-US" dirty="0"/>
              <a:t>Wikipedia</a:t>
            </a:r>
          </a:p>
          <a:p>
            <a:r>
              <a:rPr lang="en-US" dirty="0">
                <a:hlinkClick r:id="rId3"/>
              </a:rPr>
              <a:t>MD5 collision</a:t>
            </a:r>
            <a:endParaRPr lang="en-US" dirty="0"/>
          </a:p>
        </p:txBody>
      </p:sp>
    </p:spTree>
    <p:extLst>
      <p:ext uri="{BB962C8B-B14F-4D97-AF65-F5344CB8AC3E}">
        <p14:creationId xmlns:p14="http://schemas.microsoft.com/office/powerpoint/2010/main" val="122958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Padding</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r>
              <a:rPr lang="en-US"/>
              <a:t>In order to make the input length in bits a multiple of 512, the following process is done:</a:t>
            </a:r>
          </a:p>
          <a:p>
            <a:r>
              <a:rPr lang="en-US"/>
              <a:t>Append the 0 bit to the input until the input length is 448 (mod 512)</a:t>
            </a:r>
          </a:p>
          <a:p>
            <a:r>
              <a:rPr lang="en-US"/>
              <a:t>Append the original length of the input (mod 2</a:t>
            </a:r>
            <a:r>
              <a:rPr lang="en-US" baseline="30000"/>
              <a:t>64</a:t>
            </a:r>
            <a:r>
              <a:rPr lang="en-US"/>
              <a:t>)</a:t>
            </a:r>
          </a:p>
        </p:txBody>
      </p:sp>
    </p:spTree>
    <p:extLst>
      <p:ext uri="{BB962C8B-B14F-4D97-AF65-F5344CB8AC3E}">
        <p14:creationId xmlns:p14="http://schemas.microsoft.com/office/powerpoint/2010/main" val="153594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Initial state</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r>
              <a:rPr lang="en-US"/>
              <a:t>The initial state is an hardcoded 128 bits state, that is split into 4 32 bits block called A, B, C, D</a:t>
            </a:r>
          </a:p>
          <a:p>
            <a:pPr marL="36900" indent="0">
              <a:buNone/>
            </a:pPr>
            <a:r>
              <a:rPr lang="en-US"/>
              <a:t>State = 0x </a:t>
            </a:r>
            <a:r>
              <a:rPr lang="en-US">
                <a:solidFill>
                  <a:srgbClr val="00B050"/>
                </a:solidFill>
              </a:rPr>
              <a:t>67425301</a:t>
            </a:r>
            <a:r>
              <a:rPr lang="en-US"/>
              <a:t> </a:t>
            </a:r>
            <a:r>
              <a:rPr lang="en-US">
                <a:solidFill>
                  <a:srgbClr val="FFFF00"/>
                </a:solidFill>
              </a:rPr>
              <a:t>EDFCBA45</a:t>
            </a:r>
            <a:r>
              <a:rPr lang="en-US"/>
              <a:t> </a:t>
            </a:r>
            <a:r>
              <a:rPr lang="en-US">
                <a:solidFill>
                  <a:srgbClr val="FF0000"/>
                </a:solidFill>
              </a:rPr>
              <a:t>98CBADFE</a:t>
            </a:r>
            <a:r>
              <a:rPr lang="en-US"/>
              <a:t> </a:t>
            </a:r>
            <a:r>
              <a:rPr lang="en-US">
                <a:solidFill>
                  <a:srgbClr val="FFC000"/>
                </a:solidFill>
              </a:rPr>
              <a:t>13DCE476</a:t>
            </a:r>
          </a:p>
          <a:p>
            <a:pPr marL="36900" indent="0">
              <a:buNone/>
            </a:pPr>
            <a:r>
              <a:rPr lang="en-US"/>
              <a:t>A = </a:t>
            </a:r>
            <a:r>
              <a:rPr lang="en-US">
                <a:solidFill>
                  <a:srgbClr val="00B050"/>
                </a:solidFill>
              </a:rPr>
              <a:t>0x67425301</a:t>
            </a:r>
          </a:p>
          <a:p>
            <a:pPr marL="36900" indent="0">
              <a:buNone/>
            </a:pPr>
            <a:r>
              <a:rPr lang="en-US"/>
              <a:t>B = </a:t>
            </a:r>
            <a:r>
              <a:rPr lang="en-US">
                <a:solidFill>
                  <a:srgbClr val="FFFF00"/>
                </a:solidFill>
              </a:rPr>
              <a:t>0xEDFCBA45</a:t>
            </a:r>
          </a:p>
          <a:p>
            <a:pPr marL="36900" indent="0">
              <a:buNone/>
            </a:pPr>
            <a:r>
              <a:rPr lang="en-US"/>
              <a:t>C = </a:t>
            </a:r>
            <a:r>
              <a:rPr lang="en-US">
                <a:solidFill>
                  <a:srgbClr val="FF0000"/>
                </a:solidFill>
              </a:rPr>
              <a:t>0x98CBADFE</a:t>
            </a:r>
          </a:p>
          <a:p>
            <a:pPr marL="36900" indent="0">
              <a:buNone/>
            </a:pPr>
            <a:r>
              <a:rPr lang="en-US"/>
              <a:t>D = </a:t>
            </a:r>
            <a:r>
              <a:rPr lang="en-US">
                <a:solidFill>
                  <a:srgbClr val="FFC000"/>
                </a:solidFill>
              </a:rPr>
              <a:t>0x13DCE476</a:t>
            </a:r>
          </a:p>
        </p:txBody>
      </p:sp>
    </p:spTree>
    <p:extLst>
      <p:ext uri="{BB962C8B-B14F-4D97-AF65-F5344CB8AC3E}">
        <p14:creationId xmlns:p14="http://schemas.microsoft.com/office/powerpoint/2010/main" val="225828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loop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a:t>0e6c670f</a:t>
                      </a:r>
                      <a:endParaRPr lang="en-US" sz="1800"/>
                    </a:p>
                  </a:txBody>
                  <a:tcPr/>
                </a:tc>
                <a:tc>
                  <a:txBody>
                    <a:bodyPr/>
                    <a:lstStyle/>
                    <a:p>
                      <a:r>
                        <a:rPr lang="en-US"/>
                        <a:t>2f271acd</a:t>
                      </a:r>
                      <a:endParaRPr lang="en-US" sz="1800"/>
                    </a:p>
                  </a:txBody>
                  <a:tcPr/>
                </a:tc>
                <a:tc>
                  <a:txBody>
                    <a:bodyPr/>
                    <a:lstStyle/>
                    <a:p>
                      <a:r>
                        <a:rPr lang="en-US"/>
                        <a:t>1b3c30c5</a:t>
                      </a:r>
                      <a:endParaRPr lang="en-US" sz="1800"/>
                    </a:p>
                  </a:txBody>
                  <a:tcPr/>
                </a:tc>
                <a:tc>
                  <a:txBody>
                    <a:bodyPr/>
                    <a:lstStyle/>
                    <a:p>
                      <a:r>
                        <a:rPr lang="en-US"/>
                        <a:t>f17ca0b5</a:t>
                      </a:r>
                    </a:p>
                  </a:txBody>
                  <a:tcPr/>
                </a:tc>
                <a:tc>
                  <a:txBody>
                    <a:bodyPr/>
                    <a:lstStyle/>
                    <a:p>
                      <a:r>
                        <a:rPr lang="en-US"/>
                        <a:t>6031b5a0</a:t>
                      </a:r>
                      <a:endParaRPr lang="en-US" sz="1800"/>
                    </a:p>
                  </a:txBody>
                  <a:tcPr/>
                </a:tc>
                <a:tc>
                  <a:txBody>
                    <a:bodyPr/>
                    <a:lstStyle/>
                    <a:p>
                      <a:r>
                        <a:rPr lang="en-US"/>
                        <a:t>949ff572</a:t>
                      </a:r>
                      <a:endParaRPr lang="en-US" sz="1800"/>
                    </a:p>
                  </a:txBody>
                  <a:tcPr/>
                </a:tc>
                <a:tc>
                  <a:txBody>
                    <a:bodyPr/>
                    <a:lstStyle/>
                    <a:p>
                      <a:r>
                        <a:rPr lang="en-US"/>
                        <a:t>9ed828d5</a:t>
                      </a:r>
                      <a:endParaRPr lang="en-US" sz="1800"/>
                    </a:p>
                  </a:txBody>
                  <a:tcPr/>
                </a:tc>
                <a:tc>
                  <a:txBody>
                    <a:bodyPr/>
                    <a:lstStyle/>
                    <a:p>
                      <a:r>
                        <a:rPr lang="en-US"/>
                        <a:t>d898799a</a:t>
                      </a:r>
                    </a:p>
                  </a:txBody>
                  <a:tcPr/>
                </a:tc>
                <a:tc>
                  <a:txBody>
                    <a:bodyPr/>
                    <a:lstStyle/>
                    <a:p>
                      <a:r>
                        <a:rPr lang="en-US"/>
                        <a:t>70510ffe</a:t>
                      </a:r>
                    </a:p>
                  </a:txBody>
                  <a:tcPr/>
                </a:tc>
                <a:tc>
                  <a:txBody>
                    <a:bodyPr/>
                    <a:lstStyle/>
                    <a:p>
                      <a:r>
                        <a:rPr lang="en-US"/>
                        <a:t>7e81ae3e</a:t>
                      </a:r>
                      <a:endParaRPr lang="en-US" sz="1800"/>
                    </a:p>
                  </a:txBody>
                  <a:tcPr/>
                </a:tc>
                <a:tc>
                  <a:txBody>
                    <a:bodyPr/>
                    <a:lstStyle/>
                    <a:p>
                      <a:r>
                        <a:rPr lang="en-US"/>
                        <a:t>c3c30d84</a:t>
                      </a:r>
                      <a:endParaRPr lang="en-US" sz="1800"/>
                    </a:p>
                  </a:txBody>
                  <a:tcPr/>
                </a:tc>
                <a:tc>
                  <a:txBody>
                    <a:bodyPr/>
                    <a:lstStyle/>
                    <a:p>
                      <a:r>
                        <a:rPr lang="en-US"/>
                        <a:t>e54a0cc4</a:t>
                      </a:r>
                    </a:p>
                  </a:txBody>
                  <a:tcPr/>
                </a:tc>
                <a:tc>
                  <a:txBody>
                    <a:bodyPr/>
                    <a:lstStyle/>
                    <a:p>
                      <a:r>
                        <a:rPr lang="en-US"/>
                        <a:t>d3e55b37</a:t>
                      </a:r>
                      <a:endParaRPr lang="en-US" sz="1800"/>
                    </a:p>
                  </a:txBody>
                  <a:tcPr/>
                </a:tc>
                <a:tc>
                  <a:txBody>
                    <a:bodyPr/>
                    <a:lstStyle/>
                    <a:p>
                      <a:r>
                        <a:rPr lang="en-US"/>
                        <a:t>1cbbacb7</a:t>
                      </a:r>
                      <a:endParaRPr lang="en-US" sz="1800"/>
                    </a:p>
                  </a:txBody>
                  <a:tcPr/>
                </a:tc>
                <a:tc>
                  <a:txBody>
                    <a:bodyPr/>
                    <a:lstStyle/>
                    <a:p>
                      <a:r>
                        <a:rPr lang="en-US"/>
                        <a:t>3d088dca</a:t>
                      </a:r>
                      <a:endParaRPr lang="en-US" sz="1800"/>
                    </a:p>
                  </a:txBody>
                  <a:tcPr/>
                </a:tc>
                <a:tc>
                  <a:txBody>
                    <a:bodyPr/>
                    <a:lstStyle/>
                    <a:p>
                      <a:r>
                        <a:rPr lang="en-US"/>
                        <a:t>b8f35cb8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i=0</a:t>
            </a:r>
          </a:p>
          <a:p>
            <a:r>
              <a:rPr lang="en-US">
                <a:solidFill>
                  <a:schemeClr val="tx2"/>
                </a:solidFill>
              </a:rPr>
              <a:t>i%16=0</a:t>
            </a:r>
          </a:p>
        </p:txBody>
      </p:sp>
    </p:spTree>
    <p:extLst>
      <p:ext uri="{BB962C8B-B14F-4D97-AF65-F5344CB8AC3E}">
        <p14:creationId xmlns:p14="http://schemas.microsoft.com/office/powerpoint/2010/main" val="345197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a:t>0e6c670f</a:t>
                      </a:r>
                      <a:endParaRPr lang="en-US" sz="1800"/>
                    </a:p>
                  </a:txBody>
                  <a:tcPr/>
                </a:tc>
                <a:tc>
                  <a:txBody>
                    <a:bodyPr/>
                    <a:lstStyle/>
                    <a:p>
                      <a:r>
                        <a:rPr lang="en-US"/>
                        <a:t>2f271acd</a:t>
                      </a:r>
                      <a:endParaRPr lang="en-US" sz="1800"/>
                    </a:p>
                  </a:txBody>
                  <a:tcPr/>
                </a:tc>
                <a:tc>
                  <a:txBody>
                    <a:bodyPr/>
                    <a:lstStyle/>
                    <a:p>
                      <a:r>
                        <a:rPr lang="en-US"/>
                        <a:t>1b3c30c5</a:t>
                      </a:r>
                      <a:endParaRPr lang="en-US" sz="1800"/>
                    </a:p>
                  </a:txBody>
                  <a:tcPr/>
                </a:tc>
                <a:tc>
                  <a:txBody>
                    <a:bodyPr/>
                    <a:lstStyle/>
                    <a:p>
                      <a:r>
                        <a:rPr lang="en-US"/>
                        <a:t>f17ca0b5</a:t>
                      </a:r>
                    </a:p>
                  </a:txBody>
                  <a:tcPr/>
                </a:tc>
                <a:tc>
                  <a:txBody>
                    <a:bodyPr/>
                    <a:lstStyle/>
                    <a:p>
                      <a:r>
                        <a:rPr lang="en-US"/>
                        <a:t>6031b5a0</a:t>
                      </a:r>
                      <a:endParaRPr lang="en-US" sz="1800"/>
                    </a:p>
                  </a:txBody>
                  <a:tcPr/>
                </a:tc>
                <a:tc>
                  <a:txBody>
                    <a:bodyPr/>
                    <a:lstStyle/>
                    <a:p>
                      <a:r>
                        <a:rPr lang="en-US"/>
                        <a:t>949ff572</a:t>
                      </a:r>
                      <a:endParaRPr lang="en-US" sz="1800"/>
                    </a:p>
                  </a:txBody>
                  <a:tcPr/>
                </a:tc>
                <a:tc>
                  <a:txBody>
                    <a:bodyPr/>
                    <a:lstStyle/>
                    <a:p>
                      <a:r>
                        <a:rPr lang="en-US"/>
                        <a:t>9ed828d5</a:t>
                      </a:r>
                      <a:endParaRPr lang="en-US" sz="1800"/>
                    </a:p>
                  </a:txBody>
                  <a:tcPr/>
                </a:tc>
                <a:tc>
                  <a:txBody>
                    <a:bodyPr/>
                    <a:lstStyle/>
                    <a:p>
                      <a:r>
                        <a:rPr lang="en-US"/>
                        <a:t>d898799a</a:t>
                      </a:r>
                    </a:p>
                  </a:txBody>
                  <a:tcPr/>
                </a:tc>
                <a:tc>
                  <a:txBody>
                    <a:bodyPr/>
                    <a:lstStyle/>
                    <a:p>
                      <a:r>
                        <a:rPr lang="en-US"/>
                        <a:t>70510ffe</a:t>
                      </a:r>
                    </a:p>
                  </a:txBody>
                  <a:tcPr/>
                </a:tc>
                <a:tc>
                  <a:txBody>
                    <a:bodyPr/>
                    <a:lstStyle/>
                    <a:p>
                      <a:r>
                        <a:rPr lang="en-US"/>
                        <a:t>7e81ae3e</a:t>
                      </a:r>
                      <a:endParaRPr lang="en-US" sz="1800"/>
                    </a:p>
                  </a:txBody>
                  <a:tcPr/>
                </a:tc>
                <a:tc>
                  <a:txBody>
                    <a:bodyPr/>
                    <a:lstStyle/>
                    <a:p>
                      <a:r>
                        <a:rPr lang="en-US"/>
                        <a:t>c3c30d84</a:t>
                      </a:r>
                      <a:endParaRPr lang="en-US" sz="1800"/>
                    </a:p>
                  </a:txBody>
                  <a:tcPr/>
                </a:tc>
                <a:tc>
                  <a:txBody>
                    <a:bodyPr/>
                    <a:lstStyle/>
                    <a:p>
                      <a:r>
                        <a:rPr lang="en-US"/>
                        <a:t>e54a0cc4</a:t>
                      </a:r>
                    </a:p>
                  </a:txBody>
                  <a:tcPr/>
                </a:tc>
                <a:tc>
                  <a:txBody>
                    <a:bodyPr/>
                    <a:lstStyle/>
                    <a:p>
                      <a:r>
                        <a:rPr lang="en-US"/>
                        <a:t>d3e55b37</a:t>
                      </a:r>
                      <a:endParaRPr lang="en-US" sz="1800"/>
                    </a:p>
                  </a:txBody>
                  <a:tcPr/>
                </a:tc>
                <a:tc>
                  <a:txBody>
                    <a:bodyPr/>
                    <a:lstStyle/>
                    <a:p>
                      <a:r>
                        <a:rPr lang="en-US"/>
                        <a:t>1cbbacb7</a:t>
                      </a:r>
                      <a:endParaRPr lang="en-US" sz="1800"/>
                    </a:p>
                  </a:txBody>
                  <a:tcPr/>
                </a:tc>
                <a:tc>
                  <a:txBody>
                    <a:bodyPr/>
                    <a:lstStyle/>
                    <a:p>
                      <a:r>
                        <a:rPr lang="en-US"/>
                        <a:t>3d088dca</a:t>
                      </a:r>
                      <a:endParaRPr lang="en-US" sz="1800"/>
                    </a:p>
                  </a:txBody>
                  <a:tcPr/>
                </a:tc>
                <a:tc>
                  <a:txBody>
                    <a:bodyPr/>
                    <a:lstStyle/>
                    <a:p>
                      <a:r>
                        <a:rPr lang="en-US"/>
                        <a:t>b8f35cb8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extLst>
              <p:ext uri="{D42A27DB-BD31-4B8C-83A1-F6EECF244321}">
                <p14:modId xmlns:p14="http://schemas.microsoft.com/office/powerpoint/2010/main" val="1439182100"/>
              </p:ext>
            </p:extLst>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extLst>
              <p:ext uri="{D42A27DB-BD31-4B8C-83A1-F6EECF244321}">
                <p14:modId xmlns:p14="http://schemas.microsoft.com/office/powerpoint/2010/main" val="3388559344"/>
              </p:ext>
            </p:extLst>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66878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1668780" y="2726648"/>
            <a:ext cx="334364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i=0</a:t>
            </a:r>
          </a:p>
          <a:p>
            <a:r>
              <a:rPr lang="en-US">
                <a:solidFill>
                  <a:schemeClr val="tx2"/>
                </a:solidFill>
              </a:rPr>
              <a:t>i%16=0</a:t>
            </a:r>
          </a:p>
        </p:txBody>
      </p:sp>
      <p:sp>
        <p:nvSpPr>
          <p:cNvPr id="3" name="TextBox 2">
            <a:extLst>
              <a:ext uri="{FF2B5EF4-FFF2-40B4-BE49-F238E27FC236}">
                <a16:creationId xmlns:a16="http://schemas.microsoft.com/office/drawing/2014/main" id="{029C0140-06E6-D57E-64A1-17F1C3E78752}"/>
              </a:ext>
            </a:extLst>
          </p:cNvPr>
          <p:cNvSpPr txBox="1"/>
          <p:nvPr/>
        </p:nvSpPr>
        <p:spPr>
          <a:xfrm>
            <a:off x="677878" y="4599637"/>
            <a:ext cx="3044603" cy="369332"/>
          </a:xfrm>
          <a:prstGeom prst="rect">
            <a:avLst/>
          </a:prstGeom>
          <a:noFill/>
        </p:spPr>
        <p:txBody>
          <a:bodyPr wrap="square" rtlCol="0">
            <a:spAutoFit/>
          </a:bodyPr>
          <a:lstStyle/>
          <a:p>
            <a:pPr algn="ctr"/>
            <a:r>
              <a:rPr lang="en-US"/>
              <a:t>B</a:t>
            </a:r>
          </a:p>
        </p:txBody>
      </p:sp>
      <p:sp>
        <p:nvSpPr>
          <p:cNvPr id="6" name="TextBox 5">
            <a:extLst>
              <a:ext uri="{FF2B5EF4-FFF2-40B4-BE49-F238E27FC236}">
                <a16:creationId xmlns:a16="http://schemas.microsoft.com/office/drawing/2014/main" id="{57AF6EF7-3296-B207-054F-5643525D074D}"/>
              </a:ext>
            </a:extLst>
          </p:cNvPr>
          <p:cNvSpPr txBox="1"/>
          <p:nvPr/>
        </p:nvSpPr>
        <p:spPr>
          <a:xfrm>
            <a:off x="690325" y="4230814"/>
            <a:ext cx="3044603" cy="369332"/>
          </a:xfrm>
          <a:prstGeom prst="rect">
            <a:avLst/>
          </a:prstGeom>
          <a:noFill/>
        </p:spPr>
        <p:txBody>
          <a:bodyPr wrap="square" rtlCol="0">
            <a:spAutoFit/>
          </a:bodyPr>
          <a:lstStyle/>
          <a:p>
            <a:pPr algn="ctr"/>
            <a:r>
              <a:rPr lang="en-US"/>
              <a:t>A</a:t>
            </a:r>
          </a:p>
        </p:txBody>
      </p:sp>
      <p:sp>
        <p:nvSpPr>
          <p:cNvPr id="7" name="TextBox 6">
            <a:extLst>
              <a:ext uri="{FF2B5EF4-FFF2-40B4-BE49-F238E27FC236}">
                <a16:creationId xmlns:a16="http://schemas.microsoft.com/office/drawing/2014/main" id="{39D86BE2-A84C-93B8-FA0E-21D95CD0EA03}"/>
              </a:ext>
            </a:extLst>
          </p:cNvPr>
          <p:cNvSpPr txBox="1"/>
          <p:nvPr/>
        </p:nvSpPr>
        <p:spPr>
          <a:xfrm>
            <a:off x="677878" y="4988411"/>
            <a:ext cx="3044603" cy="369332"/>
          </a:xfrm>
          <a:prstGeom prst="rect">
            <a:avLst/>
          </a:prstGeom>
          <a:noFill/>
        </p:spPr>
        <p:txBody>
          <a:bodyPr wrap="square" rtlCol="0">
            <a:spAutoFit/>
          </a:bodyPr>
          <a:lstStyle/>
          <a:p>
            <a:pPr algn="ctr"/>
            <a:r>
              <a:rPr lang="en-US"/>
              <a:t>C</a:t>
            </a:r>
          </a:p>
        </p:txBody>
      </p:sp>
      <p:sp>
        <p:nvSpPr>
          <p:cNvPr id="9" name="TextBox 8">
            <a:extLst>
              <a:ext uri="{FF2B5EF4-FFF2-40B4-BE49-F238E27FC236}">
                <a16:creationId xmlns:a16="http://schemas.microsoft.com/office/drawing/2014/main" id="{3421A0DC-6D49-D893-BBF5-B46B831AD12F}"/>
              </a:ext>
            </a:extLst>
          </p:cNvPr>
          <p:cNvSpPr txBox="1"/>
          <p:nvPr/>
        </p:nvSpPr>
        <p:spPr>
          <a:xfrm>
            <a:off x="675753" y="5299948"/>
            <a:ext cx="3044603" cy="369332"/>
          </a:xfrm>
          <a:prstGeom prst="rect">
            <a:avLst/>
          </a:prstGeom>
          <a:noFill/>
        </p:spPr>
        <p:txBody>
          <a:bodyPr wrap="square" rtlCol="0">
            <a:spAutoFit/>
          </a:bodyPr>
          <a:lstStyle/>
          <a:p>
            <a:pPr algn="ctr"/>
            <a:r>
              <a:rPr lang="en-US"/>
              <a:t>D</a:t>
            </a:r>
          </a:p>
        </p:txBody>
      </p:sp>
      <p:sp>
        <p:nvSpPr>
          <p:cNvPr id="10" name="TextBox 9">
            <a:extLst>
              <a:ext uri="{FF2B5EF4-FFF2-40B4-BE49-F238E27FC236}">
                <a16:creationId xmlns:a16="http://schemas.microsoft.com/office/drawing/2014/main" id="{88E93BF8-A80E-30FD-618C-641F799BF7B4}"/>
              </a:ext>
            </a:extLst>
          </p:cNvPr>
          <p:cNvSpPr txBox="1"/>
          <p:nvPr/>
        </p:nvSpPr>
        <p:spPr>
          <a:xfrm>
            <a:off x="8307677" y="5312637"/>
            <a:ext cx="3044603" cy="369332"/>
          </a:xfrm>
          <a:prstGeom prst="rect">
            <a:avLst/>
          </a:prstGeom>
          <a:noFill/>
        </p:spPr>
        <p:txBody>
          <a:bodyPr wrap="square" rtlCol="0">
            <a:spAutoFit/>
          </a:bodyPr>
          <a:lstStyle/>
          <a:p>
            <a:pPr algn="ctr"/>
            <a:r>
              <a:rPr lang="en-US"/>
              <a:t>D’</a:t>
            </a:r>
          </a:p>
        </p:txBody>
      </p:sp>
      <p:sp>
        <p:nvSpPr>
          <p:cNvPr id="12" name="TextBox 11">
            <a:extLst>
              <a:ext uri="{FF2B5EF4-FFF2-40B4-BE49-F238E27FC236}">
                <a16:creationId xmlns:a16="http://schemas.microsoft.com/office/drawing/2014/main" id="{E4BC852E-AF3F-F650-E647-DC3C264EA817}"/>
              </a:ext>
            </a:extLst>
          </p:cNvPr>
          <p:cNvSpPr txBox="1"/>
          <p:nvPr/>
        </p:nvSpPr>
        <p:spPr>
          <a:xfrm>
            <a:off x="8296728" y="4590941"/>
            <a:ext cx="3044603" cy="369332"/>
          </a:xfrm>
          <a:prstGeom prst="rect">
            <a:avLst/>
          </a:prstGeom>
          <a:noFill/>
        </p:spPr>
        <p:txBody>
          <a:bodyPr wrap="square" rtlCol="0">
            <a:spAutoFit/>
          </a:bodyPr>
          <a:lstStyle/>
          <a:p>
            <a:pPr algn="ctr"/>
            <a:r>
              <a:rPr lang="en-US"/>
              <a:t>B’</a:t>
            </a:r>
          </a:p>
        </p:txBody>
      </p:sp>
      <p:sp>
        <p:nvSpPr>
          <p:cNvPr id="13" name="TextBox 12">
            <a:extLst>
              <a:ext uri="{FF2B5EF4-FFF2-40B4-BE49-F238E27FC236}">
                <a16:creationId xmlns:a16="http://schemas.microsoft.com/office/drawing/2014/main" id="{561B57F8-F48E-4302-29AC-DFECF2CA5269}"/>
              </a:ext>
            </a:extLst>
          </p:cNvPr>
          <p:cNvSpPr txBox="1"/>
          <p:nvPr/>
        </p:nvSpPr>
        <p:spPr>
          <a:xfrm>
            <a:off x="8296069" y="4948187"/>
            <a:ext cx="3044603" cy="369332"/>
          </a:xfrm>
          <a:prstGeom prst="rect">
            <a:avLst/>
          </a:prstGeom>
          <a:noFill/>
        </p:spPr>
        <p:txBody>
          <a:bodyPr wrap="square" rtlCol="0">
            <a:spAutoFit/>
          </a:bodyPr>
          <a:lstStyle/>
          <a:p>
            <a:pPr algn="ctr"/>
            <a:r>
              <a:rPr lang="en-US"/>
              <a:t>C’</a:t>
            </a:r>
          </a:p>
        </p:txBody>
      </p:sp>
      <p:sp>
        <p:nvSpPr>
          <p:cNvPr id="15" name="TextBox 14">
            <a:extLst>
              <a:ext uri="{FF2B5EF4-FFF2-40B4-BE49-F238E27FC236}">
                <a16:creationId xmlns:a16="http://schemas.microsoft.com/office/drawing/2014/main" id="{BD5B4828-72D4-F650-ECDA-73FF15341C9D}"/>
              </a:ext>
            </a:extLst>
          </p:cNvPr>
          <p:cNvSpPr txBox="1"/>
          <p:nvPr/>
        </p:nvSpPr>
        <p:spPr>
          <a:xfrm>
            <a:off x="8298047" y="4218397"/>
            <a:ext cx="3044603" cy="369332"/>
          </a:xfrm>
          <a:prstGeom prst="rect">
            <a:avLst/>
          </a:prstGeom>
          <a:noFill/>
        </p:spPr>
        <p:txBody>
          <a:bodyPr wrap="square" rtlCol="0">
            <a:spAutoFit/>
          </a:bodyPr>
          <a:lstStyle/>
          <a:p>
            <a:pPr algn="ctr"/>
            <a:r>
              <a:rPr lang="en-US"/>
              <a:t>A’</a:t>
            </a:r>
          </a:p>
        </p:txBody>
      </p:sp>
    </p:spTree>
    <p:extLst>
      <p:ext uri="{BB962C8B-B14F-4D97-AF65-F5344CB8AC3E}">
        <p14:creationId xmlns:p14="http://schemas.microsoft.com/office/powerpoint/2010/main" val="325379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7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42" presetClass="path" presetSubtype="0" accel="50000" decel="50000" fill="hold" grpId="0" nodeType="withEffect">
                                  <p:stCondLst>
                                    <p:cond delay="0"/>
                                  </p:stCondLst>
                                  <p:childTnLst>
                                    <p:animMotion origin="layout" path="M 1.25E-6 1.85185E-6 L -0.62487 0.00416 " pathEditMode="relative" rAng="0" ptsTypes="AA">
                                      <p:cBhvr>
                                        <p:cTn id="48" dur="1000" fill="hold"/>
                                        <p:tgtEl>
                                          <p:spTgt spid="15"/>
                                        </p:tgtEl>
                                        <p:attrNameLst>
                                          <p:attrName>ppt_x</p:attrName>
                                          <p:attrName>ppt_y</p:attrName>
                                        </p:attrNameLst>
                                      </p:cBhvr>
                                      <p:rCtr x="-31250" y="208"/>
                                    </p:animMotion>
                                  </p:childTnLst>
                                </p:cTn>
                              </p:par>
                              <p:par>
                                <p:cTn id="49" presetID="42" presetClass="path" presetSubtype="0" accel="50000" decel="50000" fill="hold" grpId="0" nodeType="withEffect">
                                  <p:stCondLst>
                                    <p:cond delay="0"/>
                                  </p:stCondLst>
                                  <p:childTnLst>
                                    <p:animMotion origin="layout" path="M 1.45833E-6 3.7037E-6 L -0.62526 0.00231 " pathEditMode="relative" rAng="0" ptsTypes="AA">
                                      <p:cBhvr>
                                        <p:cTn id="50" dur="1000" fill="hold"/>
                                        <p:tgtEl>
                                          <p:spTgt spid="12"/>
                                        </p:tgtEl>
                                        <p:attrNameLst>
                                          <p:attrName>ppt_x</p:attrName>
                                          <p:attrName>ppt_y</p:attrName>
                                        </p:attrNameLst>
                                      </p:cBhvr>
                                      <p:rCtr x="-31263" y="116"/>
                                    </p:animMotion>
                                  </p:childTnLst>
                                </p:cTn>
                              </p:par>
                              <p:par>
                                <p:cTn id="51" presetID="42" presetClass="path" presetSubtype="0" accel="50000" decel="50000" fill="hold" grpId="0" nodeType="withEffect">
                                  <p:stCondLst>
                                    <p:cond delay="0"/>
                                  </p:stCondLst>
                                  <p:childTnLst>
                                    <p:animMotion origin="layout" path="M 1.45833E-6 3.7037E-7 L -0.62539 0.00301 " pathEditMode="relative" rAng="0" ptsTypes="AA">
                                      <p:cBhvr>
                                        <p:cTn id="52" dur="1000" fill="hold"/>
                                        <p:tgtEl>
                                          <p:spTgt spid="13"/>
                                        </p:tgtEl>
                                        <p:attrNameLst>
                                          <p:attrName>ppt_x</p:attrName>
                                          <p:attrName>ppt_y</p:attrName>
                                        </p:attrNameLst>
                                      </p:cBhvr>
                                      <p:rCtr x="-31276" y="139"/>
                                    </p:animMotion>
                                  </p:childTnLst>
                                </p:cTn>
                              </p:par>
                              <p:par>
                                <p:cTn id="53" presetID="42" presetClass="path" presetSubtype="0" accel="50000" decel="50000" fill="hold" grpId="0" nodeType="withEffect">
                                  <p:stCondLst>
                                    <p:cond delay="0"/>
                                  </p:stCondLst>
                                  <p:childTnLst>
                                    <p:animMotion origin="layout" path="M 0 -3.7037E-7 L -0.6263 0.00394 " pathEditMode="relative" rAng="0" ptsTypes="AA">
                                      <p:cBhvr>
                                        <p:cTn id="54" dur="1000" fill="hold"/>
                                        <p:tgtEl>
                                          <p:spTgt spid="10"/>
                                        </p:tgtEl>
                                        <p:attrNameLst>
                                          <p:attrName>ppt_x</p:attrName>
                                          <p:attrName>ppt_y</p:attrName>
                                        </p:attrNameLst>
                                      </p:cBhvr>
                                      <p:rCtr x="-31315"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6" grpId="0"/>
      <p:bldP spid="7" grpId="0"/>
      <p:bldP spid="9" grpId="0"/>
      <p:bldP spid="10"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30124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301240" y="2726648"/>
            <a:ext cx="271118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a:t>
            </a:r>
          </a:p>
          <a:p>
            <a:r>
              <a:rPr lang="en-US">
                <a:solidFill>
                  <a:schemeClr val="tx2"/>
                </a:solidFill>
              </a:rPr>
              <a:t>i%16=1</a:t>
            </a:r>
          </a:p>
        </p:txBody>
      </p:sp>
    </p:spTree>
    <p:extLst>
      <p:ext uri="{BB962C8B-B14F-4D97-AF65-F5344CB8AC3E}">
        <p14:creationId xmlns:p14="http://schemas.microsoft.com/office/powerpoint/2010/main" val="162072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93370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933700" y="2726648"/>
            <a:ext cx="207872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i=2</a:t>
            </a:r>
          </a:p>
          <a:p>
            <a:r>
              <a:rPr lang="en-US">
                <a:solidFill>
                  <a:schemeClr val="tx2"/>
                </a:solidFill>
              </a:rPr>
              <a:t>i%16=2</a:t>
            </a:r>
          </a:p>
        </p:txBody>
      </p:sp>
    </p:spTree>
    <p:extLst>
      <p:ext uri="{BB962C8B-B14F-4D97-AF65-F5344CB8AC3E}">
        <p14:creationId xmlns:p14="http://schemas.microsoft.com/office/powerpoint/2010/main" val="488408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995</TotalTime>
  <Words>2851</Words>
  <Application>Microsoft Office PowerPoint</Application>
  <PresentationFormat>Widescreen</PresentationFormat>
  <Paragraphs>968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Calisto MT</vt:lpstr>
      <vt:lpstr>Times New Roman</vt:lpstr>
      <vt:lpstr>Wingdings 2</vt:lpstr>
      <vt:lpstr>Slate</vt:lpstr>
      <vt:lpstr>MD5</vt:lpstr>
      <vt:lpstr>What is MD5</vt:lpstr>
      <vt:lpstr>How MD5 works</vt:lpstr>
      <vt:lpstr>Padding</vt:lpstr>
      <vt:lpstr>Initial state</vt:lpstr>
      <vt:lpstr>How the first loop works</vt:lpstr>
      <vt:lpstr>How the first round works</vt:lpstr>
      <vt:lpstr>How the first round works</vt:lpstr>
      <vt:lpstr>How the first round works</vt:lpstr>
      <vt:lpstr>How the first round works</vt:lpstr>
      <vt:lpstr>How the second round works</vt:lpstr>
      <vt:lpstr>How the second round works</vt:lpstr>
      <vt:lpstr>How the second round works</vt:lpstr>
      <vt:lpstr>How the second round works</vt:lpstr>
      <vt:lpstr>How the second round works</vt:lpstr>
      <vt:lpstr>How the third round works</vt:lpstr>
      <vt:lpstr>How the third round works</vt:lpstr>
      <vt:lpstr>How the forth round works</vt:lpstr>
      <vt:lpstr>How the forth round works</vt:lpstr>
      <vt:lpstr>The final result</vt:lpstr>
      <vt:lpstr>The combine function</vt:lpstr>
      <vt:lpstr>The combine function</vt:lpstr>
      <vt:lpstr>The combine function</vt:lpstr>
      <vt:lpstr>Where is MD5 used now</vt:lpstr>
      <vt:lpstr>MD5 Collision</vt:lpstr>
      <vt:lpstr>MD5 Collision</vt:lpstr>
      <vt:lpstr>MD5 Collision</vt:lpstr>
      <vt:lpstr>MD5 Collision</vt:lpstr>
      <vt:lpstr>Flame malware</vt:lpstr>
      <vt:lpstr>Flame’s relation to MD5</vt:lpstr>
      <vt:lpstr>Chosen prefix collision attack</vt:lpstr>
      <vt:lpstr>Demo</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MD5</dc:title>
  <dc:creator>Terec Andrei Sorin</dc:creator>
  <cp:lastModifiedBy>Terec Andrei Sorin</cp:lastModifiedBy>
  <cp:revision>34</cp:revision>
  <dcterms:created xsi:type="dcterms:W3CDTF">2024-12-05T20:42:30Z</dcterms:created>
  <dcterms:modified xsi:type="dcterms:W3CDTF">2024-12-08T18:12:28Z</dcterms:modified>
</cp:coreProperties>
</file>