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0"/>
  </p:notesMasterIdLst>
  <p:sldIdLst>
    <p:sldId id="256" r:id="rId2"/>
    <p:sldId id="279" r:id="rId3"/>
    <p:sldId id="280" r:id="rId4"/>
    <p:sldId id="258" r:id="rId5"/>
    <p:sldId id="259" r:id="rId6"/>
    <p:sldId id="260" r:id="rId7"/>
    <p:sldId id="261" r:id="rId8"/>
    <p:sldId id="265" r:id="rId9"/>
    <p:sldId id="266" r:id="rId10"/>
    <p:sldId id="267" r:id="rId11"/>
    <p:sldId id="268" r:id="rId12"/>
    <p:sldId id="270" r:id="rId13"/>
    <p:sldId id="271" r:id="rId14"/>
    <p:sldId id="273" r:id="rId15"/>
    <p:sldId id="274" r:id="rId16"/>
    <p:sldId id="276" r:id="rId17"/>
    <p:sldId id="277" r:id="rId18"/>
    <p:sldId id="278" r:id="rId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638" autoAdjust="0"/>
  </p:normalViewPr>
  <p:slideViewPr>
    <p:cSldViewPr>
      <p:cViewPr>
        <p:scale>
          <a:sx n="75" d="100"/>
          <a:sy n="75" d="100"/>
        </p:scale>
        <p:origin x="1020" y="-6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B6A3C703-00C0-4BFD-AB44-DA6D92AE72FF}" type="datetimeFigureOut">
              <a:rPr lang="en-US" smtClean="0"/>
              <a:pPr/>
              <a:t>27-Mar-23</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22479709-79DD-4988-95A3-90B7714A90C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ro-RO" sz="1200" kern="1200" dirty="0">
                <a:solidFill>
                  <a:schemeClr val="tx1"/>
                </a:solidFill>
                <a:latin typeface="+mn-lt"/>
                <a:ea typeface="+mn-ea"/>
                <a:cs typeface="+mn-cs"/>
              </a:rPr>
              <a:t>Forme ale programelor </a:t>
            </a:r>
            <a:r>
              <a:rPr lang="ro-RO" sz="1200" kern="1200" dirty="0" err="1">
                <a:solidFill>
                  <a:schemeClr val="tx1"/>
                </a:solidFill>
                <a:latin typeface="+mn-lt"/>
                <a:ea typeface="+mn-ea"/>
                <a:cs typeface="+mn-cs"/>
              </a:rPr>
              <a:t>malware</a:t>
            </a:r>
            <a:r>
              <a:rPr lang="ro-RO" sz="1200" kern="1200" dirty="0">
                <a:solidFill>
                  <a:schemeClr val="tx1"/>
                </a:solidFill>
                <a:latin typeface="+mn-lt"/>
                <a:ea typeface="+mn-ea"/>
                <a:cs typeface="+mn-cs"/>
              </a:rPr>
              <a:t> propagate datorită / prin intermediul utilizatorului uman și care ar putea fi evitate dacă utilizatorii ar avea un grad mai mare de educație în domeniul sau cel puțin discernământ mai ridicat/conștientizare mai mare a pericolului:</a:t>
            </a:r>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Rularea de fișiere executabile de proveniență necunoscută / surse de neîncredere descărcate de pe Internet, rețele P2P (</a:t>
            </a:r>
            <a:r>
              <a:rPr lang="ro-RO" sz="1200" kern="1200" dirty="0" err="1">
                <a:solidFill>
                  <a:schemeClr val="tx1"/>
                </a:solidFill>
                <a:latin typeface="+mn-lt"/>
                <a:ea typeface="+mn-ea"/>
                <a:cs typeface="+mn-cs"/>
              </a:rPr>
              <a:t>torrent-e</a:t>
            </a:r>
            <a:r>
              <a:rPr lang="ro-RO" sz="1200" kern="1200" dirty="0">
                <a:solidFill>
                  <a:schemeClr val="tx1"/>
                </a:solidFill>
                <a:latin typeface="+mn-lt"/>
                <a:ea typeface="+mn-ea"/>
                <a:cs typeface="+mn-cs"/>
              </a:rPr>
              <a:t>), primite prin e-mail, software piratat, </a:t>
            </a:r>
            <a:r>
              <a:rPr lang="en-US" sz="1200" kern="1200" dirty="0" err="1">
                <a:solidFill>
                  <a:schemeClr val="tx1"/>
                </a:solidFill>
                <a:latin typeface="+mn-lt"/>
                <a:ea typeface="+mn-ea"/>
                <a:cs typeface="+mn-cs"/>
              </a:rPr>
              <a:t>keygen-uri</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Plasarea de troieni (fișiere executabile) oferite utilizatorilor spre </a:t>
            </a:r>
            <a:r>
              <a:rPr lang="ro-RO" sz="1200" kern="1200" dirty="0" err="1">
                <a:solidFill>
                  <a:schemeClr val="tx1"/>
                </a:solidFill>
                <a:latin typeface="+mn-lt"/>
                <a:ea typeface="+mn-ea"/>
                <a:cs typeface="+mn-cs"/>
              </a:rPr>
              <a:t>download</a:t>
            </a:r>
            <a:r>
              <a:rPr lang="ro-RO" sz="1200" kern="1200" dirty="0">
                <a:solidFill>
                  <a:schemeClr val="tx1"/>
                </a:solidFill>
                <a:latin typeface="+mn-lt"/>
                <a:ea typeface="+mn-ea"/>
                <a:cs typeface="+mn-cs"/>
              </a:rPr>
              <a:t> când utilizatorul este de fapt interesat de altceva (de obicei conținut piratat): </a:t>
            </a:r>
            <a:r>
              <a:rPr lang="ro-RO" sz="1200" kern="1200" dirty="0" err="1">
                <a:solidFill>
                  <a:schemeClr val="tx1"/>
                </a:solidFill>
                <a:latin typeface="+mn-lt"/>
                <a:ea typeface="+mn-ea"/>
                <a:cs typeface="+mn-cs"/>
              </a:rPr>
              <a:t>e-book-uri</a:t>
            </a:r>
            <a:r>
              <a:rPr lang="ro-RO" sz="1200" kern="1200" dirty="0">
                <a:solidFill>
                  <a:schemeClr val="tx1"/>
                </a:solidFill>
                <a:latin typeface="+mn-lt"/>
                <a:ea typeface="+mn-ea"/>
                <a:cs typeface="+mn-cs"/>
              </a:rPr>
              <a:t>, subtitrări la filme, jocuri, filme (frecvent diverse site-uri obscure indexate chiar de către motoarele de căutare oferă spre </a:t>
            </a:r>
            <a:r>
              <a:rPr lang="ro-RO" sz="1200" kern="1200" dirty="0" err="1">
                <a:solidFill>
                  <a:schemeClr val="tx1"/>
                </a:solidFill>
                <a:latin typeface="+mn-lt"/>
                <a:ea typeface="+mn-ea"/>
                <a:cs typeface="+mn-cs"/>
              </a:rPr>
              <a:t>download</a:t>
            </a:r>
            <a:r>
              <a:rPr lang="ro-RO" sz="1200" kern="1200" dirty="0">
                <a:solidFill>
                  <a:schemeClr val="tx1"/>
                </a:solidFill>
                <a:latin typeface="+mn-lt"/>
                <a:ea typeface="+mn-ea"/>
                <a:cs typeface="+mn-cs"/>
              </a:rPr>
              <a:t> fișiere executabile care „ar conține” conținutul de care e interesat utilizatorul).</a:t>
            </a:r>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 </a:t>
            </a:r>
            <a:r>
              <a:rPr lang="ro-RO" sz="1200" kern="1200" dirty="0" err="1">
                <a:solidFill>
                  <a:schemeClr val="tx1"/>
                </a:solidFill>
                <a:latin typeface="+mn-lt"/>
                <a:ea typeface="+mn-ea"/>
                <a:cs typeface="+mn-cs"/>
              </a:rPr>
              <a:t>Malware</a:t>
            </a:r>
            <a:r>
              <a:rPr lang="ro-RO" sz="1200" kern="1200" dirty="0">
                <a:solidFill>
                  <a:schemeClr val="tx1"/>
                </a:solidFill>
                <a:latin typeface="+mn-lt"/>
                <a:ea typeface="+mn-ea"/>
                <a:cs typeface="+mn-cs"/>
              </a:rPr>
              <a:t> transmis prin e-mail și deschiderea de link-uri malițioase. În asemenea situații, pericolul vine fie de la existența unei vulnerabilității la nivelul clientului (de e-mail sau a </a:t>
            </a:r>
            <a:r>
              <a:rPr lang="ro-RO" sz="1200" kern="1200" dirty="0" err="1">
                <a:solidFill>
                  <a:schemeClr val="tx1"/>
                </a:solidFill>
                <a:latin typeface="+mn-lt"/>
                <a:ea typeface="+mn-ea"/>
                <a:cs typeface="+mn-cs"/>
              </a:rPr>
              <a:t>browserului</a:t>
            </a:r>
            <a:r>
              <a:rPr lang="ro-RO" sz="1200" kern="1200" dirty="0">
                <a:solidFill>
                  <a:schemeClr val="tx1"/>
                </a:solidFill>
                <a:latin typeface="+mn-lt"/>
                <a:ea typeface="+mn-ea"/>
                <a:cs typeface="+mn-cs"/>
              </a:rPr>
              <a:t>) fie de la descărcarea și execuția ulterioară a unui fișier executabil (vezi punctul anterior);</a:t>
            </a:r>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Propagarea folosind diverse instrumente software (</a:t>
            </a:r>
            <a:r>
              <a:rPr lang="ro-RO" sz="1200" kern="1200" dirty="0" err="1">
                <a:solidFill>
                  <a:schemeClr val="tx1"/>
                </a:solidFill>
                <a:latin typeface="+mn-lt"/>
                <a:ea typeface="+mn-ea"/>
                <a:cs typeface="+mn-cs"/>
              </a:rPr>
              <a:t>tool-uri</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low-quality</a:t>
            </a:r>
            <a:r>
              <a:rPr lang="ro-RO" sz="1200" kern="1200" dirty="0">
                <a:solidFill>
                  <a:schemeClr val="tx1"/>
                </a:solidFill>
                <a:latin typeface="+mn-lt"/>
                <a:ea typeface="+mn-ea"/>
                <a:cs typeface="+mn-cs"/>
              </a:rPr>
              <a:t>” a căror folosire ar putea fi evitată precum:  </a:t>
            </a:r>
            <a:r>
              <a:rPr lang="ro-RO" sz="1200" kern="1200" dirty="0" err="1">
                <a:solidFill>
                  <a:schemeClr val="tx1"/>
                </a:solidFill>
                <a:latin typeface="+mn-lt"/>
                <a:ea typeface="+mn-ea"/>
                <a:cs typeface="+mn-cs"/>
              </a:rPr>
              <a:t>toolbar-uri</a:t>
            </a:r>
            <a:r>
              <a:rPr lang="ro-RO" sz="1200" kern="1200" dirty="0">
                <a:solidFill>
                  <a:schemeClr val="tx1"/>
                </a:solidFill>
                <a:latin typeface="+mn-lt"/>
                <a:ea typeface="+mn-ea"/>
                <a:cs typeface="+mn-cs"/>
              </a:rPr>
              <a:t>/</a:t>
            </a:r>
            <a:r>
              <a:rPr lang="ro-RO" sz="1200" kern="1200" dirty="0" err="1">
                <a:solidFill>
                  <a:schemeClr val="tx1"/>
                </a:solidFill>
                <a:latin typeface="+mn-lt"/>
                <a:ea typeface="+mn-ea"/>
                <a:cs typeface="+mn-cs"/>
              </a:rPr>
              <a:t>plugin-uri</a:t>
            </a:r>
            <a:r>
              <a:rPr lang="ro-RO" sz="1200" kern="1200" dirty="0">
                <a:solidFill>
                  <a:schemeClr val="tx1"/>
                </a:solidFill>
                <a:latin typeface="+mn-lt"/>
                <a:ea typeface="+mn-ea"/>
                <a:cs typeface="+mn-cs"/>
              </a:rPr>
              <a:t> pentru </a:t>
            </a:r>
            <a:r>
              <a:rPr lang="ro-RO" sz="1200" kern="1200" dirty="0" err="1">
                <a:solidFill>
                  <a:schemeClr val="tx1"/>
                </a:solidFill>
                <a:latin typeface="+mn-lt"/>
                <a:ea typeface="+mn-ea"/>
                <a:cs typeface="+mn-cs"/>
              </a:rPr>
              <a:t>browser-e</a:t>
            </a:r>
            <a:r>
              <a:rPr lang="ro-RO" sz="1200" kern="1200" dirty="0">
                <a:solidFill>
                  <a:schemeClr val="tx1"/>
                </a:solidFill>
                <a:latin typeface="+mn-lt"/>
                <a:ea typeface="+mn-ea"/>
                <a:cs typeface="+mn-cs"/>
              </a:rPr>
              <a:t> și clienți de mesagerie instant, </a:t>
            </a:r>
            <a:r>
              <a:rPr lang="ro-RO" sz="1200" kern="1200" dirty="0" err="1">
                <a:solidFill>
                  <a:schemeClr val="tx1"/>
                </a:solidFill>
                <a:latin typeface="+mn-lt"/>
                <a:ea typeface="+mn-ea"/>
                <a:cs typeface="+mn-cs"/>
              </a:rPr>
              <a:t>screensaver-e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codec-uri</a:t>
            </a:r>
            <a:r>
              <a:rPr lang="ro-RO" sz="1200" kern="1200" dirty="0">
                <a:solidFill>
                  <a:schemeClr val="tx1"/>
                </a:solidFill>
                <a:latin typeface="+mn-lt"/>
                <a:ea typeface="+mn-ea"/>
                <a:cs typeface="+mn-cs"/>
              </a:rPr>
              <a:t>. Astfel de aplicații sunt distribuite în general prin intermediul  unor rețele de afiliere, publicitate și pop-uri agresive,  sau ca 3</a:t>
            </a:r>
            <a:r>
              <a:rPr lang="ro-RO" sz="1200" kern="1200" baseline="30000" dirty="0">
                <a:solidFill>
                  <a:schemeClr val="tx1"/>
                </a:solidFill>
                <a:latin typeface="+mn-lt"/>
                <a:ea typeface="+mn-ea"/>
                <a:cs typeface="+mn-cs"/>
              </a:rPr>
              <a:t>rd</a:t>
            </a:r>
            <a:r>
              <a:rPr lang="ro-RO" sz="1200" kern="1200" dirty="0">
                <a:solidFill>
                  <a:schemeClr val="tx1"/>
                </a:solidFill>
                <a:latin typeface="+mn-lt"/>
                <a:ea typeface="+mn-ea"/>
                <a:cs typeface="+mn-cs"/>
              </a:rPr>
              <a:t> party software ce însoțește aplicații </a:t>
            </a:r>
            <a:r>
              <a:rPr lang="ro-RO" sz="1200" kern="1200" dirty="0" err="1">
                <a:solidFill>
                  <a:schemeClr val="tx1"/>
                </a:solidFill>
                <a:latin typeface="+mn-lt"/>
                <a:ea typeface="+mn-ea"/>
                <a:cs typeface="+mn-cs"/>
              </a:rPr>
              <a:t>freeware</a:t>
            </a:r>
            <a:r>
              <a:rPr lang="ro-RO" sz="1200" kern="1200" dirty="0">
                <a:solidFill>
                  <a:schemeClr val="tx1"/>
                </a:solidFill>
                <a:latin typeface="+mn-lt"/>
                <a:ea typeface="+mn-ea"/>
                <a:cs typeface="+mn-cs"/>
              </a:rPr>
              <a:t> sau </a:t>
            </a:r>
            <a:r>
              <a:rPr lang="ro-RO" sz="1200" kern="1200" dirty="0" err="1">
                <a:solidFill>
                  <a:schemeClr val="tx1"/>
                </a:solidFill>
                <a:latin typeface="+mn-lt"/>
                <a:ea typeface="+mn-ea"/>
                <a:cs typeface="+mn-cs"/>
              </a:rPr>
              <a:t>shareware</a:t>
            </a:r>
            <a:r>
              <a:rPr lang="ro-RO" sz="1200" kern="1200" dirty="0">
                <a:solidFill>
                  <a:schemeClr val="tx1"/>
                </a:solidFill>
                <a:latin typeface="+mn-lt"/>
                <a:ea typeface="+mn-ea"/>
                <a:cs typeface="+mn-cs"/>
              </a:rPr>
              <a:t>. Nu sunt neapărat aplicații </a:t>
            </a:r>
            <a:r>
              <a:rPr lang="ro-RO" sz="1200" kern="1200" dirty="0" err="1">
                <a:solidFill>
                  <a:schemeClr val="tx1"/>
                </a:solidFill>
                <a:latin typeface="+mn-lt"/>
                <a:ea typeface="+mn-ea"/>
                <a:cs typeface="+mn-cs"/>
              </a:rPr>
              <a:t>malware</a:t>
            </a:r>
            <a:r>
              <a:rPr lang="ro-RO" sz="1200" kern="1200" dirty="0">
                <a:solidFill>
                  <a:schemeClr val="tx1"/>
                </a:solidFill>
                <a:latin typeface="+mn-lt"/>
                <a:ea typeface="+mn-ea"/>
                <a:cs typeface="+mn-cs"/>
              </a:rPr>
              <a:t> în sine, dar pot prezenta vulnerabilități care să faciliteze propagarea unei aplicații </a:t>
            </a:r>
            <a:r>
              <a:rPr lang="ro-RO" sz="1200" kern="1200" dirty="0" err="1">
                <a:solidFill>
                  <a:schemeClr val="tx1"/>
                </a:solidFill>
                <a:latin typeface="+mn-lt"/>
                <a:ea typeface="+mn-ea"/>
                <a:cs typeface="+mn-cs"/>
              </a:rPr>
              <a:t>malware</a:t>
            </a:r>
            <a:r>
              <a:rPr lang="ro-RO" sz="1200" kern="1200" dirty="0">
                <a:solidFill>
                  <a:schemeClr val="tx1"/>
                </a:solidFill>
                <a:latin typeface="+mn-lt"/>
                <a:ea typeface="+mn-ea"/>
                <a:cs typeface="+mn-cs"/>
              </a:rPr>
              <a:t> sau pot fi vectorul de transmite ulterioară a unor asemenea aplicații.</a:t>
            </a:r>
            <a:endParaRPr lang="en-US" sz="1200" kern="1200" dirty="0">
              <a:solidFill>
                <a:schemeClr val="tx1"/>
              </a:solidFill>
              <a:latin typeface="+mn-lt"/>
              <a:ea typeface="+mn-ea"/>
              <a:cs typeface="+mn-cs"/>
            </a:endParaRPr>
          </a:p>
          <a:p>
            <a:pPr lvl="0"/>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Tehnici de social engineering: aplicații </a:t>
            </a:r>
            <a:r>
              <a:rPr lang="ro-RO" sz="1200" kern="1200" dirty="0" err="1">
                <a:solidFill>
                  <a:schemeClr val="tx1"/>
                </a:solidFill>
                <a:latin typeface="+mn-lt"/>
                <a:ea typeface="+mn-ea"/>
                <a:cs typeface="+mn-cs"/>
              </a:rPr>
              <a:t>scareware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fake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antivirus</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antispyware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antiadware</a:t>
            </a:r>
            <a:r>
              <a:rPr lang="ro-RO" sz="1200" kern="1200" dirty="0">
                <a:solidFill>
                  <a:schemeClr val="tx1"/>
                </a:solidFill>
                <a:latin typeface="+mn-lt"/>
                <a:ea typeface="+mn-ea"/>
                <a:cs typeface="+mn-cs"/>
              </a:rPr>
              <a:t>) sau exploatarea încrederii unui utilizator în contacte sale (alți utilizatori) ale căror sisteme au fost infectate.</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479709-79DD-4988-95A3-90B7714A90C9}"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ro-RO" sz="1200" b="1" kern="1200" dirty="0" err="1">
                <a:solidFill>
                  <a:schemeClr val="tx1"/>
                </a:solidFill>
                <a:latin typeface="+mn-lt"/>
                <a:ea typeface="+mn-ea"/>
                <a:cs typeface="+mn-cs"/>
              </a:rPr>
              <a:t>Client-side</a:t>
            </a:r>
            <a:r>
              <a:rPr lang="ro-RO" sz="1200" b="1"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pPr lvl="0"/>
            <a:r>
              <a:rPr lang="ro-RO" sz="1200" kern="1200" dirty="0">
                <a:solidFill>
                  <a:schemeClr val="tx1"/>
                </a:solidFill>
                <a:latin typeface="+mn-lt"/>
                <a:ea typeface="+mn-ea"/>
                <a:cs typeface="+mn-cs"/>
              </a:rPr>
              <a:t>- Vulnerabilitățile </a:t>
            </a:r>
            <a:r>
              <a:rPr lang="ro-RO" sz="1200" kern="1200" dirty="0" err="1">
                <a:solidFill>
                  <a:schemeClr val="tx1"/>
                </a:solidFill>
                <a:latin typeface="+mn-lt"/>
                <a:ea typeface="+mn-ea"/>
                <a:cs typeface="+mn-cs"/>
              </a:rPr>
              <a:t>client-side</a:t>
            </a:r>
            <a:r>
              <a:rPr lang="ro-RO" sz="1200" kern="1200" dirty="0">
                <a:solidFill>
                  <a:schemeClr val="tx1"/>
                </a:solidFill>
                <a:latin typeface="+mn-lt"/>
                <a:ea typeface="+mn-ea"/>
                <a:cs typeface="+mn-cs"/>
              </a:rPr>
              <a:t> sunt prezente de obicei în aplicațiile client folosite de utilizator pe sisteme de tip </a:t>
            </a:r>
            <a:r>
              <a:rPr lang="ro-RO" sz="1200" kern="1200" dirty="0" err="1">
                <a:solidFill>
                  <a:schemeClr val="tx1"/>
                </a:solidFill>
                <a:latin typeface="+mn-lt"/>
                <a:ea typeface="+mn-ea"/>
                <a:cs typeface="+mn-cs"/>
              </a:rPr>
              <a:t>desktop</a:t>
            </a:r>
            <a:r>
              <a:rPr lang="ro-RO" sz="1200" kern="1200" dirty="0">
                <a:solidFill>
                  <a:schemeClr val="tx1"/>
                </a:solidFill>
                <a:latin typeface="+mn-lt"/>
                <a:ea typeface="+mn-ea"/>
                <a:cs typeface="+mn-cs"/>
              </a:rPr>
              <a:t>/</a:t>
            </a:r>
            <a:r>
              <a:rPr lang="ro-RO" sz="1200" kern="1200" dirty="0" err="1">
                <a:solidFill>
                  <a:schemeClr val="tx1"/>
                </a:solidFill>
                <a:latin typeface="+mn-lt"/>
                <a:ea typeface="+mn-ea"/>
                <a:cs typeface="+mn-cs"/>
              </a:rPr>
              <a:t>dispositive</a:t>
            </a:r>
            <a:r>
              <a:rPr lang="ro-RO" sz="1200" kern="1200" dirty="0">
                <a:solidFill>
                  <a:schemeClr val="tx1"/>
                </a:solidFill>
                <a:latin typeface="+mn-lt"/>
                <a:ea typeface="+mn-ea"/>
                <a:cs typeface="+mn-cs"/>
              </a:rPr>
              <a:t> mobile;</a:t>
            </a:r>
            <a:endParaRPr lang="en-US" sz="1200" kern="1200" dirty="0">
              <a:solidFill>
                <a:schemeClr val="tx1"/>
              </a:solidFill>
              <a:latin typeface="+mn-lt"/>
              <a:ea typeface="+mn-ea"/>
              <a:cs typeface="+mn-cs"/>
            </a:endParaRPr>
          </a:p>
          <a:p>
            <a:pPr lvl="0"/>
            <a:r>
              <a:rPr lang="ro-RO" sz="1200" kern="1200" dirty="0">
                <a:solidFill>
                  <a:schemeClr val="tx1"/>
                </a:solidFill>
                <a:latin typeface="+mn-lt"/>
                <a:ea typeface="+mn-ea"/>
                <a:cs typeface="+mn-cs"/>
              </a:rPr>
              <a:t>- Vulnerabilități ale </a:t>
            </a:r>
            <a:r>
              <a:rPr lang="ro-RO" sz="1200" kern="1200" dirty="0" err="1">
                <a:solidFill>
                  <a:schemeClr val="tx1"/>
                </a:solidFill>
                <a:latin typeface="+mn-lt"/>
                <a:ea typeface="+mn-ea"/>
                <a:cs typeface="+mn-cs"/>
              </a:rPr>
              <a:t>browserele-lor</a:t>
            </a:r>
            <a:r>
              <a:rPr lang="ro-RO" sz="1200" kern="1200" dirty="0">
                <a:solidFill>
                  <a:schemeClr val="tx1"/>
                </a:solidFill>
                <a:latin typeface="+mn-lt"/>
                <a:ea typeface="+mn-ea"/>
                <a:cs typeface="+mn-cs"/>
              </a:rPr>
              <a:t>, clienților de e-mail, clienților de mesagerie instant, clienți P2P (</a:t>
            </a:r>
            <a:r>
              <a:rPr lang="ro-RO" sz="1200" kern="1200" dirty="0" err="1">
                <a:solidFill>
                  <a:schemeClr val="tx1"/>
                </a:solidFill>
                <a:latin typeface="+mn-lt"/>
                <a:ea typeface="+mn-ea"/>
                <a:cs typeface="+mn-cs"/>
              </a:rPr>
              <a:t>torrent</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pPr lvl="0"/>
            <a:r>
              <a:rPr lang="ro-RO" sz="1200" kern="1200" dirty="0">
                <a:solidFill>
                  <a:schemeClr val="tx1"/>
                </a:solidFill>
                <a:latin typeface="+mn-lt"/>
                <a:ea typeface="+mn-ea"/>
                <a:cs typeface="+mn-cs"/>
              </a:rPr>
              <a:t>- Uneori aplicațiile client nu sunt ele vulnerabile în sine, vulnerabilitățile sunt prezente în diverse </a:t>
            </a:r>
            <a:r>
              <a:rPr lang="ro-RO" sz="1200" kern="1200" dirty="0" err="1">
                <a:solidFill>
                  <a:schemeClr val="tx1"/>
                </a:solidFill>
                <a:latin typeface="+mn-lt"/>
                <a:ea typeface="+mn-ea"/>
                <a:cs typeface="+mn-cs"/>
              </a:rPr>
              <a:t>plugin-uri</a:t>
            </a:r>
            <a:r>
              <a:rPr lang="ro-RO" sz="1200" kern="1200" dirty="0">
                <a:solidFill>
                  <a:schemeClr val="tx1"/>
                </a:solidFill>
                <a:latin typeface="+mn-lt"/>
                <a:ea typeface="+mn-ea"/>
                <a:cs typeface="+mn-cs"/>
              </a:rPr>
              <a:t> instalate în cadrul aplicațiilor client (de obicei în </a:t>
            </a:r>
            <a:r>
              <a:rPr lang="ro-RO" sz="1200" kern="1200" dirty="0" err="1">
                <a:solidFill>
                  <a:schemeClr val="tx1"/>
                </a:solidFill>
                <a:latin typeface="+mn-lt"/>
                <a:ea typeface="+mn-ea"/>
                <a:cs typeface="+mn-cs"/>
              </a:rPr>
              <a:t>browser-e</a:t>
            </a:r>
            <a:r>
              <a:rPr lang="ro-RO" sz="1200" kern="1200" dirty="0">
                <a:solidFill>
                  <a:schemeClr val="tx1"/>
                </a:solidFill>
                <a:latin typeface="+mn-lt"/>
                <a:ea typeface="+mn-ea"/>
                <a:cs typeface="+mn-cs"/>
              </a:rPr>
              <a:t>: vulnerabilități ale </a:t>
            </a:r>
            <a:r>
              <a:rPr lang="ro-RO" sz="1200" kern="1200" dirty="0" err="1">
                <a:solidFill>
                  <a:schemeClr val="tx1"/>
                </a:solidFill>
                <a:latin typeface="+mn-lt"/>
                <a:ea typeface="+mn-ea"/>
                <a:cs typeface="+mn-cs"/>
              </a:rPr>
              <a:t>plugin-urilor</a:t>
            </a:r>
            <a:r>
              <a:rPr lang="ro-RO" sz="1200" kern="1200" dirty="0">
                <a:solidFill>
                  <a:schemeClr val="tx1"/>
                </a:solidFill>
                <a:latin typeface="+mn-lt"/>
                <a:ea typeface="+mn-ea"/>
                <a:cs typeface="+mn-cs"/>
              </a:rPr>
              <a:t> care permit vizualizarea de animații flash, documente </a:t>
            </a:r>
            <a:r>
              <a:rPr lang="ro-RO" sz="1200" kern="1200" dirty="0" err="1">
                <a:solidFill>
                  <a:schemeClr val="tx1"/>
                </a:solidFill>
                <a:latin typeface="+mn-lt"/>
                <a:ea typeface="+mn-ea"/>
                <a:cs typeface="+mn-cs"/>
              </a:rPr>
              <a:t>pdf</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applet-uri</a:t>
            </a:r>
            <a:r>
              <a:rPr lang="ro-RO" sz="1200" kern="1200" dirty="0">
                <a:solidFill>
                  <a:schemeClr val="tx1"/>
                </a:solidFill>
                <a:latin typeface="+mn-lt"/>
                <a:ea typeface="+mn-ea"/>
                <a:cs typeface="+mn-cs"/>
              </a:rPr>
              <a:t> Java în </a:t>
            </a:r>
            <a:r>
              <a:rPr lang="ro-RO" sz="1200" kern="1200" dirty="0" err="1">
                <a:solidFill>
                  <a:schemeClr val="tx1"/>
                </a:solidFill>
                <a:latin typeface="+mn-lt"/>
                <a:ea typeface="+mn-ea"/>
                <a:cs typeface="+mn-cs"/>
              </a:rPr>
              <a:t>browser</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pPr lvl="0"/>
            <a:r>
              <a:rPr lang="ro-RO" sz="1200" kern="1200" dirty="0">
                <a:solidFill>
                  <a:schemeClr val="tx1"/>
                </a:solidFill>
                <a:latin typeface="+mn-lt"/>
                <a:ea typeface="+mn-ea"/>
                <a:cs typeface="+mn-cs"/>
              </a:rPr>
              <a:t>- Aplicația vulnerabilă nu trebuie să fie un “client” în sensul clasic (aplicație care folosește rețeaua și capabilă să se conecteze la un server) – poate fi un </a:t>
            </a:r>
            <a:r>
              <a:rPr lang="ro-RO" sz="1200" kern="1200" dirty="0" err="1">
                <a:solidFill>
                  <a:schemeClr val="tx1"/>
                </a:solidFill>
                <a:latin typeface="+mn-lt"/>
                <a:ea typeface="+mn-ea"/>
                <a:cs typeface="+mn-cs"/>
              </a:rPr>
              <a:t>viewer</a:t>
            </a:r>
            <a:r>
              <a:rPr lang="ro-RO" sz="1200" kern="1200" dirty="0">
                <a:solidFill>
                  <a:schemeClr val="tx1"/>
                </a:solidFill>
                <a:latin typeface="+mn-lt"/>
                <a:ea typeface="+mn-ea"/>
                <a:cs typeface="+mn-cs"/>
              </a:rPr>
              <a:t> de fișiere care să prezinte o anumită vulnerabilitate care sa fie exploatată la deschiderea unui fișier </a:t>
            </a:r>
            <a:r>
              <a:rPr lang="ro-RO" sz="1200" kern="1200" dirty="0" err="1">
                <a:solidFill>
                  <a:schemeClr val="tx1"/>
                </a:solidFill>
                <a:latin typeface="+mn-lt"/>
                <a:ea typeface="+mn-ea"/>
                <a:cs typeface="+mn-cs"/>
              </a:rPr>
              <a:t>malformed</a:t>
            </a:r>
            <a:r>
              <a:rPr lang="ro-RO" sz="1200" kern="1200" dirty="0">
                <a:solidFill>
                  <a:schemeClr val="tx1"/>
                </a:solidFill>
                <a:latin typeface="+mn-lt"/>
                <a:ea typeface="+mn-ea"/>
                <a:cs typeface="+mn-cs"/>
              </a:rPr>
              <a:t>, spre exemplu un player de fișiere mp3 sau o vulnerabilitate în Microsoft Word care să fie exploatată la deschiderea unui fișier .doc. </a:t>
            </a:r>
            <a:r>
              <a:rPr lang="ro-RO" sz="1200" kern="1200" dirty="0" err="1">
                <a:solidFill>
                  <a:schemeClr val="tx1"/>
                </a:solidFill>
                <a:latin typeface="+mn-lt"/>
                <a:ea typeface="+mn-ea"/>
                <a:cs typeface="+mn-cs"/>
              </a:rPr>
              <a:t>Proof-of-concept</a:t>
            </a:r>
            <a:r>
              <a:rPr lang="ro-RO" sz="1200" kern="1200" dirty="0">
                <a:solidFill>
                  <a:schemeClr val="tx1"/>
                </a:solidFill>
                <a:latin typeface="+mn-lt"/>
                <a:ea typeface="+mn-ea"/>
                <a:cs typeface="+mn-cs"/>
              </a:rPr>
              <a:t>: exploatarea unui vulnerabilități din librăria de </a:t>
            </a:r>
            <a:r>
              <a:rPr lang="ro-RO" sz="1200" kern="1200" dirty="0" err="1">
                <a:solidFill>
                  <a:schemeClr val="tx1"/>
                </a:solidFill>
                <a:latin typeface="+mn-lt"/>
                <a:ea typeface="+mn-ea"/>
                <a:cs typeface="+mn-cs"/>
              </a:rPr>
              <a:t>parsare</a:t>
            </a:r>
            <a:r>
              <a:rPr lang="ro-RO" sz="1200" kern="1200" dirty="0">
                <a:solidFill>
                  <a:schemeClr val="tx1"/>
                </a:solidFill>
                <a:latin typeface="+mn-lt"/>
                <a:ea typeface="+mn-ea"/>
                <a:cs typeface="+mn-cs"/>
              </a:rPr>
              <a:t> a subtitrărilor din playere de filme care ducea la execuția de cod plasat în cadrul unei subtitrări </a:t>
            </a:r>
            <a:r>
              <a:rPr lang="ro-RO" sz="1200" kern="1200" dirty="0" err="1">
                <a:solidFill>
                  <a:schemeClr val="tx1"/>
                </a:solidFill>
                <a:latin typeface="+mn-lt"/>
                <a:ea typeface="+mn-ea"/>
                <a:cs typeface="+mn-cs"/>
              </a:rPr>
              <a:t>malformed</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ro-RO"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ro-RO" sz="1200" b="1" kern="1200" dirty="0" err="1">
                <a:solidFill>
                  <a:schemeClr val="tx1"/>
                </a:solidFill>
                <a:latin typeface="+mn-lt"/>
                <a:ea typeface="+mn-ea"/>
                <a:cs typeface="+mn-cs"/>
              </a:rPr>
              <a:t>Server-side</a:t>
            </a:r>
            <a:r>
              <a:rPr lang="ro-RO" sz="1200" b="1"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pPr lvl="0"/>
            <a:r>
              <a:rPr lang="ro-RO" sz="1200" kern="1200" dirty="0">
                <a:solidFill>
                  <a:schemeClr val="tx1"/>
                </a:solidFill>
                <a:latin typeface="+mn-lt"/>
                <a:ea typeface="+mn-ea"/>
                <a:cs typeface="+mn-cs"/>
              </a:rPr>
              <a:t>- Vulnerabilitățile </a:t>
            </a:r>
            <a:r>
              <a:rPr lang="ro-RO" sz="1200" kern="1200" dirty="0" err="1">
                <a:solidFill>
                  <a:schemeClr val="tx1"/>
                </a:solidFill>
                <a:latin typeface="+mn-lt"/>
                <a:ea typeface="+mn-ea"/>
                <a:cs typeface="+mn-cs"/>
              </a:rPr>
              <a:t>server-side</a:t>
            </a:r>
            <a:r>
              <a:rPr lang="ro-RO" sz="1200" kern="1200" dirty="0">
                <a:solidFill>
                  <a:schemeClr val="tx1"/>
                </a:solidFill>
                <a:latin typeface="+mn-lt"/>
                <a:ea typeface="+mn-ea"/>
                <a:cs typeface="+mn-cs"/>
              </a:rPr>
              <a:t> sunt prezente de obicei în cadrul proceselor server (</a:t>
            </a:r>
            <a:r>
              <a:rPr lang="ro-RO" sz="1200" kern="1200" dirty="0" err="1">
                <a:solidFill>
                  <a:schemeClr val="tx1"/>
                </a:solidFill>
                <a:latin typeface="+mn-lt"/>
                <a:ea typeface="+mn-ea"/>
                <a:cs typeface="+mn-cs"/>
              </a:rPr>
              <a:t>daemonilor</a:t>
            </a:r>
            <a:r>
              <a:rPr lang="ro-RO" sz="1200" kern="1200" dirty="0">
                <a:solidFill>
                  <a:schemeClr val="tx1"/>
                </a:solidFill>
                <a:latin typeface="+mn-lt"/>
                <a:ea typeface="+mn-ea"/>
                <a:cs typeface="+mn-cs"/>
              </a:rPr>
              <a:t>) care expun diverse servicii accesibile în Internet (server web HTTP, server de e-mail SMTP, server SSH, etc.)</a:t>
            </a:r>
            <a:r>
              <a:rPr lang="en-US" sz="1200" kern="1200" dirty="0">
                <a:solidFill>
                  <a:schemeClr val="tx1"/>
                </a:solidFill>
                <a:latin typeface="+mn-lt"/>
                <a:ea typeface="+mn-ea"/>
                <a:cs typeface="+mn-cs"/>
              </a:rPr>
              <a:t>;</a:t>
            </a:r>
          </a:p>
          <a:p>
            <a:pPr lvl="0"/>
            <a:r>
              <a:rPr lang="ro-RO" sz="1200" kern="1200" dirty="0">
                <a:solidFill>
                  <a:schemeClr val="tx1"/>
                </a:solidFill>
                <a:latin typeface="+mn-lt"/>
                <a:ea typeface="+mn-ea"/>
                <a:cs typeface="+mn-cs"/>
              </a:rPr>
              <a:t>- Sunt exploatate de obicei de viermi cu propagare automată sau în urma unui atac manual întreprins împotriva sistemului respectiv.</a:t>
            </a:r>
            <a:endParaRPr lang="en-US" sz="1200" kern="1200" dirty="0">
              <a:solidFill>
                <a:schemeClr val="tx1"/>
              </a:solidFill>
              <a:latin typeface="+mn-lt"/>
              <a:ea typeface="+mn-ea"/>
              <a:cs typeface="+mn-cs"/>
            </a:endParaRPr>
          </a:p>
          <a:p>
            <a:r>
              <a:rPr lang="ro-RO"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ro-RO" sz="1200" kern="1200" dirty="0">
                <a:solidFill>
                  <a:schemeClr val="tx1"/>
                </a:solidFill>
                <a:latin typeface="+mn-lt"/>
                <a:ea typeface="+mn-ea"/>
                <a:cs typeface="+mn-cs"/>
              </a:rPr>
              <a:t>Faptul ca unele sisteme, în special cele client (</a:t>
            </a:r>
            <a:r>
              <a:rPr lang="ro-RO" sz="1200" kern="1200" dirty="0" err="1">
                <a:solidFill>
                  <a:schemeClr val="tx1"/>
                </a:solidFill>
                <a:latin typeface="+mn-lt"/>
                <a:ea typeface="+mn-ea"/>
                <a:cs typeface="+mn-cs"/>
              </a:rPr>
              <a:t>desktop</a:t>
            </a:r>
            <a:r>
              <a:rPr lang="ro-RO" sz="1200" kern="1200" dirty="0">
                <a:solidFill>
                  <a:schemeClr val="tx1"/>
                </a:solidFill>
                <a:latin typeface="+mn-lt"/>
                <a:ea typeface="+mn-ea"/>
                <a:cs typeface="+mn-cs"/>
              </a:rPr>
              <a:t>) au adrese IP false nu le protejează! </a:t>
            </a:r>
            <a:r>
              <a:rPr lang="ro-RO" sz="1200" i="1" kern="1200" dirty="0" err="1">
                <a:solidFill>
                  <a:schemeClr val="tx1"/>
                </a:solidFill>
                <a:latin typeface="+mn-lt"/>
                <a:ea typeface="+mn-ea"/>
                <a:cs typeface="+mn-cs"/>
              </a:rPr>
              <a:t>Misconception</a:t>
            </a:r>
            <a:r>
              <a:rPr lang="ro-RO" sz="1200" i="1" kern="1200" dirty="0">
                <a:solidFill>
                  <a:schemeClr val="tx1"/>
                </a:solidFill>
                <a:latin typeface="+mn-lt"/>
                <a:ea typeface="+mn-ea"/>
                <a:cs typeface="+mn-cs"/>
              </a:rPr>
              <a:t>:</a:t>
            </a:r>
            <a:r>
              <a:rPr lang="ro-RO" sz="1200" kern="1200" dirty="0">
                <a:solidFill>
                  <a:schemeClr val="tx1"/>
                </a:solidFill>
                <a:latin typeface="+mn-lt"/>
                <a:ea typeface="+mn-ea"/>
                <a:cs typeface="+mn-cs"/>
              </a:rPr>
              <a:t> des se presupune că dacă un calculator/ dispozitiv are o adresă IP dintr-o clasă falsă este protejat la astfel de atacuri. Este protejat la atacurile directe din Internet ce </a:t>
            </a:r>
            <a:r>
              <a:rPr lang="ro-RO" sz="1200" kern="1200" dirty="0" err="1">
                <a:solidFill>
                  <a:schemeClr val="tx1"/>
                </a:solidFill>
                <a:latin typeface="+mn-lt"/>
                <a:ea typeface="+mn-ea"/>
                <a:cs typeface="+mn-cs"/>
              </a:rPr>
              <a:t>target-ează</a:t>
            </a:r>
            <a:r>
              <a:rPr lang="ro-RO" sz="1200" kern="1200" dirty="0">
                <a:solidFill>
                  <a:schemeClr val="tx1"/>
                </a:solidFill>
                <a:latin typeface="+mn-lt"/>
                <a:ea typeface="+mn-ea"/>
                <a:cs typeface="+mn-cs"/>
              </a:rPr>
              <a:t> vulnerabilități prezente în eventuale procese server, dar nu este protejat la vulnerabilitățile prezente în aplicațiile client care pot fi exploatate odată cu descărcarea de conținut </a:t>
            </a:r>
            <a:r>
              <a:rPr lang="ro-RO" sz="1200" kern="1200" dirty="0" err="1">
                <a:solidFill>
                  <a:schemeClr val="tx1"/>
                </a:solidFill>
                <a:latin typeface="+mn-lt"/>
                <a:ea typeface="+mn-ea"/>
                <a:cs typeface="+mn-cs"/>
              </a:rPr>
              <a:t>malformed</a:t>
            </a:r>
            <a:r>
              <a:rPr lang="ro-RO" sz="1200" kern="1200" dirty="0">
                <a:solidFill>
                  <a:schemeClr val="tx1"/>
                </a:solidFill>
                <a:latin typeface="+mn-lt"/>
                <a:ea typeface="+mn-ea"/>
                <a:cs typeface="+mn-cs"/>
              </a:rPr>
              <a:t> de pe Internet. În plus, este posibil ca la nivelul rețelei locale în care se folosesc adrese IP false să fie prezent un </a:t>
            </a:r>
            <a:r>
              <a:rPr lang="ro-RO" sz="1200" kern="1200" dirty="0" err="1">
                <a:solidFill>
                  <a:schemeClr val="tx1"/>
                </a:solidFill>
                <a:latin typeface="+mn-lt"/>
                <a:ea typeface="+mn-ea"/>
                <a:cs typeface="+mn-cs"/>
              </a:rPr>
              <a:t>malware</a:t>
            </a:r>
            <a:r>
              <a:rPr lang="ro-RO" sz="1200" kern="1200" dirty="0">
                <a:solidFill>
                  <a:schemeClr val="tx1"/>
                </a:solidFill>
                <a:latin typeface="+mn-lt"/>
                <a:ea typeface="+mn-ea"/>
                <a:cs typeface="+mn-cs"/>
              </a:rPr>
              <a:t> care se propagă ulterior “orizontal” la nivelul rețelei exploatând diverse vulnerabilități </a:t>
            </a:r>
            <a:r>
              <a:rPr lang="ro-RO" sz="1200" kern="1200" dirty="0" err="1">
                <a:solidFill>
                  <a:schemeClr val="tx1"/>
                </a:solidFill>
                <a:latin typeface="+mn-lt"/>
                <a:ea typeface="+mn-ea"/>
                <a:cs typeface="+mn-cs"/>
              </a:rPr>
              <a:t>server-side</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479709-79DD-4988-95A3-90B7714A90C9}"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t-IT" sz="1200" kern="1200" dirty="0">
                <a:solidFill>
                  <a:schemeClr val="tx1"/>
                </a:solidFill>
                <a:latin typeface="+mn-lt"/>
                <a:ea typeface="+mn-ea"/>
                <a:cs typeface="+mn-cs"/>
              </a:rPr>
              <a:t>Programe suid-ate – programe care </a:t>
            </a:r>
            <a:r>
              <a:rPr lang="ro-RO" sz="1200" kern="1200" dirty="0">
                <a:solidFill>
                  <a:schemeClr val="tx1"/>
                </a:solidFill>
                <a:latin typeface="+mn-lt"/>
                <a:ea typeface="+mn-ea"/>
                <a:cs typeface="+mn-cs"/>
              </a:rPr>
              <a:t>î</a:t>
            </a:r>
            <a:r>
              <a:rPr lang="it-IT" sz="1200" kern="1200" dirty="0">
                <a:solidFill>
                  <a:schemeClr val="tx1"/>
                </a:solidFill>
                <a:latin typeface="+mn-lt"/>
                <a:ea typeface="+mn-ea"/>
                <a:cs typeface="+mn-cs"/>
              </a:rPr>
              <a:t>n UNIX/Linux se execut</a:t>
            </a:r>
            <a:r>
              <a:rPr lang="ro-RO" sz="1200" kern="1200" dirty="0">
                <a:solidFill>
                  <a:schemeClr val="tx1"/>
                </a:solidFill>
                <a:latin typeface="+mn-lt"/>
                <a:ea typeface="+mn-ea"/>
                <a:cs typeface="+mn-cs"/>
              </a:rPr>
              <a:t>ă</a:t>
            </a:r>
            <a:r>
              <a:rPr lang="it-IT" sz="1200" kern="1200" dirty="0">
                <a:solidFill>
                  <a:schemeClr val="tx1"/>
                </a:solidFill>
                <a:latin typeface="+mn-lt"/>
                <a:ea typeface="+mn-ea"/>
                <a:cs typeface="+mn-cs"/>
              </a:rPr>
              <a:t> cu drepturile utilizatorului proprietar </a:t>
            </a:r>
            <a:r>
              <a:rPr lang="ro-RO" sz="1200" kern="1200" dirty="0">
                <a:solidFill>
                  <a:schemeClr val="tx1"/>
                </a:solidFill>
                <a:latin typeface="+mn-lt"/>
                <a:ea typeface="+mn-ea"/>
                <a:cs typeface="+mn-cs"/>
              </a:rPr>
              <a:t>pe fișierul executabil (de obicei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 nu cu drepturile utilizatorului ce execută programul (un utilizator obișnuit spre exemplu) – vulnerabilități a unor astfel de programare sunt folosite de obicei pentru escaladarea de privilegii. </a:t>
            </a:r>
          </a:p>
          <a:p>
            <a:endParaRPr lang="en-US" sz="1200" kern="1200" dirty="0">
              <a:solidFill>
                <a:schemeClr val="tx1"/>
              </a:solidFill>
              <a:latin typeface="+mn-lt"/>
              <a:ea typeface="+mn-ea"/>
              <a:cs typeface="+mn-cs"/>
            </a:endParaRPr>
          </a:p>
          <a:p>
            <a:r>
              <a:rPr lang="en-US" sz="1200" kern="1200" dirty="0" err="1">
                <a:solidFill>
                  <a:schemeClr val="tx1"/>
                </a:solidFill>
                <a:latin typeface="+mn-lt"/>
                <a:ea typeface="+mn-ea"/>
                <a:cs typeface="+mn-cs"/>
              </a:rPr>
              <a:t>Exemplu</a:t>
            </a:r>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în Linux parolele sunt memorate în fișierul /</a:t>
            </a:r>
            <a:r>
              <a:rPr lang="ro-RO" sz="1200" kern="1200" dirty="0" err="1">
                <a:solidFill>
                  <a:schemeClr val="tx1"/>
                </a:solidFill>
                <a:latin typeface="+mn-lt"/>
                <a:ea typeface="+mn-ea"/>
                <a:cs typeface="+mn-cs"/>
              </a:rPr>
              <a:t>etc</a:t>
            </a:r>
            <a:r>
              <a:rPr lang="ro-RO" sz="1200" kern="1200" dirty="0">
                <a:solidFill>
                  <a:schemeClr val="tx1"/>
                </a:solidFill>
                <a:latin typeface="+mn-lt"/>
                <a:ea typeface="+mn-ea"/>
                <a:cs typeface="+mn-cs"/>
              </a:rPr>
              <a:t>/</a:t>
            </a:r>
            <a:r>
              <a:rPr lang="ro-RO" sz="1200" kern="1200" dirty="0" err="1">
                <a:solidFill>
                  <a:schemeClr val="tx1"/>
                </a:solidFill>
                <a:latin typeface="+mn-lt"/>
                <a:ea typeface="+mn-ea"/>
                <a:cs typeface="+mn-cs"/>
              </a:rPr>
              <a:t>shadow</a:t>
            </a:r>
            <a:r>
              <a:rPr lang="ro-RO" sz="1200" kern="1200" dirty="0">
                <a:solidFill>
                  <a:schemeClr val="tx1"/>
                </a:solidFill>
                <a:latin typeface="+mn-lt"/>
                <a:ea typeface="+mn-ea"/>
                <a:cs typeface="+mn-cs"/>
              </a:rPr>
              <a:t>, fișier deținut de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 cu drepturi 0600 (</a:t>
            </a:r>
            <a:r>
              <a:rPr lang="ro-RO" sz="1200" kern="1200" dirty="0" err="1">
                <a:solidFill>
                  <a:schemeClr val="tx1"/>
                </a:solidFill>
                <a:latin typeface="+mn-lt"/>
                <a:ea typeface="+mn-ea"/>
                <a:cs typeface="+mn-cs"/>
              </a:rPr>
              <a:t>rw-------</a:t>
            </a:r>
            <a:r>
              <a:rPr lang="ro-RO" sz="1200" kern="1200" dirty="0">
                <a:solidFill>
                  <a:schemeClr val="tx1"/>
                </a:solidFill>
                <a:latin typeface="+mn-lt"/>
                <a:ea typeface="+mn-ea"/>
                <a:cs typeface="+mn-cs"/>
              </a:rPr>
              <a:t>), fapt ce semnifică că doar utilizatorul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 poate </a:t>
            </a:r>
            <a:r>
              <a:rPr lang="ro-RO" sz="1200" kern="1200" dirty="0" err="1">
                <a:solidFill>
                  <a:schemeClr val="tx1"/>
                </a:solidFill>
                <a:latin typeface="+mn-lt"/>
                <a:ea typeface="+mn-ea"/>
                <a:cs typeface="+mn-cs"/>
              </a:rPr>
              <a:t>viziualiza</a:t>
            </a:r>
            <a:r>
              <a:rPr lang="ro-RO" sz="1200" kern="1200" dirty="0">
                <a:solidFill>
                  <a:schemeClr val="tx1"/>
                </a:solidFill>
                <a:latin typeface="+mn-lt"/>
                <a:ea typeface="+mn-ea"/>
                <a:cs typeface="+mn-cs"/>
              </a:rPr>
              <a:t> și modifica (edita) conținutul acestui fișier. Și totuși, comanda </a:t>
            </a:r>
            <a:r>
              <a:rPr lang="ro-RO" sz="1200" kern="1200" dirty="0" err="1">
                <a:solidFill>
                  <a:schemeClr val="tx1"/>
                </a:solidFill>
                <a:latin typeface="+mn-lt"/>
                <a:ea typeface="+mn-ea"/>
                <a:cs typeface="+mn-cs"/>
              </a:rPr>
              <a:t>passwd</a:t>
            </a:r>
            <a:r>
              <a:rPr lang="ro-RO" sz="1200" kern="1200" dirty="0">
                <a:solidFill>
                  <a:schemeClr val="tx1"/>
                </a:solidFill>
                <a:latin typeface="+mn-lt"/>
                <a:ea typeface="+mn-ea"/>
                <a:cs typeface="+mn-cs"/>
              </a:rPr>
              <a:t> rulată de un utilizator obișnuit poate modifica parola utilizatorului. De ce? Pentru că aceasta are bitul </a:t>
            </a:r>
            <a:r>
              <a:rPr lang="ro-RO" sz="1200" kern="1200" dirty="0" err="1">
                <a:solidFill>
                  <a:schemeClr val="tx1"/>
                </a:solidFill>
                <a:latin typeface="+mn-lt"/>
                <a:ea typeface="+mn-ea"/>
                <a:cs typeface="+mn-cs"/>
              </a:rPr>
              <a:t>suid</a:t>
            </a:r>
            <a:r>
              <a:rPr lang="ro-RO" sz="1200" kern="1200" dirty="0">
                <a:solidFill>
                  <a:schemeClr val="tx1"/>
                </a:solidFill>
                <a:latin typeface="+mn-lt"/>
                <a:ea typeface="+mn-ea"/>
                <a:cs typeface="+mn-cs"/>
              </a:rPr>
              <a:t> </a:t>
            </a:r>
            <a:r>
              <a:rPr lang="en-US" sz="1200" kern="1200" dirty="0">
                <a:solidFill>
                  <a:schemeClr val="tx1"/>
                </a:solidFill>
                <a:latin typeface="+mn-lt"/>
                <a:ea typeface="+mn-ea"/>
                <a:cs typeface="+mn-cs"/>
              </a:rPr>
              <a:t>(</a:t>
            </a:r>
            <a:r>
              <a:rPr lang="en-US" sz="1200" b="1" kern="1200" dirty="0">
                <a:solidFill>
                  <a:schemeClr val="tx1"/>
                </a:solidFill>
                <a:latin typeface="+mn-lt"/>
                <a:ea typeface="+mn-ea"/>
                <a:cs typeface="+mn-cs"/>
              </a:rPr>
              <a:t>S</a:t>
            </a:r>
            <a:r>
              <a:rPr lang="en-US" sz="1200" kern="1200" dirty="0">
                <a:solidFill>
                  <a:schemeClr val="tx1"/>
                </a:solidFill>
                <a:latin typeface="+mn-lt"/>
                <a:ea typeface="+mn-ea"/>
                <a:cs typeface="+mn-cs"/>
              </a:rPr>
              <a:t>et owner </a:t>
            </a:r>
            <a:r>
              <a:rPr lang="en-US" sz="1200" b="1" kern="1200" dirty="0">
                <a:solidFill>
                  <a:schemeClr val="tx1"/>
                </a:solidFill>
                <a:latin typeface="+mn-lt"/>
                <a:ea typeface="+mn-ea"/>
                <a:cs typeface="+mn-cs"/>
              </a:rPr>
              <a:t>U</a:t>
            </a:r>
            <a:r>
              <a:rPr lang="en-US" sz="1200" kern="1200" dirty="0">
                <a:solidFill>
                  <a:schemeClr val="tx1"/>
                </a:solidFill>
                <a:latin typeface="+mn-lt"/>
                <a:ea typeface="+mn-ea"/>
                <a:cs typeface="+mn-cs"/>
              </a:rPr>
              <a:t>ser </a:t>
            </a:r>
            <a:r>
              <a:rPr lang="en-US" sz="1200" b="1" kern="1200" dirty="0">
                <a:solidFill>
                  <a:schemeClr val="tx1"/>
                </a:solidFill>
                <a:latin typeface="+mn-lt"/>
                <a:ea typeface="+mn-ea"/>
                <a:cs typeface="+mn-cs"/>
              </a:rPr>
              <a:t>ID</a:t>
            </a:r>
            <a:r>
              <a:rPr lang="en-US" sz="1200" kern="1200" dirty="0">
                <a:solidFill>
                  <a:schemeClr val="tx1"/>
                </a:solidFill>
                <a:latin typeface="+mn-lt"/>
                <a:ea typeface="+mn-ea"/>
                <a:cs typeface="+mn-cs"/>
              </a:rPr>
              <a:t> up on execution) </a:t>
            </a:r>
            <a:r>
              <a:rPr lang="en-US" sz="1200" kern="1200" dirty="0" err="1">
                <a:solidFill>
                  <a:schemeClr val="tx1"/>
                </a:solidFill>
                <a:latin typeface="+mn-lt"/>
                <a:ea typeface="+mn-ea"/>
                <a:cs typeface="+mn-cs"/>
              </a:rPr>
              <a:t>setat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ls</a:t>
            </a:r>
            <a:r>
              <a:rPr lang="en-US" sz="1200" kern="1200" dirty="0">
                <a:solidFill>
                  <a:schemeClr val="tx1"/>
                </a:solidFill>
                <a:latin typeface="+mn-lt"/>
                <a:ea typeface="+mn-ea"/>
                <a:cs typeface="+mn-cs"/>
              </a:rPr>
              <a:t> -l /</a:t>
            </a:r>
            <a:r>
              <a:rPr lang="en-US" sz="1200" kern="1200" dirty="0" err="1">
                <a:solidFill>
                  <a:schemeClr val="tx1"/>
                </a:solidFill>
                <a:latin typeface="+mn-lt"/>
                <a:ea typeface="+mn-ea"/>
                <a:cs typeface="+mn-cs"/>
              </a:rPr>
              <a:t>usr</a:t>
            </a:r>
            <a:r>
              <a:rPr lang="en-US" sz="1200" kern="1200" dirty="0">
                <a:solidFill>
                  <a:schemeClr val="tx1"/>
                </a:solidFill>
                <a:latin typeface="+mn-lt"/>
                <a:ea typeface="+mn-ea"/>
                <a:cs typeface="+mn-cs"/>
              </a:rPr>
              <a:t>/bin/</a:t>
            </a:r>
            <a:r>
              <a:rPr lang="en-US" sz="1200" kern="1200" dirty="0" err="1">
                <a:solidFill>
                  <a:schemeClr val="tx1"/>
                </a:solidFill>
                <a:latin typeface="+mn-lt"/>
                <a:ea typeface="+mn-ea"/>
                <a:cs typeface="+mn-cs"/>
              </a:rPr>
              <a:t>passwd</a:t>
            </a:r>
            <a:r>
              <a:rPr lang="en-US" sz="1200" kern="1200" dirty="0">
                <a:solidFill>
                  <a:schemeClr val="tx1"/>
                </a:solidFill>
                <a:latin typeface="+mn-lt"/>
                <a:ea typeface="+mn-ea"/>
                <a:cs typeface="+mn-cs"/>
              </a:rPr>
              <a:t> </a:t>
            </a:r>
            <a:r>
              <a:rPr lang="ro-RO" sz="1200" kern="1200" dirty="0">
                <a:solidFill>
                  <a:schemeClr val="tx1"/>
                </a:solidFill>
                <a:latin typeface="+mn-lt"/>
                <a:ea typeface="+mn-ea"/>
                <a:cs typeface="+mn-cs"/>
              </a:rPr>
              <a:t>pentru al vizualiza), comanda </a:t>
            </a:r>
            <a:r>
              <a:rPr lang="ro-RO" sz="1200" kern="1200" dirty="0" err="1">
                <a:solidFill>
                  <a:schemeClr val="tx1"/>
                </a:solidFill>
                <a:latin typeface="+mn-lt"/>
                <a:ea typeface="+mn-ea"/>
                <a:cs typeface="+mn-cs"/>
              </a:rPr>
              <a:t>passwd</a:t>
            </a:r>
            <a:r>
              <a:rPr lang="ro-RO" sz="1200" kern="1200" dirty="0">
                <a:solidFill>
                  <a:schemeClr val="tx1"/>
                </a:solidFill>
                <a:latin typeface="+mn-lt"/>
                <a:ea typeface="+mn-ea"/>
                <a:cs typeface="+mn-cs"/>
              </a:rPr>
              <a:t> executându-se cu privilegiile utilizatorului proprietar pe comanda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 nu cu drepturile utilizatorului care execută comanda și dorește să-și schimbe parola (</a:t>
            </a:r>
            <a:r>
              <a:rPr lang="ro-RO" sz="1200" kern="1200" dirty="0" err="1">
                <a:solidFill>
                  <a:schemeClr val="tx1"/>
                </a:solidFill>
                <a:latin typeface="+mn-lt"/>
                <a:ea typeface="+mn-ea"/>
                <a:cs typeface="+mn-cs"/>
              </a:rPr>
              <a:t>gheorghe</a:t>
            </a:r>
            <a:r>
              <a:rPr lang="ro-RO" sz="1200" kern="1200" dirty="0">
                <a:solidFill>
                  <a:schemeClr val="tx1"/>
                </a:solidFill>
                <a:latin typeface="+mn-lt"/>
                <a:ea typeface="+mn-ea"/>
                <a:cs typeface="+mn-cs"/>
              </a:rPr>
              <a:t>). Alt exemplu de comandă cunoscută cu bitul de </a:t>
            </a:r>
            <a:r>
              <a:rPr lang="ro-RO" sz="1200" kern="1200" dirty="0" err="1">
                <a:solidFill>
                  <a:schemeClr val="tx1"/>
                </a:solidFill>
                <a:latin typeface="+mn-lt"/>
                <a:ea typeface="+mn-ea"/>
                <a:cs typeface="+mn-cs"/>
              </a:rPr>
              <a:t>suid</a:t>
            </a:r>
            <a:r>
              <a:rPr lang="ro-RO" sz="1200" kern="1200" dirty="0">
                <a:solidFill>
                  <a:schemeClr val="tx1"/>
                </a:solidFill>
                <a:latin typeface="+mn-lt"/>
                <a:ea typeface="+mn-ea"/>
                <a:cs typeface="+mn-cs"/>
              </a:rPr>
              <a:t> setat este </a:t>
            </a:r>
            <a:r>
              <a:rPr lang="ro-RO" sz="1200" kern="1200" dirty="0" err="1">
                <a:solidFill>
                  <a:schemeClr val="tx1"/>
                </a:solidFill>
                <a:latin typeface="+mn-lt"/>
                <a:ea typeface="+mn-ea"/>
                <a:cs typeface="+mn-cs"/>
              </a:rPr>
              <a:t>sudo</a:t>
            </a:r>
            <a:r>
              <a:rPr lang="ro-RO" sz="1200" kern="1200" dirty="0">
                <a:solidFill>
                  <a:schemeClr val="tx1"/>
                </a:solidFill>
                <a:latin typeface="+mn-lt"/>
                <a:ea typeface="+mn-ea"/>
                <a:cs typeface="+mn-cs"/>
              </a:rPr>
              <a:t> – comanda folosită de obicei de un utilizator obișnuit pentru a executa comenzi ca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endParaRPr lang="ro-RO" sz="1200" kern="1200" dirty="0">
              <a:solidFill>
                <a:schemeClr val="tx1"/>
              </a:solidFill>
              <a:latin typeface="+mn-lt"/>
              <a:ea typeface="+mn-ea"/>
              <a:cs typeface="+mn-cs"/>
            </a:endParaRPr>
          </a:p>
          <a:p>
            <a:r>
              <a:rPr lang="ro-RO" sz="1200" kern="1200" dirty="0">
                <a:solidFill>
                  <a:schemeClr val="tx1"/>
                </a:solidFill>
                <a:latin typeface="+mn-lt"/>
                <a:ea typeface="+mn-ea"/>
                <a:cs typeface="+mn-cs"/>
              </a:rPr>
              <a:t>Se recomandă ca numărul de comenzi care au bitul </a:t>
            </a:r>
            <a:r>
              <a:rPr lang="ro-RO" sz="1200" kern="1200" dirty="0" err="1">
                <a:solidFill>
                  <a:schemeClr val="tx1"/>
                </a:solidFill>
                <a:latin typeface="+mn-lt"/>
                <a:ea typeface="+mn-ea"/>
                <a:cs typeface="+mn-cs"/>
              </a:rPr>
              <a:t>suid</a:t>
            </a:r>
            <a:r>
              <a:rPr lang="ro-RO" sz="1200" kern="1200" dirty="0">
                <a:solidFill>
                  <a:schemeClr val="tx1"/>
                </a:solidFill>
                <a:latin typeface="+mn-lt"/>
                <a:ea typeface="+mn-ea"/>
                <a:cs typeface="+mn-cs"/>
              </a:rPr>
              <a:t> setat sa fie limitat la minim, unele fiind absolut necesare pentru funcționarea si. În acest caz este recomandată actualizarea acestora periodică.</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479709-79DD-4988-95A3-90B7714A90C9}"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ro-RO" sz="1200" kern="1200" dirty="0">
                <a:solidFill>
                  <a:schemeClr val="tx1"/>
                </a:solidFill>
                <a:latin typeface="+mn-lt"/>
                <a:ea typeface="+mn-ea"/>
                <a:cs typeface="+mn-cs"/>
              </a:rPr>
              <a:t>WUFTPD - Washington University FTP </a:t>
            </a:r>
            <a:r>
              <a:rPr lang="ro-RO" sz="1200" kern="1200" dirty="0" err="1">
                <a:solidFill>
                  <a:schemeClr val="tx1"/>
                </a:solidFill>
                <a:latin typeface="+mn-lt"/>
                <a:ea typeface="+mn-ea"/>
                <a:cs typeface="+mn-cs"/>
              </a:rPr>
              <a:t>Daemon</a:t>
            </a:r>
            <a:r>
              <a:rPr lang="ro-RO" sz="1200" kern="1200" dirty="0">
                <a:solidFill>
                  <a:schemeClr val="tx1"/>
                </a:solidFill>
                <a:latin typeface="+mn-lt"/>
                <a:ea typeface="+mn-ea"/>
                <a:cs typeface="+mn-cs"/>
              </a:rPr>
              <a:t> – server FTP foarte popular în Internet la sfârșitul anilor 90. Pe foarte multe distribuții Linux (spre exemplu </a:t>
            </a:r>
            <a:r>
              <a:rPr lang="ro-RO" sz="1200" kern="1200" dirty="0" err="1">
                <a:solidFill>
                  <a:schemeClr val="tx1"/>
                </a:solidFill>
                <a:latin typeface="+mn-lt"/>
                <a:ea typeface="+mn-ea"/>
                <a:cs typeface="+mn-cs"/>
              </a:rPr>
              <a:t>RedHat</a:t>
            </a:r>
            <a:r>
              <a:rPr lang="ro-RO" sz="1200" kern="1200" dirty="0">
                <a:solidFill>
                  <a:schemeClr val="tx1"/>
                </a:solidFill>
                <a:latin typeface="+mn-lt"/>
                <a:ea typeface="+mn-ea"/>
                <a:cs typeface="+mn-cs"/>
              </a:rPr>
              <a:t>) era serverul implicit FTP. A prezentat o vulnerabilitate majoră, prin care </a:t>
            </a:r>
            <a:r>
              <a:rPr lang="ro-RO" sz="1200" kern="1200" dirty="0" err="1">
                <a:solidFill>
                  <a:schemeClr val="tx1"/>
                </a:solidFill>
                <a:latin typeface="+mn-lt"/>
                <a:ea typeface="+mn-ea"/>
                <a:cs typeface="+mn-cs"/>
              </a:rPr>
              <a:t>remote</a:t>
            </a:r>
            <a:r>
              <a:rPr lang="ro-RO" sz="1200" kern="1200" dirty="0">
                <a:solidFill>
                  <a:schemeClr val="tx1"/>
                </a:solidFill>
                <a:latin typeface="+mn-lt"/>
                <a:ea typeface="+mn-ea"/>
                <a:cs typeface="+mn-cs"/>
              </a:rPr>
              <a:t>, un atacator putea obține acces </a:t>
            </a:r>
            <a:r>
              <a:rPr lang="ro-RO" sz="1200" kern="1200" dirty="0" err="1">
                <a:solidFill>
                  <a:schemeClr val="tx1"/>
                </a:solidFill>
                <a:latin typeface="+mn-lt"/>
                <a:ea typeface="+mn-ea"/>
                <a:cs typeface="+mn-cs"/>
              </a:rPr>
              <a:t>root</a:t>
            </a:r>
            <a:r>
              <a:rPr lang="ro-RO" sz="1200" kern="1200" dirty="0">
                <a:solidFill>
                  <a:schemeClr val="tx1"/>
                </a:solidFill>
                <a:latin typeface="+mn-lt"/>
                <a:ea typeface="+mn-ea"/>
                <a:cs typeface="+mn-cs"/>
              </a:rPr>
              <a:t>, dacă serverul FTP accepta conexiuni anonime (foarte uzuale pentru serverele FTP). A căzut în dizgrație și a fost înlocuit ulterior cu </a:t>
            </a:r>
            <a:r>
              <a:rPr lang="ro-RO" sz="1200" kern="1200" dirty="0" err="1">
                <a:solidFill>
                  <a:schemeClr val="tx1"/>
                </a:solidFill>
                <a:latin typeface="+mn-lt"/>
                <a:ea typeface="+mn-ea"/>
                <a:cs typeface="+mn-cs"/>
              </a:rPr>
              <a:t>ProFTPD</a:t>
            </a:r>
            <a:r>
              <a:rPr lang="ro-RO" sz="1200" kern="1200" dirty="0">
                <a:solidFill>
                  <a:schemeClr val="tx1"/>
                </a:solidFill>
                <a:latin typeface="+mn-lt"/>
                <a:ea typeface="+mn-ea"/>
                <a:cs typeface="+mn-cs"/>
              </a:rPr>
              <a:t> (Profesional FTP </a:t>
            </a:r>
            <a:r>
              <a:rPr lang="ro-RO" sz="1200" kern="1200" dirty="0" err="1">
                <a:solidFill>
                  <a:schemeClr val="tx1"/>
                </a:solidFill>
                <a:latin typeface="+mn-lt"/>
                <a:ea typeface="+mn-ea"/>
                <a:cs typeface="+mn-cs"/>
              </a:rPr>
              <a:t>daemon</a:t>
            </a:r>
            <a:r>
              <a:rPr lang="ro-RO" sz="1200" kern="1200" dirty="0">
                <a:solidFill>
                  <a:schemeClr val="tx1"/>
                </a:solidFill>
                <a:latin typeface="+mn-lt"/>
                <a:ea typeface="+mn-ea"/>
                <a:cs typeface="+mn-cs"/>
              </a:rPr>
              <a:t>) și VSFTPD (</a:t>
            </a:r>
            <a:r>
              <a:rPr lang="ro-RO" sz="1200" kern="1200" dirty="0" err="1">
                <a:solidFill>
                  <a:schemeClr val="tx1"/>
                </a:solidFill>
                <a:latin typeface="+mn-lt"/>
                <a:ea typeface="+mn-ea"/>
                <a:cs typeface="+mn-cs"/>
              </a:rPr>
              <a:t>Very</a:t>
            </a:r>
            <a:r>
              <a:rPr lang="ro-RO" sz="1200" kern="1200" dirty="0">
                <a:solidFill>
                  <a:schemeClr val="tx1"/>
                </a:solidFill>
                <a:latin typeface="+mn-lt"/>
                <a:ea typeface="+mn-ea"/>
                <a:cs typeface="+mn-cs"/>
              </a:rPr>
              <a:t> Secure FTP </a:t>
            </a:r>
            <a:r>
              <a:rPr lang="ro-RO" sz="1200" kern="1200" dirty="0" err="1">
                <a:solidFill>
                  <a:schemeClr val="tx1"/>
                </a:solidFill>
                <a:latin typeface="+mn-lt"/>
                <a:ea typeface="+mn-ea"/>
                <a:cs typeface="+mn-cs"/>
              </a:rPr>
              <a:t>deamon</a:t>
            </a:r>
            <a:r>
              <a:rPr lang="ro-RO" sz="1200" kern="1200" dirty="0">
                <a:solidFill>
                  <a:schemeClr val="tx1"/>
                </a:solidFill>
                <a:latin typeface="+mn-lt"/>
                <a:ea typeface="+mn-ea"/>
                <a:cs typeface="+mn-cs"/>
              </a:rPr>
              <a:t>).</a:t>
            </a:r>
            <a:endParaRPr lang="en-US" sz="1200" kern="120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ro-RO" sz="1200" kern="1200" dirty="0" err="1">
                <a:solidFill>
                  <a:schemeClr val="tx1"/>
                </a:solidFill>
                <a:latin typeface="+mn-lt"/>
                <a:ea typeface="+mn-ea"/>
                <a:cs typeface="+mn-cs"/>
              </a:rPr>
              <a:t>ptrace</a:t>
            </a:r>
            <a:r>
              <a:rPr lang="ro-RO" sz="1200" kern="1200" dirty="0">
                <a:solidFill>
                  <a:schemeClr val="tx1"/>
                </a:solidFill>
                <a:latin typeface="+mn-lt"/>
                <a:ea typeface="+mn-ea"/>
                <a:cs typeface="+mn-cs"/>
              </a:rPr>
              <a:t> – (</a:t>
            </a:r>
            <a:r>
              <a:rPr lang="ro-RO" sz="1200" kern="1200" dirty="0" err="1">
                <a:solidFill>
                  <a:schemeClr val="tx1"/>
                </a:solidFill>
                <a:latin typeface="+mn-lt"/>
                <a:ea typeface="+mn-ea"/>
                <a:cs typeface="+mn-cs"/>
              </a:rPr>
              <a:t>process</a:t>
            </a:r>
            <a:r>
              <a:rPr lang="ro-RO" sz="1200" kern="1200" dirty="0">
                <a:solidFill>
                  <a:schemeClr val="tx1"/>
                </a:solidFill>
                <a:latin typeface="+mn-lt"/>
                <a:ea typeface="+mn-ea"/>
                <a:cs typeface="+mn-cs"/>
              </a:rPr>
              <a:t> trace) este numele unui apel sistem Linux folosit pentru a face </a:t>
            </a:r>
            <a:r>
              <a:rPr lang="ro-RO" sz="1200" kern="1200" dirty="0" err="1">
                <a:solidFill>
                  <a:schemeClr val="tx1"/>
                </a:solidFill>
                <a:latin typeface="+mn-lt"/>
                <a:ea typeface="+mn-ea"/>
                <a:cs typeface="+mn-cs"/>
              </a:rPr>
              <a:t>debugging</a:t>
            </a:r>
            <a:r>
              <a:rPr lang="ro-RO" sz="1200" kern="1200" dirty="0">
                <a:solidFill>
                  <a:schemeClr val="tx1"/>
                </a:solidFill>
                <a:latin typeface="+mn-lt"/>
                <a:ea typeface="+mn-ea"/>
                <a:cs typeface="+mn-cs"/>
              </a:rPr>
              <a:t> la procese. Vulnerabilitatea era prezentă chiar în cadrul nucleului sistemului de operare Linux (</a:t>
            </a:r>
            <a:r>
              <a:rPr lang="ro-RO" sz="1200" kern="1200" dirty="0" err="1">
                <a:solidFill>
                  <a:schemeClr val="tx1"/>
                </a:solidFill>
                <a:latin typeface="+mn-lt"/>
                <a:ea typeface="+mn-ea"/>
                <a:cs typeface="+mn-cs"/>
              </a:rPr>
              <a:t>kernel</a:t>
            </a:r>
            <a:r>
              <a:rPr lang="ro-RO" sz="1200" kern="1200" dirty="0">
                <a:solidFill>
                  <a:schemeClr val="tx1"/>
                </a:solidFill>
                <a:latin typeface="+mn-lt"/>
                <a:ea typeface="+mn-ea"/>
                <a:cs typeface="+mn-cs"/>
              </a:rPr>
              <a:t>), a afectat la începutul anilor 2000 toate versiunile de </a:t>
            </a:r>
            <a:r>
              <a:rPr lang="ro-RO" sz="1200" kern="1200" dirty="0" err="1">
                <a:solidFill>
                  <a:schemeClr val="tx1"/>
                </a:solidFill>
                <a:latin typeface="+mn-lt"/>
                <a:ea typeface="+mn-ea"/>
                <a:cs typeface="+mn-cs"/>
              </a:rPr>
              <a:t>kernel</a:t>
            </a:r>
            <a:r>
              <a:rPr lang="ro-RO" sz="1200" kern="1200" dirty="0">
                <a:solidFill>
                  <a:schemeClr val="tx1"/>
                </a:solidFill>
                <a:latin typeface="+mn-lt"/>
                <a:ea typeface="+mn-ea"/>
                <a:cs typeface="+mn-cs"/>
              </a:rPr>
              <a:t> &lt; 2.2.25 și &lt; 2.4.20. Permitea escaladarea de privilegii făcându-se </a:t>
            </a:r>
            <a:r>
              <a:rPr lang="ro-RO" sz="1200" kern="1200" dirty="0" err="1">
                <a:solidFill>
                  <a:schemeClr val="tx1"/>
                </a:solidFill>
                <a:latin typeface="+mn-lt"/>
                <a:ea typeface="+mn-ea"/>
                <a:cs typeface="+mn-cs"/>
              </a:rPr>
              <a:t>debugging</a:t>
            </a:r>
            <a:r>
              <a:rPr lang="ro-RO" sz="1200" kern="1200" dirty="0">
                <a:solidFill>
                  <a:schemeClr val="tx1"/>
                </a:solidFill>
                <a:latin typeface="+mn-lt"/>
                <a:ea typeface="+mn-ea"/>
                <a:cs typeface="+mn-cs"/>
              </a:rPr>
              <a:t> la orice aplicație (proces) instanță a unui program care avea bitul de </a:t>
            </a:r>
            <a:r>
              <a:rPr lang="ro-RO" sz="1200" kern="1200" dirty="0" err="1">
                <a:solidFill>
                  <a:schemeClr val="tx1"/>
                </a:solidFill>
                <a:latin typeface="+mn-lt"/>
                <a:ea typeface="+mn-ea"/>
                <a:cs typeface="+mn-cs"/>
              </a:rPr>
              <a:t>suid</a:t>
            </a:r>
            <a:r>
              <a:rPr lang="ro-RO" sz="1200" kern="1200" dirty="0">
                <a:solidFill>
                  <a:schemeClr val="tx1"/>
                </a:solidFill>
                <a:latin typeface="+mn-lt"/>
                <a:ea typeface="+mn-ea"/>
                <a:cs typeface="+mn-cs"/>
              </a:rPr>
              <a:t> setat.</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ro-RO" sz="1200" kern="1200" dirty="0" err="1">
                <a:solidFill>
                  <a:schemeClr val="tx1"/>
                </a:solidFill>
                <a:latin typeface="+mn-lt"/>
                <a:ea typeface="+mn-ea"/>
                <a:cs typeface="+mn-cs"/>
              </a:rPr>
              <a:t>Shellshock</a:t>
            </a:r>
            <a:r>
              <a:rPr lang="ro-RO" sz="1200" kern="1200" dirty="0">
                <a:solidFill>
                  <a:schemeClr val="tx1"/>
                </a:solidFill>
                <a:latin typeface="+mn-lt"/>
                <a:ea typeface="+mn-ea"/>
                <a:cs typeface="+mn-cs"/>
              </a:rPr>
              <a:t> – vulnerabilitate prezentă în interpretorul de comenzi Linux BASH care permite execuția arbitrară a unor comenzi specificate în cadrul valorii unei variabile de mediu (</a:t>
            </a:r>
            <a:r>
              <a:rPr lang="ro-RO" sz="1200" i="1" kern="1200" dirty="0" err="1">
                <a:solidFill>
                  <a:schemeClr val="tx1"/>
                </a:solidFill>
                <a:latin typeface="+mn-lt"/>
                <a:ea typeface="+mn-ea"/>
                <a:cs typeface="+mn-cs"/>
              </a:rPr>
              <a:t>rightvalue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malformed</a:t>
            </a:r>
            <a:r>
              <a:rPr lang="ro-RO" sz="1200" kern="1200" dirty="0">
                <a:solidFill>
                  <a:schemeClr val="tx1"/>
                </a:solidFill>
                <a:latin typeface="+mn-lt"/>
                <a:ea typeface="+mn-ea"/>
                <a:cs typeface="+mn-cs"/>
              </a:rPr>
              <a:t>. Multe variabile de mediu sunt setate de diverse procese client sau server la valori stabilite de partenerii de dialog, putând fi astfel setate </a:t>
            </a:r>
            <a:r>
              <a:rPr lang="ro-RO" sz="1200" kern="1200" dirty="0" err="1">
                <a:solidFill>
                  <a:schemeClr val="tx1"/>
                </a:solidFill>
                <a:latin typeface="+mn-lt"/>
                <a:ea typeface="+mn-ea"/>
                <a:cs typeface="+mn-cs"/>
              </a:rPr>
              <a:t>remote</a:t>
            </a:r>
            <a:r>
              <a:rPr lang="ro-RO" sz="1200" kern="1200" dirty="0">
                <a:solidFill>
                  <a:schemeClr val="tx1"/>
                </a:solidFill>
                <a:latin typeface="+mn-lt"/>
                <a:ea typeface="+mn-ea"/>
                <a:cs typeface="+mn-cs"/>
              </a:rPr>
              <a:t>. Se ajungea astfel la injectarea de comenzi executabile </a:t>
            </a:r>
            <a:r>
              <a:rPr lang="ro-RO" sz="1200" kern="1200" dirty="0" err="1">
                <a:solidFill>
                  <a:schemeClr val="tx1"/>
                </a:solidFill>
                <a:latin typeface="+mn-lt"/>
                <a:ea typeface="+mn-ea"/>
                <a:cs typeface="+mn-cs"/>
              </a:rPr>
              <a:t>remote</a:t>
            </a:r>
            <a:r>
              <a:rPr lang="ro-RO" sz="1200" kern="1200" dirty="0">
                <a:solidFill>
                  <a:schemeClr val="tx1"/>
                </a:solidFill>
                <a:latin typeface="+mn-lt"/>
                <a:ea typeface="+mn-ea"/>
                <a:cs typeface="+mn-cs"/>
              </a:rPr>
              <a:t>. Exemple: serverele web setează variabilele de mediu pentru diverse </a:t>
            </a:r>
            <a:r>
              <a:rPr lang="ro-RO" sz="1200" kern="1200" dirty="0" err="1">
                <a:solidFill>
                  <a:schemeClr val="tx1"/>
                </a:solidFill>
                <a:latin typeface="+mn-lt"/>
                <a:ea typeface="+mn-ea"/>
                <a:cs typeface="+mn-cs"/>
              </a:rPr>
              <a:t>headere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antente</a:t>
            </a:r>
            <a:r>
              <a:rPr lang="ro-RO" sz="1200" kern="1200" dirty="0">
                <a:solidFill>
                  <a:schemeClr val="tx1"/>
                </a:solidFill>
                <a:latin typeface="+mn-lt"/>
                <a:ea typeface="+mn-ea"/>
                <a:cs typeface="+mn-cs"/>
              </a:rPr>
              <a:t>) HTTP stabilite de client (cum ar fi </a:t>
            </a:r>
            <a:r>
              <a:rPr lang="ro-RO" sz="1200" kern="1200" dirty="0" err="1">
                <a:solidFill>
                  <a:schemeClr val="tx1"/>
                </a:solidFill>
                <a:latin typeface="+mn-lt"/>
                <a:ea typeface="+mn-ea"/>
                <a:cs typeface="+mn-cs"/>
              </a:rPr>
              <a:t>User-agent</a:t>
            </a:r>
            <a:r>
              <a:rPr lang="ro-RO" sz="1200" kern="1200" dirty="0">
                <a:solidFill>
                  <a:schemeClr val="tx1"/>
                </a:solidFill>
                <a:latin typeface="+mn-lt"/>
                <a:ea typeface="+mn-ea"/>
                <a:cs typeface="+mn-cs"/>
              </a:rPr>
              <a:t> sau </a:t>
            </a:r>
            <a:r>
              <a:rPr lang="ro-RO" sz="1200" kern="1200" dirty="0" err="1">
                <a:solidFill>
                  <a:schemeClr val="tx1"/>
                </a:solidFill>
                <a:latin typeface="+mn-lt"/>
                <a:ea typeface="+mn-ea"/>
                <a:cs typeface="+mn-cs"/>
              </a:rPr>
              <a:t>Referer</a:t>
            </a:r>
            <a:r>
              <a:rPr lang="ro-RO" sz="1200" kern="1200" dirty="0">
                <a:solidFill>
                  <a:schemeClr val="tx1"/>
                </a:solidFill>
                <a:latin typeface="+mn-lt"/>
                <a:ea typeface="+mn-ea"/>
                <a:cs typeface="+mn-cs"/>
              </a:rPr>
              <a:t>), un server DHCP poate seta variabile de mediu pentru clienții DHCP care cer adresă IP.</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ro-RO" sz="1200" kern="1200" dirty="0" err="1">
                <a:solidFill>
                  <a:schemeClr val="tx1"/>
                </a:solidFill>
                <a:latin typeface="+mn-lt"/>
                <a:ea typeface="+mn-ea"/>
                <a:cs typeface="+mn-cs"/>
              </a:rPr>
              <a:t>EternalBlue</a:t>
            </a:r>
            <a:r>
              <a:rPr lang="ro-RO" sz="1200" kern="1200" dirty="0">
                <a:solidFill>
                  <a:schemeClr val="tx1"/>
                </a:solidFill>
                <a:latin typeface="+mn-lt"/>
                <a:ea typeface="+mn-ea"/>
                <a:cs typeface="+mn-cs"/>
              </a:rPr>
              <a:t> – </a:t>
            </a:r>
            <a:r>
              <a:rPr lang="ro-RO" sz="1200" kern="1200" dirty="0" err="1">
                <a:solidFill>
                  <a:schemeClr val="tx1"/>
                </a:solidFill>
                <a:latin typeface="+mn-lt"/>
                <a:ea typeface="+mn-ea"/>
                <a:cs typeface="+mn-cs"/>
              </a:rPr>
              <a:t>exploit</a:t>
            </a:r>
            <a:r>
              <a:rPr lang="ro-RO" sz="1200" kern="1200" dirty="0">
                <a:solidFill>
                  <a:schemeClr val="tx1"/>
                </a:solidFill>
                <a:latin typeface="+mn-lt"/>
                <a:ea typeface="+mn-ea"/>
                <a:cs typeface="+mn-cs"/>
              </a:rPr>
              <a:t> dezvoltat de NSA (National </a:t>
            </a:r>
            <a:r>
              <a:rPr lang="ro-RO" sz="1200" kern="1200" dirty="0" err="1">
                <a:solidFill>
                  <a:schemeClr val="tx1"/>
                </a:solidFill>
                <a:latin typeface="+mn-lt"/>
                <a:ea typeface="+mn-ea"/>
                <a:cs typeface="+mn-cs"/>
              </a:rPr>
              <a:t>Security</a:t>
            </a:r>
            <a:r>
              <a:rPr lang="ro-RO" sz="1200" kern="1200" dirty="0">
                <a:solidFill>
                  <a:schemeClr val="tx1"/>
                </a:solidFill>
                <a:latin typeface="+mn-lt"/>
                <a:ea typeface="+mn-ea"/>
                <a:cs typeface="+mn-cs"/>
              </a:rPr>
              <a:t> Agency) care “s-a scurs” în spațiul public în 2017. A fost folosit ulterior de viermele </a:t>
            </a:r>
            <a:r>
              <a:rPr lang="ro-RO" sz="1200" kern="1200" dirty="0" err="1">
                <a:solidFill>
                  <a:schemeClr val="tx1"/>
                </a:solidFill>
                <a:latin typeface="+mn-lt"/>
                <a:ea typeface="+mn-ea"/>
                <a:cs typeface="+mn-cs"/>
              </a:rPr>
              <a:t>ransomware</a:t>
            </a:r>
            <a:r>
              <a:rPr lang="ro-RO" sz="1200" kern="1200" dirty="0">
                <a:solidFill>
                  <a:schemeClr val="tx1"/>
                </a:solidFill>
                <a:latin typeface="+mn-lt"/>
                <a:ea typeface="+mn-ea"/>
                <a:cs typeface="+mn-cs"/>
              </a:rPr>
              <a:t> </a:t>
            </a:r>
            <a:r>
              <a:rPr lang="ro-RO" sz="1200" kern="1200" dirty="0" err="1">
                <a:solidFill>
                  <a:schemeClr val="tx1"/>
                </a:solidFill>
                <a:latin typeface="+mn-lt"/>
                <a:ea typeface="+mn-ea"/>
                <a:cs typeface="+mn-cs"/>
              </a:rPr>
              <a:t>WannaCry</a:t>
            </a:r>
            <a:r>
              <a:rPr lang="ro-RO" sz="1200" kern="1200" dirty="0">
                <a:solidFill>
                  <a:schemeClr val="tx1"/>
                </a:solidFill>
                <a:latin typeface="+mn-lt"/>
                <a:ea typeface="+mn-ea"/>
                <a:cs typeface="+mn-cs"/>
              </a:rPr>
              <a:t> pentru a se propaga. Se pare că NSA a descoperit vulnerabilitatea cinci ani mai devreme, dar nu a raportat-o la Microsoft, folosind-o în interes propriu. Vulnerabilitatea a fost atât de gravă încât Microsoft a dezvoltat </a:t>
            </a:r>
            <a:r>
              <a:rPr lang="ro-RO" sz="1200" kern="1200" dirty="0" err="1">
                <a:solidFill>
                  <a:schemeClr val="tx1"/>
                </a:solidFill>
                <a:latin typeface="+mn-lt"/>
                <a:ea typeface="+mn-ea"/>
                <a:cs typeface="+mn-cs"/>
              </a:rPr>
              <a:t>patch-uri</a:t>
            </a:r>
            <a:r>
              <a:rPr lang="ro-RO" sz="1200" kern="1200" dirty="0">
                <a:solidFill>
                  <a:schemeClr val="tx1"/>
                </a:solidFill>
                <a:latin typeface="+mn-lt"/>
                <a:ea typeface="+mn-ea"/>
                <a:cs typeface="+mn-cs"/>
              </a:rPr>
              <a:t> inclusiv pentru versiuni de Windows care nu mai primeau suport de mulți ani (Windows XP).</a:t>
            </a:r>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2479709-79DD-4988-95A3-90B7714A90C9}"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C7796D7-46AC-400E-891D-6FBDFB65A7EF}"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E5D9C88-6395-486F-AE80-FE3336DEE87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75A0E3-9B0D-413D-AA53-44A376B7270C}"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8800"/>
            <a:ext cx="4038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DA258D-729F-4469-BC2D-14C4EC32E885}"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828800"/>
            <a:ext cx="8229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4056063"/>
            <a:ext cx="8229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3504FE-3B28-4687-B297-5F9C2E08EBD6}"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9D0A860-02D9-4A0B-9753-99CAD3669DB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233992C-CCE4-4422-9FE0-A7B0D78DAC5A}"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4956F2-E407-48E8-858B-204BA21C6F1F}"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5A45804-98BB-4106-8B06-E743FB1BCB4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087A1906-721F-4738-93EF-2B97F08FEA8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54BF8DB-17DA-4080-A088-D9903C8F4C7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A0ECEFC-52B9-4141-A183-9DE546C0E16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F13316C-B873-4A88-AFC7-07A5AFE82EB8}"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3065B6C-C6DC-4C2D-84AE-4A245EA9D4D6}"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221254977_Privacy-Invasive_Software_and_Preventive_Mechanisms" TargetMode="External"/><Relationship Id="rId2" Type="http://schemas.openxmlformats.org/officeDocument/2006/relationships/hyperlink" Target="http://krebsonsecurity.com/wp-content/uploads/2010/04/leet10.pdf" TargetMode="External"/><Relationship Id="rId1" Type="http://schemas.openxmlformats.org/officeDocument/2006/relationships/slideLayout" Target="../slideLayouts/slideLayout2.xml"/><Relationship Id="rId5" Type="http://schemas.openxmlformats.org/officeDocument/2006/relationships/hyperlink" Target="http://www.symantec.com/connect/articles/history-viruses" TargetMode="External"/><Relationship Id="rId4" Type="http://schemas.openxmlformats.org/officeDocument/2006/relationships/hyperlink" Target="http://en.wikipedia.org/wiki/Privacy-invasive_softw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ony_BMG_copy_protection_rootkit_scandal" TargetMode="External"/><Relationship Id="rId2" Type="http://schemas.openxmlformats.org/officeDocument/2006/relationships/hyperlink" Target="http://en.wikipedia.org/wiki/New.net"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990600"/>
            <a:ext cx="7772400" cy="1470025"/>
          </a:xfrm>
        </p:spPr>
        <p:txBody>
          <a:bodyPr/>
          <a:lstStyle/>
          <a:p>
            <a:r>
              <a:rPr lang="ro-RO" dirty="0"/>
              <a:t>Curs </a:t>
            </a:r>
            <a:r>
              <a:rPr lang="en-US" dirty="0"/>
              <a:t>4</a:t>
            </a:r>
            <a:endParaRPr lang="ro-RO" dirty="0"/>
          </a:p>
        </p:txBody>
      </p:sp>
      <p:sp>
        <p:nvSpPr>
          <p:cNvPr id="3075" name="Rectangle 3"/>
          <p:cNvSpPr>
            <a:spLocks noGrp="1" noChangeArrowheads="1"/>
          </p:cNvSpPr>
          <p:nvPr>
            <p:ph type="subTitle" idx="1"/>
          </p:nvPr>
        </p:nvSpPr>
        <p:spPr>
          <a:xfrm>
            <a:off x="1371600" y="2746375"/>
            <a:ext cx="6400800" cy="1752600"/>
          </a:xfrm>
        </p:spPr>
        <p:txBody>
          <a:bodyPr>
            <a:normAutofit fontScale="70000" lnSpcReduction="20000"/>
          </a:bodyPr>
          <a:lstStyle/>
          <a:p>
            <a:r>
              <a:rPr lang="ro-RO" dirty="0"/>
              <a:t>Aplicații </a:t>
            </a:r>
            <a:r>
              <a:rPr lang="ro-RO" dirty="0" err="1"/>
              <a:t>malware</a:t>
            </a:r>
            <a:r>
              <a:rPr lang="ro-RO" dirty="0"/>
              <a:t>:</a:t>
            </a:r>
          </a:p>
          <a:p>
            <a:r>
              <a:rPr lang="ro-RO" dirty="0"/>
              <a:t>Cauze și tehnici de răspândire</a:t>
            </a:r>
          </a:p>
          <a:p>
            <a:r>
              <a:rPr lang="ro-RO" dirty="0"/>
              <a:t>Tipuri de atacuri în Internet</a:t>
            </a:r>
          </a:p>
          <a:p>
            <a:r>
              <a:rPr lang="ro-RO" dirty="0"/>
              <a:t>Migrarea atacurilor spre Web</a:t>
            </a:r>
          </a:p>
          <a:p>
            <a:r>
              <a:rPr lang="ro-RO" dirty="0"/>
              <a:t>Securitate la nivelul sistemului de operare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ro-RO" sz="3600" dirty="0" err="1"/>
              <a:t>Zero-day</a:t>
            </a:r>
            <a:r>
              <a:rPr lang="ro-RO" sz="3600" dirty="0"/>
              <a:t> </a:t>
            </a:r>
            <a:r>
              <a:rPr lang="ro-RO" sz="3600" dirty="0" err="1"/>
              <a:t>attacks</a:t>
            </a:r>
            <a:r>
              <a:rPr lang="ro-RO" sz="3600" dirty="0"/>
              <a:t>.</a:t>
            </a:r>
            <a:br>
              <a:rPr lang="ro-RO" sz="3600" dirty="0"/>
            </a:br>
            <a:r>
              <a:rPr lang="ro-RO" sz="3600" dirty="0"/>
              <a:t>Cronologia exploatării unei vulnerabilității</a:t>
            </a:r>
          </a:p>
        </p:txBody>
      </p:sp>
      <p:sp>
        <p:nvSpPr>
          <p:cNvPr id="13315" name="Rectangle 3"/>
          <p:cNvSpPr>
            <a:spLocks noGrp="1" noChangeArrowheads="1"/>
          </p:cNvSpPr>
          <p:nvPr>
            <p:ph idx="1"/>
          </p:nvPr>
        </p:nvSpPr>
        <p:spPr>
          <a:xfrm>
            <a:off x="457200" y="1600200"/>
            <a:ext cx="8229600" cy="4525963"/>
          </a:xfrm>
        </p:spPr>
        <p:txBody>
          <a:bodyPr>
            <a:normAutofit lnSpcReduction="10000"/>
          </a:bodyPr>
          <a:lstStyle/>
          <a:p>
            <a:pPr eaLnBrk="1" hangingPunct="1">
              <a:lnSpc>
                <a:spcPct val="80000"/>
              </a:lnSpc>
              <a:buFont typeface="Wingdings" pitchFamily="2" charset="2"/>
              <a:buNone/>
            </a:pPr>
            <a:r>
              <a:rPr lang="ro-RO" sz="2000" dirty="0" err="1"/>
              <a:t>Zero-day</a:t>
            </a:r>
            <a:r>
              <a:rPr lang="ro-RO" sz="2000" dirty="0"/>
              <a:t> </a:t>
            </a:r>
            <a:r>
              <a:rPr lang="ro-RO" sz="2000" dirty="0" err="1"/>
              <a:t>attacks</a:t>
            </a:r>
            <a:endParaRPr lang="ro-RO" sz="2000" dirty="0"/>
          </a:p>
          <a:p>
            <a:pPr eaLnBrk="1" hangingPunct="1">
              <a:lnSpc>
                <a:spcPct val="80000"/>
              </a:lnSpc>
            </a:pPr>
            <a:r>
              <a:rPr lang="ro-RO" sz="2000" dirty="0"/>
              <a:t>se bazează pe vulnerabilități în cadrul unei aplicații software (SO, server, client) necunoscute și pentru care nu există un </a:t>
            </a:r>
            <a:r>
              <a:rPr lang="ro-RO" sz="2000" dirty="0" err="1"/>
              <a:t>patch</a:t>
            </a:r>
            <a:r>
              <a:rPr lang="ro-RO" sz="2000" dirty="0"/>
              <a:t> (fix, </a:t>
            </a:r>
            <a:r>
              <a:rPr lang="ro-RO" sz="2000" dirty="0" err="1"/>
              <a:t>update</a:t>
            </a:r>
            <a:r>
              <a:rPr lang="ro-RO" sz="2000" dirty="0"/>
              <a:t>).</a:t>
            </a:r>
          </a:p>
          <a:p>
            <a:pPr eaLnBrk="1" hangingPunct="1">
              <a:lnSpc>
                <a:spcPct val="80000"/>
              </a:lnSpc>
            </a:pPr>
            <a:endParaRPr lang="ro-RO" sz="2000" dirty="0"/>
          </a:p>
          <a:p>
            <a:pPr eaLnBrk="1" hangingPunct="1">
              <a:lnSpc>
                <a:spcPct val="80000"/>
              </a:lnSpc>
              <a:buFont typeface="Wingdings" pitchFamily="2" charset="2"/>
              <a:buNone/>
            </a:pPr>
            <a:r>
              <a:rPr lang="ro-RO" sz="2000" dirty="0"/>
              <a:t>Atacuri bazate pe vulnerabilități cunoscute:</a:t>
            </a:r>
          </a:p>
          <a:p>
            <a:pPr eaLnBrk="1" hangingPunct="1">
              <a:lnSpc>
                <a:spcPct val="80000"/>
              </a:lnSpc>
            </a:pPr>
            <a:r>
              <a:rPr lang="ro-RO" sz="2000" dirty="0"/>
              <a:t>în cazul softului open </a:t>
            </a:r>
            <a:r>
              <a:rPr lang="ro-RO" sz="2000" dirty="0" err="1"/>
              <a:t>source</a:t>
            </a:r>
            <a:r>
              <a:rPr lang="ro-RO" sz="2000" dirty="0"/>
              <a:t>, atacatorul dezvoltă un </a:t>
            </a:r>
            <a:r>
              <a:rPr lang="ro-RO" sz="2000" dirty="0" err="1"/>
              <a:t>exploit</a:t>
            </a:r>
            <a:r>
              <a:rPr lang="ro-RO" sz="2000" dirty="0"/>
              <a:t> pe baza rapoartelor de securitate apărute pe diverse forumuri, liste de discuții, etc.;</a:t>
            </a:r>
          </a:p>
          <a:p>
            <a:pPr eaLnBrk="1" hangingPunct="1">
              <a:lnSpc>
                <a:spcPct val="80000"/>
              </a:lnSpc>
            </a:pPr>
            <a:r>
              <a:rPr lang="ro-RO" sz="2000" dirty="0"/>
              <a:t>în cazul softului proprietar, atacatorul dezvoltă un </a:t>
            </a:r>
            <a:r>
              <a:rPr lang="ro-RO" sz="2000" dirty="0" err="1"/>
              <a:t>exploit</a:t>
            </a:r>
            <a:r>
              <a:rPr lang="ro-RO" sz="2000" dirty="0"/>
              <a:t> făcând reverse engineering la </a:t>
            </a:r>
            <a:r>
              <a:rPr lang="ro-RO" sz="2000" dirty="0" err="1"/>
              <a:t>patch-urile</a:t>
            </a:r>
            <a:r>
              <a:rPr lang="ro-RO" sz="2000" dirty="0"/>
              <a:t> (</a:t>
            </a:r>
            <a:r>
              <a:rPr lang="ro-RO" sz="2000" dirty="0" err="1"/>
              <a:t>update-urile</a:t>
            </a:r>
            <a:r>
              <a:rPr lang="ro-RO" sz="2000" dirty="0"/>
              <a:t>) de securitate.</a:t>
            </a:r>
          </a:p>
          <a:p>
            <a:pPr eaLnBrk="1" hangingPunct="1">
              <a:lnSpc>
                <a:spcPct val="80000"/>
              </a:lnSpc>
            </a:pPr>
            <a:endParaRPr lang="ro-RO" sz="2000" dirty="0"/>
          </a:p>
          <a:p>
            <a:pPr eaLnBrk="1" hangingPunct="1">
              <a:lnSpc>
                <a:spcPct val="80000"/>
              </a:lnSpc>
              <a:buFont typeface="Wingdings" pitchFamily="2" charset="2"/>
              <a:buNone/>
            </a:pPr>
            <a:r>
              <a:rPr lang="ro-RO" sz="2000" dirty="0" err="1"/>
              <a:t>Vulnerability</a:t>
            </a:r>
            <a:r>
              <a:rPr lang="ro-RO" sz="2000" dirty="0"/>
              <a:t> </a:t>
            </a:r>
            <a:r>
              <a:rPr lang="ro-RO" sz="2000" dirty="0" err="1"/>
              <a:t>window</a:t>
            </a:r>
            <a:endParaRPr lang="ro-RO" sz="2000" dirty="0"/>
          </a:p>
          <a:p>
            <a:pPr eaLnBrk="1" hangingPunct="1">
              <a:lnSpc>
                <a:spcPct val="80000"/>
              </a:lnSpc>
            </a:pPr>
            <a:r>
              <a:rPr lang="ro-RO" sz="2000" dirty="0"/>
              <a:t>Intervalul de timp scurs între prima exploatare a unei vulnerabilității și dezvoltarea unui </a:t>
            </a:r>
            <a:r>
              <a:rPr lang="ro-RO" sz="2000" dirty="0" err="1"/>
              <a:t>patch</a:t>
            </a:r>
            <a:r>
              <a:rPr lang="ro-RO" sz="2000" dirty="0"/>
              <a:t> pentru acea vulnerabilitate.</a:t>
            </a:r>
          </a:p>
          <a:p>
            <a:pPr lvl="1" eaLnBrk="1" hangingPunct="1">
              <a:lnSpc>
                <a:spcPct val="80000"/>
              </a:lnSpc>
            </a:pPr>
            <a:r>
              <a:rPr lang="ro-RO" sz="1800" dirty="0" err="1"/>
              <a:t>Vulnerability</a:t>
            </a:r>
            <a:r>
              <a:rPr lang="ro-RO" sz="1800" dirty="0"/>
              <a:t> </a:t>
            </a:r>
            <a:r>
              <a:rPr lang="ro-RO" sz="1800" dirty="0" err="1"/>
              <a:t>window</a:t>
            </a:r>
            <a:r>
              <a:rPr lang="ro-RO" sz="1800" dirty="0"/>
              <a:t> &gt; 0 (</a:t>
            </a:r>
            <a:r>
              <a:rPr lang="ro-RO" sz="1800" dirty="0" err="1"/>
              <a:t>Zero-day</a:t>
            </a:r>
            <a:r>
              <a:rPr lang="ro-RO" sz="1800" dirty="0"/>
              <a:t> </a:t>
            </a:r>
            <a:r>
              <a:rPr lang="ro-RO" sz="1800" dirty="0" err="1"/>
              <a:t>attacks</a:t>
            </a:r>
            <a:r>
              <a:rPr lang="ro-RO" sz="1800" dirty="0"/>
              <a:t>)</a:t>
            </a:r>
          </a:p>
          <a:p>
            <a:pPr lvl="1" eaLnBrk="1" hangingPunct="1">
              <a:lnSpc>
                <a:spcPct val="80000"/>
              </a:lnSpc>
            </a:pPr>
            <a:r>
              <a:rPr lang="ro-RO" sz="1800" dirty="0" err="1"/>
              <a:t>Vulnerability</a:t>
            </a:r>
            <a:r>
              <a:rPr lang="ro-RO" sz="1800" dirty="0"/>
              <a:t> </a:t>
            </a:r>
            <a:r>
              <a:rPr lang="ro-RO" sz="1800" dirty="0" err="1"/>
              <a:t>window</a:t>
            </a:r>
            <a:r>
              <a:rPr lang="ro-RO" sz="1800" dirty="0"/>
              <a:t> &lt; 0 (Atacuri bazate pe vulnerabilități cunoscute public)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ro-RO" sz="3600"/>
              <a:t>Tipuri de atacuri la care este expus un sistem</a:t>
            </a:r>
          </a:p>
        </p:txBody>
      </p:sp>
      <p:sp>
        <p:nvSpPr>
          <p:cNvPr id="14339" name="Rectangle 3"/>
          <p:cNvSpPr>
            <a:spLocks noGrp="1" noChangeArrowheads="1"/>
          </p:cNvSpPr>
          <p:nvPr>
            <p:ph idx="1"/>
          </p:nvPr>
        </p:nvSpPr>
        <p:spPr/>
        <p:txBody>
          <a:bodyPr>
            <a:normAutofit fontScale="85000" lnSpcReduction="20000"/>
          </a:bodyPr>
          <a:lstStyle/>
          <a:p>
            <a:pPr eaLnBrk="1" hangingPunct="1">
              <a:lnSpc>
                <a:spcPct val="90000"/>
              </a:lnSpc>
              <a:buFont typeface="Wingdings" pitchFamily="2" charset="2"/>
              <a:buNone/>
            </a:pPr>
            <a:endParaRPr lang="ro-RO" dirty="0"/>
          </a:p>
          <a:p>
            <a:pPr>
              <a:lnSpc>
                <a:spcPct val="90000"/>
              </a:lnSpc>
            </a:pPr>
            <a:r>
              <a:rPr lang="ro-RO" dirty="0"/>
              <a:t>individual, atac manual din partea unui singur atacator (individ/organizație). În aceasta situație ținta este sistemul și pe el se caută diferite porturi/procese server vulnerabile/aplicații web vulnerabile, etc. în scopul compromiterii sistemului.</a:t>
            </a:r>
          </a:p>
          <a:p>
            <a:pPr>
              <a:lnSpc>
                <a:spcPct val="90000"/>
              </a:lnSpc>
            </a:pPr>
            <a:r>
              <a:rPr lang="ro-RO" dirty="0"/>
              <a:t>scanare automata, infecție cu diferiți viermi. În această situație ținta este portul/serviciul/procesul server vulnerabil și care poate fi exploatat folosind un anumit </a:t>
            </a:r>
            <a:r>
              <a:rPr lang="ro-RO" dirty="0" err="1"/>
              <a:t>exploit</a:t>
            </a:r>
            <a:r>
              <a:rPr lang="ro-RO" dirty="0"/>
              <a:t>, indiferent de sistem. Scopul este de a infecta cât mai multe sisteme (numărul lor, și nu un anumit sistem în particular fiind important).</a:t>
            </a:r>
            <a:endParaRPr lang="en-US" dirty="0"/>
          </a:p>
          <a:p>
            <a:pPr eaLnBrk="1" hangingPunct="1">
              <a:lnSpc>
                <a:spcPct val="90000"/>
              </a:lnSpc>
              <a:buNone/>
            </a:pPr>
            <a:endParaRPr lang="ro-RO" dirty="0"/>
          </a:p>
          <a:p>
            <a:pPr marL="0" indent="0" eaLnBrk="1" hangingPunct="1">
              <a:lnSpc>
                <a:spcPct val="90000"/>
              </a:lnSpc>
              <a:buFont typeface="Wingdings" pitchFamily="2" charset="2"/>
              <a:buNone/>
            </a:pPr>
            <a:r>
              <a:rPr lang="ro-RO" dirty="0"/>
              <a:t>Toate aceste atacuri intră în categoria atacuri </a:t>
            </a:r>
            <a:r>
              <a:rPr lang="ro-RO" dirty="0" err="1"/>
              <a:t>remote</a:t>
            </a:r>
            <a:r>
              <a:rPr lang="ro-RO"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ro-RO"/>
              <a:t>Migrarea atacurilor spre Web</a:t>
            </a:r>
          </a:p>
        </p:txBody>
      </p:sp>
      <p:sp>
        <p:nvSpPr>
          <p:cNvPr id="15363" name="Rectangle 3"/>
          <p:cNvSpPr>
            <a:spLocks noGrp="1" noChangeArrowheads="1"/>
          </p:cNvSpPr>
          <p:nvPr>
            <p:ph idx="1"/>
          </p:nvPr>
        </p:nvSpPr>
        <p:spPr/>
        <p:txBody>
          <a:bodyPr/>
          <a:lstStyle/>
          <a:p>
            <a:pPr>
              <a:lnSpc>
                <a:spcPct val="80000"/>
              </a:lnSpc>
            </a:pPr>
            <a:r>
              <a:rPr lang="ro-RO" sz="2800" dirty="0"/>
              <a:t>folosirea motoarelor de căutare pentru localizarea sistemelor vulnerabile (a se vedea </a:t>
            </a:r>
            <a:r>
              <a:rPr lang="ro-RO" sz="2800" dirty="0" err="1"/>
              <a:t>Santy</a:t>
            </a:r>
            <a:r>
              <a:rPr lang="ro-RO" sz="2800" dirty="0"/>
              <a:t> – cursul trecut);</a:t>
            </a:r>
          </a:p>
          <a:p>
            <a:pPr eaLnBrk="1" hangingPunct="1">
              <a:lnSpc>
                <a:spcPct val="80000"/>
              </a:lnSpc>
            </a:pPr>
            <a:r>
              <a:rPr lang="ro-RO" sz="2800" dirty="0"/>
              <a:t>atacatorul nu mai este nevoit să "sape" după sisteme vulnerabile, acestea îi sunt oferite "pe tavă" de către motoarele de căutare;</a:t>
            </a:r>
          </a:p>
          <a:p>
            <a:pPr eaLnBrk="1" hangingPunct="1">
              <a:lnSpc>
                <a:spcPct val="80000"/>
              </a:lnSpc>
            </a:pPr>
            <a:r>
              <a:rPr lang="ro-RO" sz="2800" dirty="0"/>
              <a:t>tehnica poate fi exploatată automat cu succes chiar și de viermi pentru o replicare mai facilă;</a:t>
            </a:r>
          </a:p>
          <a:p>
            <a:pPr eaLnBrk="1" hangingPunct="1">
              <a:lnSpc>
                <a:spcPct val="80000"/>
              </a:lnSpc>
            </a:pPr>
            <a:r>
              <a:rPr lang="ro-RO" sz="2800" dirty="0"/>
              <a:t>riscuri mari datorită folosirii pe scară largă a unui set relativ restrâns de aplicații </a:t>
            </a:r>
            <a:r>
              <a:rPr lang="ro-RO" sz="2800" dirty="0" err="1"/>
              <a:t>web-based</a:t>
            </a:r>
            <a:r>
              <a:rPr lang="ro-RO" sz="2800" dirty="0"/>
              <a:t> (exemple: </a:t>
            </a:r>
            <a:r>
              <a:rPr lang="ro-RO" sz="2800" dirty="0" err="1"/>
              <a:t>phpBB</a:t>
            </a:r>
            <a:r>
              <a:rPr lang="ro-RO" sz="2800" dirty="0"/>
              <a:t>, </a:t>
            </a:r>
            <a:r>
              <a:rPr lang="ro-RO" sz="2800" dirty="0" err="1"/>
              <a:t>phpMyAdmin</a:t>
            </a:r>
            <a:r>
              <a:rPr lang="ro-RO" sz="2800" dirty="0"/>
              <a:t>, </a:t>
            </a:r>
            <a:r>
              <a:rPr lang="ro-RO" sz="2800" dirty="0" err="1"/>
              <a:t>Joomla</a:t>
            </a:r>
            <a:r>
              <a:rPr lang="ro-RO" sz="2800" dirty="0"/>
              <a:t>, </a:t>
            </a:r>
            <a:r>
              <a:rPr lang="ro-RO" sz="2800" dirty="0" err="1"/>
              <a:t>Drupal</a:t>
            </a:r>
            <a:r>
              <a:rPr lang="ro-RO" sz="2800" dirty="0"/>
              <a:t>, </a:t>
            </a:r>
            <a:r>
              <a:rPr lang="ro-RO" sz="2800" dirty="0" err="1"/>
              <a:t>WordPress</a:t>
            </a:r>
            <a:r>
              <a:rPr lang="ro-RO" sz="2800" dirty="0"/>
              <a:t>, </a:t>
            </a:r>
            <a:r>
              <a:rPr lang="ro-RO" sz="2800" dirty="0" err="1"/>
              <a:t>SquirrelMail</a:t>
            </a:r>
            <a:r>
              <a:rPr lang="ro-RO" sz="2800" dirty="0"/>
              <a:t>, </a:t>
            </a:r>
            <a:r>
              <a:rPr lang="ro-RO" sz="2800" dirty="0" err="1"/>
              <a:t>etc</a:t>
            </a:r>
            <a:r>
              <a:rPr lang="ro-RO" sz="28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274638"/>
            <a:ext cx="8229600" cy="1020762"/>
          </a:xfrm>
        </p:spPr>
        <p:txBody>
          <a:bodyPr>
            <a:normAutofit/>
          </a:bodyPr>
          <a:lstStyle/>
          <a:p>
            <a:pPr eaLnBrk="1" hangingPunct="1"/>
            <a:r>
              <a:rPr lang="ro-RO" sz="4000" dirty="0"/>
              <a:t>Exemplu de log-uri cu scanări</a:t>
            </a:r>
          </a:p>
        </p:txBody>
      </p:sp>
      <p:sp>
        <p:nvSpPr>
          <p:cNvPr id="4" name="Content Placeholder 3"/>
          <p:cNvSpPr>
            <a:spLocks noGrp="1"/>
          </p:cNvSpPr>
          <p:nvPr>
            <p:ph sz="half" idx="1"/>
          </p:nvPr>
        </p:nvSpPr>
        <p:spPr>
          <a:xfrm>
            <a:off x="152400" y="1295400"/>
            <a:ext cx="4343400" cy="5334000"/>
          </a:xfrm>
        </p:spPr>
        <p:txBody>
          <a:bodyPr>
            <a:noAutofit/>
          </a:bodyPr>
          <a:lstStyle/>
          <a:p>
            <a:pPr marL="0" indent="0">
              <a:buNone/>
            </a:pPr>
            <a:r>
              <a:rPr lang="en-US" sz="1000" dirty="0"/>
              <a:t>access_log:216.98.154.122 - - [27/Feb/2011:07:24:50 +0200] "GET //lists/admin/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302 327 "-" "Mozilla/4.0 (compatible; MSIE 6.0; Windows 98)"</a:t>
            </a:r>
          </a:p>
          <a:p>
            <a:pPr marL="0" indent="0">
              <a:buNone/>
            </a:pPr>
            <a:r>
              <a:rPr lang="en-US" sz="1000" dirty="0"/>
              <a:t>access_log:216.98.154.122 - - [27/Feb/2011:07:24:51 +0200] "GET //newsletter/admin/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302 332 "-" "Mozilla/4.0 (compatible; MSIE 6.0; Windows 98)"</a:t>
            </a:r>
          </a:p>
          <a:p>
            <a:pPr marL="0" indent="0">
              <a:buNone/>
            </a:pPr>
            <a:r>
              <a:rPr lang="en-US" sz="1000" dirty="0"/>
              <a:t>access_log:216.98.154.122 - - [27/Feb/2011:07:24:51 +0200] "GET //news/admin/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302 326 "-" "Mozilla/4.0 (compatible; MSIE 6.0; Windows 98)"</a:t>
            </a:r>
          </a:p>
          <a:p>
            <a:pPr marL="0" indent="0">
              <a:buNone/>
            </a:pPr>
            <a:r>
              <a:rPr lang="en-US" sz="1000" dirty="0"/>
              <a:t>access_log:216.98.154.122 - - [27/Feb/2011:07:24:52 +0200] "GET //</a:t>
            </a:r>
            <a:r>
              <a:rPr lang="en-US" sz="1000" dirty="0" err="1"/>
              <a:t>phplist</a:t>
            </a:r>
            <a:r>
              <a:rPr lang="en-US" sz="1000" dirty="0"/>
              <a:t>/admin/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302 329 "-" "Mozilla/4.0 (compatible; MSIE 6.0; Windows 98)"</a:t>
            </a:r>
          </a:p>
          <a:p>
            <a:pPr marL="0" indent="0">
              <a:buNone/>
            </a:pPr>
            <a:r>
              <a:rPr lang="en-US" sz="1000" dirty="0"/>
              <a:t>access_log:216.98.154.122 - - [27/Feb/2011:07:24:53 +0200] "GET //</a:t>
            </a:r>
            <a:r>
              <a:rPr lang="en-US" sz="1000" dirty="0" err="1"/>
              <a:t>phpList</a:t>
            </a:r>
            <a:r>
              <a:rPr lang="en-US" sz="1000" dirty="0"/>
              <a:t>/admin/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302 329 "-" "Mozilla/4.0 (compatible; MSIE 6.0; Windows 98)"</a:t>
            </a:r>
          </a:p>
          <a:p>
            <a:pPr marL="0" indent="0">
              <a:buNone/>
            </a:pPr>
            <a:r>
              <a:rPr lang="en-US" sz="1000" dirty="0"/>
              <a:t>access_log:216.98.154.122 - - [27/Feb/2011:07:24:53 +0200] "GET //admin/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302 321 "-" "Mozilla/4.0 (compatible; MSIE 6.0; Windows 98)"</a:t>
            </a:r>
          </a:p>
          <a:p>
            <a:pPr marL="0" indent="0">
              <a:buNone/>
            </a:pPr>
            <a:r>
              <a:rPr lang="en-US" sz="1000" dirty="0"/>
              <a:t>access_log:216.98.154.122 - - [27/Feb/2011:07:24:54 +0200] "GET //</a:t>
            </a:r>
            <a:r>
              <a:rPr lang="en-US" sz="1000" dirty="0" err="1"/>
              <a:t>phplist</a:t>
            </a:r>
            <a:r>
              <a:rPr lang="en-US" sz="1000" dirty="0"/>
              <a:t>/</a:t>
            </a:r>
            <a:r>
              <a:rPr lang="en-US" sz="1000" dirty="0" err="1"/>
              <a:t>lsts</a:t>
            </a:r>
            <a:r>
              <a:rPr lang="en-US" sz="1000" dirty="0"/>
              <a:t>/admin/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302 334 "-" "Mozilla/4.0 (compatible; MSIE 6.0; Windows 98)"</a:t>
            </a:r>
          </a:p>
          <a:p>
            <a:pPr marL="0" indent="0">
              <a:buNone/>
            </a:pPr>
            <a:r>
              <a:rPr lang="en-US" sz="1000" dirty="0"/>
              <a:t>access_log:216.98.154.122 - - [27/Feb/2011:07:24:54 +0200] "GET //</a:t>
            </a:r>
            <a:r>
              <a:rPr lang="en-US" sz="1000" dirty="0" err="1"/>
              <a:t>phplists</a:t>
            </a:r>
            <a:r>
              <a:rPr lang="en-US" sz="1000" dirty="0"/>
              <a:t>/admin/</a:t>
            </a:r>
            <a:r>
              <a:rPr lang="en-US" sz="1000" dirty="0" err="1"/>
              <a:t>index.php?_SERVER</a:t>
            </a:r>
            <a:r>
              <a:rPr lang="en-US" sz="1000" dirty="0"/>
              <a:t>[</a:t>
            </a:r>
            <a:r>
              <a:rPr lang="en-US" sz="1000" dirty="0" err="1"/>
              <a:t>ConfigFile</a:t>
            </a:r>
            <a:r>
              <a:rPr lang="en-US" sz="1000" dirty="0"/>
              <a:t>]=../../../../../../../../../../../../../../../../../../../../../../../etc/</a:t>
            </a:r>
            <a:r>
              <a:rPr lang="en-US" sz="1000" dirty="0" err="1"/>
              <a:t>passwd</a:t>
            </a:r>
            <a:r>
              <a:rPr lang="en-US" sz="1000" dirty="0"/>
              <a:t> HTTP/1.1" 302 330 "-" "Mozilla/4.0 (compatible; MSIE 6.0; Windows 98)"</a:t>
            </a:r>
          </a:p>
        </p:txBody>
      </p:sp>
      <p:sp>
        <p:nvSpPr>
          <p:cNvPr id="5" name="Content Placeholder 4"/>
          <p:cNvSpPr>
            <a:spLocks noGrp="1"/>
          </p:cNvSpPr>
          <p:nvPr>
            <p:ph sz="half" idx="2"/>
          </p:nvPr>
        </p:nvSpPr>
        <p:spPr>
          <a:xfrm>
            <a:off x="4648200" y="1295400"/>
            <a:ext cx="4343400" cy="5410200"/>
          </a:xfrm>
        </p:spPr>
        <p:txBody>
          <a:bodyPr>
            <a:noAutofit/>
          </a:bodyPr>
          <a:lstStyle/>
          <a:p>
            <a:pPr marL="0" indent="0">
              <a:buNone/>
            </a:pPr>
            <a:r>
              <a:rPr lang="en-US" sz="1000" dirty="0"/>
              <a:t>74.93.53.62 - - [14/Feb/2012:11:49:50 +0200] "GET //admin/</a:t>
            </a:r>
            <a:r>
              <a:rPr lang="en-US" sz="1000" dirty="0" err="1"/>
              <a:t>phpmyadmin</a:t>
            </a:r>
            <a:r>
              <a:rPr lang="en-US" sz="1000" dirty="0"/>
              <a:t>/index.php HTTP/1.1" 404 2904 "-" "-"</a:t>
            </a:r>
          </a:p>
          <a:p>
            <a:pPr marL="0" indent="0">
              <a:buNone/>
            </a:pPr>
            <a:r>
              <a:rPr lang="en-US" sz="1000" dirty="0"/>
              <a:t>74.93.53.62 - - [14/Feb/2012:11:49:52 +0200] "GET //typo3/</a:t>
            </a:r>
            <a:r>
              <a:rPr lang="en-US" sz="1000" dirty="0" err="1"/>
              <a:t>phpmyadmin</a:t>
            </a:r>
            <a:r>
              <a:rPr lang="en-US" sz="1000" dirty="0"/>
              <a:t>/index.php HTTP/1.1" 404 2904 "-" "-"</a:t>
            </a:r>
          </a:p>
          <a:p>
            <a:pPr marL="0" indent="0">
              <a:buNone/>
            </a:pPr>
            <a:r>
              <a:rPr lang="en-US" sz="1000" dirty="0"/>
              <a:t>74.93.53.62 - - [14/Feb/2012:11:49:53 +0200] "GET //</a:t>
            </a:r>
            <a:r>
              <a:rPr lang="en-US" sz="1000" dirty="0" err="1"/>
              <a:t>phpMyAdmin</a:t>
            </a:r>
            <a:r>
              <a:rPr lang="en-US" sz="1000" dirty="0"/>
              <a:t>/index.php HTTP/1.1" 403 222 "-" "-"</a:t>
            </a:r>
          </a:p>
          <a:p>
            <a:pPr marL="0" indent="0">
              <a:buNone/>
            </a:pPr>
            <a:r>
              <a:rPr lang="en-US" sz="1000" dirty="0"/>
              <a:t>74.93.53.62 - - [14/Feb/2012:11:49:54 +0200] "GET //</a:t>
            </a:r>
            <a:r>
              <a:rPr lang="en-US" sz="1000" dirty="0" err="1"/>
              <a:t>phpmyadmin</a:t>
            </a:r>
            <a:r>
              <a:rPr lang="en-US" sz="1000" dirty="0"/>
              <a:t>/index.php HTTP/1.1" 403 222 "-" "-"</a:t>
            </a:r>
          </a:p>
          <a:p>
            <a:pPr marL="0" indent="0">
              <a:buNone/>
            </a:pPr>
            <a:r>
              <a:rPr lang="en-US" sz="1000" dirty="0"/>
              <a:t>74.93.53.62 - - [14/Feb/2012:11:49:54 +0200] "GET //phpmyadmin1/index.php HTTP/1.1" 404 2904 "-" "-"</a:t>
            </a:r>
          </a:p>
          <a:p>
            <a:pPr marL="0" indent="0">
              <a:buNone/>
            </a:pPr>
            <a:r>
              <a:rPr lang="en-US" sz="1000" dirty="0"/>
              <a:t>74.93.53.62 - - [14/Feb/2012:11:49:55 +0200] "GET //phpmyadmin2/index.php HTTP/1.1" 404 2904 "-" "-"</a:t>
            </a:r>
          </a:p>
          <a:p>
            <a:pPr marL="0" indent="0">
              <a:buNone/>
            </a:pPr>
            <a:r>
              <a:rPr lang="en-US" sz="1000" dirty="0"/>
              <a:t>74.93.53.62 - - [14/Feb/2012:11:49:55 +0200] "GET //web/</a:t>
            </a:r>
            <a:r>
              <a:rPr lang="en-US" sz="1000" dirty="0" err="1"/>
              <a:t>phpMyAdmin</a:t>
            </a:r>
            <a:r>
              <a:rPr lang="en-US" sz="1000" dirty="0"/>
              <a:t>/index.php HTTP/1.1" 404 2904 "-" "-"</a:t>
            </a:r>
          </a:p>
          <a:p>
            <a:pPr marL="0" indent="0">
              <a:buNone/>
            </a:pPr>
            <a:r>
              <a:rPr lang="en-US" sz="1000" dirty="0"/>
              <a:t>74.93.53.62 - - [14/Feb/2012:11:50:00 +0200] "GET //</a:t>
            </a:r>
            <a:r>
              <a:rPr lang="en-US" sz="1000" dirty="0" err="1"/>
              <a:t>phpmyadmin</a:t>
            </a:r>
            <a:r>
              <a:rPr lang="en-US" sz="1000" dirty="0"/>
              <a:t>/index.php HTTP/1.1" 403 222 "-" "-"</a:t>
            </a:r>
          </a:p>
          <a:p>
            <a:pPr marL="0" indent="0">
              <a:buNone/>
            </a:pPr>
            <a:r>
              <a:rPr lang="en-US" sz="1000" dirty="0"/>
              <a:t>74.93.53.62 - - [14/Feb/2012:11:50:00 +0200] "GET //</a:t>
            </a:r>
            <a:r>
              <a:rPr lang="en-US" sz="1000" dirty="0" err="1"/>
              <a:t>phpMyAdmin</a:t>
            </a:r>
            <a:r>
              <a:rPr lang="en-US" sz="1000" dirty="0"/>
              <a:t>/index.php HTTP/1.1" 403 222 "-" "-"</a:t>
            </a:r>
          </a:p>
          <a:p>
            <a:pPr marL="0" indent="0">
              <a:buNone/>
            </a:pPr>
            <a:r>
              <a:rPr lang="en-US" sz="1000" dirty="0"/>
              <a:t>74.93.53.62 - - [14/Feb/2012:11:50:00 +0200] "GET //phpMyAdmin-2/index.php HTTP/1.1" 404 2904 "-" "-"</a:t>
            </a:r>
          </a:p>
          <a:p>
            <a:pPr marL="0" indent="0">
              <a:buNone/>
            </a:pPr>
            <a:r>
              <a:rPr lang="en-US" sz="1000" dirty="0"/>
              <a:t>74.93.53.62 - - [14/Feb/2012:11:50:01 +0200] "GET //phpMyAdmin-2.2.3/index.php HTTP/1.1" 404 2904 "-" "-"</a:t>
            </a:r>
          </a:p>
          <a:p>
            <a:pPr marL="0" indent="0">
              <a:buNone/>
            </a:pPr>
            <a:r>
              <a:rPr lang="en-US" sz="1000" dirty="0"/>
              <a:t>74.93.53.62 - - [14/Feb/2012:11:50:02 +0200] "GET //phpMyAdmin-2.2.6/index.php HTTP/1.1" 404 2904 "-" "-"</a:t>
            </a:r>
          </a:p>
          <a:p>
            <a:pPr marL="0" indent="0">
              <a:buNone/>
            </a:pPr>
            <a:r>
              <a:rPr lang="en-US" sz="1000" dirty="0"/>
              <a:t>74.93.53.62 - - [14/Feb/2012:11:50:03 +0200] "GET //phpMyAdmin-2.5.1/index.php HTTP/1.1" 404 2904 "-" "-"</a:t>
            </a:r>
          </a:p>
          <a:p>
            <a:pPr marL="0" indent="0">
              <a:buNone/>
            </a:pPr>
            <a:r>
              <a:rPr lang="en-US" sz="1000" dirty="0"/>
              <a:t>74.93.53.62 - - [14/Feb/2012:11:50:03 +0200] "GET //admin/</a:t>
            </a:r>
            <a:r>
              <a:rPr lang="en-US" sz="1000" dirty="0" err="1"/>
              <a:t>phpmyadmin</a:t>
            </a:r>
            <a:r>
              <a:rPr lang="en-US" sz="1000" dirty="0"/>
              <a:t>/index.php HTTP/1.1" 404 2904 "-" "-"</a:t>
            </a:r>
          </a:p>
          <a:p>
            <a:pPr marL="0" indent="0">
              <a:buNone/>
            </a:pPr>
            <a:r>
              <a:rPr lang="en-US" sz="1000" dirty="0"/>
              <a:t>74.93.53.62 - - [14/Feb/2012:11:50:03 +0200] "GET //phpMyAdmin-2.5.4/index.php HTTP/1.1" 404 2904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o-RO" dirty="0"/>
              <a:t>Atacuri </a:t>
            </a:r>
            <a:r>
              <a:rPr lang="ro-RO" dirty="0" err="1"/>
              <a:t>remote</a:t>
            </a:r>
            <a:r>
              <a:rPr lang="ro-RO" dirty="0"/>
              <a:t> și atacuri locale</a:t>
            </a:r>
          </a:p>
        </p:txBody>
      </p:sp>
      <p:sp>
        <p:nvSpPr>
          <p:cNvPr id="17411" name="Rectangle 4"/>
          <p:cNvSpPr>
            <a:spLocks noGrp="1" noChangeArrowheads="1"/>
          </p:cNvSpPr>
          <p:nvPr>
            <p:ph sz="half" idx="1"/>
          </p:nvPr>
        </p:nvSpPr>
        <p:spPr/>
        <p:txBody>
          <a:bodyPr/>
          <a:lstStyle/>
          <a:p>
            <a:pPr eaLnBrk="1" hangingPunct="1">
              <a:lnSpc>
                <a:spcPct val="80000"/>
              </a:lnSpc>
              <a:buFont typeface="Wingdings" pitchFamily="2" charset="2"/>
              <a:buNone/>
            </a:pPr>
            <a:r>
              <a:rPr lang="ro-RO" sz="1800" dirty="0"/>
              <a:t>Atacurile </a:t>
            </a:r>
            <a:r>
              <a:rPr lang="ro-RO" sz="1800" dirty="0" err="1"/>
              <a:t>remote</a:t>
            </a:r>
            <a:r>
              <a:rPr lang="ro-RO" sz="1800" dirty="0"/>
              <a:t>:</a:t>
            </a:r>
          </a:p>
          <a:p>
            <a:pPr eaLnBrk="1" hangingPunct="1">
              <a:lnSpc>
                <a:spcPct val="80000"/>
              </a:lnSpc>
              <a:buFont typeface="Wingdings" pitchFamily="2" charset="2"/>
              <a:buNone/>
            </a:pPr>
            <a:endParaRPr lang="ro-RO" sz="1800" dirty="0"/>
          </a:p>
          <a:p>
            <a:pPr eaLnBrk="1" hangingPunct="1">
              <a:lnSpc>
                <a:spcPct val="80000"/>
              </a:lnSpc>
            </a:pPr>
            <a:r>
              <a:rPr lang="ro-RO" sz="1800" dirty="0"/>
              <a:t>presupun exploatarea unei vulnerabilități în cadrul unui proces server/serviciu/proces </a:t>
            </a:r>
            <a:r>
              <a:rPr lang="ro-RO" sz="1800" dirty="0" err="1"/>
              <a:t>daemon</a:t>
            </a:r>
            <a:r>
              <a:rPr lang="ro-RO" sz="1800" dirty="0"/>
              <a:t> care așteaptă cereri pe un anumit port;</a:t>
            </a:r>
          </a:p>
          <a:p>
            <a:pPr eaLnBrk="1" hangingPunct="1">
              <a:lnSpc>
                <a:spcPct val="80000"/>
              </a:lnSpc>
            </a:pPr>
            <a:r>
              <a:rPr lang="ro-RO" sz="1800" dirty="0"/>
              <a:t>din motive de securitate procesele server nu sunt rulate ca super </a:t>
            </a:r>
            <a:r>
              <a:rPr lang="ro-RO" sz="1800" dirty="0" err="1"/>
              <a:t>user</a:t>
            </a:r>
            <a:r>
              <a:rPr lang="ro-RO" sz="1800" dirty="0"/>
              <a:t> (</a:t>
            </a:r>
            <a:r>
              <a:rPr lang="ro-RO" sz="1800" dirty="0" err="1"/>
              <a:t>root</a:t>
            </a:r>
            <a:r>
              <a:rPr lang="ro-RO" sz="1800" dirty="0"/>
              <a:t>, administrator) ci sub un utilizator fictiv cu privilegii obișnuite</a:t>
            </a:r>
            <a:r>
              <a:rPr lang="en-US" sz="1800" dirty="0"/>
              <a:t>;</a:t>
            </a:r>
            <a:endParaRPr lang="ro-RO" sz="1800" dirty="0"/>
          </a:p>
          <a:p>
            <a:pPr eaLnBrk="1" hangingPunct="1">
              <a:lnSpc>
                <a:spcPct val="80000"/>
              </a:lnSpc>
            </a:pPr>
            <a:r>
              <a:rPr lang="ro-RO" sz="1800" dirty="0"/>
              <a:t>în urma exploatări cu succes a unei vulnerabilități </a:t>
            </a:r>
            <a:r>
              <a:rPr lang="ro-RO" sz="1800" dirty="0" err="1"/>
              <a:t>remote</a:t>
            </a:r>
            <a:r>
              <a:rPr lang="ro-RO" sz="1800" dirty="0"/>
              <a:t>, atacatorul ajunge să ruleze pe sistem cod cu privilegiile utilizatorului care rulează procesul </a:t>
            </a:r>
            <a:r>
              <a:rPr lang="ro-RO" sz="1800" dirty="0" err="1"/>
              <a:t>daemon</a:t>
            </a:r>
            <a:r>
              <a:rPr lang="ro-RO" sz="1800" dirty="0"/>
              <a:t> / serviciul.</a:t>
            </a:r>
          </a:p>
        </p:txBody>
      </p:sp>
      <p:sp>
        <p:nvSpPr>
          <p:cNvPr id="17412" name="Rectangle 5"/>
          <p:cNvSpPr>
            <a:spLocks noGrp="1" noChangeArrowheads="1"/>
          </p:cNvSpPr>
          <p:nvPr>
            <p:ph sz="half" idx="2"/>
          </p:nvPr>
        </p:nvSpPr>
        <p:spPr/>
        <p:txBody>
          <a:bodyPr/>
          <a:lstStyle/>
          <a:p>
            <a:pPr eaLnBrk="1" hangingPunct="1">
              <a:lnSpc>
                <a:spcPct val="80000"/>
              </a:lnSpc>
              <a:buFont typeface="Wingdings" pitchFamily="2" charset="2"/>
              <a:buNone/>
            </a:pPr>
            <a:r>
              <a:rPr lang="ro-RO" sz="1800" dirty="0"/>
              <a:t>Atacurile locale:</a:t>
            </a:r>
          </a:p>
          <a:p>
            <a:pPr eaLnBrk="1" hangingPunct="1">
              <a:lnSpc>
                <a:spcPct val="80000"/>
              </a:lnSpc>
              <a:buFont typeface="Wingdings" pitchFamily="2" charset="2"/>
              <a:buNone/>
            </a:pPr>
            <a:endParaRPr lang="ro-RO" sz="1800" dirty="0"/>
          </a:p>
          <a:p>
            <a:pPr eaLnBrk="1" hangingPunct="1">
              <a:lnSpc>
                <a:spcPct val="80000"/>
              </a:lnSpc>
            </a:pPr>
            <a:r>
              <a:rPr lang="ro-RO" sz="1800" dirty="0"/>
              <a:t>presupun că atacatorul poate rula cod cu privilegiile unui anumit utilizator pe sistem (spre exemplu studenții conectați pe server pot iniția un atac local);</a:t>
            </a:r>
          </a:p>
          <a:p>
            <a:pPr eaLnBrk="1" hangingPunct="1">
              <a:lnSpc>
                <a:spcPct val="80000"/>
              </a:lnSpc>
            </a:pPr>
            <a:r>
              <a:rPr lang="ro-RO" sz="1800" dirty="0"/>
              <a:t>exploatate cu succes duc la escaladarea de privilegii, obținerea unor privilegii mai ridicate (</a:t>
            </a:r>
            <a:r>
              <a:rPr lang="ro-RO" sz="1800" dirty="0" err="1"/>
              <a:t>root</a:t>
            </a:r>
            <a:r>
              <a:rPr lang="ro-RO" sz="1800" dirty="0"/>
              <a:t>, administrator) pentru un control total al sistemului;</a:t>
            </a:r>
          </a:p>
          <a:p>
            <a:pPr eaLnBrk="1" hangingPunct="1">
              <a:lnSpc>
                <a:spcPct val="80000"/>
              </a:lnSpc>
            </a:pPr>
            <a:r>
              <a:rPr lang="ro-RO" sz="1800" dirty="0"/>
              <a:t>în unele cazuri atacul local nu mai este necesar, spre exemplu în contextul atacului unui server sau aplicații Web (atacatorul este interesat în alterarea conținutului web nu al întregului sistem de fișiere).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ro-RO" sz="3600" dirty="0"/>
              <a:t>Securitate la nivelul sistemelor de operare</a:t>
            </a:r>
            <a:r>
              <a:rPr lang="en-US" sz="3600" dirty="0"/>
              <a:t> </a:t>
            </a:r>
            <a:r>
              <a:rPr lang="ro-RO" sz="3600" dirty="0"/>
              <a:t>server în Internet</a:t>
            </a:r>
          </a:p>
        </p:txBody>
      </p:sp>
      <p:sp>
        <p:nvSpPr>
          <p:cNvPr id="18435" name="Rectangle 3"/>
          <p:cNvSpPr>
            <a:spLocks noGrp="1" noChangeArrowheads="1"/>
          </p:cNvSpPr>
          <p:nvPr>
            <p:ph idx="1"/>
          </p:nvPr>
        </p:nvSpPr>
        <p:spPr/>
        <p:txBody>
          <a:bodyPr>
            <a:normAutofit fontScale="55000" lnSpcReduction="20000"/>
          </a:bodyPr>
          <a:lstStyle/>
          <a:p>
            <a:r>
              <a:rPr lang="it-IT"/>
              <a:t>Utilizarea </a:t>
            </a:r>
            <a:r>
              <a:rPr lang="it-IT" dirty="0"/>
              <a:t>unor distribuții LTS (Long Time Support) pentru sistemul de operare – astfel de distribuții au suport (cel mai important! update-uri pe canalele oficiale) aproximativ 10 ani de la primul release;</a:t>
            </a:r>
            <a:endParaRPr lang="en-US" dirty="0"/>
          </a:p>
          <a:p>
            <a:pPr eaLnBrk="1" hangingPunct="1"/>
            <a:r>
              <a:rPr lang="ro-RO" dirty="0"/>
              <a:t>Î</a:t>
            </a:r>
            <a:r>
              <a:rPr lang="it-IT" dirty="0"/>
              <a:t>nchidrea porturilor inutile deschise </a:t>
            </a:r>
            <a:r>
              <a:rPr lang="ro-RO" dirty="0"/>
              <a:t>și oprirea serviciilor inutile</a:t>
            </a:r>
            <a:r>
              <a:rPr lang="en-US" dirty="0"/>
              <a:t>;</a:t>
            </a:r>
          </a:p>
          <a:p>
            <a:pPr lvl="0"/>
            <a:r>
              <a:rPr lang="ro-RO" dirty="0"/>
              <a:t>Folosirea de diverse aplicați complementare de limitare/ verificare a accesului la procesele server precum </a:t>
            </a:r>
            <a:r>
              <a:rPr lang="ro-RO" dirty="0" err="1"/>
              <a:t>firewall-uri</a:t>
            </a:r>
            <a:r>
              <a:rPr lang="ro-RO" dirty="0"/>
              <a:t>, WAF – web </a:t>
            </a:r>
            <a:r>
              <a:rPr lang="ro-RO" dirty="0" err="1"/>
              <a:t>application</a:t>
            </a:r>
            <a:r>
              <a:rPr lang="ro-RO" dirty="0"/>
              <a:t> </a:t>
            </a:r>
            <a:r>
              <a:rPr lang="ro-RO" dirty="0" err="1"/>
              <a:t>firewall</a:t>
            </a:r>
            <a:r>
              <a:rPr lang="ro-RO" dirty="0"/>
              <a:t> (spre exemplu mod_</a:t>
            </a:r>
            <a:r>
              <a:rPr lang="ro-RO" dirty="0" err="1"/>
              <a:t>security</a:t>
            </a:r>
            <a:r>
              <a:rPr lang="ro-RO" dirty="0"/>
              <a:t> pe Linux), TCP </a:t>
            </a:r>
            <a:r>
              <a:rPr lang="ro-RO" dirty="0" err="1"/>
              <a:t>wrappers</a:t>
            </a:r>
            <a:r>
              <a:rPr lang="ro-RO" dirty="0"/>
              <a:t> (TCPD);</a:t>
            </a:r>
            <a:endParaRPr lang="en-US" dirty="0"/>
          </a:p>
          <a:p>
            <a:pPr lvl="0"/>
            <a:r>
              <a:rPr lang="ro-RO" dirty="0"/>
              <a:t>Adrese IP false pentru sistemele server ce exportă servicii in Internet (ascunderea lor în cadrul rețelei locale) și redirectarea doar a anumitor porturi esențiale de pe </a:t>
            </a:r>
            <a:r>
              <a:rPr lang="ro-RO" dirty="0" err="1"/>
              <a:t>router</a:t>
            </a:r>
            <a:r>
              <a:rPr lang="ro-RO" dirty="0"/>
              <a:t> către aceste sisteme server</a:t>
            </a:r>
            <a:r>
              <a:rPr lang="en-US" dirty="0"/>
              <a:t>;</a:t>
            </a:r>
            <a:endParaRPr lang="it-IT" dirty="0"/>
          </a:p>
          <a:p>
            <a:pPr eaLnBrk="1" hangingPunct="1"/>
            <a:r>
              <a:rPr lang="ro-RO" dirty="0"/>
              <a:t>Rularea proceselor server/a serviciilor (</a:t>
            </a:r>
            <a:r>
              <a:rPr lang="ro-RO" dirty="0" err="1"/>
              <a:t>daemon-ilor</a:t>
            </a:r>
            <a:r>
              <a:rPr lang="ro-RO" dirty="0"/>
              <a:t>) sub utilizatori fictivi și dedicați (nu ca </a:t>
            </a:r>
            <a:r>
              <a:rPr lang="ro-RO" dirty="0" err="1"/>
              <a:t>superuser</a:t>
            </a:r>
            <a:r>
              <a:rPr lang="ro-RO" dirty="0"/>
              <a:t>) </a:t>
            </a:r>
            <a:r>
              <a:rPr lang="ro-RO" dirty="0" err="1"/>
              <a:t>a.î</a:t>
            </a:r>
            <a:r>
              <a:rPr lang="ro-RO" dirty="0"/>
              <a:t>. dacă se exploatează o vulnerabilitate a unui astfel de serviciu să nu fie compromisă securitatea întregului sistem</a:t>
            </a:r>
            <a:r>
              <a:rPr lang="en-US" dirty="0"/>
              <a:t>;</a:t>
            </a:r>
            <a:endParaRPr lang="it-IT" dirty="0"/>
          </a:p>
          <a:p>
            <a:pPr eaLnBrk="1" hangingPunct="1"/>
            <a:r>
              <a:rPr lang="it-IT" dirty="0"/>
              <a:t>Programe suid-ate – programe care </a:t>
            </a:r>
            <a:r>
              <a:rPr lang="ro-RO" dirty="0"/>
              <a:t>î</a:t>
            </a:r>
            <a:r>
              <a:rPr lang="it-IT" dirty="0"/>
              <a:t>n UNIX/Linux se execut</a:t>
            </a:r>
            <a:r>
              <a:rPr lang="ro-RO" dirty="0"/>
              <a:t>ă</a:t>
            </a:r>
            <a:r>
              <a:rPr lang="it-IT" dirty="0"/>
              <a:t> cu drepturile utilizatorului proprietar </a:t>
            </a:r>
            <a:r>
              <a:rPr lang="ro-RO" dirty="0"/>
              <a:t>pe fișierul executabil (de obicei </a:t>
            </a:r>
            <a:r>
              <a:rPr lang="ro-RO" dirty="0" err="1"/>
              <a:t>root</a:t>
            </a:r>
            <a:r>
              <a:rPr lang="ro-RO" dirty="0"/>
              <a:t>), nu cu drepturile utilizatorului ce execută programul (un utilizator obișnuit spre exemplu) – vulnerabilități a unor astfel de programare sunt folosite de obicei pentru escaladarea de privilegii.</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ro-RO" dirty="0" err="1"/>
              <a:t>Exploit-uri</a:t>
            </a:r>
            <a:r>
              <a:rPr lang="ro-RO" dirty="0"/>
              <a:t> celebre*</a:t>
            </a:r>
          </a:p>
        </p:txBody>
      </p:sp>
      <p:sp>
        <p:nvSpPr>
          <p:cNvPr id="19459" name="Rectangle 3"/>
          <p:cNvSpPr>
            <a:spLocks noGrp="1" noChangeArrowheads="1"/>
          </p:cNvSpPr>
          <p:nvPr>
            <p:ph idx="1"/>
          </p:nvPr>
        </p:nvSpPr>
        <p:spPr>
          <a:xfrm>
            <a:off x="381000" y="1828800"/>
            <a:ext cx="8229600" cy="4302125"/>
          </a:xfrm>
        </p:spPr>
        <p:txBody>
          <a:bodyPr>
            <a:normAutofit fontScale="92500" lnSpcReduction="10000"/>
          </a:bodyPr>
          <a:lstStyle/>
          <a:p>
            <a:r>
              <a:rPr lang="en-US" dirty="0"/>
              <a:t>WUFTPD exploit (remote);</a:t>
            </a:r>
          </a:p>
          <a:p>
            <a:pPr eaLnBrk="1" hangingPunct="1"/>
            <a:r>
              <a:rPr lang="en-US" dirty="0" err="1"/>
              <a:t>ptrace</a:t>
            </a:r>
            <a:r>
              <a:rPr lang="en-US" dirty="0"/>
              <a:t> (local);</a:t>
            </a:r>
          </a:p>
          <a:p>
            <a:pPr eaLnBrk="1" hangingPunct="1"/>
            <a:r>
              <a:rPr lang="en-US" dirty="0" err="1"/>
              <a:t>Heartbleed</a:t>
            </a:r>
            <a:r>
              <a:rPr lang="en-US" dirty="0"/>
              <a:t>;</a:t>
            </a:r>
          </a:p>
          <a:p>
            <a:pPr eaLnBrk="1" hangingPunct="1"/>
            <a:r>
              <a:rPr lang="en-US" dirty="0"/>
              <a:t>Shellshock;</a:t>
            </a:r>
          </a:p>
          <a:p>
            <a:pPr eaLnBrk="1" hangingPunct="1"/>
            <a:r>
              <a:rPr lang="en-US" dirty="0"/>
              <a:t>Meltdown, </a:t>
            </a:r>
            <a:r>
              <a:rPr lang="en-US" dirty="0" err="1"/>
              <a:t>Spectre</a:t>
            </a:r>
            <a:r>
              <a:rPr lang="en-US" dirty="0"/>
              <a:t>;</a:t>
            </a:r>
          </a:p>
          <a:p>
            <a:pPr eaLnBrk="1" hangingPunct="1"/>
            <a:r>
              <a:rPr lang="en-US" dirty="0" err="1"/>
              <a:t>EternalBlue</a:t>
            </a:r>
            <a:r>
              <a:rPr lang="en-US" dirty="0"/>
              <a:t>.</a:t>
            </a:r>
            <a:endParaRPr lang="ro-RO" dirty="0"/>
          </a:p>
          <a:p>
            <a:pPr eaLnBrk="1" hangingPunct="1">
              <a:buNone/>
            </a:pPr>
            <a:endParaRPr lang="ro-RO" dirty="0"/>
          </a:p>
          <a:p>
            <a:pPr marL="0" indent="0">
              <a:buNone/>
            </a:pPr>
            <a:r>
              <a:rPr lang="ro-RO" sz="1700" dirty="0"/>
              <a:t>Lista nu este exhaustivă </a:t>
            </a:r>
            <a:r>
              <a:rPr lang="ro-RO" sz="1700" dirty="0">
                <a:sym typeface="Wingdings" pitchFamily="2" charset="2"/>
              </a:rPr>
              <a:t> Conține doar unele </a:t>
            </a:r>
            <a:r>
              <a:rPr lang="en-US" sz="1700" dirty="0">
                <a:sym typeface="Wingdings" pitchFamily="2" charset="2"/>
              </a:rPr>
              <a:t>exploit-</a:t>
            </a:r>
            <a:r>
              <a:rPr lang="en-US" sz="1700" dirty="0" err="1">
                <a:sym typeface="Wingdings" pitchFamily="2" charset="2"/>
              </a:rPr>
              <a:t>uri</a:t>
            </a:r>
            <a:r>
              <a:rPr lang="en-US" sz="1700" dirty="0">
                <a:sym typeface="Wingdings" pitchFamily="2" charset="2"/>
              </a:rPr>
              <a:t> </a:t>
            </a:r>
            <a:r>
              <a:rPr lang="ro-RO" sz="1700" dirty="0">
                <a:sym typeface="Wingdings" pitchFamily="2" charset="2"/>
              </a:rPr>
              <a:t>cu care “s-a confruntat” subsemnatul. Rog a mi se sugera prin e-mail și alte omise care merită amintite.</a:t>
            </a:r>
            <a:endParaRPr lang="ro-RO" sz="17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t>Malware Trends</a:t>
            </a:r>
          </a:p>
        </p:txBody>
      </p:sp>
      <p:sp>
        <p:nvSpPr>
          <p:cNvPr id="20483" name="Rectangle 3"/>
          <p:cNvSpPr>
            <a:spLocks noGrp="1" noChangeArrowheads="1"/>
          </p:cNvSpPr>
          <p:nvPr>
            <p:ph idx="1"/>
          </p:nvPr>
        </p:nvSpPr>
        <p:spPr/>
        <p:txBody>
          <a:bodyPr>
            <a:normAutofit fontScale="85000" lnSpcReduction="10000"/>
          </a:bodyPr>
          <a:lstStyle/>
          <a:p>
            <a:pPr eaLnBrk="1" hangingPunct="1">
              <a:buFont typeface="Wingdings" pitchFamily="2" charset="2"/>
              <a:buNone/>
            </a:pPr>
            <a:endParaRPr lang="ro-RO" dirty="0"/>
          </a:p>
          <a:p>
            <a:pPr eaLnBrk="1" hangingPunct="1"/>
            <a:r>
              <a:rPr lang="en-US" dirty="0"/>
              <a:t>D</a:t>
            </a:r>
            <a:r>
              <a:rPr lang="ro-RO" dirty="0" err="1"/>
              <a:t>acă</a:t>
            </a:r>
            <a:r>
              <a:rPr lang="ro-RO" dirty="0"/>
              <a:t> la început programele </a:t>
            </a:r>
            <a:r>
              <a:rPr lang="ro-RO" dirty="0" err="1"/>
              <a:t>malware</a:t>
            </a:r>
            <a:r>
              <a:rPr lang="ro-RO" dirty="0"/>
              <a:t> erau create din "teribilism", azi principalul lor scop este cel financiar;</a:t>
            </a:r>
          </a:p>
          <a:p>
            <a:pPr eaLnBrk="1" hangingPunct="1"/>
            <a:r>
              <a:rPr lang="en-US" dirty="0"/>
              <a:t>M</a:t>
            </a:r>
            <a:r>
              <a:rPr lang="ro-RO" dirty="0" err="1"/>
              <a:t>igrarea</a:t>
            </a:r>
            <a:r>
              <a:rPr lang="ro-RO" dirty="0"/>
              <a:t> spre web;</a:t>
            </a:r>
          </a:p>
          <a:p>
            <a:pPr eaLnBrk="1" hangingPunct="1"/>
            <a:r>
              <a:rPr lang="en-US" dirty="0"/>
              <a:t>D</a:t>
            </a:r>
            <a:r>
              <a:rPr lang="ro-RO" dirty="0" err="1"/>
              <a:t>ezvoltarea</a:t>
            </a:r>
            <a:r>
              <a:rPr lang="ro-RO" dirty="0"/>
              <a:t> de generatoare sau instrumente capabile să creeze automat noi viruși sau aplicații </a:t>
            </a:r>
            <a:r>
              <a:rPr lang="ro-RO" dirty="0" err="1"/>
              <a:t>malware</a:t>
            </a:r>
            <a:r>
              <a:rPr lang="ro-RO" dirty="0"/>
              <a:t>;</a:t>
            </a:r>
          </a:p>
          <a:p>
            <a:pPr eaLnBrk="1" hangingPunct="1"/>
            <a:r>
              <a:rPr lang="en-US" dirty="0"/>
              <a:t>I</a:t>
            </a:r>
            <a:r>
              <a:rPr lang="ro-RO" dirty="0" err="1"/>
              <a:t>mplicarea</a:t>
            </a:r>
            <a:r>
              <a:rPr lang="ro-RO" dirty="0"/>
              <a:t> a mai mult de un individ într-un atac / crearea unei aplicații </a:t>
            </a:r>
            <a:r>
              <a:rPr lang="ro-RO" dirty="0" err="1"/>
              <a:t>malware</a:t>
            </a:r>
            <a:r>
              <a:rPr lang="ro-RO" dirty="0"/>
              <a:t> - organizații mari, entități statale: </a:t>
            </a:r>
            <a:r>
              <a:rPr lang="ro-RO" dirty="0" err="1"/>
              <a:t>cyber</a:t>
            </a:r>
            <a:r>
              <a:rPr lang="ro-RO" dirty="0"/>
              <a:t> </a:t>
            </a:r>
            <a:r>
              <a:rPr lang="ro-RO" dirty="0" err="1"/>
              <a:t>war</a:t>
            </a:r>
            <a:r>
              <a:rPr lang="ro-RO" dirty="0"/>
              <a:t>, spionaj, crimă organizată.</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Bibliografie</a:t>
            </a:r>
          </a:p>
        </p:txBody>
      </p:sp>
      <p:sp>
        <p:nvSpPr>
          <p:cNvPr id="21507" name="Rectangle 3"/>
          <p:cNvSpPr>
            <a:spLocks noGrp="1" noChangeArrowheads="1"/>
          </p:cNvSpPr>
          <p:nvPr>
            <p:ph idx="1"/>
          </p:nvPr>
        </p:nvSpPr>
        <p:spPr/>
        <p:txBody>
          <a:bodyPr>
            <a:normAutofit/>
          </a:bodyPr>
          <a:lstStyle/>
          <a:p>
            <a:pPr eaLnBrk="1" hangingPunct="1">
              <a:lnSpc>
                <a:spcPct val="80000"/>
              </a:lnSpc>
              <a:buFont typeface="Wingdings" pitchFamily="2" charset="2"/>
              <a:buNone/>
            </a:pPr>
            <a:endParaRPr lang="en-US" sz="2000" dirty="0"/>
          </a:p>
          <a:p>
            <a:pPr>
              <a:lnSpc>
                <a:spcPct val="80000"/>
              </a:lnSpc>
            </a:pPr>
            <a:r>
              <a:rPr lang="da-DK" sz="2000" dirty="0"/>
              <a:t>Moheeb Abu Rajab et. Al, </a:t>
            </a:r>
            <a:r>
              <a:rPr lang="en-US" sz="2000" i="1" dirty="0"/>
              <a:t>The </a:t>
            </a:r>
            <a:r>
              <a:rPr lang="en-US" sz="2000" i="1" dirty="0" err="1"/>
              <a:t>Nocebo</a:t>
            </a:r>
            <a:r>
              <a:rPr lang="en-US" sz="2000" i="1" dirty="0"/>
              <a:t>* Effect on </a:t>
            </a:r>
            <a:r>
              <a:rPr lang="en-US" sz="2000" i="1" dirty="0" err="1"/>
              <a:t>theWeb</a:t>
            </a:r>
            <a:r>
              <a:rPr lang="en-US" sz="2000" i="1" dirty="0"/>
              <a:t>: An Analysis of Fake Anti-Virus Distribution</a:t>
            </a:r>
            <a:r>
              <a:rPr lang="en-US" sz="2000" dirty="0"/>
              <a:t> </a:t>
            </a:r>
          </a:p>
          <a:p>
            <a:pPr>
              <a:lnSpc>
                <a:spcPct val="80000"/>
              </a:lnSpc>
              <a:buNone/>
            </a:pPr>
            <a:r>
              <a:rPr lang="en-US" sz="2000" dirty="0"/>
              <a:t>	</a:t>
            </a:r>
            <a:r>
              <a:rPr lang="en-US" sz="2000" dirty="0">
                <a:hlinkClick r:id="rId2"/>
              </a:rPr>
              <a:t>http://krebsonsecurity.com/wp-content/uploads/2010/04/leet10.pdf</a:t>
            </a:r>
            <a:endParaRPr lang="en-US" sz="2000" dirty="0"/>
          </a:p>
          <a:p>
            <a:pPr eaLnBrk="1" hangingPunct="1">
              <a:lnSpc>
                <a:spcPct val="80000"/>
              </a:lnSpc>
              <a:buNone/>
            </a:pPr>
            <a:endParaRPr lang="en-US" sz="2000" dirty="0"/>
          </a:p>
          <a:p>
            <a:pPr>
              <a:lnSpc>
                <a:spcPct val="80000"/>
              </a:lnSpc>
            </a:pPr>
            <a:r>
              <a:rPr lang="en-US" sz="2000" dirty="0"/>
              <a:t>Martin </a:t>
            </a:r>
            <a:r>
              <a:rPr lang="en-US" sz="2000" dirty="0" err="1"/>
              <a:t>Boldt</a:t>
            </a:r>
            <a:r>
              <a:rPr lang="en-US" sz="2000" dirty="0"/>
              <a:t>, </a:t>
            </a:r>
            <a:r>
              <a:rPr lang="en-US" sz="2000" dirty="0" err="1"/>
              <a:t>Bengt</a:t>
            </a:r>
            <a:r>
              <a:rPr lang="en-US" sz="2000" dirty="0"/>
              <a:t> </a:t>
            </a:r>
            <a:r>
              <a:rPr lang="en-US" sz="2000" dirty="0" err="1"/>
              <a:t>Carlsson</a:t>
            </a:r>
            <a:r>
              <a:rPr lang="en-US" sz="2000" dirty="0"/>
              <a:t>, </a:t>
            </a:r>
            <a:r>
              <a:rPr lang="en-US" sz="2000" i="1" dirty="0"/>
              <a:t>Privacy-Invasive Software and Preventive Mechanisms</a:t>
            </a:r>
          </a:p>
          <a:p>
            <a:pPr>
              <a:lnSpc>
                <a:spcPct val="80000"/>
              </a:lnSpc>
              <a:buNone/>
            </a:pPr>
            <a:r>
              <a:rPr lang="en-US" sz="2000" dirty="0"/>
              <a:t>	</a:t>
            </a:r>
            <a:r>
              <a:rPr lang="en-US" sz="2000" dirty="0">
                <a:hlinkClick r:id="rId3"/>
              </a:rPr>
              <a:t>https://www.researchgate.net/publication/221254977_Privacy-Invasive_Software_and_Preventive_Mechanisms</a:t>
            </a:r>
            <a:endParaRPr lang="en-US" sz="2000" dirty="0"/>
          </a:p>
          <a:p>
            <a:pPr eaLnBrk="1" hangingPunct="1">
              <a:lnSpc>
                <a:spcPct val="80000"/>
              </a:lnSpc>
              <a:buNone/>
            </a:pPr>
            <a:endParaRPr lang="en-US" sz="2000" i="1" dirty="0"/>
          </a:p>
          <a:p>
            <a:pPr eaLnBrk="1" hangingPunct="1">
              <a:lnSpc>
                <a:spcPct val="80000"/>
              </a:lnSpc>
            </a:pPr>
            <a:r>
              <a:rPr lang="en-US" sz="2000" i="1" dirty="0"/>
              <a:t>Privacy-Invasive software</a:t>
            </a:r>
          </a:p>
          <a:p>
            <a:pPr eaLnBrk="1" hangingPunct="1">
              <a:lnSpc>
                <a:spcPct val="80000"/>
              </a:lnSpc>
              <a:buFont typeface="Wingdings" pitchFamily="2" charset="2"/>
              <a:buNone/>
            </a:pPr>
            <a:r>
              <a:rPr lang="en-US" sz="2000" dirty="0"/>
              <a:t>	</a:t>
            </a:r>
            <a:r>
              <a:rPr lang="en-US" sz="2000" dirty="0">
                <a:hlinkClick r:id="rId4"/>
              </a:rPr>
              <a:t>http://en.wikipedia.org/wiki/Privacy-invasive_software</a:t>
            </a:r>
            <a:endParaRPr lang="en-US" sz="2000" dirty="0"/>
          </a:p>
          <a:p>
            <a:pPr eaLnBrk="1" hangingPunct="1">
              <a:lnSpc>
                <a:spcPct val="80000"/>
              </a:lnSpc>
            </a:pPr>
            <a:endParaRPr lang="en-US" sz="2000" dirty="0"/>
          </a:p>
          <a:p>
            <a:pPr>
              <a:lnSpc>
                <a:spcPct val="80000"/>
              </a:lnSpc>
            </a:pPr>
            <a:r>
              <a:rPr lang="ro-RO" sz="2000" dirty="0"/>
              <a:t>Jeremy </a:t>
            </a:r>
            <a:r>
              <a:rPr lang="ro-RO" sz="2000" dirty="0" err="1"/>
              <a:t>Paquette</a:t>
            </a:r>
            <a:r>
              <a:rPr lang="ro-RO" sz="2000" dirty="0"/>
              <a:t>, </a:t>
            </a:r>
            <a:r>
              <a:rPr lang="ro-RO" sz="2000" i="1" dirty="0"/>
              <a:t>A </a:t>
            </a:r>
            <a:r>
              <a:rPr lang="ro-RO" sz="2000" i="1" dirty="0" err="1"/>
              <a:t>History</a:t>
            </a:r>
            <a:r>
              <a:rPr lang="ro-RO" sz="2000" i="1" dirty="0"/>
              <a:t> of </a:t>
            </a:r>
            <a:r>
              <a:rPr lang="ro-RO" sz="2000" i="1" dirty="0" err="1"/>
              <a:t>Viruses</a:t>
            </a:r>
            <a:r>
              <a:rPr lang="ro-RO" sz="2000" i="1" dirty="0"/>
              <a:t> </a:t>
            </a:r>
            <a:r>
              <a:rPr lang="ro-RO" sz="2000" dirty="0">
                <a:hlinkClick r:id="rId5"/>
              </a:rPr>
              <a:t>http://www.symantec.com/connect/articles/history-viruses</a:t>
            </a:r>
            <a:endParaRPr lang="en-US" sz="2000" dirty="0"/>
          </a:p>
          <a:p>
            <a:pPr eaLnBrk="1" hangingPunct="1">
              <a:lnSpc>
                <a:spcPct val="80000"/>
              </a:lnSpc>
              <a:buFont typeface="Wingdings" pitchFamily="2" charset="2"/>
              <a:buNone/>
            </a:pP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pPr eaLnBrk="1" hangingPunct="1">
              <a:defRPr/>
            </a:pPr>
            <a:r>
              <a:rPr lang="ro-RO" dirty="0"/>
              <a:t>Principala cauză de răspândire a aplicațiilor </a:t>
            </a:r>
            <a:r>
              <a:rPr lang="ro-RO" dirty="0" err="1"/>
              <a:t>malware</a:t>
            </a:r>
            <a:r>
              <a:rPr lang="ro-RO" dirty="0"/>
              <a:t>: factorul uman</a:t>
            </a:r>
          </a:p>
        </p:txBody>
      </p:sp>
      <p:sp>
        <p:nvSpPr>
          <p:cNvPr id="4099" name="Rectangle 3"/>
          <p:cNvSpPr>
            <a:spLocks noGrp="1" noChangeArrowheads="1"/>
          </p:cNvSpPr>
          <p:nvPr>
            <p:ph idx="1"/>
          </p:nvPr>
        </p:nvSpPr>
        <p:spPr/>
        <p:txBody>
          <a:bodyPr/>
          <a:lstStyle/>
          <a:p>
            <a:pPr eaLnBrk="1" hangingPunct="1">
              <a:lnSpc>
                <a:spcPct val="90000"/>
              </a:lnSpc>
              <a:buFont typeface="Wingdings" pitchFamily="2" charset="2"/>
              <a:buNone/>
            </a:pPr>
            <a:r>
              <a:rPr lang="en-US" sz="2800" dirty="0"/>
              <a:t>	</a:t>
            </a:r>
            <a:endParaRPr lang="ro-RO" sz="2800" dirty="0"/>
          </a:p>
          <a:p>
            <a:pPr eaLnBrk="1" hangingPunct="1">
              <a:lnSpc>
                <a:spcPct val="90000"/>
              </a:lnSpc>
              <a:buFont typeface="Wingdings" pitchFamily="2" charset="2"/>
              <a:buNone/>
            </a:pPr>
            <a:r>
              <a:rPr lang="ro-RO" sz="2800" dirty="0"/>
              <a:t>	"</a:t>
            </a:r>
            <a:r>
              <a:rPr lang="ro-RO" sz="2800" b="1" dirty="0">
                <a:solidFill>
                  <a:srgbClr val="FF0000"/>
                </a:solidFill>
              </a:rPr>
              <a:t>The </a:t>
            </a:r>
            <a:r>
              <a:rPr lang="ro-RO" sz="2800" b="1" dirty="0" err="1">
                <a:solidFill>
                  <a:srgbClr val="FF0000"/>
                </a:solidFill>
              </a:rPr>
              <a:t>human</a:t>
            </a:r>
            <a:r>
              <a:rPr lang="ro-RO" sz="2800" b="1" dirty="0">
                <a:solidFill>
                  <a:srgbClr val="FF0000"/>
                </a:solidFill>
              </a:rPr>
              <a:t> </a:t>
            </a:r>
            <a:r>
              <a:rPr lang="ro-RO" sz="2800" b="1" dirty="0" err="1">
                <a:solidFill>
                  <a:srgbClr val="FF0000"/>
                </a:solidFill>
              </a:rPr>
              <a:t>factors</a:t>
            </a:r>
            <a:r>
              <a:rPr lang="ro-RO" sz="2800" b="1" dirty="0">
                <a:solidFill>
                  <a:srgbClr val="FF0000"/>
                </a:solidFill>
              </a:rPr>
              <a:t> </a:t>
            </a:r>
            <a:r>
              <a:rPr lang="ro-RO" sz="2800" dirty="0"/>
              <a:t>are </a:t>
            </a:r>
            <a:r>
              <a:rPr lang="ro-RO" sz="2800" dirty="0" err="1"/>
              <a:t>beginning</a:t>
            </a:r>
            <a:r>
              <a:rPr lang="ro-RO" sz="2800" dirty="0"/>
              <a:t> </a:t>
            </a:r>
            <a:r>
              <a:rPr lang="ro-RO" sz="2800" dirty="0" err="1"/>
              <a:t>to</a:t>
            </a:r>
            <a:r>
              <a:rPr lang="ro-RO" sz="2800" dirty="0"/>
              <a:t> </a:t>
            </a:r>
            <a:r>
              <a:rPr lang="ro-RO" sz="2800" dirty="0" err="1"/>
              <a:t>outweigh</a:t>
            </a:r>
            <a:r>
              <a:rPr lang="ro-RO" sz="2800" dirty="0"/>
              <a:t> </a:t>
            </a:r>
            <a:r>
              <a:rPr lang="ro-RO" sz="2800" dirty="0" err="1"/>
              <a:t>technical</a:t>
            </a:r>
            <a:r>
              <a:rPr lang="ro-RO" sz="2800" dirty="0"/>
              <a:t> </a:t>
            </a:r>
            <a:r>
              <a:rPr lang="ro-RO" sz="2800" dirty="0" err="1"/>
              <a:t>ones</a:t>
            </a:r>
            <a:r>
              <a:rPr lang="ro-RO" sz="2800" dirty="0"/>
              <a:t> as </a:t>
            </a:r>
            <a:r>
              <a:rPr lang="ro-RO" sz="2800" dirty="0" err="1"/>
              <a:t>the</a:t>
            </a:r>
            <a:r>
              <a:rPr lang="ro-RO" sz="2800" dirty="0"/>
              <a:t> </a:t>
            </a:r>
            <a:r>
              <a:rPr lang="ro-RO" sz="2800" dirty="0" err="1"/>
              <a:t>primary</a:t>
            </a:r>
            <a:r>
              <a:rPr lang="ro-RO" sz="2800" dirty="0"/>
              <a:t> </a:t>
            </a:r>
            <a:r>
              <a:rPr lang="ro-RO" sz="2800" dirty="0" err="1"/>
              <a:t>genesis</a:t>
            </a:r>
            <a:r>
              <a:rPr lang="ro-RO" sz="2800" dirty="0"/>
              <a:t> of viral </a:t>
            </a:r>
            <a:r>
              <a:rPr lang="ro-RO" sz="2800" dirty="0" err="1"/>
              <a:t>security</a:t>
            </a:r>
            <a:r>
              <a:rPr lang="ro-RO" sz="2800" dirty="0"/>
              <a:t> </a:t>
            </a:r>
            <a:r>
              <a:rPr lang="ro-RO" sz="2800" dirty="0" err="1"/>
              <a:t>threats</a:t>
            </a:r>
            <a:r>
              <a:rPr lang="ro-RO" sz="2800" dirty="0"/>
              <a:t>. The problem of </a:t>
            </a:r>
            <a:r>
              <a:rPr lang="ro-RO" sz="2800" dirty="0" err="1"/>
              <a:t>teaching</a:t>
            </a:r>
            <a:r>
              <a:rPr lang="ro-RO" sz="2800" dirty="0"/>
              <a:t> </a:t>
            </a:r>
            <a:r>
              <a:rPr lang="ro-RO" sz="2800" dirty="0" err="1"/>
              <a:t>the</a:t>
            </a:r>
            <a:r>
              <a:rPr lang="ro-RO" sz="2800" dirty="0"/>
              <a:t> </a:t>
            </a:r>
            <a:r>
              <a:rPr lang="ro-RO" sz="2800" dirty="0" err="1"/>
              <a:t>user</a:t>
            </a:r>
            <a:r>
              <a:rPr lang="ro-RO" sz="2800" dirty="0"/>
              <a:t> </a:t>
            </a:r>
            <a:r>
              <a:rPr lang="ro-RO" sz="2800" dirty="0" err="1"/>
              <a:t>population</a:t>
            </a:r>
            <a:r>
              <a:rPr lang="ro-RO" sz="2800" dirty="0"/>
              <a:t> </a:t>
            </a:r>
            <a:r>
              <a:rPr lang="ro-RO" sz="2800" dirty="0" err="1"/>
              <a:t>to</a:t>
            </a:r>
            <a:r>
              <a:rPr lang="ro-RO" sz="2800" dirty="0"/>
              <a:t> practice safe </a:t>
            </a:r>
            <a:r>
              <a:rPr lang="ro-RO" sz="2800" dirty="0" err="1"/>
              <a:t>computing</a:t>
            </a:r>
            <a:r>
              <a:rPr lang="ro-RO" sz="2800" dirty="0"/>
              <a:t> </a:t>
            </a:r>
            <a:r>
              <a:rPr lang="ro-RO" sz="2800" dirty="0" err="1"/>
              <a:t>is</a:t>
            </a:r>
            <a:r>
              <a:rPr lang="ro-RO" sz="2800" dirty="0"/>
              <a:t> a </a:t>
            </a:r>
            <a:r>
              <a:rPr lang="ro-RO" sz="2800" dirty="0" err="1"/>
              <a:t>challenge</a:t>
            </a:r>
            <a:r>
              <a:rPr lang="ro-RO" sz="2800" dirty="0"/>
              <a:t> at </a:t>
            </a:r>
            <a:r>
              <a:rPr lang="ro-RO" sz="2800" dirty="0" err="1"/>
              <a:t>least</a:t>
            </a:r>
            <a:r>
              <a:rPr lang="ro-RO" sz="2800" dirty="0"/>
              <a:t> </a:t>
            </a:r>
            <a:r>
              <a:rPr lang="ro-RO" sz="2800" dirty="0" err="1"/>
              <a:t>equal</a:t>
            </a:r>
            <a:r>
              <a:rPr lang="ro-RO" sz="2800" dirty="0"/>
              <a:t> </a:t>
            </a:r>
            <a:r>
              <a:rPr lang="ro-RO" sz="2800" dirty="0" err="1"/>
              <a:t>to</a:t>
            </a:r>
            <a:r>
              <a:rPr lang="ro-RO" sz="2800" dirty="0"/>
              <a:t> </a:t>
            </a:r>
            <a:r>
              <a:rPr lang="ro-RO" sz="2800" dirty="0" err="1"/>
              <a:t>the</a:t>
            </a:r>
            <a:r>
              <a:rPr lang="ro-RO" sz="2800" dirty="0"/>
              <a:t> </a:t>
            </a:r>
            <a:r>
              <a:rPr lang="ro-RO" sz="2800" dirty="0" err="1"/>
              <a:t>technical</a:t>
            </a:r>
            <a:r>
              <a:rPr lang="ro-RO" sz="2800" dirty="0"/>
              <a:t> </a:t>
            </a:r>
            <a:r>
              <a:rPr lang="ro-RO" sz="2800" dirty="0" err="1"/>
              <a:t>question</a:t>
            </a:r>
            <a:r>
              <a:rPr lang="ro-RO" sz="2800" dirty="0"/>
              <a:t> of </a:t>
            </a:r>
            <a:r>
              <a:rPr lang="ro-RO" sz="2800" dirty="0" err="1"/>
              <a:t>making</a:t>
            </a:r>
            <a:r>
              <a:rPr lang="ro-RO" sz="2800" dirty="0"/>
              <a:t> </a:t>
            </a:r>
            <a:r>
              <a:rPr lang="ro-RO" sz="2800" dirty="0" err="1"/>
              <a:t>computers</a:t>
            </a:r>
            <a:r>
              <a:rPr lang="ro-RO" sz="2800" dirty="0"/>
              <a:t> safe </a:t>
            </a:r>
            <a:r>
              <a:rPr lang="ro-RO" sz="2800" dirty="0" err="1"/>
              <a:t>from</a:t>
            </a:r>
            <a:r>
              <a:rPr lang="ro-RO" sz="2800" dirty="0"/>
              <a:t> </a:t>
            </a:r>
            <a:r>
              <a:rPr lang="ro-RO" sz="2800" dirty="0" err="1"/>
              <a:t>malicious</a:t>
            </a:r>
            <a:r>
              <a:rPr lang="ro-RO" sz="2800" dirty="0"/>
              <a:t> code."</a:t>
            </a:r>
            <a:endParaRPr lang="en-US" sz="2800" dirty="0"/>
          </a:p>
          <a:p>
            <a:pPr eaLnBrk="1" hangingPunct="1">
              <a:lnSpc>
                <a:spcPct val="90000"/>
              </a:lnSpc>
              <a:buFont typeface="Wingdings" pitchFamily="2" charset="2"/>
              <a:buNone/>
            </a:pPr>
            <a:r>
              <a:rPr lang="en-US" dirty="0"/>
              <a:t>						</a:t>
            </a:r>
          </a:p>
          <a:p>
            <a:pPr algn="r">
              <a:lnSpc>
                <a:spcPct val="90000"/>
              </a:lnSpc>
              <a:buFont typeface="Wingdings" pitchFamily="2" charset="2"/>
              <a:buNone/>
            </a:pPr>
            <a:r>
              <a:rPr lang="en-US" sz="2800" dirty="0"/>
              <a:t>		</a:t>
            </a:r>
            <a:r>
              <a:rPr lang="ro-RO" sz="2800" dirty="0"/>
              <a:t>Jeremy </a:t>
            </a:r>
            <a:r>
              <a:rPr lang="ro-RO" sz="2800" dirty="0" err="1"/>
              <a:t>Paquette</a:t>
            </a:r>
            <a:r>
              <a:rPr lang="en-US" sz="2800" dirty="0"/>
              <a:t> - </a:t>
            </a:r>
            <a:r>
              <a:rPr lang="en-US" sz="2800" i="1" dirty="0"/>
              <a:t>A History of Viruses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defRPr/>
            </a:pPr>
            <a:r>
              <a:rPr lang="ro-RO" sz="3600" dirty="0"/>
              <a:t>Slaba diversificare a platformelor / sistemelor de operare</a:t>
            </a:r>
          </a:p>
        </p:txBody>
      </p:sp>
      <p:sp>
        <p:nvSpPr>
          <p:cNvPr id="5123" name="Rectangle 3"/>
          <p:cNvSpPr>
            <a:spLocks noGrp="1" noChangeArrowheads="1"/>
          </p:cNvSpPr>
          <p:nvPr>
            <p:ph sz="half" idx="1"/>
          </p:nvPr>
        </p:nvSpPr>
        <p:spPr/>
        <p:txBody>
          <a:bodyPr>
            <a:normAutofit fontScale="92500" lnSpcReduction="20000"/>
          </a:bodyPr>
          <a:lstStyle/>
          <a:p>
            <a:pPr marL="0" indent="0">
              <a:lnSpc>
                <a:spcPct val="90000"/>
              </a:lnSpc>
              <a:buNone/>
            </a:pPr>
            <a:r>
              <a:rPr lang="ro-RO" sz="2800" dirty="0"/>
              <a:t>Adevăr cunoscut din biologie/medicină: diversitatea genetică și rezistența în fața virușilor</a:t>
            </a:r>
            <a:endParaRPr lang="en-US" sz="2800" dirty="0"/>
          </a:p>
          <a:p>
            <a:pPr eaLnBrk="1" hangingPunct="1">
              <a:lnSpc>
                <a:spcPct val="90000"/>
              </a:lnSpc>
            </a:pPr>
            <a:r>
              <a:rPr lang="ro-RO" sz="2800" dirty="0"/>
              <a:t>Cu cât o specie este mai diversificată genetic cu atât este mai rezisten</a:t>
            </a:r>
            <a:r>
              <a:rPr lang="ro-RO" dirty="0"/>
              <a:t>ț</a:t>
            </a:r>
            <a:r>
              <a:rPr lang="ro-RO" sz="2800" dirty="0"/>
              <a:t>ă în fața infecțiilor.</a:t>
            </a:r>
          </a:p>
          <a:p>
            <a:pPr eaLnBrk="1" hangingPunct="1">
              <a:lnSpc>
                <a:spcPct val="90000"/>
              </a:lnSpc>
              <a:buNone/>
            </a:pPr>
            <a:endParaRPr lang="ro-RO" sz="2800" dirty="0"/>
          </a:p>
          <a:p>
            <a:pPr eaLnBrk="1" hangingPunct="1">
              <a:lnSpc>
                <a:spcPct val="90000"/>
              </a:lnSpc>
              <a:buFont typeface="Wingdings" pitchFamily="2" charset="2"/>
              <a:buNone/>
            </a:pPr>
            <a:r>
              <a:rPr lang="ro-RO" sz="2800" dirty="0" err="1"/>
              <a:t>Exempl</a:t>
            </a:r>
            <a:r>
              <a:rPr lang="en-US" sz="2800" dirty="0"/>
              <a:t>u</a:t>
            </a:r>
            <a:r>
              <a:rPr lang="ro-RO" sz="2800" dirty="0"/>
              <a:t>:</a:t>
            </a:r>
          </a:p>
          <a:p>
            <a:pPr eaLnBrk="1" hangingPunct="1">
              <a:lnSpc>
                <a:spcPct val="90000"/>
              </a:lnSpc>
            </a:pPr>
            <a:r>
              <a:rPr lang="ro-RO" sz="2800" dirty="0"/>
              <a:t>dispariția diavolului </a:t>
            </a:r>
            <a:r>
              <a:rPr lang="ro-RO" sz="2800" dirty="0" err="1"/>
              <a:t>tasmanian</a:t>
            </a:r>
            <a:r>
              <a:rPr lang="ro-RO" sz="2800" dirty="0"/>
              <a:t> datorită slabei diferențieri genetice între indivizi</a:t>
            </a:r>
            <a:r>
              <a:rPr lang="ro-RO" dirty="0"/>
              <a:t>.</a:t>
            </a:r>
            <a:endParaRPr lang="ro-RO" sz="2800" dirty="0"/>
          </a:p>
        </p:txBody>
      </p:sp>
      <p:sp>
        <p:nvSpPr>
          <p:cNvPr id="4" name="Content Placeholder 3"/>
          <p:cNvSpPr>
            <a:spLocks noGrp="1"/>
          </p:cNvSpPr>
          <p:nvPr>
            <p:ph sz="half" idx="2"/>
          </p:nvPr>
        </p:nvSpPr>
        <p:spPr/>
        <p:txBody>
          <a:bodyPr>
            <a:normAutofit fontScale="92500" lnSpcReduction="20000"/>
          </a:bodyPr>
          <a:lstStyle/>
          <a:p>
            <a:pPr marL="0" indent="0">
              <a:buNone/>
            </a:pPr>
            <a:r>
              <a:rPr lang="ro-RO" dirty="0"/>
              <a:t>Cu cât diversitatea echipamentelor este mai mică, riscul ca un procent mai mare de echipamente să fie afectat de o infecție virală este mai ridicat.</a:t>
            </a:r>
            <a:endParaRPr lang="en-US" dirty="0"/>
          </a:p>
          <a:p>
            <a:pPr>
              <a:buNone/>
            </a:pPr>
            <a:endParaRPr lang="ro-RO" dirty="0"/>
          </a:p>
          <a:p>
            <a:pPr>
              <a:buNone/>
            </a:pPr>
            <a:r>
              <a:rPr lang="ro-RO" dirty="0" err="1"/>
              <a:t>Exempl</a:t>
            </a:r>
            <a:r>
              <a:rPr lang="en-US" dirty="0"/>
              <a:t>u:</a:t>
            </a:r>
          </a:p>
          <a:p>
            <a:r>
              <a:rPr lang="ro-RO" dirty="0"/>
              <a:t>gradul mare de infectare a calculatoarelor personale, majoritatea rulând sisteme de operare Windows.</a:t>
            </a:r>
            <a:endParaRPr lang="en-US" dirty="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Autofit/>
          </a:bodyPr>
          <a:lstStyle/>
          <a:p>
            <a:r>
              <a:rPr lang="ro-RO" sz="3200" dirty="0"/>
              <a:t>Forme ale programelor </a:t>
            </a:r>
            <a:r>
              <a:rPr lang="ro-RO" sz="3200" dirty="0" err="1"/>
              <a:t>malware</a:t>
            </a:r>
            <a:r>
              <a:rPr lang="ro-RO" sz="3200" dirty="0"/>
              <a:t> propagate datorită / prin intermediul utilizatorului uman</a:t>
            </a:r>
          </a:p>
        </p:txBody>
      </p:sp>
      <p:sp>
        <p:nvSpPr>
          <p:cNvPr id="6147" name="Rectangle 3"/>
          <p:cNvSpPr>
            <a:spLocks noGrp="1" noChangeArrowheads="1"/>
          </p:cNvSpPr>
          <p:nvPr>
            <p:ph idx="1"/>
          </p:nvPr>
        </p:nvSpPr>
        <p:spPr>
          <a:xfrm>
            <a:off x="457200" y="1874837"/>
            <a:ext cx="8229600" cy="4525963"/>
          </a:xfrm>
        </p:spPr>
        <p:txBody>
          <a:bodyPr>
            <a:normAutofit fontScale="62500" lnSpcReduction="20000"/>
          </a:bodyPr>
          <a:lstStyle/>
          <a:p>
            <a:pPr lvl="0"/>
            <a:r>
              <a:rPr lang="ro-RO" dirty="0"/>
              <a:t>Rularea de fișiere executabile de proveniență necunoscută / surse de neîncredere descărcate de pe Internet, rețele P2P (</a:t>
            </a:r>
            <a:r>
              <a:rPr lang="ro-RO" dirty="0" err="1"/>
              <a:t>torrent-e</a:t>
            </a:r>
            <a:r>
              <a:rPr lang="ro-RO" dirty="0"/>
              <a:t>), primite prin e-mail, software piratat, </a:t>
            </a:r>
            <a:r>
              <a:rPr lang="en-US" dirty="0" err="1"/>
              <a:t>keygen-uri</a:t>
            </a:r>
            <a:r>
              <a:rPr lang="ro-RO" dirty="0"/>
              <a:t>;</a:t>
            </a:r>
            <a:endParaRPr lang="en-US" dirty="0"/>
          </a:p>
          <a:p>
            <a:pPr lvl="0"/>
            <a:r>
              <a:rPr lang="ro-RO" dirty="0"/>
              <a:t>Plasarea de troieni (fișiere executabile) oferite utilizatorilor spre </a:t>
            </a:r>
            <a:r>
              <a:rPr lang="ro-RO" dirty="0" err="1"/>
              <a:t>download</a:t>
            </a:r>
            <a:r>
              <a:rPr lang="ro-RO" dirty="0"/>
              <a:t> când utilizatorul este de fapt interesat de altceva (de obicei conținut piratat): </a:t>
            </a:r>
            <a:r>
              <a:rPr lang="ro-RO" dirty="0" err="1"/>
              <a:t>e-book-uri</a:t>
            </a:r>
            <a:r>
              <a:rPr lang="ro-RO" dirty="0"/>
              <a:t>, subtitrări la filme, jocuri, filme</a:t>
            </a:r>
            <a:r>
              <a:rPr lang="en-US" dirty="0"/>
              <a:t>;</a:t>
            </a:r>
            <a:r>
              <a:rPr lang="ro-RO" dirty="0"/>
              <a:t> </a:t>
            </a:r>
            <a:endParaRPr lang="en-US" dirty="0"/>
          </a:p>
          <a:p>
            <a:pPr lvl="0"/>
            <a:r>
              <a:rPr lang="ro-RO" dirty="0" err="1"/>
              <a:t>Malware</a:t>
            </a:r>
            <a:r>
              <a:rPr lang="ro-RO" dirty="0"/>
              <a:t> transmis prin e-mail și deschiderea de link-uri malițioase</a:t>
            </a:r>
            <a:r>
              <a:rPr lang="en-US" dirty="0"/>
              <a:t>;</a:t>
            </a:r>
          </a:p>
          <a:p>
            <a:pPr lvl="0"/>
            <a:r>
              <a:rPr lang="ro-RO" dirty="0"/>
              <a:t>Propagarea folosind diverse instrumente software (</a:t>
            </a:r>
            <a:r>
              <a:rPr lang="ro-RO" dirty="0" err="1"/>
              <a:t>tool-uri</a:t>
            </a:r>
            <a:r>
              <a:rPr lang="ro-RO" dirty="0"/>
              <a:t>) „</a:t>
            </a:r>
            <a:r>
              <a:rPr lang="ro-RO" dirty="0" err="1"/>
              <a:t>low-quality</a:t>
            </a:r>
            <a:r>
              <a:rPr lang="ro-RO" dirty="0"/>
              <a:t>” a căror folosire ar putea fi evitată precum:  </a:t>
            </a:r>
            <a:r>
              <a:rPr lang="ro-RO" dirty="0" err="1"/>
              <a:t>toolbar-uri</a:t>
            </a:r>
            <a:r>
              <a:rPr lang="ro-RO" dirty="0"/>
              <a:t>/</a:t>
            </a:r>
            <a:r>
              <a:rPr lang="ro-RO" dirty="0" err="1"/>
              <a:t>plugin-uri</a:t>
            </a:r>
            <a:r>
              <a:rPr lang="ro-RO" dirty="0"/>
              <a:t> pentru </a:t>
            </a:r>
            <a:r>
              <a:rPr lang="ro-RO" dirty="0" err="1"/>
              <a:t>browser-e</a:t>
            </a:r>
            <a:r>
              <a:rPr lang="ro-RO" dirty="0"/>
              <a:t> și clienți de mesagerie instant, </a:t>
            </a:r>
            <a:r>
              <a:rPr lang="ro-RO" dirty="0" err="1"/>
              <a:t>screensaver-e</a:t>
            </a:r>
            <a:r>
              <a:rPr lang="ro-RO" dirty="0"/>
              <a:t>, </a:t>
            </a:r>
            <a:r>
              <a:rPr lang="ro-RO" dirty="0" err="1"/>
              <a:t>codec-uri</a:t>
            </a:r>
            <a:r>
              <a:rPr lang="en-US" dirty="0"/>
              <a:t>. </a:t>
            </a:r>
            <a:r>
              <a:rPr lang="ro-RO" dirty="0"/>
              <a:t>Nu sunt neapărat aplicații </a:t>
            </a:r>
            <a:r>
              <a:rPr lang="ro-RO" dirty="0" err="1"/>
              <a:t>malware</a:t>
            </a:r>
            <a:r>
              <a:rPr lang="ro-RO" dirty="0"/>
              <a:t> în sine, dar pot prezenta vulnerabilități care să faciliteze propagarea unei aplicații </a:t>
            </a:r>
            <a:r>
              <a:rPr lang="ro-RO" dirty="0" err="1"/>
              <a:t>malware</a:t>
            </a:r>
            <a:r>
              <a:rPr lang="ro-RO" dirty="0"/>
              <a:t> sau pot fi vectorul de transmite ulterioară a unor asemenea aplicații.</a:t>
            </a:r>
            <a:endParaRPr lang="en-US" dirty="0"/>
          </a:p>
          <a:p>
            <a:pPr lvl="0"/>
            <a:r>
              <a:rPr lang="ro-RO" dirty="0"/>
              <a:t>Tehnici de social engineering: aplicații </a:t>
            </a:r>
            <a:r>
              <a:rPr lang="ro-RO" dirty="0" err="1"/>
              <a:t>scareware</a:t>
            </a:r>
            <a:r>
              <a:rPr lang="ro-RO" dirty="0"/>
              <a:t> (</a:t>
            </a:r>
            <a:r>
              <a:rPr lang="ro-RO" dirty="0" err="1"/>
              <a:t>fake</a:t>
            </a:r>
            <a:r>
              <a:rPr lang="ro-RO" dirty="0"/>
              <a:t> </a:t>
            </a:r>
            <a:r>
              <a:rPr lang="ro-RO" dirty="0" err="1"/>
              <a:t>antivirus</a:t>
            </a:r>
            <a:r>
              <a:rPr lang="ro-RO" dirty="0"/>
              <a:t>, </a:t>
            </a:r>
            <a:r>
              <a:rPr lang="ro-RO" dirty="0" err="1"/>
              <a:t>antispyware</a:t>
            </a:r>
            <a:r>
              <a:rPr lang="ro-RO" dirty="0"/>
              <a:t>, </a:t>
            </a:r>
            <a:r>
              <a:rPr lang="ro-RO" dirty="0" err="1"/>
              <a:t>antiadware</a:t>
            </a:r>
            <a:r>
              <a:rPr lang="ro-RO" dirty="0"/>
              <a:t>) sau exploatarea încrederii unui utilizator în contacte sale (alți utilizatori) ale căror sisteme au fost infectate.</a:t>
            </a:r>
            <a:endParaRPr lang="en-US" dirty="0"/>
          </a:p>
        </p:txBody>
      </p:sp>
      <p:pic>
        <p:nvPicPr>
          <p:cNvPr id="6148" name="Picture 4" descr="smile"/>
          <p:cNvPicPr>
            <a:picLocks noChangeAspect="1" noChangeArrowheads="1"/>
          </p:cNvPicPr>
          <p:nvPr/>
        </p:nvPicPr>
        <p:blipFill>
          <a:blip r:embed="rId3" cstate="print"/>
          <a:srcRect/>
          <a:stretch>
            <a:fillRect/>
          </a:stretch>
        </p:blipFill>
        <p:spPr bwMode="auto">
          <a:xfrm>
            <a:off x="8001000" y="5692367"/>
            <a:ext cx="1143000" cy="116563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Autofit/>
          </a:bodyPr>
          <a:lstStyle/>
          <a:p>
            <a:r>
              <a:rPr lang="ro-RO" sz="3600" dirty="0"/>
              <a:t>Clasificare a aplicațiilor din punct de vedere al caracterului dăunător al acestora</a:t>
            </a:r>
            <a:endParaRPr lang="en-US" sz="3600" dirty="0"/>
          </a:p>
        </p:txBody>
      </p:sp>
      <p:sp>
        <p:nvSpPr>
          <p:cNvPr id="7171" name="Rectangle 3"/>
          <p:cNvSpPr>
            <a:spLocks noGrp="1" noChangeArrowheads="1"/>
          </p:cNvSpPr>
          <p:nvPr>
            <p:ph idx="1"/>
          </p:nvPr>
        </p:nvSpPr>
        <p:spPr>
          <a:xfrm>
            <a:off x="457200" y="1951037"/>
            <a:ext cx="8229600" cy="4525963"/>
          </a:xfrm>
        </p:spPr>
        <p:txBody>
          <a:bodyPr>
            <a:normAutofit fontScale="85000" lnSpcReduction="20000"/>
          </a:bodyPr>
          <a:lstStyle/>
          <a:p>
            <a:r>
              <a:rPr lang="ro-RO" sz="4000" dirty="0" err="1"/>
              <a:t>Malware</a:t>
            </a:r>
            <a:r>
              <a:rPr lang="ro-RO" sz="4000" dirty="0"/>
              <a:t> propriu-zis;</a:t>
            </a:r>
            <a:endParaRPr lang="en-US" sz="4000" dirty="0"/>
          </a:p>
          <a:p>
            <a:r>
              <a:rPr lang="ro-RO" sz="4000" dirty="0" err="1"/>
              <a:t>Privacy-</a:t>
            </a:r>
            <a:r>
              <a:rPr lang="en-US" sz="4000" dirty="0" err="1"/>
              <a:t>i</a:t>
            </a:r>
            <a:r>
              <a:rPr lang="ro-RO" sz="4000" dirty="0" err="1"/>
              <a:t>nvasive</a:t>
            </a:r>
            <a:r>
              <a:rPr lang="ro-RO" sz="4000" dirty="0"/>
              <a:t> Software;</a:t>
            </a:r>
            <a:endParaRPr lang="en-US" sz="4000" dirty="0"/>
          </a:p>
          <a:p>
            <a:r>
              <a:rPr lang="ro-RO" sz="4000" dirty="0"/>
              <a:t>Software legitim.</a:t>
            </a:r>
            <a:endParaRPr lang="en-US" sz="4000" dirty="0"/>
          </a:p>
          <a:p>
            <a:endParaRPr lang="en-US" sz="4000" dirty="0"/>
          </a:p>
          <a:p>
            <a:pPr marL="0" indent="0">
              <a:buNone/>
            </a:pPr>
            <a:r>
              <a:rPr lang="ro-RO" sz="4000" dirty="0"/>
              <a:t>De multe ori este o diferență „fină” între ceea ce înseamnă </a:t>
            </a:r>
            <a:r>
              <a:rPr lang="ro-RO" sz="4000" dirty="0" err="1"/>
              <a:t>Malware</a:t>
            </a:r>
            <a:r>
              <a:rPr lang="ro-RO" sz="4000" dirty="0"/>
              <a:t> și ceea ce înseamnă </a:t>
            </a:r>
            <a:r>
              <a:rPr lang="ro-RO" sz="4000" dirty="0" err="1"/>
              <a:t>Privacy-</a:t>
            </a:r>
            <a:r>
              <a:rPr lang="en-US" sz="4000" dirty="0" err="1"/>
              <a:t>i</a:t>
            </a:r>
            <a:r>
              <a:rPr lang="ro-RO" sz="4000" dirty="0" err="1"/>
              <a:t>nvasive</a:t>
            </a:r>
            <a:r>
              <a:rPr lang="ro-RO" sz="4000" dirty="0"/>
              <a:t> Software, respectiv între ceea ce însemnă  </a:t>
            </a:r>
            <a:r>
              <a:rPr lang="ro-RO" sz="4000" dirty="0" err="1"/>
              <a:t>Privacy-</a:t>
            </a:r>
            <a:r>
              <a:rPr lang="en-US" sz="4000" dirty="0" err="1"/>
              <a:t>i</a:t>
            </a:r>
            <a:r>
              <a:rPr lang="ro-RO" sz="4000" dirty="0" err="1"/>
              <a:t>nvasive</a:t>
            </a:r>
            <a:r>
              <a:rPr lang="ro-RO" sz="4000" dirty="0"/>
              <a:t> Software vs. Software legitim.</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fontScale="90000"/>
          </a:bodyPr>
          <a:lstStyle/>
          <a:p>
            <a:pPr eaLnBrk="1" hangingPunct="1"/>
            <a:r>
              <a:rPr lang="en-US" sz="3600" dirty="0"/>
              <a:t>Malware vs. Privacy-invasive Software vs. Software </a:t>
            </a:r>
            <a:r>
              <a:rPr lang="ro-RO" sz="3600" dirty="0"/>
              <a:t>legitim</a:t>
            </a:r>
          </a:p>
        </p:txBody>
      </p:sp>
      <p:sp>
        <p:nvSpPr>
          <p:cNvPr id="8195" name="Rectangle 78"/>
          <p:cNvSpPr>
            <a:spLocks noGrp="1" noChangeArrowheads="1"/>
          </p:cNvSpPr>
          <p:nvPr>
            <p:ph type="body" sz="half" idx="1"/>
          </p:nvPr>
        </p:nvSpPr>
        <p:spPr>
          <a:xfrm>
            <a:off x="457200" y="1946275"/>
            <a:ext cx="4038600" cy="4302125"/>
          </a:xfrm>
        </p:spPr>
        <p:txBody>
          <a:bodyPr>
            <a:normAutofit fontScale="92500" lnSpcReduction="10000"/>
          </a:bodyPr>
          <a:lstStyle/>
          <a:p>
            <a:pPr marL="0" indent="0">
              <a:lnSpc>
                <a:spcPct val="90000"/>
              </a:lnSpc>
              <a:buNone/>
            </a:pPr>
            <a:r>
              <a:rPr lang="ro-RO" sz="1900" dirty="0"/>
              <a:t>Caracteristici </a:t>
            </a:r>
            <a:r>
              <a:rPr lang="ro-RO" sz="2000" dirty="0" err="1"/>
              <a:t>Privacy-invasive</a:t>
            </a:r>
            <a:r>
              <a:rPr lang="ro-RO" sz="2000" dirty="0"/>
              <a:t> (</a:t>
            </a:r>
            <a:r>
              <a:rPr lang="ro-RO" sz="2000" dirty="0" err="1"/>
              <a:t>spyware</a:t>
            </a:r>
            <a:r>
              <a:rPr lang="ro-RO" sz="2000" dirty="0"/>
              <a:t>) software</a:t>
            </a:r>
            <a:r>
              <a:rPr lang="ro-RO" sz="1900" dirty="0"/>
              <a:t>:</a:t>
            </a:r>
          </a:p>
          <a:p>
            <a:pPr eaLnBrk="1" hangingPunct="1">
              <a:lnSpc>
                <a:spcPct val="90000"/>
              </a:lnSpc>
            </a:pPr>
            <a:r>
              <a:rPr lang="ro-RO" sz="1900" dirty="0"/>
              <a:t>Gradul de consimțământ din partea utilizatorului în instalarea softului;</a:t>
            </a:r>
          </a:p>
          <a:p>
            <a:pPr eaLnBrk="1" hangingPunct="1">
              <a:lnSpc>
                <a:spcPct val="90000"/>
              </a:lnSpc>
            </a:pPr>
            <a:r>
              <a:rPr lang="ro-RO" sz="1900" dirty="0"/>
              <a:t>Nivelul impactului negativ asupra utilizatorului și a calculatorului său.</a:t>
            </a:r>
          </a:p>
          <a:p>
            <a:pPr eaLnBrk="1" hangingPunct="1">
              <a:lnSpc>
                <a:spcPct val="90000"/>
              </a:lnSpc>
              <a:buFont typeface="Wingdings" pitchFamily="2" charset="2"/>
              <a:buNone/>
            </a:pPr>
            <a:endParaRPr lang="ro-RO" sz="1900" dirty="0"/>
          </a:p>
          <a:p>
            <a:pPr eaLnBrk="1" hangingPunct="1">
              <a:lnSpc>
                <a:spcPct val="90000"/>
              </a:lnSpc>
              <a:buFont typeface="Wingdings" pitchFamily="2" charset="2"/>
              <a:buNone/>
            </a:pPr>
            <a:r>
              <a:rPr lang="ro-RO" sz="1900" dirty="0"/>
              <a:t>Culeg:</a:t>
            </a:r>
          </a:p>
          <a:p>
            <a:pPr eaLnBrk="1" hangingPunct="1">
              <a:lnSpc>
                <a:spcPct val="90000"/>
              </a:lnSpc>
            </a:pPr>
            <a:r>
              <a:rPr lang="ro-RO" sz="1900" dirty="0"/>
              <a:t>date mai puțin confidențiale (online </a:t>
            </a:r>
            <a:r>
              <a:rPr lang="ro-RO" sz="1900" dirty="0" err="1"/>
              <a:t>user</a:t>
            </a:r>
            <a:r>
              <a:rPr lang="ro-RO" sz="1900" dirty="0"/>
              <a:t> </a:t>
            </a:r>
            <a:r>
              <a:rPr lang="ro-RO" sz="1900" dirty="0" err="1"/>
              <a:t>behavior</a:t>
            </a:r>
            <a:r>
              <a:rPr lang="ro-RO" sz="1900" dirty="0"/>
              <a:t>); date folosite ulterior de aplicații </a:t>
            </a:r>
            <a:r>
              <a:rPr lang="ro-RO" sz="1900" dirty="0" err="1"/>
              <a:t>addware</a:t>
            </a:r>
            <a:r>
              <a:rPr lang="ro-RO" sz="1900" dirty="0"/>
              <a:t>;</a:t>
            </a:r>
          </a:p>
          <a:p>
            <a:pPr eaLnBrk="1" hangingPunct="1">
              <a:lnSpc>
                <a:spcPct val="90000"/>
              </a:lnSpc>
            </a:pPr>
            <a:r>
              <a:rPr lang="ro-RO" sz="1900" dirty="0"/>
              <a:t>date confidențiale (nume de utilizator, parole, date bancare).</a:t>
            </a:r>
          </a:p>
          <a:p>
            <a:pPr eaLnBrk="1" hangingPunct="1">
              <a:lnSpc>
                <a:spcPct val="90000"/>
              </a:lnSpc>
              <a:buNone/>
            </a:pPr>
            <a:endParaRPr lang="ro-RO" sz="1900" dirty="0"/>
          </a:p>
          <a:p>
            <a:pPr marL="0" indent="0">
              <a:lnSpc>
                <a:spcPct val="90000"/>
              </a:lnSpc>
              <a:buNone/>
            </a:pPr>
            <a:r>
              <a:rPr lang="ro-RO" sz="1900" dirty="0" err="1"/>
              <a:t>Facts</a:t>
            </a:r>
            <a:r>
              <a:rPr lang="ro-RO" sz="1900" dirty="0"/>
              <a:t>: </a:t>
            </a:r>
            <a:r>
              <a:rPr lang="ro-RO" sz="2000" dirty="0"/>
              <a:t>utilizatorii nu citesc aproape niciodată </a:t>
            </a:r>
            <a:r>
              <a:rPr lang="ro-RO" sz="2000" dirty="0" err="1"/>
              <a:t>License</a:t>
            </a:r>
            <a:r>
              <a:rPr lang="ro-RO" sz="2000" dirty="0"/>
              <a:t> Agreement-ul</a:t>
            </a:r>
            <a:endParaRPr lang="ro-RO" sz="1900" dirty="0"/>
          </a:p>
        </p:txBody>
      </p:sp>
      <p:graphicFrame>
        <p:nvGraphicFramePr>
          <p:cNvPr id="11343" name="Group 79"/>
          <p:cNvGraphicFramePr>
            <a:graphicFrameLocks noGrp="1"/>
          </p:cNvGraphicFramePr>
          <p:nvPr>
            <p:ph sz="half" idx="2"/>
          </p:nvPr>
        </p:nvGraphicFramePr>
        <p:xfrm>
          <a:off x="4495800" y="1905000"/>
          <a:ext cx="4343400" cy="45720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1114213">
                <a:tc>
                  <a:txBody>
                    <a:bodyPr/>
                    <a:lstStyle/>
                    <a:p>
                      <a:pPr marL="0" marR="0" lvl="0" indent="0" algn="r"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400" b="0" i="0" u="none" strike="noStrike" cap="none" normalizeH="0" baseline="0" noProof="0" dirty="0" err="1">
                          <a:ln>
                            <a:noFill/>
                          </a:ln>
                          <a:solidFill>
                            <a:schemeClr val="tx1"/>
                          </a:solidFill>
                          <a:effectLst/>
                          <a:latin typeface="+mn-lt"/>
                          <a:cs typeface="Arial" charset="0"/>
                        </a:rPr>
                        <a:t>Consim-țământ</a:t>
                      </a:r>
                      <a:r>
                        <a:rPr kumimoji="0" lang="ro-RO" sz="1400" b="0" i="0" u="none" strike="noStrike" cap="none" normalizeH="0" baseline="0" noProof="0" dirty="0">
                          <a:ln>
                            <a:noFill/>
                          </a:ln>
                          <a:solidFill>
                            <a:schemeClr val="tx1"/>
                          </a:solidFill>
                          <a:effectLst/>
                          <a:latin typeface="+mn-lt"/>
                          <a:cs typeface="Arial" charset="0"/>
                        </a:rPr>
                        <a:t> </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400" b="0" i="0" u="none" strike="noStrike" cap="none" normalizeH="0" baseline="0" dirty="0">
                        <a:ln>
                          <a:noFill/>
                        </a:ln>
                        <a:solidFill>
                          <a:schemeClr val="tx1"/>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400" b="0" i="0" u="none" strike="noStrike" cap="none" normalizeH="0" baseline="0" dirty="0">
                          <a:ln>
                            <a:noFill/>
                          </a:ln>
                          <a:solidFill>
                            <a:schemeClr val="tx1"/>
                          </a:solidFill>
                          <a:effectLst/>
                          <a:latin typeface="+mn-lt"/>
                          <a:cs typeface="Arial" charset="0"/>
                        </a:rPr>
                        <a:t>Impact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chemeClr val="tx1"/>
                          </a:solidFill>
                          <a:effectLst/>
                          <a:latin typeface="+mn-lt"/>
                          <a:cs typeface="Arial" charset="0"/>
                        </a:rPr>
                        <a:t>redus</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chemeClr val="tx1"/>
                          </a:solidFill>
                          <a:effectLst/>
                          <a:latin typeface="+mn-lt"/>
                          <a:cs typeface="Arial" charset="0"/>
                        </a:rPr>
                        <a:t>mediu</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chemeClr val="tx1"/>
                          </a:solidFill>
                          <a:effectLst/>
                          <a:latin typeface="+mn-lt"/>
                          <a:cs typeface="Arial" charset="0"/>
                        </a:rPr>
                        <a:t>ridicat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6547">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chemeClr val="tx1"/>
                          </a:solidFill>
                          <a:effectLst/>
                          <a:latin typeface="+mn-lt"/>
                          <a:cs typeface="Arial" charset="0"/>
                        </a:rPr>
                        <a:t>sever</a:t>
                      </a:r>
                      <a:endParaRPr kumimoji="0" lang="ro-RO" sz="1800" b="0" i="0" u="none" strike="noStrike" cap="none" normalizeH="0" baseline="0" dirty="0">
                        <a:ln>
                          <a:noFill/>
                        </a:ln>
                        <a:solidFill>
                          <a:schemeClr val="tx1"/>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rgbClr val="CC0000"/>
                          </a:solidFill>
                          <a:effectLst/>
                          <a:latin typeface="+mn-lt"/>
                          <a:cs typeface="Arial" charset="0"/>
                        </a:rPr>
                        <a:t>malware</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rgbClr val="FFC000"/>
                          </a:solidFill>
                          <a:effectLst/>
                          <a:latin typeface="+mn-lt"/>
                          <a:cs typeface="Arial" charset="0"/>
                        </a:rPr>
                        <a:t>spyware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err="1">
                          <a:ln>
                            <a:noFill/>
                          </a:ln>
                          <a:solidFill>
                            <a:srgbClr val="FFC000"/>
                          </a:solidFill>
                          <a:effectLst/>
                          <a:latin typeface="+mn-lt"/>
                          <a:cs typeface="Arial" charset="0"/>
                        </a:rPr>
                        <a:t>spyware</a:t>
                      </a:r>
                      <a:endParaRPr kumimoji="0" lang="ro-RO" sz="1800" b="0" i="0" u="none" strike="noStrike" cap="none" normalizeH="0" baseline="0" dirty="0">
                        <a:ln>
                          <a:noFill/>
                        </a:ln>
                        <a:solidFill>
                          <a:srgbClr val="FFC000"/>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43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a:ln>
                            <a:noFill/>
                          </a:ln>
                          <a:solidFill>
                            <a:schemeClr val="tx1"/>
                          </a:solidFill>
                          <a:effectLst/>
                          <a:latin typeface="+mn-lt"/>
                          <a:cs typeface="Arial" charset="0"/>
                        </a:rPr>
                        <a:t>moderat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a:ln>
                            <a:noFill/>
                          </a:ln>
                          <a:solidFill>
                            <a:srgbClr val="FFC000"/>
                          </a:solidFill>
                          <a:effectLst/>
                          <a:latin typeface="+mn-lt"/>
                          <a:cs typeface="Arial" charset="0"/>
                        </a:rPr>
                        <a:t>spyware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err="1">
                          <a:ln>
                            <a:noFill/>
                          </a:ln>
                          <a:solidFill>
                            <a:srgbClr val="FFC000"/>
                          </a:solidFill>
                          <a:effectLst/>
                          <a:latin typeface="+mn-lt"/>
                          <a:cs typeface="Arial" charset="0"/>
                        </a:rPr>
                        <a:t>spyware</a:t>
                      </a: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err="1">
                          <a:ln>
                            <a:noFill/>
                          </a:ln>
                          <a:solidFill>
                            <a:srgbClr val="FFC000"/>
                          </a:solidFill>
                          <a:effectLst/>
                          <a:latin typeface="+mn-lt"/>
                          <a:cs typeface="Arial" charset="0"/>
                        </a:rPr>
                        <a:t>spyware</a:t>
                      </a:r>
                      <a:endParaRPr kumimoji="0" lang="ro-RO" sz="1800" b="0" i="0" u="none" strike="noStrike" cap="none" normalizeH="0" baseline="0" dirty="0">
                        <a:ln>
                          <a:noFill/>
                        </a:ln>
                        <a:solidFill>
                          <a:srgbClr val="FFC000"/>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58240">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a:ln>
                            <a:noFill/>
                          </a:ln>
                          <a:solidFill>
                            <a:schemeClr val="tx1"/>
                          </a:solidFill>
                          <a:effectLst/>
                          <a:latin typeface="+mn-lt"/>
                          <a:cs typeface="Arial" charset="0"/>
                        </a:rPr>
                        <a:t>tolerabil</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err="1">
                          <a:ln>
                            <a:noFill/>
                          </a:ln>
                          <a:solidFill>
                            <a:srgbClr val="FFC000"/>
                          </a:solidFill>
                          <a:effectLst/>
                          <a:latin typeface="+mn-lt"/>
                          <a:cs typeface="Arial" charset="0"/>
                        </a:rPr>
                        <a:t>spyware</a:t>
                      </a:r>
                      <a:endParaRPr kumimoji="0" lang="ro-RO" sz="1800" b="0" i="0" u="none" strike="noStrike" cap="none" normalizeH="0" baseline="0" dirty="0">
                        <a:ln>
                          <a:noFill/>
                        </a:ln>
                        <a:solidFill>
                          <a:srgbClr val="FFC000"/>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err="1">
                          <a:ln>
                            <a:noFill/>
                          </a:ln>
                          <a:solidFill>
                            <a:srgbClr val="FFC000"/>
                          </a:solidFill>
                          <a:effectLst/>
                          <a:latin typeface="+mn-lt"/>
                          <a:cs typeface="Arial" charset="0"/>
                        </a:rPr>
                        <a:t>spyware</a:t>
                      </a:r>
                      <a:endParaRPr kumimoji="0" lang="ro-RO" sz="1800" b="0" i="0" u="none" strike="noStrike" cap="none" normalizeH="0" baseline="0" dirty="0">
                        <a:ln>
                          <a:noFill/>
                        </a:ln>
                        <a:solidFill>
                          <a:srgbClr val="FFC000"/>
                        </a:solidFill>
                        <a:effectLst/>
                        <a:latin typeface="+mn-lt"/>
                        <a:cs typeface="Arial" charset="0"/>
                      </a:endParaRP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endParaRPr kumimoji="0" lang="ro-RO" sz="1800" b="0" i="0" u="none" strike="noStrike" cap="none" normalizeH="0" baseline="0" dirty="0">
                        <a:ln>
                          <a:noFill/>
                        </a:ln>
                        <a:solidFill>
                          <a:srgbClr val="FFC000"/>
                        </a:solidFill>
                        <a:effectLst/>
                        <a:latin typeface="+mn-lt"/>
                        <a:cs typeface="Arial" charset="0"/>
                      </a:endParaRP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a:ln>
                            <a:noFill/>
                          </a:ln>
                          <a:solidFill>
                            <a:srgbClr val="008000"/>
                          </a:solidFill>
                          <a:effectLst/>
                          <a:latin typeface="+mn-lt"/>
                          <a:cs typeface="Arial" charset="0"/>
                        </a:rPr>
                        <a:t>software</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ro-RO" sz="1800" b="0" i="0" u="none" strike="noStrike" cap="none" normalizeH="0" baseline="0" dirty="0">
                          <a:ln>
                            <a:noFill/>
                          </a:ln>
                          <a:solidFill>
                            <a:srgbClr val="008000"/>
                          </a:solidFill>
                          <a:effectLst/>
                          <a:latin typeface="+mn-lt"/>
                          <a:cs typeface="Arial" charset="0"/>
                        </a:rPr>
                        <a:t>legitim</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Autofit/>
          </a:bodyPr>
          <a:lstStyle/>
          <a:p>
            <a:r>
              <a:rPr lang="ro-RO" sz="3600" dirty="0"/>
              <a:t>Exemple de software care se dorea legitim și care a fost clasificat ca </a:t>
            </a:r>
            <a:r>
              <a:rPr lang="ro-RO" sz="3600" dirty="0" err="1"/>
              <a:t>malware</a:t>
            </a:r>
            <a:endParaRPr lang="en-US" sz="3600" dirty="0"/>
          </a:p>
        </p:txBody>
      </p:sp>
      <p:sp>
        <p:nvSpPr>
          <p:cNvPr id="9220" name="Rectangle 9"/>
          <p:cNvSpPr>
            <a:spLocks noGrp="1" noChangeArrowheads="1"/>
          </p:cNvSpPr>
          <p:nvPr>
            <p:ph type="body" sz="half" idx="2"/>
          </p:nvPr>
        </p:nvSpPr>
        <p:spPr>
          <a:xfrm>
            <a:off x="457200" y="5943600"/>
            <a:ext cx="8229600" cy="492125"/>
          </a:xfrm>
        </p:spPr>
        <p:txBody>
          <a:bodyPr>
            <a:normAutofit fontScale="77500" lnSpcReduction="20000"/>
          </a:bodyPr>
          <a:lstStyle/>
          <a:p>
            <a:pPr eaLnBrk="1" hangingPunct="1">
              <a:lnSpc>
                <a:spcPct val="90000"/>
              </a:lnSpc>
              <a:buFont typeface="Wingdings" pitchFamily="2" charset="2"/>
              <a:buNone/>
            </a:pPr>
            <a:r>
              <a:rPr lang="en-US" sz="2000" dirty="0">
                <a:hlinkClick r:id="rId2"/>
              </a:rPr>
              <a:t>http://en.wikipedia.org/wiki/New.net</a:t>
            </a:r>
            <a:endParaRPr lang="en-US" sz="2000" dirty="0"/>
          </a:p>
          <a:p>
            <a:pPr>
              <a:lnSpc>
                <a:spcPct val="90000"/>
              </a:lnSpc>
              <a:buNone/>
            </a:pPr>
            <a:r>
              <a:rPr lang="en-US" sz="2000" dirty="0">
                <a:hlinkClick r:id="rId3"/>
              </a:rPr>
              <a:t>https://en.wikipedia.org/wiki/Sony_BMG_copy_protection_rootkit_scandal</a:t>
            </a:r>
            <a:endParaRPr lang="en-US" sz="2000" dirty="0"/>
          </a:p>
        </p:txBody>
      </p:sp>
      <p:sp>
        <p:nvSpPr>
          <p:cNvPr id="5" name="Content Placeholder 4"/>
          <p:cNvSpPr>
            <a:spLocks noGrp="1"/>
          </p:cNvSpPr>
          <p:nvPr>
            <p:ph sz="half" idx="1"/>
          </p:nvPr>
        </p:nvSpPr>
        <p:spPr/>
        <p:txBody>
          <a:bodyPr>
            <a:noAutofit/>
          </a:bodyPr>
          <a:lstStyle/>
          <a:p>
            <a:r>
              <a:rPr lang="en-US" sz="2400" dirty="0"/>
              <a:t>New.net </a:t>
            </a:r>
            <a:r>
              <a:rPr lang="ro-RO" sz="2400" dirty="0"/>
              <a:t>– au dezvoltat un arbore DNS alternativ cu propriile servere DNS responsabile de domeniul rădăcină (.) – ROOT </a:t>
            </a:r>
            <a:r>
              <a:rPr lang="ro-RO" sz="2400" dirty="0" err="1"/>
              <a:t>domain</a:t>
            </a:r>
            <a:r>
              <a:rPr lang="en-US" sz="2400" dirty="0"/>
              <a:t>;</a:t>
            </a:r>
          </a:p>
          <a:p>
            <a:r>
              <a:rPr lang="en-US" sz="2400" dirty="0"/>
              <a:t>Sony BMG copy protection </a:t>
            </a:r>
            <a:r>
              <a:rPr lang="en-US" sz="2400" dirty="0" err="1"/>
              <a:t>rootkit</a:t>
            </a:r>
            <a:r>
              <a:rPr lang="en-US" sz="2400" dirty="0"/>
              <a:t> – </a:t>
            </a:r>
            <a:r>
              <a:rPr lang="ro-RO" sz="2400" dirty="0"/>
              <a:t>Aplicație care se dorea legitimă și să prevină doar realizarea de copii piratate a CD-urilor audio, dar  care efectua în background acțiuni fără consimțământul utilizatorului.  În plus, a introdus numeroase vulnerabilități care ulterior au fost exploatate de diverse aplicații </a:t>
            </a:r>
            <a:r>
              <a:rPr lang="ro-RO" sz="2400" dirty="0" err="1"/>
              <a:t>malware</a:t>
            </a:r>
            <a:r>
              <a:rPr lang="ro-RO" sz="2400" dirty="0"/>
              <a:t>.</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ro-RO" sz="3600" dirty="0"/>
              <a:t>Vulnerabilități în cadrul aplicațiilor software / sistemelor de operare</a:t>
            </a:r>
          </a:p>
        </p:txBody>
      </p:sp>
      <p:sp>
        <p:nvSpPr>
          <p:cNvPr id="8" name="Text Placeholder 7"/>
          <p:cNvSpPr>
            <a:spLocks noGrp="1"/>
          </p:cNvSpPr>
          <p:nvPr>
            <p:ph type="body" idx="1"/>
          </p:nvPr>
        </p:nvSpPr>
        <p:spPr>
          <a:xfrm>
            <a:off x="457200" y="1295400"/>
            <a:ext cx="4109566" cy="639762"/>
          </a:xfrm>
        </p:spPr>
        <p:txBody>
          <a:bodyPr/>
          <a:lstStyle/>
          <a:p>
            <a:r>
              <a:rPr lang="ro-RO" dirty="0" err="1"/>
              <a:t>Client-side</a:t>
            </a:r>
            <a:endParaRPr lang="en-US" dirty="0"/>
          </a:p>
        </p:txBody>
      </p:sp>
      <p:sp>
        <p:nvSpPr>
          <p:cNvPr id="11267" name="Rectangle 3"/>
          <p:cNvSpPr>
            <a:spLocks noGrp="1" noChangeArrowheads="1"/>
          </p:cNvSpPr>
          <p:nvPr>
            <p:ph sz="half" idx="2"/>
          </p:nvPr>
        </p:nvSpPr>
        <p:spPr>
          <a:xfrm>
            <a:off x="152400" y="1935163"/>
            <a:ext cx="4419600" cy="2865438"/>
          </a:xfrm>
        </p:spPr>
        <p:txBody>
          <a:bodyPr>
            <a:normAutofit fontScale="62500" lnSpcReduction="20000"/>
          </a:bodyPr>
          <a:lstStyle/>
          <a:p>
            <a:pPr lvl="0"/>
            <a:r>
              <a:rPr lang="ro-RO" dirty="0"/>
              <a:t>Prezente de obicei în aplicațiile client folosite de utilizator pe sisteme de tip desktop/</a:t>
            </a:r>
            <a:r>
              <a:rPr lang="ro-RO" dirty="0" err="1"/>
              <a:t>dispo</a:t>
            </a:r>
            <a:r>
              <a:rPr lang="en-US" dirty="0"/>
              <a:t>z</a:t>
            </a:r>
            <a:r>
              <a:rPr lang="ro-RO" dirty="0" err="1"/>
              <a:t>itive</a:t>
            </a:r>
            <a:r>
              <a:rPr lang="ro-RO" dirty="0"/>
              <a:t> mobile;</a:t>
            </a:r>
            <a:endParaRPr lang="en-US" dirty="0"/>
          </a:p>
          <a:p>
            <a:pPr lvl="0"/>
            <a:r>
              <a:rPr lang="ro-RO" dirty="0"/>
              <a:t>Vulnerabilități ale </a:t>
            </a:r>
            <a:r>
              <a:rPr lang="ro-RO" dirty="0" err="1"/>
              <a:t>browserele-lor</a:t>
            </a:r>
            <a:r>
              <a:rPr lang="ro-RO" dirty="0"/>
              <a:t>, clienților de e-mail, clienților de mesagerie instant, clienți P2P (</a:t>
            </a:r>
            <a:r>
              <a:rPr lang="ro-RO" dirty="0" err="1"/>
              <a:t>torrent</a:t>
            </a:r>
            <a:r>
              <a:rPr lang="ro-RO" dirty="0"/>
              <a:t>);</a:t>
            </a:r>
            <a:endParaRPr lang="en-US" dirty="0"/>
          </a:p>
          <a:p>
            <a:pPr lvl="0"/>
            <a:r>
              <a:rPr lang="ro-RO" dirty="0"/>
              <a:t>Vulnerabilitățile prezente în diverse </a:t>
            </a:r>
            <a:r>
              <a:rPr lang="ro-RO" dirty="0" err="1"/>
              <a:t>plugin-uri</a:t>
            </a:r>
            <a:r>
              <a:rPr lang="ro-RO" dirty="0"/>
              <a:t> (de obicei pentru </a:t>
            </a:r>
            <a:r>
              <a:rPr lang="ro-RO" dirty="0" err="1"/>
              <a:t>browser-e</a:t>
            </a:r>
            <a:r>
              <a:rPr lang="ro-RO" dirty="0"/>
              <a:t>: vulnerabilități ale </a:t>
            </a:r>
            <a:r>
              <a:rPr lang="ro-RO" dirty="0" err="1"/>
              <a:t>plugin-urilor</a:t>
            </a:r>
            <a:r>
              <a:rPr lang="ro-RO" dirty="0"/>
              <a:t> care permit vizualizarea de animații flash, documente </a:t>
            </a:r>
            <a:r>
              <a:rPr lang="ro-RO" dirty="0" err="1"/>
              <a:t>pdf</a:t>
            </a:r>
            <a:r>
              <a:rPr lang="ro-RO" dirty="0"/>
              <a:t>, </a:t>
            </a:r>
            <a:r>
              <a:rPr lang="ro-RO" dirty="0" err="1"/>
              <a:t>applet-uri</a:t>
            </a:r>
            <a:r>
              <a:rPr lang="ro-RO" dirty="0"/>
              <a:t> Java în </a:t>
            </a:r>
            <a:r>
              <a:rPr lang="ro-RO" dirty="0" err="1"/>
              <a:t>browser</a:t>
            </a:r>
            <a:r>
              <a:rPr lang="ro-RO" dirty="0"/>
              <a:t>);</a:t>
            </a:r>
            <a:endParaRPr lang="en-US" dirty="0"/>
          </a:p>
          <a:p>
            <a:pPr lvl="0"/>
            <a:r>
              <a:rPr lang="ro-RO" dirty="0"/>
              <a:t>Aplicația vulnerabilă nu trebuie să fie un “client” în sensul clasic, poate fi un </a:t>
            </a:r>
            <a:r>
              <a:rPr lang="ro-RO" dirty="0" err="1"/>
              <a:t>viewer</a:t>
            </a:r>
            <a:r>
              <a:rPr lang="ro-RO" dirty="0"/>
              <a:t> de fișiere care să prezinte o anumită vulnerabilitate care sa fie exploatată la deschiderea unui fișier </a:t>
            </a:r>
            <a:r>
              <a:rPr lang="ro-RO" dirty="0" err="1"/>
              <a:t>malformed</a:t>
            </a:r>
            <a:r>
              <a:rPr lang="ro-RO" dirty="0"/>
              <a:t>.</a:t>
            </a:r>
            <a:endParaRPr lang="en-US" dirty="0"/>
          </a:p>
        </p:txBody>
      </p:sp>
      <p:sp>
        <p:nvSpPr>
          <p:cNvPr id="9" name="Text Placeholder 8"/>
          <p:cNvSpPr>
            <a:spLocks noGrp="1"/>
          </p:cNvSpPr>
          <p:nvPr>
            <p:ph type="body" sz="quarter" idx="3"/>
          </p:nvPr>
        </p:nvSpPr>
        <p:spPr>
          <a:xfrm>
            <a:off x="4645025" y="1295400"/>
            <a:ext cx="4111180" cy="639762"/>
          </a:xfrm>
        </p:spPr>
        <p:txBody>
          <a:bodyPr/>
          <a:lstStyle/>
          <a:p>
            <a:r>
              <a:rPr lang="ro-RO" dirty="0" err="1"/>
              <a:t>Server-side</a:t>
            </a:r>
            <a:endParaRPr lang="en-US" dirty="0"/>
          </a:p>
        </p:txBody>
      </p:sp>
      <p:sp>
        <p:nvSpPr>
          <p:cNvPr id="10" name="Content Placeholder 9"/>
          <p:cNvSpPr>
            <a:spLocks noGrp="1"/>
          </p:cNvSpPr>
          <p:nvPr>
            <p:ph sz="quarter" idx="4"/>
          </p:nvPr>
        </p:nvSpPr>
        <p:spPr>
          <a:xfrm>
            <a:off x="4645025" y="1935162"/>
            <a:ext cx="4343706" cy="2016125"/>
          </a:xfrm>
        </p:spPr>
        <p:txBody>
          <a:bodyPr>
            <a:noAutofit/>
          </a:bodyPr>
          <a:lstStyle/>
          <a:p>
            <a:pPr lvl="0"/>
            <a:r>
              <a:rPr lang="ro-RO" sz="1500" dirty="0"/>
              <a:t>Prezente de obicei în cadrul proceselor server (</a:t>
            </a:r>
            <a:r>
              <a:rPr lang="ro-RO" sz="1500" dirty="0" err="1"/>
              <a:t>daemonilor</a:t>
            </a:r>
            <a:r>
              <a:rPr lang="ro-RO" sz="1500" dirty="0"/>
              <a:t>) care expun diverse servicii accesibile în Internet (server web HTTP, server de e-mail SMTP, server SSH, etc.)</a:t>
            </a:r>
            <a:r>
              <a:rPr lang="en-US" sz="1500" dirty="0"/>
              <a:t>;</a:t>
            </a:r>
          </a:p>
          <a:p>
            <a:pPr lvl="0"/>
            <a:r>
              <a:rPr lang="ro-RO" sz="1500" dirty="0"/>
              <a:t>Sunt exploatate de obicei de viermi cu propagare automată sau în urma unui atac manual întreprins împotriva sistemului respectiv.</a:t>
            </a:r>
            <a:endParaRPr lang="en-US" sz="1500" dirty="0"/>
          </a:p>
        </p:txBody>
      </p:sp>
      <p:sp>
        <p:nvSpPr>
          <p:cNvPr id="7" name="Content Placeholder 9"/>
          <p:cNvSpPr txBox="1">
            <a:spLocks/>
          </p:cNvSpPr>
          <p:nvPr/>
        </p:nvSpPr>
        <p:spPr>
          <a:xfrm>
            <a:off x="152400" y="4953001"/>
            <a:ext cx="8839200" cy="1676400"/>
          </a:xfrm>
          <a:prstGeom prst="rect">
            <a:avLst/>
          </a:prstGeom>
        </p:spPr>
        <p:txBody>
          <a:bodyPr vert="horz" lIns="91440" tIns="45720" rIns="91440" bIns="45720" rtlCol="0">
            <a:noAutofit/>
          </a:bodyPr>
          <a:lstStyle/>
          <a:p>
            <a:r>
              <a:rPr lang="ro-RO" sz="1500" dirty="0">
                <a:latin typeface="+mn-lt"/>
              </a:rPr>
              <a:t>Faptul ca unele sisteme, în special cele client (</a:t>
            </a:r>
            <a:r>
              <a:rPr lang="ro-RO" sz="1500" dirty="0" err="1">
                <a:latin typeface="+mn-lt"/>
              </a:rPr>
              <a:t>desktop</a:t>
            </a:r>
            <a:r>
              <a:rPr lang="ro-RO" sz="1500" dirty="0">
                <a:latin typeface="+mn-lt"/>
              </a:rPr>
              <a:t>) au adrese IP false nu le protejează! </a:t>
            </a:r>
            <a:r>
              <a:rPr lang="ro-RO" sz="1500" i="1" dirty="0" err="1">
                <a:latin typeface="+mn-lt"/>
              </a:rPr>
              <a:t>Misconception</a:t>
            </a:r>
            <a:r>
              <a:rPr lang="ro-RO" sz="1500" i="1" dirty="0">
                <a:latin typeface="+mn-lt"/>
              </a:rPr>
              <a:t>:</a:t>
            </a:r>
            <a:r>
              <a:rPr lang="ro-RO" sz="1500" dirty="0">
                <a:latin typeface="+mn-lt"/>
              </a:rPr>
              <a:t> des se presupune că dacă un calculator/ dispozitiv are o adresă IP dintr-o clasă falsă este protejat la astfel de atacuri. Este protejat la atacurile directe din Internet ce </a:t>
            </a:r>
            <a:r>
              <a:rPr lang="ro-RO" sz="1500" dirty="0" err="1">
                <a:latin typeface="+mn-lt"/>
              </a:rPr>
              <a:t>target-ează</a:t>
            </a:r>
            <a:r>
              <a:rPr lang="ro-RO" sz="1500" dirty="0">
                <a:latin typeface="+mn-lt"/>
              </a:rPr>
              <a:t> vulnerabilități prezente în eventuale procese server, dar nu este protejat la vulnerabilitățile prezente în aplicațiile client care pot fi exploatate odată cu descărcarea de conținut </a:t>
            </a:r>
            <a:r>
              <a:rPr lang="ro-RO" sz="1500" dirty="0" err="1">
                <a:latin typeface="+mn-lt"/>
              </a:rPr>
              <a:t>malformed</a:t>
            </a:r>
            <a:r>
              <a:rPr lang="ro-RO" sz="1500" dirty="0">
                <a:latin typeface="+mn-lt"/>
              </a:rPr>
              <a:t> de pe Internet. În plus, este posibil ca la nivelul rețelei locale în care se folosesc adrese IP false să fie prezent un </a:t>
            </a:r>
            <a:r>
              <a:rPr lang="ro-RO" sz="1500" dirty="0" err="1">
                <a:latin typeface="+mn-lt"/>
              </a:rPr>
              <a:t>malware</a:t>
            </a:r>
            <a:r>
              <a:rPr lang="ro-RO" sz="1500" dirty="0">
                <a:latin typeface="+mn-lt"/>
              </a:rPr>
              <a:t> care se propagă ulterior “orizontal” la nivelul rețelei exploatând diverse vulnerabilități </a:t>
            </a:r>
            <a:r>
              <a:rPr lang="ro-RO" sz="1500" dirty="0" err="1">
                <a:latin typeface="+mn-lt"/>
              </a:rPr>
              <a:t>server-side</a:t>
            </a:r>
            <a:r>
              <a:rPr lang="ro-RO" sz="1500" dirty="0">
                <a:latin typeface="+mn-lt"/>
              </a:rPr>
              <a:t>.</a:t>
            </a:r>
            <a:endParaRPr lang="en-US" sz="1500" dirty="0">
              <a:latin typeface="+mn-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ro-RO" dirty="0"/>
              <a:t>Mecanisme de protecție</a:t>
            </a:r>
          </a:p>
        </p:txBody>
      </p:sp>
      <p:sp>
        <p:nvSpPr>
          <p:cNvPr id="12291" name="Rectangle 3"/>
          <p:cNvSpPr>
            <a:spLocks noGrp="1" noChangeArrowheads="1"/>
          </p:cNvSpPr>
          <p:nvPr>
            <p:ph idx="1"/>
          </p:nvPr>
        </p:nvSpPr>
        <p:spPr/>
        <p:txBody>
          <a:bodyPr>
            <a:normAutofit fontScale="92500" lnSpcReduction="20000"/>
          </a:bodyPr>
          <a:lstStyle/>
          <a:p>
            <a:pPr eaLnBrk="1" hangingPunct="1">
              <a:buFont typeface="Wingdings" pitchFamily="2" charset="2"/>
              <a:buNone/>
            </a:pPr>
            <a:endParaRPr lang="af-ZA" dirty="0"/>
          </a:p>
          <a:p>
            <a:pPr eaLnBrk="1" hangingPunct="1"/>
            <a:r>
              <a:rPr lang="ro-RO" dirty="0"/>
              <a:t>Folosirea de soluții a</a:t>
            </a:r>
            <a:r>
              <a:rPr lang="af-ZA" dirty="0"/>
              <a:t>ntivirus, antispyware, antiadware, antimalware;</a:t>
            </a:r>
          </a:p>
          <a:p>
            <a:pPr eaLnBrk="1" hangingPunct="1"/>
            <a:r>
              <a:rPr lang="af-ZA" dirty="0"/>
              <a:t>Update-uri periodice ale sistemului de operare și aplicațiilor instalate;</a:t>
            </a:r>
          </a:p>
          <a:p>
            <a:pPr eaLnBrk="1" hangingPunct="1"/>
            <a:r>
              <a:rPr lang="af-ZA" dirty="0"/>
              <a:t>Firewall</a:t>
            </a:r>
            <a:r>
              <a:rPr lang="ro-RO" dirty="0"/>
              <a:t> complet la diverse nivele ale stivei TCP/IP (inclusiv la nivel aplicație)</a:t>
            </a:r>
            <a:r>
              <a:rPr lang="en-US" dirty="0"/>
              <a:t>;</a:t>
            </a:r>
            <a:endParaRPr lang="af-ZA" dirty="0"/>
          </a:p>
          <a:p>
            <a:pPr eaLnBrk="1" hangingPunct="1"/>
            <a:r>
              <a:rPr lang="af-ZA" dirty="0"/>
              <a:t>Instalarea și execuția de software doar din surse de încredere (canale oficiale, software semnat, soft open-source).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1477C867762CA47A2EB36136D5DB585" ma:contentTypeVersion="6" ma:contentTypeDescription="Create a new document." ma:contentTypeScope="" ma:versionID="02b966aea61b3289b81a19bfc78a5277">
  <xsd:schema xmlns:xsd="http://www.w3.org/2001/XMLSchema" xmlns:xs="http://www.w3.org/2001/XMLSchema" xmlns:p="http://schemas.microsoft.com/office/2006/metadata/properties" xmlns:ns2="4b9250b5-2a91-4c55-b904-8996f48d8a49" xmlns:ns3="4deaac8b-d752-4f65-a2c5-9be861aeeeec" targetNamespace="http://schemas.microsoft.com/office/2006/metadata/properties" ma:root="true" ma:fieldsID="289de70de3f22f2212bc8474e554766b" ns2:_="" ns3:_="">
    <xsd:import namespace="4b9250b5-2a91-4c55-b904-8996f48d8a49"/>
    <xsd:import namespace="4deaac8b-d752-4f65-a2c5-9be861aeee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250b5-2a91-4c55-b904-8996f48d8a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aac8b-d752-4f65-a2c5-9be861aeeee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C909870-2731-4E0D-BD26-18EFCF1B4DC1}"/>
</file>

<file path=customXml/itemProps2.xml><?xml version="1.0" encoding="utf-8"?>
<ds:datastoreItem xmlns:ds="http://schemas.openxmlformats.org/officeDocument/2006/customXml" ds:itemID="{B2A6CEB4-13C0-40C3-BBFB-00EC23AED3FB}"/>
</file>

<file path=customXml/itemProps3.xml><?xml version="1.0" encoding="utf-8"?>
<ds:datastoreItem xmlns:ds="http://schemas.openxmlformats.org/officeDocument/2006/customXml" ds:itemID="{05825B6B-345F-4599-B571-E43BA7F457E5}"/>
</file>

<file path=docProps/app.xml><?xml version="1.0" encoding="utf-8"?>
<Properties xmlns="http://schemas.openxmlformats.org/officeDocument/2006/extended-properties" xmlns:vt="http://schemas.openxmlformats.org/officeDocument/2006/docPropsVTypes">
  <Template/>
  <TotalTime>1331</TotalTime>
  <Words>4132</Words>
  <Application>Microsoft Office PowerPoint</Application>
  <PresentationFormat>On-screen Show (4:3)</PresentationFormat>
  <Paragraphs>208</Paragraphs>
  <Slides>18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Curs 4</vt:lpstr>
      <vt:lpstr>Principala cauză de răspândire a aplicațiilor malware: factorul uman</vt:lpstr>
      <vt:lpstr>Slaba diversificare a platformelor / sistemelor de operare</vt:lpstr>
      <vt:lpstr>Forme ale programelor malware propagate datorită / prin intermediul utilizatorului uman</vt:lpstr>
      <vt:lpstr>Clasificare a aplicațiilor din punct de vedere al caracterului dăunător al acestora</vt:lpstr>
      <vt:lpstr>Malware vs. Privacy-invasive Software vs. Software legitim</vt:lpstr>
      <vt:lpstr>Exemple de software care se dorea legitim și care a fost clasificat ca malware</vt:lpstr>
      <vt:lpstr>Vulnerabilități în cadrul aplicațiilor software / sistemelor de operare</vt:lpstr>
      <vt:lpstr>Mecanisme de protecție</vt:lpstr>
      <vt:lpstr>Zero-day attacks. Cronologia exploatării unei vulnerabilității</vt:lpstr>
      <vt:lpstr>Tipuri de atacuri la care este expus un sistem</vt:lpstr>
      <vt:lpstr>Migrarea atacurilor spre Web</vt:lpstr>
      <vt:lpstr>Exemplu de log-uri cu scanări</vt:lpstr>
      <vt:lpstr>Atacuri remote și atacuri locale</vt:lpstr>
      <vt:lpstr>Securitate la nivelul sistemelor de operare server în Internet</vt:lpstr>
      <vt:lpstr>Exploit-uri celebre*</vt:lpstr>
      <vt:lpstr>Malware Trends</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3</dc:title>
  <dc:creator>Darius Bufnea</dc:creator>
  <cp:lastModifiedBy>DARIUS-VASILE BUFNEA</cp:lastModifiedBy>
  <cp:revision>233</cp:revision>
  <dcterms:created xsi:type="dcterms:W3CDTF">2011-03-07T09:17:17Z</dcterms:created>
  <dcterms:modified xsi:type="dcterms:W3CDTF">2023-03-27T10:40:52Z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0x010100E1477C867762CA47A2EB36136D5DB585</vt:lpwstr>
  </property>
</Properties>
</file>