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863" autoAdjust="0"/>
  </p:normalViewPr>
  <p:slideViewPr>
    <p:cSldViewPr snapToGrid="0">
      <p:cViewPr varScale="1">
        <p:scale>
          <a:sx n="76" d="100"/>
          <a:sy n="76" d="100"/>
        </p:scale>
        <p:origin x="19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D3D306-1CF6-4DF9-9757-751BF189CABF}"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353988B7-54CC-4206-A67E-6A0355664CCF}">
      <dgm:prSet/>
      <dgm:spPr/>
      <dgm:t>
        <a:bodyPr/>
        <a:lstStyle/>
        <a:p>
          <a:r>
            <a:rPr lang="en-GB"/>
            <a:t>1. Create an ISMS policy. </a:t>
          </a:r>
          <a:endParaRPr lang="en-US"/>
        </a:p>
      </dgm:t>
    </dgm:pt>
    <dgm:pt modelId="{7400B5C9-04EE-4E3C-9FFD-C229FB732136}" type="parTrans" cxnId="{6ABA6062-F6DA-44F3-BC8A-A501CB7FD08E}">
      <dgm:prSet/>
      <dgm:spPr/>
      <dgm:t>
        <a:bodyPr/>
        <a:lstStyle/>
        <a:p>
          <a:endParaRPr lang="en-US"/>
        </a:p>
      </dgm:t>
    </dgm:pt>
    <dgm:pt modelId="{54F3A1A4-D2B2-4364-8F97-3B3CC9BBD8AE}" type="sibTrans" cxnId="{6ABA6062-F6DA-44F3-BC8A-A501CB7FD08E}">
      <dgm:prSet/>
      <dgm:spPr/>
      <dgm:t>
        <a:bodyPr/>
        <a:lstStyle/>
        <a:p>
          <a:endParaRPr lang="en-US"/>
        </a:p>
      </dgm:t>
    </dgm:pt>
    <dgm:pt modelId="{9D1088B0-616B-469D-BF95-D68107E9C38A}">
      <dgm:prSet/>
      <dgm:spPr/>
      <dgm:t>
        <a:bodyPr/>
        <a:lstStyle/>
        <a:p>
          <a:r>
            <a:rPr lang="en-GB"/>
            <a:t>2. Identify and classify assets. </a:t>
          </a:r>
          <a:endParaRPr lang="en-US"/>
        </a:p>
      </dgm:t>
    </dgm:pt>
    <dgm:pt modelId="{397589DB-3983-4072-A64F-3447CE7A3076}" type="parTrans" cxnId="{957F1FEF-07B5-48C2-A3E8-C4F8A73D2911}">
      <dgm:prSet/>
      <dgm:spPr/>
      <dgm:t>
        <a:bodyPr/>
        <a:lstStyle/>
        <a:p>
          <a:endParaRPr lang="en-US"/>
        </a:p>
      </dgm:t>
    </dgm:pt>
    <dgm:pt modelId="{F0732B1D-47AC-4DE6-8128-429B157F8667}" type="sibTrans" cxnId="{957F1FEF-07B5-48C2-A3E8-C4F8A73D2911}">
      <dgm:prSet/>
      <dgm:spPr/>
      <dgm:t>
        <a:bodyPr/>
        <a:lstStyle/>
        <a:p>
          <a:endParaRPr lang="en-US"/>
        </a:p>
      </dgm:t>
    </dgm:pt>
    <dgm:pt modelId="{BF5C55E4-0683-4C57-A829-8CD84AEE1419}">
      <dgm:prSet/>
      <dgm:spPr/>
      <dgm:t>
        <a:bodyPr/>
        <a:lstStyle/>
        <a:p>
          <a:r>
            <a:rPr lang="en-GB"/>
            <a:t>3. Establish ISMS organisation and risk management structures. </a:t>
          </a:r>
          <a:endParaRPr lang="en-US"/>
        </a:p>
      </dgm:t>
    </dgm:pt>
    <dgm:pt modelId="{54EC04EC-9A78-4043-A1A3-D447ADD335CC}" type="parTrans" cxnId="{6CAB8297-C606-4FA3-9B8D-380637E8AD7C}">
      <dgm:prSet/>
      <dgm:spPr/>
      <dgm:t>
        <a:bodyPr/>
        <a:lstStyle/>
        <a:p>
          <a:endParaRPr lang="en-US"/>
        </a:p>
      </dgm:t>
    </dgm:pt>
    <dgm:pt modelId="{22D944B0-6B09-49D4-A64C-0F22F600BC4D}" type="sibTrans" cxnId="{6CAB8297-C606-4FA3-9B8D-380637E8AD7C}">
      <dgm:prSet/>
      <dgm:spPr/>
      <dgm:t>
        <a:bodyPr/>
        <a:lstStyle/>
        <a:p>
          <a:endParaRPr lang="en-US"/>
        </a:p>
      </dgm:t>
    </dgm:pt>
    <dgm:pt modelId="{D49DB56A-FA8C-4FA9-93A9-795710F0397A}">
      <dgm:prSet/>
      <dgm:spPr/>
      <dgm:t>
        <a:bodyPr/>
        <a:lstStyle/>
        <a:p>
          <a:r>
            <a:rPr lang="en-GB"/>
            <a:t>4. Develop control mechanisms. </a:t>
          </a:r>
          <a:endParaRPr lang="en-US"/>
        </a:p>
      </dgm:t>
    </dgm:pt>
    <dgm:pt modelId="{99C265D7-9588-4474-9219-D0132E416F24}" type="parTrans" cxnId="{8B2B5443-701C-46E0-BF6B-4F0959F60031}">
      <dgm:prSet/>
      <dgm:spPr/>
      <dgm:t>
        <a:bodyPr/>
        <a:lstStyle/>
        <a:p>
          <a:endParaRPr lang="en-US"/>
        </a:p>
      </dgm:t>
    </dgm:pt>
    <dgm:pt modelId="{9D1C1D77-ABA4-43EB-82F9-9BF82F504AFD}" type="sibTrans" cxnId="{8B2B5443-701C-46E0-BF6B-4F0959F60031}">
      <dgm:prSet/>
      <dgm:spPr/>
      <dgm:t>
        <a:bodyPr/>
        <a:lstStyle/>
        <a:p>
          <a:endParaRPr lang="en-US"/>
        </a:p>
      </dgm:t>
    </dgm:pt>
    <dgm:pt modelId="{6A5E44E0-C66E-42D3-9CF9-1384C3D408D8}">
      <dgm:prSet/>
      <dgm:spPr/>
      <dgm:t>
        <a:bodyPr/>
        <a:lstStyle/>
        <a:p>
          <a:r>
            <a:rPr lang="en-GB"/>
            <a:t>5. Operate ISMS. </a:t>
          </a:r>
          <a:endParaRPr lang="en-US"/>
        </a:p>
      </dgm:t>
    </dgm:pt>
    <dgm:pt modelId="{14F4C862-B7F9-4B33-9EE1-01BBA7150CC0}" type="parTrans" cxnId="{CB6A5689-E4B2-4761-A2D6-E1461B643138}">
      <dgm:prSet/>
      <dgm:spPr/>
      <dgm:t>
        <a:bodyPr/>
        <a:lstStyle/>
        <a:p>
          <a:endParaRPr lang="en-US"/>
        </a:p>
      </dgm:t>
    </dgm:pt>
    <dgm:pt modelId="{7DC95182-1F08-42CA-A9D5-6104D3AB1064}" type="sibTrans" cxnId="{CB6A5689-E4B2-4761-A2D6-E1461B643138}">
      <dgm:prSet/>
      <dgm:spPr/>
      <dgm:t>
        <a:bodyPr/>
        <a:lstStyle/>
        <a:p>
          <a:endParaRPr lang="en-US"/>
        </a:p>
      </dgm:t>
    </dgm:pt>
    <dgm:pt modelId="{4CEFF7FC-625C-4240-B27E-F8DE77F3CF1E}">
      <dgm:prSet/>
      <dgm:spPr/>
      <dgm:t>
        <a:bodyPr/>
        <a:lstStyle/>
        <a:p>
          <a:r>
            <a:rPr lang="en-GB"/>
            <a:t>6. Check results and KPIs. </a:t>
          </a:r>
          <a:endParaRPr lang="en-US"/>
        </a:p>
      </dgm:t>
    </dgm:pt>
    <dgm:pt modelId="{764F4F43-6B3A-4E4D-B4A4-D09722E5C681}" type="parTrans" cxnId="{4931ADF9-99C6-4ED2-9B6B-FD18C981A3A0}">
      <dgm:prSet/>
      <dgm:spPr/>
      <dgm:t>
        <a:bodyPr/>
        <a:lstStyle/>
        <a:p>
          <a:endParaRPr lang="en-US"/>
        </a:p>
      </dgm:t>
    </dgm:pt>
    <dgm:pt modelId="{708A1F70-C8BD-40D2-9F32-0407FF47C42B}" type="sibTrans" cxnId="{4931ADF9-99C6-4ED2-9B6B-FD18C981A3A0}">
      <dgm:prSet/>
      <dgm:spPr/>
      <dgm:t>
        <a:bodyPr/>
        <a:lstStyle/>
        <a:p>
          <a:endParaRPr lang="en-US"/>
        </a:p>
      </dgm:t>
    </dgm:pt>
    <dgm:pt modelId="{AAAC4D3E-B073-461B-A17F-C20D76DED612}">
      <dgm:prSet/>
      <dgm:spPr/>
      <dgm:t>
        <a:bodyPr/>
        <a:lstStyle/>
        <a:p>
          <a:r>
            <a:rPr lang="en-GB"/>
            <a:t>7. Make corrections and take precautions. </a:t>
          </a:r>
          <a:endParaRPr lang="en-US"/>
        </a:p>
      </dgm:t>
    </dgm:pt>
    <dgm:pt modelId="{0C45071E-2E06-4ABC-A622-48E31C35D355}" type="parTrans" cxnId="{C3829E21-A626-4B5B-878C-02CC57B90B7F}">
      <dgm:prSet/>
      <dgm:spPr/>
      <dgm:t>
        <a:bodyPr/>
        <a:lstStyle/>
        <a:p>
          <a:endParaRPr lang="en-US"/>
        </a:p>
      </dgm:t>
    </dgm:pt>
    <dgm:pt modelId="{0B4EB159-9AD1-4BC7-8077-736A2ECA88B2}" type="sibTrans" cxnId="{C3829E21-A626-4B5B-878C-02CC57B90B7F}">
      <dgm:prSet/>
      <dgm:spPr/>
      <dgm:t>
        <a:bodyPr/>
        <a:lstStyle/>
        <a:p>
          <a:endParaRPr lang="en-US"/>
        </a:p>
      </dgm:t>
    </dgm:pt>
    <dgm:pt modelId="{9AA6581C-93D9-4BE6-B600-95EF03F97B66}">
      <dgm:prSet/>
      <dgm:spPr/>
      <dgm:t>
        <a:bodyPr/>
        <a:lstStyle/>
        <a:p>
          <a:r>
            <a:rPr lang="en-GB"/>
            <a:t>8. Review by the management.</a:t>
          </a:r>
          <a:endParaRPr lang="en-US"/>
        </a:p>
      </dgm:t>
    </dgm:pt>
    <dgm:pt modelId="{E5435F9A-E767-46C5-80A1-A75B793CE498}" type="parTrans" cxnId="{37FF0A73-F1FA-4EF0-B5AA-5910DD487C37}">
      <dgm:prSet/>
      <dgm:spPr/>
      <dgm:t>
        <a:bodyPr/>
        <a:lstStyle/>
        <a:p>
          <a:endParaRPr lang="en-US"/>
        </a:p>
      </dgm:t>
    </dgm:pt>
    <dgm:pt modelId="{3BF54BF5-7935-4864-8751-A95793B12D93}" type="sibTrans" cxnId="{37FF0A73-F1FA-4EF0-B5AA-5910DD487C37}">
      <dgm:prSet/>
      <dgm:spPr/>
      <dgm:t>
        <a:bodyPr/>
        <a:lstStyle/>
        <a:p>
          <a:endParaRPr lang="en-US"/>
        </a:p>
      </dgm:t>
    </dgm:pt>
    <dgm:pt modelId="{3A63D894-0362-4F90-95BB-276E180C2E3E}" type="pres">
      <dgm:prSet presAssocID="{BCD3D306-1CF6-4DF9-9757-751BF189CABF}" presName="Name0" presStyleCnt="0">
        <dgm:presLayoutVars>
          <dgm:dir/>
          <dgm:resizeHandles val="exact"/>
        </dgm:presLayoutVars>
      </dgm:prSet>
      <dgm:spPr/>
    </dgm:pt>
    <dgm:pt modelId="{AFE5646A-711C-4B7E-A635-0AFD0E93468B}" type="pres">
      <dgm:prSet presAssocID="{353988B7-54CC-4206-A67E-6A0355664CCF}" presName="node" presStyleLbl="node1" presStyleIdx="0" presStyleCnt="8">
        <dgm:presLayoutVars>
          <dgm:bulletEnabled val="1"/>
        </dgm:presLayoutVars>
      </dgm:prSet>
      <dgm:spPr/>
    </dgm:pt>
    <dgm:pt modelId="{6F15458D-3DC0-4858-9D14-FA7505C14CE7}" type="pres">
      <dgm:prSet presAssocID="{54F3A1A4-D2B2-4364-8F97-3B3CC9BBD8AE}" presName="sibTrans" presStyleLbl="sibTrans1D1" presStyleIdx="0" presStyleCnt="7"/>
      <dgm:spPr/>
    </dgm:pt>
    <dgm:pt modelId="{4C33EF06-8020-48DD-B7C0-177E598EEA17}" type="pres">
      <dgm:prSet presAssocID="{54F3A1A4-D2B2-4364-8F97-3B3CC9BBD8AE}" presName="connectorText" presStyleLbl="sibTrans1D1" presStyleIdx="0" presStyleCnt="7"/>
      <dgm:spPr/>
    </dgm:pt>
    <dgm:pt modelId="{18B07607-3A72-4030-A1D9-A94443A9307B}" type="pres">
      <dgm:prSet presAssocID="{9D1088B0-616B-469D-BF95-D68107E9C38A}" presName="node" presStyleLbl="node1" presStyleIdx="1" presStyleCnt="8">
        <dgm:presLayoutVars>
          <dgm:bulletEnabled val="1"/>
        </dgm:presLayoutVars>
      </dgm:prSet>
      <dgm:spPr/>
    </dgm:pt>
    <dgm:pt modelId="{07CC1F3C-5351-474F-B63E-B6FEAE667371}" type="pres">
      <dgm:prSet presAssocID="{F0732B1D-47AC-4DE6-8128-429B157F8667}" presName="sibTrans" presStyleLbl="sibTrans1D1" presStyleIdx="1" presStyleCnt="7"/>
      <dgm:spPr/>
    </dgm:pt>
    <dgm:pt modelId="{7A5D5CF3-0362-4459-84E5-92CF937B4A21}" type="pres">
      <dgm:prSet presAssocID="{F0732B1D-47AC-4DE6-8128-429B157F8667}" presName="connectorText" presStyleLbl="sibTrans1D1" presStyleIdx="1" presStyleCnt="7"/>
      <dgm:spPr/>
    </dgm:pt>
    <dgm:pt modelId="{D63287B1-1CBF-463C-9F1B-22318B5039AA}" type="pres">
      <dgm:prSet presAssocID="{BF5C55E4-0683-4C57-A829-8CD84AEE1419}" presName="node" presStyleLbl="node1" presStyleIdx="2" presStyleCnt="8">
        <dgm:presLayoutVars>
          <dgm:bulletEnabled val="1"/>
        </dgm:presLayoutVars>
      </dgm:prSet>
      <dgm:spPr/>
    </dgm:pt>
    <dgm:pt modelId="{B1CBEAF0-1A78-4707-8A44-C77CFDBEA270}" type="pres">
      <dgm:prSet presAssocID="{22D944B0-6B09-49D4-A64C-0F22F600BC4D}" presName="sibTrans" presStyleLbl="sibTrans1D1" presStyleIdx="2" presStyleCnt="7"/>
      <dgm:spPr/>
    </dgm:pt>
    <dgm:pt modelId="{E5F4DC72-FAA2-4085-9030-C6D3265A97E1}" type="pres">
      <dgm:prSet presAssocID="{22D944B0-6B09-49D4-A64C-0F22F600BC4D}" presName="connectorText" presStyleLbl="sibTrans1D1" presStyleIdx="2" presStyleCnt="7"/>
      <dgm:spPr/>
    </dgm:pt>
    <dgm:pt modelId="{F680CA0F-2114-4508-BF1D-DDF14D48AABB}" type="pres">
      <dgm:prSet presAssocID="{D49DB56A-FA8C-4FA9-93A9-795710F0397A}" presName="node" presStyleLbl="node1" presStyleIdx="3" presStyleCnt="8">
        <dgm:presLayoutVars>
          <dgm:bulletEnabled val="1"/>
        </dgm:presLayoutVars>
      </dgm:prSet>
      <dgm:spPr/>
    </dgm:pt>
    <dgm:pt modelId="{0084BB7C-6FAC-4B8E-A1C6-94B7B7705795}" type="pres">
      <dgm:prSet presAssocID="{9D1C1D77-ABA4-43EB-82F9-9BF82F504AFD}" presName="sibTrans" presStyleLbl="sibTrans1D1" presStyleIdx="3" presStyleCnt="7"/>
      <dgm:spPr/>
    </dgm:pt>
    <dgm:pt modelId="{3C62484C-2264-49E7-B738-6EA350B6FB4C}" type="pres">
      <dgm:prSet presAssocID="{9D1C1D77-ABA4-43EB-82F9-9BF82F504AFD}" presName="connectorText" presStyleLbl="sibTrans1D1" presStyleIdx="3" presStyleCnt="7"/>
      <dgm:spPr/>
    </dgm:pt>
    <dgm:pt modelId="{5409E3E5-456D-42EC-8E07-44C9A16EE8A6}" type="pres">
      <dgm:prSet presAssocID="{6A5E44E0-C66E-42D3-9CF9-1384C3D408D8}" presName="node" presStyleLbl="node1" presStyleIdx="4" presStyleCnt="8">
        <dgm:presLayoutVars>
          <dgm:bulletEnabled val="1"/>
        </dgm:presLayoutVars>
      </dgm:prSet>
      <dgm:spPr/>
    </dgm:pt>
    <dgm:pt modelId="{51415101-885C-49A4-9967-3E8D3B491031}" type="pres">
      <dgm:prSet presAssocID="{7DC95182-1F08-42CA-A9D5-6104D3AB1064}" presName="sibTrans" presStyleLbl="sibTrans1D1" presStyleIdx="4" presStyleCnt="7"/>
      <dgm:spPr/>
    </dgm:pt>
    <dgm:pt modelId="{57E2F1D3-3526-47C0-A4CB-61F24E129DF7}" type="pres">
      <dgm:prSet presAssocID="{7DC95182-1F08-42CA-A9D5-6104D3AB1064}" presName="connectorText" presStyleLbl="sibTrans1D1" presStyleIdx="4" presStyleCnt="7"/>
      <dgm:spPr/>
    </dgm:pt>
    <dgm:pt modelId="{7161CBE4-635F-4B6F-916F-EC3873FCB56D}" type="pres">
      <dgm:prSet presAssocID="{4CEFF7FC-625C-4240-B27E-F8DE77F3CF1E}" presName="node" presStyleLbl="node1" presStyleIdx="5" presStyleCnt="8">
        <dgm:presLayoutVars>
          <dgm:bulletEnabled val="1"/>
        </dgm:presLayoutVars>
      </dgm:prSet>
      <dgm:spPr/>
    </dgm:pt>
    <dgm:pt modelId="{06D9D805-07B9-49D9-892B-38D8CEE41C9D}" type="pres">
      <dgm:prSet presAssocID="{708A1F70-C8BD-40D2-9F32-0407FF47C42B}" presName="sibTrans" presStyleLbl="sibTrans1D1" presStyleIdx="5" presStyleCnt="7"/>
      <dgm:spPr/>
    </dgm:pt>
    <dgm:pt modelId="{AE4B4A23-D7EE-4AE7-A586-89A341775BFA}" type="pres">
      <dgm:prSet presAssocID="{708A1F70-C8BD-40D2-9F32-0407FF47C42B}" presName="connectorText" presStyleLbl="sibTrans1D1" presStyleIdx="5" presStyleCnt="7"/>
      <dgm:spPr/>
    </dgm:pt>
    <dgm:pt modelId="{6039FBFA-91B5-4442-9A35-A903337BD349}" type="pres">
      <dgm:prSet presAssocID="{AAAC4D3E-B073-461B-A17F-C20D76DED612}" presName="node" presStyleLbl="node1" presStyleIdx="6" presStyleCnt="8">
        <dgm:presLayoutVars>
          <dgm:bulletEnabled val="1"/>
        </dgm:presLayoutVars>
      </dgm:prSet>
      <dgm:spPr/>
    </dgm:pt>
    <dgm:pt modelId="{CF0A70E5-9C5A-4665-A7E2-AC09B0F777CE}" type="pres">
      <dgm:prSet presAssocID="{0B4EB159-9AD1-4BC7-8077-736A2ECA88B2}" presName="sibTrans" presStyleLbl="sibTrans1D1" presStyleIdx="6" presStyleCnt="7"/>
      <dgm:spPr/>
    </dgm:pt>
    <dgm:pt modelId="{8E26D166-B05C-4B09-8969-BA59FFDC6B6E}" type="pres">
      <dgm:prSet presAssocID="{0B4EB159-9AD1-4BC7-8077-736A2ECA88B2}" presName="connectorText" presStyleLbl="sibTrans1D1" presStyleIdx="6" presStyleCnt="7"/>
      <dgm:spPr/>
    </dgm:pt>
    <dgm:pt modelId="{86475221-37DE-4988-994C-AD74A12D06A6}" type="pres">
      <dgm:prSet presAssocID="{9AA6581C-93D9-4BE6-B600-95EF03F97B66}" presName="node" presStyleLbl="node1" presStyleIdx="7" presStyleCnt="8">
        <dgm:presLayoutVars>
          <dgm:bulletEnabled val="1"/>
        </dgm:presLayoutVars>
      </dgm:prSet>
      <dgm:spPr/>
    </dgm:pt>
  </dgm:ptLst>
  <dgm:cxnLst>
    <dgm:cxn modelId="{747FD100-20A6-4D29-83FD-E3E786C95E84}" type="presOf" srcId="{9D1C1D77-ABA4-43EB-82F9-9BF82F504AFD}" destId="{3C62484C-2264-49E7-B738-6EA350B6FB4C}" srcOrd="1" destOrd="0" presId="urn:microsoft.com/office/officeart/2016/7/layout/RepeatingBendingProcessNew"/>
    <dgm:cxn modelId="{33D2B70A-0B25-4533-A59B-EA18B29E3E2E}" type="presOf" srcId="{BF5C55E4-0683-4C57-A829-8CD84AEE1419}" destId="{D63287B1-1CBF-463C-9F1B-22318B5039AA}" srcOrd="0" destOrd="0" presId="urn:microsoft.com/office/officeart/2016/7/layout/RepeatingBendingProcessNew"/>
    <dgm:cxn modelId="{FA57FF1B-E3C7-450C-BF95-862985FDBDB2}" type="presOf" srcId="{F0732B1D-47AC-4DE6-8128-429B157F8667}" destId="{07CC1F3C-5351-474F-B63E-B6FEAE667371}" srcOrd="0" destOrd="0" presId="urn:microsoft.com/office/officeart/2016/7/layout/RepeatingBendingProcessNew"/>
    <dgm:cxn modelId="{090E1C1E-D802-4B3B-8FDC-49825B147781}" type="presOf" srcId="{0B4EB159-9AD1-4BC7-8077-736A2ECA88B2}" destId="{8E26D166-B05C-4B09-8969-BA59FFDC6B6E}" srcOrd="1" destOrd="0" presId="urn:microsoft.com/office/officeart/2016/7/layout/RepeatingBendingProcessNew"/>
    <dgm:cxn modelId="{C3829E21-A626-4B5B-878C-02CC57B90B7F}" srcId="{BCD3D306-1CF6-4DF9-9757-751BF189CABF}" destId="{AAAC4D3E-B073-461B-A17F-C20D76DED612}" srcOrd="6" destOrd="0" parTransId="{0C45071E-2E06-4ABC-A622-48E31C35D355}" sibTransId="{0B4EB159-9AD1-4BC7-8077-736A2ECA88B2}"/>
    <dgm:cxn modelId="{6ABA6062-F6DA-44F3-BC8A-A501CB7FD08E}" srcId="{BCD3D306-1CF6-4DF9-9757-751BF189CABF}" destId="{353988B7-54CC-4206-A67E-6A0355664CCF}" srcOrd="0" destOrd="0" parTransId="{7400B5C9-04EE-4E3C-9FFD-C229FB732136}" sibTransId="{54F3A1A4-D2B2-4364-8F97-3B3CC9BBD8AE}"/>
    <dgm:cxn modelId="{21F58642-FAF2-4956-A992-6C18858B25AB}" type="presOf" srcId="{22D944B0-6B09-49D4-A64C-0F22F600BC4D}" destId="{E5F4DC72-FAA2-4085-9030-C6D3265A97E1}" srcOrd="1" destOrd="0" presId="urn:microsoft.com/office/officeart/2016/7/layout/RepeatingBendingProcessNew"/>
    <dgm:cxn modelId="{8B2B5443-701C-46E0-BF6B-4F0959F60031}" srcId="{BCD3D306-1CF6-4DF9-9757-751BF189CABF}" destId="{D49DB56A-FA8C-4FA9-93A9-795710F0397A}" srcOrd="3" destOrd="0" parTransId="{99C265D7-9588-4474-9219-D0132E416F24}" sibTransId="{9D1C1D77-ABA4-43EB-82F9-9BF82F504AFD}"/>
    <dgm:cxn modelId="{02FBA16F-A862-4B6D-801F-DC6F74286D2C}" type="presOf" srcId="{BCD3D306-1CF6-4DF9-9757-751BF189CABF}" destId="{3A63D894-0362-4F90-95BB-276E180C2E3E}" srcOrd="0" destOrd="0" presId="urn:microsoft.com/office/officeart/2016/7/layout/RepeatingBendingProcessNew"/>
    <dgm:cxn modelId="{37FF0A73-F1FA-4EF0-B5AA-5910DD487C37}" srcId="{BCD3D306-1CF6-4DF9-9757-751BF189CABF}" destId="{9AA6581C-93D9-4BE6-B600-95EF03F97B66}" srcOrd="7" destOrd="0" parTransId="{E5435F9A-E767-46C5-80A1-A75B793CE498}" sibTransId="{3BF54BF5-7935-4864-8751-A95793B12D93}"/>
    <dgm:cxn modelId="{FEEF477E-C632-43D0-A61F-285ABD26BFDD}" type="presOf" srcId="{54F3A1A4-D2B2-4364-8F97-3B3CC9BBD8AE}" destId="{4C33EF06-8020-48DD-B7C0-177E598EEA17}" srcOrd="1" destOrd="0" presId="urn:microsoft.com/office/officeart/2016/7/layout/RepeatingBendingProcessNew"/>
    <dgm:cxn modelId="{7848467F-CDEF-4D53-A771-6B8092646DE0}" type="presOf" srcId="{AAAC4D3E-B073-461B-A17F-C20D76DED612}" destId="{6039FBFA-91B5-4442-9A35-A903337BD349}" srcOrd="0" destOrd="0" presId="urn:microsoft.com/office/officeart/2016/7/layout/RepeatingBendingProcessNew"/>
    <dgm:cxn modelId="{CB6A5689-E4B2-4761-A2D6-E1461B643138}" srcId="{BCD3D306-1CF6-4DF9-9757-751BF189CABF}" destId="{6A5E44E0-C66E-42D3-9CF9-1384C3D408D8}" srcOrd="4" destOrd="0" parTransId="{14F4C862-B7F9-4B33-9EE1-01BBA7150CC0}" sibTransId="{7DC95182-1F08-42CA-A9D5-6104D3AB1064}"/>
    <dgm:cxn modelId="{7D4BDF8E-DBCC-495B-A21D-9C2869C61E9A}" type="presOf" srcId="{D49DB56A-FA8C-4FA9-93A9-795710F0397A}" destId="{F680CA0F-2114-4508-BF1D-DDF14D48AABB}" srcOrd="0" destOrd="0" presId="urn:microsoft.com/office/officeart/2016/7/layout/RepeatingBendingProcessNew"/>
    <dgm:cxn modelId="{1EE7F88F-F3BE-477B-823A-04C3433E3FC3}" type="presOf" srcId="{22D944B0-6B09-49D4-A64C-0F22F600BC4D}" destId="{B1CBEAF0-1A78-4707-8A44-C77CFDBEA270}" srcOrd="0" destOrd="0" presId="urn:microsoft.com/office/officeart/2016/7/layout/RepeatingBendingProcessNew"/>
    <dgm:cxn modelId="{D0852F95-DDD4-429B-90C1-611CB03797BF}" type="presOf" srcId="{54F3A1A4-D2B2-4364-8F97-3B3CC9BBD8AE}" destId="{6F15458D-3DC0-4858-9D14-FA7505C14CE7}" srcOrd="0" destOrd="0" presId="urn:microsoft.com/office/officeart/2016/7/layout/RepeatingBendingProcessNew"/>
    <dgm:cxn modelId="{6CAB8297-C606-4FA3-9B8D-380637E8AD7C}" srcId="{BCD3D306-1CF6-4DF9-9757-751BF189CABF}" destId="{BF5C55E4-0683-4C57-A829-8CD84AEE1419}" srcOrd="2" destOrd="0" parTransId="{54EC04EC-9A78-4043-A1A3-D447ADD335CC}" sibTransId="{22D944B0-6B09-49D4-A64C-0F22F600BC4D}"/>
    <dgm:cxn modelId="{D25E2BA3-80D2-4F1F-A166-B746E979A964}" type="presOf" srcId="{9AA6581C-93D9-4BE6-B600-95EF03F97B66}" destId="{86475221-37DE-4988-994C-AD74A12D06A6}" srcOrd="0" destOrd="0" presId="urn:microsoft.com/office/officeart/2016/7/layout/RepeatingBendingProcessNew"/>
    <dgm:cxn modelId="{5DB06EA3-AF79-4F92-B4AE-EFA8D4D430FC}" type="presOf" srcId="{9D1C1D77-ABA4-43EB-82F9-9BF82F504AFD}" destId="{0084BB7C-6FAC-4B8E-A1C6-94B7B7705795}" srcOrd="0" destOrd="0" presId="urn:microsoft.com/office/officeart/2016/7/layout/RepeatingBendingProcessNew"/>
    <dgm:cxn modelId="{4E7B6BA6-5700-4914-AAFD-4BEA3C257A75}" type="presOf" srcId="{7DC95182-1F08-42CA-A9D5-6104D3AB1064}" destId="{57E2F1D3-3526-47C0-A4CB-61F24E129DF7}" srcOrd="1" destOrd="0" presId="urn:microsoft.com/office/officeart/2016/7/layout/RepeatingBendingProcessNew"/>
    <dgm:cxn modelId="{65493FAF-9A62-40F5-B147-50BCDA762138}" type="presOf" srcId="{4CEFF7FC-625C-4240-B27E-F8DE77F3CF1E}" destId="{7161CBE4-635F-4B6F-916F-EC3873FCB56D}" srcOrd="0" destOrd="0" presId="urn:microsoft.com/office/officeart/2016/7/layout/RepeatingBendingProcessNew"/>
    <dgm:cxn modelId="{096D72B9-2EC4-4DB9-AABF-C2E8A98B5BE7}" type="presOf" srcId="{6A5E44E0-C66E-42D3-9CF9-1384C3D408D8}" destId="{5409E3E5-456D-42EC-8E07-44C9A16EE8A6}" srcOrd="0" destOrd="0" presId="urn:microsoft.com/office/officeart/2016/7/layout/RepeatingBendingProcessNew"/>
    <dgm:cxn modelId="{912F45C5-E31D-476A-9416-B05E2098DBFA}" type="presOf" srcId="{0B4EB159-9AD1-4BC7-8077-736A2ECA88B2}" destId="{CF0A70E5-9C5A-4665-A7E2-AC09B0F777CE}" srcOrd="0" destOrd="0" presId="urn:microsoft.com/office/officeart/2016/7/layout/RepeatingBendingProcessNew"/>
    <dgm:cxn modelId="{CA1453CD-641C-4DDC-ACC0-E4265A15875E}" type="presOf" srcId="{F0732B1D-47AC-4DE6-8128-429B157F8667}" destId="{7A5D5CF3-0362-4459-84E5-92CF937B4A21}" srcOrd="1" destOrd="0" presId="urn:microsoft.com/office/officeart/2016/7/layout/RepeatingBendingProcessNew"/>
    <dgm:cxn modelId="{A1D479CE-3066-4CFD-8EAC-6C1C36D78AD7}" type="presOf" srcId="{7DC95182-1F08-42CA-A9D5-6104D3AB1064}" destId="{51415101-885C-49A4-9967-3E8D3B491031}" srcOrd="0" destOrd="0" presId="urn:microsoft.com/office/officeart/2016/7/layout/RepeatingBendingProcessNew"/>
    <dgm:cxn modelId="{5BFB44DF-D479-4DB3-B910-C76B171272E8}" type="presOf" srcId="{708A1F70-C8BD-40D2-9F32-0407FF47C42B}" destId="{06D9D805-07B9-49D9-892B-38D8CEE41C9D}" srcOrd="0" destOrd="0" presId="urn:microsoft.com/office/officeart/2016/7/layout/RepeatingBendingProcessNew"/>
    <dgm:cxn modelId="{E3F125E5-7B3A-4C59-8E0D-25818A63A43F}" type="presOf" srcId="{353988B7-54CC-4206-A67E-6A0355664CCF}" destId="{AFE5646A-711C-4B7E-A635-0AFD0E93468B}" srcOrd="0" destOrd="0" presId="urn:microsoft.com/office/officeart/2016/7/layout/RepeatingBendingProcessNew"/>
    <dgm:cxn modelId="{326168ED-36D4-46B3-ADCF-1242291C83F6}" type="presOf" srcId="{708A1F70-C8BD-40D2-9F32-0407FF47C42B}" destId="{AE4B4A23-D7EE-4AE7-A586-89A341775BFA}" srcOrd="1" destOrd="0" presId="urn:microsoft.com/office/officeart/2016/7/layout/RepeatingBendingProcessNew"/>
    <dgm:cxn modelId="{957F1FEF-07B5-48C2-A3E8-C4F8A73D2911}" srcId="{BCD3D306-1CF6-4DF9-9757-751BF189CABF}" destId="{9D1088B0-616B-469D-BF95-D68107E9C38A}" srcOrd="1" destOrd="0" parTransId="{397589DB-3983-4072-A64F-3447CE7A3076}" sibTransId="{F0732B1D-47AC-4DE6-8128-429B157F8667}"/>
    <dgm:cxn modelId="{4931ADF9-99C6-4ED2-9B6B-FD18C981A3A0}" srcId="{BCD3D306-1CF6-4DF9-9757-751BF189CABF}" destId="{4CEFF7FC-625C-4240-B27E-F8DE77F3CF1E}" srcOrd="5" destOrd="0" parTransId="{764F4F43-6B3A-4E4D-B4A4-D09722E5C681}" sibTransId="{708A1F70-C8BD-40D2-9F32-0407FF47C42B}"/>
    <dgm:cxn modelId="{329ED2FA-0895-48CB-BAAF-6884E3417550}" type="presOf" srcId="{9D1088B0-616B-469D-BF95-D68107E9C38A}" destId="{18B07607-3A72-4030-A1D9-A94443A9307B}" srcOrd="0" destOrd="0" presId="urn:microsoft.com/office/officeart/2016/7/layout/RepeatingBendingProcessNew"/>
    <dgm:cxn modelId="{1489E993-F5AB-4F26-AE3B-3BB31C74685F}" type="presParOf" srcId="{3A63D894-0362-4F90-95BB-276E180C2E3E}" destId="{AFE5646A-711C-4B7E-A635-0AFD0E93468B}" srcOrd="0" destOrd="0" presId="urn:microsoft.com/office/officeart/2016/7/layout/RepeatingBendingProcessNew"/>
    <dgm:cxn modelId="{7834DCAB-D720-40AB-88C0-FB895C075B6A}" type="presParOf" srcId="{3A63D894-0362-4F90-95BB-276E180C2E3E}" destId="{6F15458D-3DC0-4858-9D14-FA7505C14CE7}" srcOrd="1" destOrd="0" presId="urn:microsoft.com/office/officeart/2016/7/layout/RepeatingBendingProcessNew"/>
    <dgm:cxn modelId="{646E3C4F-213C-4ABD-965B-85A382B29EB1}" type="presParOf" srcId="{6F15458D-3DC0-4858-9D14-FA7505C14CE7}" destId="{4C33EF06-8020-48DD-B7C0-177E598EEA17}" srcOrd="0" destOrd="0" presId="urn:microsoft.com/office/officeart/2016/7/layout/RepeatingBendingProcessNew"/>
    <dgm:cxn modelId="{E202FDBD-E764-42AD-BE83-0EB9D0C30EE1}" type="presParOf" srcId="{3A63D894-0362-4F90-95BB-276E180C2E3E}" destId="{18B07607-3A72-4030-A1D9-A94443A9307B}" srcOrd="2" destOrd="0" presId="urn:microsoft.com/office/officeart/2016/7/layout/RepeatingBendingProcessNew"/>
    <dgm:cxn modelId="{907F4C9E-6904-4581-8F4D-31B9F4D73982}" type="presParOf" srcId="{3A63D894-0362-4F90-95BB-276E180C2E3E}" destId="{07CC1F3C-5351-474F-B63E-B6FEAE667371}" srcOrd="3" destOrd="0" presId="urn:microsoft.com/office/officeart/2016/7/layout/RepeatingBendingProcessNew"/>
    <dgm:cxn modelId="{4F771FDF-C845-4627-8D35-323A4B7EE53D}" type="presParOf" srcId="{07CC1F3C-5351-474F-B63E-B6FEAE667371}" destId="{7A5D5CF3-0362-4459-84E5-92CF937B4A21}" srcOrd="0" destOrd="0" presId="urn:microsoft.com/office/officeart/2016/7/layout/RepeatingBendingProcessNew"/>
    <dgm:cxn modelId="{1D9FF1EE-A8B0-409B-A4BF-535134578E5B}" type="presParOf" srcId="{3A63D894-0362-4F90-95BB-276E180C2E3E}" destId="{D63287B1-1CBF-463C-9F1B-22318B5039AA}" srcOrd="4" destOrd="0" presId="urn:microsoft.com/office/officeart/2016/7/layout/RepeatingBendingProcessNew"/>
    <dgm:cxn modelId="{01F3C370-0402-4E19-9CC9-BC427C22872B}" type="presParOf" srcId="{3A63D894-0362-4F90-95BB-276E180C2E3E}" destId="{B1CBEAF0-1A78-4707-8A44-C77CFDBEA270}" srcOrd="5" destOrd="0" presId="urn:microsoft.com/office/officeart/2016/7/layout/RepeatingBendingProcessNew"/>
    <dgm:cxn modelId="{87286967-B89D-4110-A083-F073304ABB69}" type="presParOf" srcId="{B1CBEAF0-1A78-4707-8A44-C77CFDBEA270}" destId="{E5F4DC72-FAA2-4085-9030-C6D3265A97E1}" srcOrd="0" destOrd="0" presId="urn:microsoft.com/office/officeart/2016/7/layout/RepeatingBendingProcessNew"/>
    <dgm:cxn modelId="{CE042122-EF64-4617-BEF3-2A254E1173EB}" type="presParOf" srcId="{3A63D894-0362-4F90-95BB-276E180C2E3E}" destId="{F680CA0F-2114-4508-BF1D-DDF14D48AABB}" srcOrd="6" destOrd="0" presId="urn:microsoft.com/office/officeart/2016/7/layout/RepeatingBendingProcessNew"/>
    <dgm:cxn modelId="{CBE2D3B5-2B66-41B4-8A5E-EA3ABAA385A5}" type="presParOf" srcId="{3A63D894-0362-4F90-95BB-276E180C2E3E}" destId="{0084BB7C-6FAC-4B8E-A1C6-94B7B7705795}" srcOrd="7" destOrd="0" presId="urn:microsoft.com/office/officeart/2016/7/layout/RepeatingBendingProcessNew"/>
    <dgm:cxn modelId="{19459D6F-C9C0-4CC5-B074-89DDC639AEE3}" type="presParOf" srcId="{0084BB7C-6FAC-4B8E-A1C6-94B7B7705795}" destId="{3C62484C-2264-49E7-B738-6EA350B6FB4C}" srcOrd="0" destOrd="0" presId="urn:microsoft.com/office/officeart/2016/7/layout/RepeatingBendingProcessNew"/>
    <dgm:cxn modelId="{9C99FA59-5250-472A-9323-E5B8DD0E22E3}" type="presParOf" srcId="{3A63D894-0362-4F90-95BB-276E180C2E3E}" destId="{5409E3E5-456D-42EC-8E07-44C9A16EE8A6}" srcOrd="8" destOrd="0" presId="urn:microsoft.com/office/officeart/2016/7/layout/RepeatingBendingProcessNew"/>
    <dgm:cxn modelId="{9AABDAD9-2FC9-4E0F-8010-AC9141F11AD4}" type="presParOf" srcId="{3A63D894-0362-4F90-95BB-276E180C2E3E}" destId="{51415101-885C-49A4-9967-3E8D3B491031}" srcOrd="9" destOrd="0" presId="urn:microsoft.com/office/officeart/2016/7/layout/RepeatingBendingProcessNew"/>
    <dgm:cxn modelId="{C343E850-2A57-4879-B417-89D832F6DFD3}" type="presParOf" srcId="{51415101-885C-49A4-9967-3E8D3B491031}" destId="{57E2F1D3-3526-47C0-A4CB-61F24E129DF7}" srcOrd="0" destOrd="0" presId="urn:microsoft.com/office/officeart/2016/7/layout/RepeatingBendingProcessNew"/>
    <dgm:cxn modelId="{7D85F221-4463-4042-8C00-D48ED0E8B256}" type="presParOf" srcId="{3A63D894-0362-4F90-95BB-276E180C2E3E}" destId="{7161CBE4-635F-4B6F-916F-EC3873FCB56D}" srcOrd="10" destOrd="0" presId="urn:microsoft.com/office/officeart/2016/7/layout/RepeatingBendingProcessNew"/>
    <dgm:cxn modelId="{7FCAFA4C-259D-4CA0-BC3A-2E8D3AD8EEE5}" type="presParOf" srcId="{3A63D894-0362-4F90-95BB-276E180C2E3E}" destId="{06D9D805-07B9-49D9-892B-38D8CEE41C9D}" srcOrd="11" destOrd="0" presId="urn:microsoft.com/office/officeart/2016/7/layout/RepeatingBendingProcessNew"/>
    <dgm:cxn modelId="{9C115651-A456-4B94-8CD0-D83F8F9CCD8E}" type="presParOf" srcId="{06D9D805-07B9-49D9-892B-38D8CEE41C9D}" destId="{AE4B4A23-D7EE-4AE7-A586-89A341775BFA}" srcOrd="0" destOrd="0" presId="urn:microsoft.com/office/officeart/2016/7/layout/RepeatingBendingProcessNew"/>
    <dgm:cxn modelId="{47235DB5-8624-432F-A602-6F7B31145C65}" type="presParOf" srcId="{3A63D894-0362-4F90-95BB-276E180C2E3E}" destId="{6039FBFA-91B5-4442-9A35-A903337BD349}" srcOrd="12" destOrd="0" presId="urn:microsoft.com/office/officeart/2016/7/layout/RepeatingBendingProcessNew"/>
    <dgm:cxn modelId="{205ADF2C-9B0E-4142-9A53-8478A1A8E7C8}" type="presParOf" srcId="{3A63D894-0362-4F90-95BB-276E180C2E3E}" destId="{CF0A70E5-9C5A-4665-A7E2-AC09B0F777CE}" srcOrd="13" destOrd="0" presId="urn:microsoft.com/office/officeart/2016/7/layout/RepeatingBendingProcessNew"/>
    <dgm:cxn modelId="{A2D7052E-9890-48DD-9406-0C98AA3895EE}" type="presParOf" srcId="{CF0A70E5-9C5A-4665-A7E2-AC09B0F777CE}" destId="{8E26D166-B05C-4B09-8969-BA59FFDC6B6E}" srcOrd="0" destOrd="0" presId="urn:microsoft.com/office/officeart/2016/7/layout/RepeatingBendingProcessNew"/>
    <dgm:cxn modelId="{7711CF61-5949-4B90-8114-0DD8986F1D2A}" type="presParOf" srcId="{3A63D894-0362-4F90-95BB-276E180C2E3E}" destId="{86475221-37DE-4988-994C-AD74A12D06A6}"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8ABC1D-72B4-4739-AF9D-531F4A2242AE}"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DC14D7D2-4B15-4A06-BE8B-9F5BA1CD0D27}">
      <dgm:prSet/>
      <dgm:spPr/>
      <dgm:t>
        <a:bodyPr/>
        <a:lstStyle/>
        <a:p>
          <a:r>
            <a:rPr lang="en-GB"/>
            <a:t>Do the ISMS goals and the general orientation still fit, or are course corrections by the management needed? </a:t>
          </a:r>
          <a:endParaRPr lang="en-US"/>
        </a:p>
      </dgm:t>
    </dgm:pt>
    <dgm:pt modelId="{9F1917D0-C230-418C-95FB-1899B5EFD0A5}" type="parTrans" cxnId="{36D352EC-9A1E-45F2-A49E-EB727D8D2DAA}">
      <dgm:prSet/>
      <dgm:spPr/>
      <dgm:t>
        <a:bodyPr/>
        <a:lstStyle/>
        <a:p>
          <a:endParaRPr lang="en-US"/>
        </a:p>
      </dgm:t>
    </dgm:pt>
    <dgm:pt modelId="{5E998C93-A242-4807-B4DF-C347D5647EEC}" type="sibTrans" cxnId="{36D352EC-9A1E-45F2-A49E-EB727D8D2DAA}">
      <dgm:prSet/>
      <dgm:spPr/>
      <dgm:t>
        <a:bodyPr/>
        <a:lstStyle/>
        <a:p>
          <a:endParaRPr lang="en-US"/>
        </a:p>
      </dgm:t>
    </dgm:pt>
    <dgm:pt modelId="{DB32BA68-A82A-489F-BB8E-2DCBCEAD6BAF}">
      <dgm:prSet/>
      <dgm:spPr/>
      <dgm:t>
        <a:bodyPr/>
        <a:lstStyle/>
        <a:p>
          <a:r>
            <a:rPr lang="en-GB"/>
            <a:t>This should be analysed at least once a year.</a:t>
          </a:r>
          <a:endParaRPr lang="en-US"/>
        </a:p>
      </dgm:t>
    </dgm:pt>
    <dgm:pt modelId="{A8166630-FFC6-45F1-81EA-BB0866963D8B}" type="parTrans" cxnId="{BB9DEE1B-C5D6-451E-963D-A8C9BEFDABE8}">
      <dgm:prSet/>
      <dgm:spPr/>
      <dgm:t>
        <a:bodyPr/>
        <a:lstStyle/>
        <a:p>
          <a:endParaRPr lang="en-US"/>
        </a:p>
      </dgm:t>
    </dgm:pt>
    <dgm:pt modelId="{D223DF7E-098D-4076-8739-E417190D56A1}" type="sibTrans" cxnId="{BB9DEE1B-C5D6-451E-963D-A8C9BEFDABE8}">
      <dgm:prSet/>
      <dgm:spPr/>
      <dgm:t>
        <a:bodyPr/>
        <a:lstStyle/>
        <a:p>
          <a:endParaRPr lang="en-US"/>
        </a:p>
      </dgm:t>
    </dgm:pt>
    <dgm:pt modelId="{0D9CC8D1-40AA-4631-99AD-FE57E67406AC}" type="pres">
      <dgm:prSet presAssocID="{8D8ABC1D-72B4-4739-AF9D-531F4A2242AE}" presName="Name0" presStyleCnt="0">
        <dgm:presLayoutVars>
          <dgm:dir/>
          <dgm:animLvl val="lvl"/>
          <dgm:resizeHandles val="exact"/>
        </dgm:presLayoutVars>
      </dgm:prSet>
      <dgm:spPr/>
    </dgm:pt>
    <dgm:pt modelId="{4AA4AA00-C095-40C0-81B3-A3D2DD924E02}" type="pres">
      <dgm:prSet presAssocID="{DB32BA68-A82A-489F-BB8E-2DCBCEAD6BAF}" presName="boxAndChildren" presStyleCnt="0"/>
      <dgm:spPr/>
    </dgm:pt>
    <dgm:pt modelId="{8BEAFF3B-B1ED-4F22-AD48-131C8007C377}" type="pres">
      <dgm:prSet presAssocID="{DB32BA68-A82A-489F-BB8E-2DCBCEAD6BAF}" presName="parentTextBox" presStyleLbl="node1" presStyleIdx="0" presStyleCnt="2"/>
      <dgm:spPr/>
    </dgm:pt>
    <dgm:pt modelId="{6037107F-E05D-49A3-8C74-A7C620890564}" type="pres">
      <dgm:prSet presAssocID="{5E998C93-A242-4807-B4DF-C347D5647EEC}" presName="sp" presStyleCnt="0"/>
      <dgm:spPr/>
    </dgm:pt>
    <dgm:pt modelId="{76E746FA-BF1D-4643-9529-271B365A2810}" type="pres">
      <dgm:prSet presAssocID="{DC14D7D2-4B15-4A06-BE8B-9F5BA1CD0D27}" presName="arrowAndChildren" presStyleCnt="0"/>
      <dgm:spPr/>
    </dgm:pt>
    <dgm:pt modelId="{9E8EB3F9-6836-44F2-89BA-2E64362B0231}" type="pres">
      <dgm:prSet presAssocID="{DC14D7D2-4B15-4A06-BE8B-9F5BA1CD0D27}" presName="parentTextArrow" presStyleLbl="node1" presStyleIdx="1" presStyleCnt="2"/>
      <dgm:spPr/>
    </dgm:pt>
  </dgm:ptLst>
  <dgm:cxnLst>
    <dgm:cxn modelId="{BB9DEE1B-C5D6-451E-963D-A8C9BEFDABE8}" srcId="{8D8ABC1D-72B4-4739-AF9D-531F4A2242AE}" destId="{DB32BA68-A82A-489F-BB8E-2DCBCEAD6BAF}" srcOrd="1" destOrd="0" parTransId="{A8166630-FFC6-45F1-81EA-BB0866963D8B}" sibTransId="{D223DF7E-098D-4076-8739-E417190D56A1}"/>
    <dgm:cxn modelId="{A928A854-ECCF-4C7D-81E0-5F966218EC2F}" type="presOf" srcId="{DB32BA68-A82A-489F-BB8E-2DCBCEAD6BAF}" destId="{8BEAFF3B-B1ED-4F22-AD48-131C8007C377}" srcOrd="0" destOrd="0" presId="urn:microsoft.com/office/officeart/2005/8/layout/process4"/>
    <dgm:cxn modelId="{29E06E8F-7CC8-48A3-8980-B1427AB29F77}" type="presOf" srcId="{8D8ABC1D-72B4-4739-AF9D-531F4A2242AE}" destId="{0D9CC8D1-40AA-4631-99AD-FE57E67406AC}" srcOrd="0" destOrd="0" presId="urn:microsoft.com/office/officeart/2005/8/layout/process4"/>
    <dgm:cxn modelId="{36D352EC-9A1E-45F2-A49E-EB727D8D2DAA}" srcId="{8D8ABC1D-72B4-4739-AF9D-531F4A2242AE}" destId="{DC14D7D2-4B15-4A06-BE8B-9F5BA1CD0D27}" srcOrd="0" destOrd="0" parTransId="{9F1917D0-C230-418C-95FB-1899B5EFD0A5}" sibTransId="{5E998C93-A242-4807-B4DF-C347D5647EEC}"/>
    <dgm:cxn modelId="{03ADE5F7-D53E-419A-91CB-937A5A6431D1}" type="presOf" srcId="{DC14D7D2-4B15-4A06-BE8B-9F5BA1CD0D27}" destId="{9E8EB3F9-6836-44F2-89BA-2E64362B0231}" srcOrd="0" destOrd="0" presId="urn:microsoft.com/office/officeart/2005/8/layout/process4"/>
    <dgm:cxn modelId="{7EE9E9FA-3C3E-4053-ABBD-F998EE09E546}" type="presParOf" srcId="{0D9CC8D1-40AA-4631-99AD-FE57E67406AC}" destId="{4AA4AA00-C095-40C0-81B3-A3D2DD924E02}" srcOrd="0" destOrd="0" presId="urn:microsoft.com/office/officeart/2005/8/layout/process4"/>
    <dgm:cxn modelId="{DE54DAAC-7677-40B4-B527-EDBC82825C74}" type="presParOf" srcId="{4AA4AA00-C095-40C0-81B3-A3D2DD924E02}" destId="{8BEAFF3B-B1ED-4F22-AD48-131C8007C377}" srcOrd="0" destOrd="0" presId="urn:microsoft.com/office/officeart/2005/8/layout/process4"/>
    <dgm:cxn modelId="{D38485A1-5A58-465E-8F1C-A47231678012}" type="presParOf" srcId="{0D9CC8D1-40AA-4631-99AD-FE57E67406AC}" destId="{6037107F-E05D-49A3-8C74-A7C620890564}" srcOrd="1" destOrd="0" presId="urn:microsoft.com/office/officeart/2005/8/layout/process4"/>
    <dgm:cxn modelId="{D2A7549A-ADC4-4FE7-8025-AAD201D4EBA7}" type="presParOf" srcId="{0D9CC8D1-40AA-4631-99AD-FE57E67406AC}" destId="{76E746FA-BF1D-4643-9529-271B365A2810}" srcOrd="2" destOrd="0" presId="urn:microsoft.com/office/officeart/2005/8/layout/process4"/>
    <dgm:cxn modelId="{20F5F02E-EC29-4336-9869-B26026FC422E}" type="presParOf" srcId="{76E746FA-BF1D-4643-9529-271B365A2810}" destId="{9E8EB3F9-6836-44F2-89BA-2E64362B023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15458D-3DC0-4858-9D14-FA7505C14CE7}">
      <dsp:nvSpPr>
        <dsp:cNvPr id="0" name=""/>
        <dsp:cNvSpPr/>
      </dsp:nvSpPr>
      <dsp:spPr>
        <a:xfrm>
          <a:off x="1839629" y="1186858"/>
          <a:ext cx="391806" cy="91440"/>
        </a:xfrm>
        <a:custGeom>
          <a:avLst/>
          <a:gdLst/>
          <a:ahLst/>
          <a:cxnLst/>
          <a:rect l="0" t="0" r="0" b="0"/>
          <a:pathLst>
            <a:path>
              <a:moveTo>
                <a:pt x="0" y="45720"/>
              </a:moveTo>
              <a:lnTo>
                <a:pt x="39180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4972" y="1230466"/>
        <a:ext cx="21120" cy="4224"/>
      </dsp:txXfrm>
    </dsp:sp>
    <dsp:sp modelId="{AFE5646A-711C-4B7E-A635-0AFD0E93468B}">
      <dsp:nvSpPr>
        <dsp:cNvPr id="0" name=""/>
        <dsp:cNvSpPr/>
      </dsp:nvSpPr>
      <dsp:spPr>
        <a:xfrm>
          <a:off x="4878" y="681613"/>
          <a:ext cx="1836550" cy="110193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711200">
            <a:lnSpc>
              <a:spcPct val="90000"/>
            </a:lnSpc>
            <a:spcBef>
              <a:spcPct val="0"/>
            </a:spcBef>
            <a:spcAft>
              <a:spcPct val="35000"/>
            </a:spcAft>
            <a:buNone/>
          </a:pPr>
          <a:r>
            <a:rPr lang="en-GB" sz="1600" kern="1200"/>
            <a:t>1. Create an ISMS policy. </a:t>
          </a:r>
          <a:endParaRPr lang="en-US" sz="1600" kern="1200"/>
        </a:p>
      </dsp:txBody>
      <dsp:txXfrm>
        <a:off x="4878" y="681613"/>
        <a:ext cx="1836550" cy="1101930"/>
      </dsp:txXfrm>
    </dsp:sp>
    <dsp:sp modelId="{07CC1F3C-5351-474F-B63E-B6FEAE667371}">
      <dsp:nvSpPr>
        <dsp:cNvPr id="0" name=""/>
        <dsp:cNvSpPr/>
      </dsp:nvSpPr>
      <dsp:spPr>
        <a:xfrm>
          <a:off x="4098587" y="1186858"/>
          <a:ext cx="391806" cy="91440"/>
        </a:xfrm>
        <a:custGeom>
          <a:avLst/>
          <a:gdLst/>
          <a:ahLst/>
          <a:cxnLst/>
          <a:rect l="0" t="0" r="0" b="0"/>
          <a:pathLst>
            <a:path>
              <a:moveTo>
                <a:pt x="0" y="45720"/>
              </a:moveTo>
              <a:lnTo>
                <a:pt x="391806" y="45720"/>
              </a:lnTo>
            </a:path>
          </a:pathLst>
        </a:custGeom>
        <a:noFill/>
        <a:ln w="6350" cap="flat" cmpd="sng" algn="ctr">
          <a:solidFill>
            <a:schemeClr val="accent2">
              <a:hueOff val="251866"/>
              <a:satOff val="-1113"/>
              <a:lumOff val="36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3930" y="1230466"/>
        <a:ext cx="21120" cy="4224"/>
      </dsp:txXfrm>
    </dsp:sp>
    <dsp:sp modelId="{18B07607-3A72-4030-A1D9-A94443A9307B}">
      <dsp:nvSpPr>
        <dsp:cNvPr id="0" name=""/>
        <dsp:cNvSpPr/>
      </dsp:nvSpPr>
      <dsp:spPr>
        <a:xfrm>
          <a:off x="2263836" y="681613"/>
          <a:ext cx="1836550" cy="1101930"/>
        </a:xfrm>
        <a:prstGeom prst="rect">
          <a:avLst/>
        </a:prstGeom>
        <a:solidFill>
          <a:schemeClr val="accent2">
            <a:hueOff val="215885"/>
            <a:satOff val="-954"/>
            <a:lumOff val="3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711200">
            <a:lnSpc>
              <a:spcPct val="90000"/>
            </a:lnSpc>
            <a:spcBef>
              <a:spcPct val="0"/>
            </a:spcBef>
            <a:spcAft>
              <a:spcPct val="35000"/>
            </a:spcAft>
            <a:buNone/>
          </a:pPr>
          <a:r>
            <a:rPr lang="en-GB" sz="1600" kern="1200"/>
            <a:t>2. Identify and classify assets. </a:t>
          </a:r>
          <a:endParaRPr lang="en-US" sz="1600" kern="1200"/>
        </a:p>
      </dsp:txBody>
      <dsp:txXfrm>
        <a:off x="2263836" y="681613"/>
        <a:ext cx="1836550" cy="1101930"/>
      </dsp:txXfrm>
    </dsp:sp>
    <dsp:sp modelId="{B1CBEAF0-1A78-4707-8A44-C77CFDBEA270}">
      <dsp:nvSpPr>
        <dsp:cNvPr id="0" name=""/>
        <dsp:cNvSpPr/>
      </dsp:nvSpPr>
      <dsp:spPr>
        <a:xfrm>
          <a:off x="923154" y="1781743"/>
          <a:ext cx="4517915" cy="391806"/>
        </a:xfrm>
        <a:custGeom>
          <a:avLst/>
          <a:gdLst/>
          <a:ahLst/>
          <a:cxnLst/>
          <a:rect l="0" t="0" r="0" b="0"/>
          <a:pathLst>
            <a:path>
              <a:moveTo>
                <a:pt x="4517915" y="0"/>
              </a:moveTo>
              <a:lnTo>
                <a:pt x="4517915" y="213003"/>
              </a:lnTo>
              <a:lnTo>
                <a:pt x="0" y="213003"/>
              </a:lnTo>
              <a:lnTo>
                <a:pt x="0" y="391806"/>
              </a:lnTo>
            </a:path>
          </a:pathLst>
        </a:custGeom>
        <a:noFill/>
        <a:ln w="6350" cap="flat" cmpd="sng" algn="ctr">
          <a:solidFill>
            <a:schemeClr val="accent2">
              <a:hueOff val="503732"/>
              <a:satOff val="-2226"/>
              <a:lumOff val="71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8671" y="1975535"/>
        <a:ext cx="226880" cy="4224"/>
      </dsp:txXfrm>
    </dsp:sp>
    <dsp:sp modelId="{D63287B1-1CBF-463C-9F1B-22318B5039AA}">
      <dsp:nvSpPr>
        <dsp:cNvPr id="0" name=""/>
        <dsp:cNvSpPr/>
      </dsp:nvSpPr>
      <dsp:spPr>
        <a:xfrm>
          <a:off x="4522794" y="681613"/>
          <a:ext cx="1836550" cy="1101930"/>
        </a:xfrm>
        <a:prstGeom prst="rect">
          <a:avLst/>
        </a:prstGeom>
        <a:solidFill>
          <a:schemeClr val="accent2">
            <a:hueOff val="431770"/>
            <a:satOff val="-1908"/>
            <a:lumOff val="61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711200">
            <a:lnSpc>
              <a:spcPct val="90000"/>
            </a:lnSpc>
            <a:spcBef>
              <a:spcPct val="0"/>
            </a:spcBef>
            <a:spcAft>
              <a:spcPct val="35000"/>
            </a:spcAft>
            <a:buNone/>
          </a:pPr>
          <a:r>
            <a:rPr lang="en-GB" sz="1600" kern="1200"/>
            <a:t>3. Establish ISMS organisation and risk management structures. </a:t>
          </a:r>
          <a:endParaRPr lang="en-US" sz="1600" kern="1200"/>
        </a:p>
      </dsp:txBody>
      <dsp:txXfrm>
        <a:off x="4522794" y="681613"/>
        <a:ext cx="1836550" cy="1101930"/>
      </dsp:txXfrm>
    </dsp:sp>
    <dsp:sp modelId="{0084BB7C-6FAC-4B8E-A1C6-94B7B7705795}">
      <dsp:nvSpPr>
        <dsp:cNvPr id="0" name=""/>
        <dsp:cNvSpPr/>
      </dsp:nvSpPr>
      <dsp:spPr>
        <a:xfrm>
          <a:off x="1839629" y="2711196"/>
          <a:ext cx="391806" cy="91440"/>
        </a:xfrm>
        <a:custGeom>
          <a:avLst/>
          <a:gdLst/>
          <a:ahLst/>
          <a:cxnLst/>
          <a:rect l="0" t="0" r="0" b="0"/>
          <a:pathLst>
            <a:path>
              <a:moveTo>
                <a:pt x="0" y="45720"/>
              </a:moveTo>
              <a:lnTo>
                <a:pt x="391806" y="45720"/>
              </a:lnTo>
            </a:path>
          </a:pathLst>
        </a:custGeom>
        <a:noFill/>
        <a:ln w="6350" cap="flat" cmpd="sng" algn="ctr">
          <a:solidFill>
            <a:schemeClr val="accent2">
              <a:hueOff val="755598"/>
              <a:satOff val="-3340"/>
              <a:lumOff val="107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4972" y="2754803"/>
        <a:ext cx="21120" cy="4224"/>
      </dsp:txXfrm>
    </dsp:sp>
    <dsp:sp modelId="{F680CA0F-2114-4508-BF1D-DDF14D48AABB}">
      <dsp:nvSpPr>
        <dsp:cNvPr id="0" name=""/>
        <dsp:cNvSpPr/>
      </dsp:nvSpPr>
      <dsp:spPr>
        <a:xfrm>
          <a:off x="4878" y="2205950"/>
          <a:ext cx="1836550" cy="1101930"/>
        </a:xfrm>
        <a:prstGeom prst="rect">
          <a:avLst/>
        </a:prstGeom>
        <a:solidFill>
          <a:schemeClr val="accent2">
            <a:hueOff val="647655"/>
            <a:satOff val="-2862"/>
            <a:lumOff val="9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711200">
            <a:lnSpc>
              <a:spcPct val="90000"/>
            </a:lnSpc>
            <a:spcBef>
              <a:spcPct val="0"/>
            </a:spcBef>
            <a:spcAft>
              <a:spcPct val="35000"/>
            </a:spcAft>
            <a:buNone/>
          </a:pPr>
          <a:r>
            <a:rPr lang="en-GB" sz="1600" kern="1200"/>
            <a:t>4. Develop control mechanisms. </a:t>
          </a:r>
          <a:endParaRPr lang="en-US" sz="1600" kern="1200"/>
        </a:p>
      </dsp:txBody>
      <dsp:txXfrm>
        <a:off x="4878" y="2205950"/>
        <a:ext cx="1836550" cy="1101930"/>
      </dsp:txXfrm>
    </dsp:sp>
    <dsp:sp modelId="{51415101-885C-49A4-9967-3E8D3B491031}">
      <dsp:nvSpPr>
        <dsp:cNvPr id="0" name=""/>
        <dsp:cNvSpPr/>
      </dsp:nvSpPr>
      <dsp:spPr>
        <a:xfrm>
          <a:off x="4098587" y="2711196"/>
          <a:ext cx="391806" cy="91440"/>
        </a:xfrm>
        <a:custGeom>
          <a:avLst/>
          <a:gdLst/>
          <a:ahLst/>
          <a:cxnLst/>
          <a:rect l="0" t="0" r="0" b="0"/>
          <a:pathLst>
            <a:path>
              <a:moveTo>
                <a:pt x="0" y="45720"/>
              </a:moveTo>
              <a:lnTo>
                <a:pt x="391806" y="45720"/>
              </a:lnTo>
            </a:path>
          </a:pathLst>
        </a:custGeom>
        <a:noFill/>
        <a:ln w="6350" cap="flat" cmpd="sng" algn="ctr">
          <a:solidFill>
            <a:schemeClr val="accent2">
              <a:hueOff val="1007463"/>
              <a:satOff val="-4453"/>
              <a:lumOff val="143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83930" y="2754803"/>
        <a:ext cx="21120" cy="4224"/>
      </dsp:txXfrm>
    </dsp:sp>
    <dsp:sp modelId="{5409E3E5-456D-42EC-8E07-44C9A16EE8A6}">
      <dsp:nvSpPr>
        <dsp:cNvPr id="0" name=""/>
        <dsp:cNvSpPr/>
      </dsp:nvSpPr>
      <dsp:spPr>
        <a:xfrm>
          <a:off x="2263836" y="2205950"/>
          <a:ext cx="1836550" cy="1101930"/>
        </a:xfrm>
        <a:prstGeom prst="rect">
          <a:avLst/>
        </a:prstGeom>
        <a:solidFill>
          <a:schemeClr val="accent2">
            <a:hueOff val="863540"/>
            <a:satOff val="-3817"/>
            <a:lumOff val="123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711200">
            <a:lnSpc>
              <a:spcPct val="90000"/>
            </a:lnSpc>
            <a:spcBef>
              <a:spcPct val="0"/>
            </a:spcBef>
            <a:spcAft>
              <a:spcPct val="35000"/>
            </a:spcAft>
            <a:buNone/>
          </a:pPr>
          <a:r>
            <a:rPr lang="en-GB" sz="1600" kern="1200"/>
            <a:t>5. Operate ISMS. </a:t>
          </a:r>
          <a:endParaRPr lang="en-US" sz="1600" kern="1200"/>
        </a:p>
      </dsp:txBody>
      <dsp:txXfrm>
        <a:off x="2263836" y="2205950"/>
        <a:ext cx="1836550" cy="1101930"/>
      </dsp:txXfrm>
    </dsp:sp>
    <dsp:sp modelId="{06D9D805-07B9-49D9-892B-38D8CEE41C9D}">
      <dsp:nvSpPr>
        <dsp:cNvPr id="0" name=""/>
        <dsp:cNvSpPr/>
      </dsp:nvSpPr>
      <dsp:spPr>
        <a:xfrm>
          <a:off x="923154" y="3306081"/>
          <a:ext cx="4517915" cy="391806"/>
        </a:xfrm>
        <a:custGeom>
          <a:avLst/>
          <a:gdLst/>
          <a:ahLst/>
          <a:cxnLst/>
          <a:rect l="0" t="0" r="0" b="0"/>
          <a:pathLst>
            <a:path>
              <a:moveTo>
                <a:pt x="4517915" y="0"/>
              </a:moveTo>
              <a:lnTo>
                <a:pt x="4517915" y="213003"/>
              </a:lnTo>
              <a:lnTo>
                <a:pt x="0" y="213003"/>
              </a:lnTo>
              <a:lnTo>
                <a:pt x="0" y="391806"/>
              </a:lnTo>
            </a:path>
          </a:pathLst>
        </a:custGeom>
        <a:noFill/>
        <a:ln w="6350" cap="flat" cmpd="sng" algn="ctr">
          <a:solidFill>
            <a:schemeClr val="accent2">
              <a:hueOff val="1259329"/>
              <a:satOff val="-5566"/>
              <a:lumOff val="17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68671" y="3499872"/>
        <a:ext cx="226880" cy="4224"/>
      </dsp:txXfrm>
    </dsp:sp>
    <dsp:sp modelId="{7161CBE4-635F-4B6F-916F-EC3873FCB56D}">
      <dsp:nvSpPr>
        <dsp:cNvPr id="0" name=""/>
        <dsp:cNvSpPr/>
      </dsp:nvSpPr>
      <dsp:spPr>
        <a:xfrm>
          <a:off x="4522794" y="2205950"/>
          <a:ext cx="1836550" cy="1101930"/>
        </a:xfrm>
        <a:prstGeom prst="rect">
          <a:avLst/>
        </a:prstGeom>
        <a:solidFill>
          <a:schemeClr val="accent2">
            <a:hueOff val="1079425"/>
            <a:satOff val="-4771"/>
            <a:lumOff val="15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711200">
            <a:lnSpc>
              <a:spcPct val="90000"/>
            </a:lnSpc>
            <a:spcBef>
              <a:spcPct val="0"/>
            </a:spcBef>
            <a:spcAft>
              <a:spcPct val="35000"/>
            </a:spcAft>
            <a:buNone/>
          </a:pPr>
          <a:r>
            <a:rPr lang="en-GB" sz="1600" kern="1200"/>
            <a:t>6. Check results and KPIs. </a:t>
          </a:r>
          <a:endParaRPr lang="en-US" sz="1600" kern="1200"/>
        </a:p>
      </dsp:txBody>
      <dsp:txXfrm>
        <a:off x="4522794" y="2205950"/>
        <a:ext cx="1836550" cy="1101930"/>
      </dsp:txXfrm>
    </dsp:sp>
    <dsp:sp modelId="{CF0A70E5-9C5A-4665-A7E2-AC09B0F777CE}">
      <dsp:nvSpPr>
        <dsp:cNvPr id="0" name=""/>
        <dsp:cNvSpPr/>
      </dsp:nvSpPr>
      <dsp:spPr>
        <a:xfrm>
          <a:off x="1839629" y="4235533"/>
          <a:ext cx="391806" cy="91440"/>
        </a:xfrm>
        <a:custGeom>
          <a:avLst/>
          <a:gdLst/>
          <a:ahLst/>
          <a:cxnLst/>
          <a:rect l="0" t="0" r="0" b="0"/>
          <a:pathLst>
            <a:path>
              <a:moveTo>
                <a:pt x="0" y="45720"/>
              </a:moveTo>
              <a:lnTo>
                <a:pt x="391806" y="45720"/>
              </a:lnTo>
            </a:path>
          </a:pathLst>
        </a:custGeom>
        <a:noFill/>
        <a:ln w="6350" cap="flat" cmpd="sng" algn="ctr">
          <a:solidFill>
            <a:schemeClr val="accent2">
              <a:hueOff val="1511195"/>
              <a:satOff val="-6679"/>
              <a:lumOff val="215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24972" y="4279141"/>
        <a:ext cx="21120" cy="4224"/>
      </dsp:txXfrm>
    </dsp:sp>
    <dsp:sp modelId="{6039FBFA-91B5-4442-9A35-A903337BD349}">
      <dsp:nvSpPr>
        <dsp:cNvPr id="0" name=""/>
        <dsp:cNvSpPr/>
      </dsp:nvSpPr>
      <dsp:spPr>
        <a:xfrm>
          <a:off x="4878" y="3730288"/>
          <a:ext cx="1836550" cy="1101930"/>
        </a:xfrm>
        <a:prstGeom prst="rect">
          <a:avLst/>
        </a:prstGeom>
        <a:solidFill>
          <a:schemeClr val="accent2">
            <a:hueOff val="1295310"/>
            <a:satOff val="-5725"/>
            <a:lumOff val="18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711200">
            <a:lnSpc>
              <a:spcPct val="90000"/>
            </a:lnSpc>
            <a:spcBef>
              <a:spcPct val="0"/>
            </a:spcBef>
            <a:spcAft>
              <a:spcPct val="35000"/>
            </a:spcAft>
            <a:buNone/>
          </a:pPr>
          <a:r>
            <a:rPr lang="en-GB" sz="1600" kern="1200"/>
            <a:t>7. Make corrections and take precautions. </a:t>
          </a:r>
          <a:endParaRPr lang="en-US" sz="1600" kern="1200"/>
        </a:p>
      </dsp:txBody>
      <dsp:txXfrm>
        <a:off x="4878" y="3730288"/>
        <a:ext cx="1836550" cy="1101930"/>
      </dsp:txXfrm>
    </dsp:sp>
    <dsp:sp modelId="{86475221-37DE-4988-994C-AD74A12D06A6}">
      <dsp:nvSpPr>
        <dsp:cNvPr id="0" name=""/>
        <dsp:cNvSpPr/>
      </dsp:nvSpPr>
      <dsp:spPr>
        <a:xfrm>
          <a:off x="2263836" y="3730288"/>
          <a:ext cx="1836550" cy="1101930"/>
        </a:xfrm>
        <a:prstGeom prst="rect">
          <a:avLst/>
        </a:prstGeom>
        <a:solidFill>
          <a:schemeClr val="accent2">
            <a:hueOff val="1511195"/>
            <a:satOff val="-6679"/>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993" tIns="94463" rIns="89993" bIns="94463" numCol="1" spcCol="1270" anchor="ctr" anchorCtr="0">
          <a:noAutofit/>
        </a:bodyPr>
        <a:lstStyle/>
        <a:p>
          <a:pPr marL="0" lvl="0" indent="0" algn="ctr" defTabSz="711200">
            <a:lnSpc>
              <a:spcPct val="90000"/>
            </a:lnSpc>
            <a:spcBef>
              <a:spcPct val="0"/>
            </a:spcBef>
            <a:spcAft>
              <a:spcPct val="35000"/>
            </a:spcAft>
            <a:buNone/>
          </a:pPr>
          <a:r>
            <a:rPr lang="en-GB" sz="1600" kern="1200"/>
            <a:t>8. Review by the management.</a:t>
          </a:r>
          <a:endParaRPr lang="en-US" sz="1600" kern="1200"/>
        </a:p>
      </dsp:txBody>
      <dsp:txXfrm>
        <a:off x="2263836" y="3730288"/>
        <a:ext cx="1836550" cy="1101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AFF3B-B1ED-4F22-AD48-131C8007C377}">
      <dsp:nvSpPr>
        <dsp:cNvPr id="0" name=""/>
        <dsp:cNvSpPr/>
      </dsp:nvSpPr>
      <dsp:spPr>
        <a:xfrm>
          <a:off x="0" y="3327889"/>
          <a:ext cx="6364224" cy="21834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GB" sz="3100" kern="1200"/>
            <a:t>This should be analysed at least once a year.</a:t>
          </a:r>
          <a:endParaRPr lang="en-US" sz="3100" kern="1200"/>
        </a:p>
      </dsp:txBody>
      <dsp:txXfrm>
        <a:off x="0" y="3327889"/>
        <a:ext cx="6364224" cy="2183455"/>
      </dsp:txXfrm>
    </dsp:sp>
    <dsp:sp modelId="{9E8EB3F9-6836-44F2-89BA-2E64362B0231}">
      <dsp:nvSpPr>
        <dsp:cNvPr id="0" name=""/>
        <dsp:cNvSpPr/>
      </dsp:nvSpPr>
      <dsp:spPr>
        <a:xfrm rot="10800000">
          <a:off x="0" y="2486"/>
          <a:ext cx="6364224" cy="3358155"/>
        </a:xfrm>
        <a:prstGeom prst="upArrowCallout">
          <a:avLst/>
        </a:prstGeom>
        <a:solidFill>
          <a:schemeClr val="accent2">
            <a:hueOff val="1511195"/>
            <a:satOff val="-6679"/>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GB" sz="3100" kern="1200"/>
            <a:t>Do the ISMS goals and the general orientation still fit, or are course corrections by the management needed? </a:t>
          </a:r>
          <a:endParaRPr lang="en-US" sz="3100" kern="1200"/>
        </a:p>
      </dsp:txBody>
      <dsp:txXfrm rot="10800000">
        <a:off x="0" y="2486"/>
        <a:ext cx="6364224" cy="2182028"/>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ABAB5-B12F-4A4E-B0BA-608E2FAF728B}" type="datetimeFigureOut">
              <a:rPr lang="en-GB" smtClean="0"/>
              <a:t>26/10/2023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D3F16-D904-407B-AD2C-53FCBAC6687F}" type="slidenum">
              <a:rPr lang="en-GB" smtClean="0"/>
              <a:t>‹#›</a:t>
            </a:fld>
            <a:endParaRPr lang="en-GB"/>
          </a:p>
        </p:txBody>
      </p:sp>
    </p:spTree>
    <p:extLst>
      <p:ext uri="{BB962C8B-B14F-4D97-AF65-F5344CB8AC3E}">
        <p14:creationId xmlns:p14="http://schemas.microsoft.com/office/powerpoint/2010/main" val="3025138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Securitatea</a:t>
            </a:r>
            <a:r>
              <a:rPr lang="en-GB" dirty="0"/>
              <a:t> </a:t>
            </a:r>
            <a:r>
              <a:rPr lang="en-GB" dirty="0" err="1"/>
              <a:t>comunicațiilor</a:t>
            </a:r>
            <a:r>
              <a:rPr lang="en-GB" dirty="0"/>
              <a:t> </a:t>
            </a:r>
            <a:r>
              <a:rPr lang="en-GB" dirty="0" err="1"/>
              <a:t>este</a:t>
            </a:r>
            <a:r>
              <a:rPr lang="en-GB" dirty="0"/>
              <a:t> </a:t>
            </a:r>
            <a:r>
              <a:rPr lang="en-GB" dirty="0" err="1"/>
              <a:t>disciplina</a:t>
            </a:r>
            <a:r>
              <a:rPr lang="en-GB" dirty="0"/>
              <a:t> de a </a:t>
            </a:r>
            <a:r>
              <a:rPr lang="en-GB" dirty="0" err="1"/>
              <a:t>împiedica</a:t>
            </a:r>
            <a:r>
              <a:rPr lang="en-GB" dirty="0"/>
              <a:t> </a:t>
            </a:r>
            <a:r>
              <a:rPr lang="en-GB" dirty="0" err="1"/>
              <a:t>interceptori</a:t>
            </a:r>
            <a:r>
              <a:rPr lang="en-GB" dirty="0"/>
              <a:t> </a:t>
            </a:r>
            <a:r>
              <a:rPr lang="en-GB" dirty="0" err="1"/>
              <a:t>neautorizați</a:t>
            </a:r>
            <a:r>
              <a:rPr lang="en-GB" dirty="0"/>
              <a:t> </a:t>
            </a:r>
            <a:r>
              <a:rPr lang="en-GB" dirty="0" err="1"/>
              <a:t>să</a:t>
            </a:r>
            <a:r>
              <a:rPr lang="en-GB" dirty="0"/>
              <a:t> </a:t>
            </a:r>
            <a:r>
              <a:rPr lang="en-GB" dirty="0" err="1"/>
              <a:t>acceseze</a:t>
            </a:r>
            <a:r>
              <a:rPr lang="en-GB" dirty="0"/>
              <a:t> </a:t>
            </a:r>
            <a:r>
              <a:rPr lang="en-GB" dirty="0" err="1"/>
              <a:t>telecomunicațiile</a:t>
            </a:r>
            <a:r>
              <a:rPr lang="en-GB" dirty="0"/>
              <a:t> </a:t>
            </a:r>
            <a:r>
              <a:rPr lang="en-GB" dirty="0" err="1"/>
              <a:t>într</a:t>
            </a:r>
            <a:r>
              <a:rPr lang="en-GB" dirty="0"/>
              <a:t>-o </a:t>
            </a:r>
            <a:r>
              <a:rPr lang="en-GB" dirty="0" err="1"/>
              <a:t>formă</a:t>
            </a:r>
            <a:r>
              <a:rPr lang="en-GB" dirty="0"/>
              <a:t> </a:t>
            </a:r>
            <a:r>
              <a:rPr lang="en-GB" dirty="0" err="1"/>
              <a:t>inteligibilă</a:t>
            </a:r>
            <a:r>
              <a:rPr lang="en-GB" dirty="0"/>
              <a:t>, </a:t>
            </a:r>
            <a:r>
              <a:rPr lang="en-GB" dirty="0" err="1"/>
              <a:t>oferind</a:t>
            </a:r>
            <a:r>
              <a:rPr lang="en-GB" dirty="0"/>
              <a:t> </a:t>
            </a:r>
            <a:r>
              <a:rPr lang="en-GB" dirty="0" err="1"/>
              <a:t>în</a:t>
            </a:r>
            <a:r>
              <a:rPr lang="en-GB" dirty="0"/>
              <a:t> </a:t>
            </a:r>
            <a:r>
              <a:rPr lang="en-GB" dirty="0" err="1"/>
              <a:t>același</a:t>
            </a:r>
            <a:r>
              <a:rPr lang="en-GB" dirty="0"/>
              <a:t> </a:t>
            </a:r>
            <a:r>
              <a:rPr lang="en-GB" dirty="0" err="1"/>
              <a:t>timp</a:t>
            </a:r>
            <a:r>
              <a:rPr lang="en-GB" dirty="0"/>
              <a:t> </a:t>
            </a:r>
            <a:r>
              <a:rPr lang="en-GB" dirty="0" err="1"/>
              <a:t>conținut</a:t>
            </a:r>
            <a:r>
              <a:rPr lang="en-GB" dirty="0"/>
              <a:t> </a:t>
            </a:r>
            <a:r>
              <a:rPr lang="en-GB" dirty="0" err="1"/>
              <a:t>destinatarilor</a:t>
            </a:r>
            <a:r>
              <a:rPr lang="en-GB" dirty="0"/>
              <a:t> </a:t>
            </a:r>
            <a:r>
              <a:rPr lang="en-GB" dirty="0" err="1"/>
              <a:t>vizați</a:t>
            </a:r>
            <a:r>
              <a:rPr lang="en-GB" dirty="0"/>
              <a:t>.</a:t>
            </a:r>
            <a:endParaRPr lang="ro-RO" dirty="0"/>
          </a:p>
          <a:p>
            <a:endParaRPr lang="ro-RO" dirty="0"/>
          </a:p>
        </p:txBody>
      </p:sp>
      <p:sp>
        <p:nvSpPr>
          <p:cNvPr id="4" name="Slide Number Placeholder 3"/>
          <p:cNvSpPr>
            <a:spLocks noGrp="1"/>
          </p:cNvSpPr>
          <p:nvPr>
            <p:ph type="sldNum" sz="quarter" idx="5"/>
          </p:nvPr>
        </p:nvSpPr>
        <p:spPr/>
        <p:txBody>
          <a:bodyPr/>
          <a:lstStyle/>
          <a:p>
            <a:fld id="{399D3F16-D904-407B-AD2C-53FCBAC6687F}" type="slidenum">
              <a:rPr lang="en-GB" smtClean="0"/>
              <a:t>12</a:t>
            </a:fld>
            <a:endParaRPr lang="en-GB"/>
          </a:p>
        </p:txBody>
      </p:sp>
    </p:spTree>
    <p:extLst>
      <p:ext uri="{BB962C8B-B14F-4D97-AF65-F5344CB8AC3E}">
        <p14:creationId xmlns:p14="http://schemas.microsoft.com/office/powerpoint/2010/main" val="3852644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Securitatea</a:t>
            </a:r>
            <a:r>
              <a:rPr lang="en-GB" dirty="0"/>
              <a:t> </a:t>
            </a:r>
            <a:r>
              <a:rPr lang="en-GB" dirty="0" err="1"/>
              <a:t>comunicațiilor</a:t>
            </a:r>
            <a:r>
              <a:rPr lang="en-GB" dirty="0"/>
              <a:t> </a:t>
            </a:r>
            <a:r>
              <a:rPr lang="en-GB" dirty="0" err="1"/>
              <a:t>este</a:t>
            </a:r>
            <a:r>
              <a:rPr lang="en-GB" dirty="0"/>
              <a:t> </a:t>
            </a:r>
            <a:r>
              <a:rPr lang="en-GB" dirty="0" err="1"/>
              <a:t>disciplina</a:t>
            </a:r>
            <a:r>
              <a:rPr lang="en-GB" dirty="0"/>
              <a:t> de a </a:t>
            </a:r>
            <a:r>
              <a:rPr lang="en-GB" dirty="0" err="1"/>
              <a:t>împiedica</a:t>
            </a:r>
            <a:r>
              <a:rPr lang="en-GB" dirty="0"/>
              <a:t> </a:t>
            </a:r>
            <a:r>
              <a:rPr lang="en-GB" dirty="0" err="1"/>
              <a:t>interceptori</a:t>
            </a:r>
            <a:r>
              <a:rPr lang="en-GB" dirty="0"/>
              <a:t> </a:t>
            </a:r>
            <a:r>
              <a:rPr lang="en-GB" dirty="0" err="1"/>
              <a:t>neautorizați</a:t>
            </a:r>
            <a:r>
              <a:rPr lang="en-GB" dirty="0"/>
              <a:t> </a:t>
            </a:r>
            <a:r>
              <a:rPr lang="en-GB" dirty="0" err="1"/>
              <a:t>să</a:t>
            </a:r>
            <a:r>
              <a:rPr lang="en-GB" dirty="0"/>
              <a:t> </a:t>
            </a:r>
            <a:r>
              <a:rPr lang="en-GB" dirty="0" err="1"/>
              <a:t>acceseze</a:t>
            </a:r>
            <a:r>
              <a:rPr lang="en-GB" dirty="0"/>
              <a:t> </a:t>
            </a:r>
            <a:r>
              <a:rPr lang="en-GB" dirty="0" err="1"/>
              <a:t>telecomunicațiile</a:t>
            </a:r>
            <a:r>
              <a:rPr lang="en-GB" dirty="0"/>
              <a:t> </a:t>
            </a:r>
            <a:r>
              <a:rPr lang="en-GB" dirty="0" err="1"/>
              <a:t>într</a:t>
            </a:r>
            <a:r>
              <a:rPr lang="en-GB" dirty="0"/>
              <a:t>-o </a:t>
            </a:r>
            <a:r>
              <a:rPr lang="en-GB" dirty="0" err="1"/>
              <a:t>formă</a:t>
            </a:r>
            <a:r>
              <a:rPr lang="en-GB" dirty="0"/>
              <a:t> </a:t>
            </a:r>
            <a:r>
              <a:rPr lang="en-GB" dirty="0" err="1"/>
              <a:t>inteligibilă</a:t>
            </a:r>
            <a:r>
              <a:rPr lang="en-GB" dirty="0"/>
              <a:t>, </a:t>
            </a:r>
            <a:r>
              <a:rPr lang="en-GB" dirty="0" err="1"/>
              <a:t>oferind</a:t>
            </a:r>
            <a:r>
              <a:rPr lang="en-GB" dirty="0"/>
              <a:t> </a:t>
            </a:r>
            <a:r>
              <a:rPr lang="en-GB" dirty="0" err="1"/>
              <a:t>în</a:t>
            </a:r>
            <a:r>
              <a:rPr lang="en-GB" dirty="0"/>
              <a:t> </a:t>
            </a:r>
            <a:r>
              <a:rPr lang="en-GB" dirty="0" err="1"/>
              <a:t>același</a:t>
            </a:r>
            <a:r>
              <a:rPr lang="en-GB" dirty="0"/>
              <a:t> </a:t>
            </a:r>
            <a:r>
              <a:rPr lang="en-GB" dirty="0" err="1"/>
              <a:t>timp</a:t>
            </a:r>
            <a:r>
              <a:rPr lang="en-GB" dirty="0"/>
              <a:t> </a:t>
            </a:r>
            <a:r>
              <a:rPr lang="en-GB" dirty="0" err="1"/>
              <a:t>conținut</a:t>
            </a:r>
            <a:r>
              <a:rPr lang="en-GB" dirty="0"/>
              <a:t> </a:t>
            </a:r>
            <a:r>
              <a:rPr lang="en-GB" dirty="0" err="1"/>
              <a:t>destinatarilor</a:t>
            </a:r>
            <a:r>
              <a:rPr lang="en-GB" dirty="0"/>
              <a:t> </a:t>
            </a:r>
            <a:r>
              <a:rPr lang="en-GB" dirty="0" err="1"/>
              <a:t>vizați</a:t>
            </a:r>
            <a:r>
              <a:rPr lang="en-GB" dirty="0"/>
              <a:t>.</a:t>
            </a:r>
            <a:endParaRPr lang="ro-RO" dirty="0"/>
          </a:p>
          <a:p>
            <a:endParaRPr lang="ro-RO" dirty="0"/>
          </a:p>
        </p:txBody>
      </p:sp>
      <p:sp>
        <p:nvSpPr>
          <p:cNvPr id="4" name="Slide Number Placeholder 3"/>
          <p:cNvSpPr>
            <a:spLocks noGrp="1"/>
          </p:cNvSpPr>
          <p:nvPr>
            <p:ph type="sldNum" sz="quarter" idx="5"/>
          </p:nvPr>
        </p:nvSpPr>
        <p:spPr/>
        <p:txBody>
          <a:bodyPr/>
          <a:lstStyle/>
          <a:p>
            <a:fld id="{399D3F16-D904-407B-AD2C-53FCBAC6687F}" type="slidenum">
              <a:rPr lang="en-GB" smtClean="0"/>
              <a:t>14</a:t>
            </a:fld>
            <a:endParaRPr lang="en-GB"/>
          </a:p>
        </p:txBody>
      </p:sp>
    </p:spTree>
    <p:extLst>
      <p:ext uri="{BB962C8B-B14F-4D97-AF65-F5344CB8AC3E}">
        <p14:creationId xmlns:p14="http://schemas.microsoft.com/office/powerpoint/2010/main" val="3967529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Specialități</a:t>
            </a:r>
            <a:r>
              <a:rPr lang="en-GB" dirty="0"/>
              <a:t> </a:t>
            </a:r>
            <a:r>
              <a:rPr lang="en-GB" dirty="0" err="1"/>
              <a:t>Comsec</a:t>
            </a:r>
            <a:r>
              <a:rPr lang="en-GB" dirty="0"/>
              <a:t>      </a:t>
            </a:r>
            <a:endParaRPr lang="ro-RO" dirty="0"/>
          </a:p>
          <a:p>
            <a:endParaRPr lang="ro-RO" dirty="0"/>
          </a:p>
          <a:p>
            <a:r>
              <a:rPr lang="en-GB" dirty="0"/>
              <a:t>Securitate </a:t>
            </a:r>
            <a:r>
              <a:rPr lang="en-GB" dirty="0" err="1"/>
              <a:t>criptografică</a:t>
            </a:r>
            <a:r>
              <a:rPr lang="en-GB" dirty="0"/>
              <a:t>: </a:t>
            </a:r>
            <a:r>
              <a:rPr lang="en-GB" dirty="0" err="1"/>
              <a:t>componenta</a:t>
            </a:r>
            <a:r>
              <a:rPr lang="en-GB" dirty="0"/>
              <a:t> </a:t>
            </a:r>
            <a:r>
              <a:rPr lang="en-GB" dirty="0" err="1"/>
              <a:t>securității</a:t>
            </a:r>
            <a:r>
              <a:rPr lang="en-GB" dirty="0"/>
              <a:t> </a:t>
            </a:r>
            <a:r>
              <a:rPr lang="en-GB" dirty="0" err="1"/>
              <a:t>comunicațiilor</a:t>
            </a:r>
            <a:r>
              <a:rPr lang="en-GB" dirty="0"/>
              <a:t> care </a:t>
            </a:r>
            <a:r>
              <a:rPr lang="en-GB" dirty="0" err="1"/>
              <a:t>rezultă</a:t>
            </a:r>
            <a:r>
              <a:rPr lang="en-GB" dirty="0"/>
              <a:t> din </a:t>
            </a:r>
            <a:r>
              <a:rPr lang="en-GB" dirty="0" err="1"/>
              <a:t>furnizarea</a:t>
            </a:r>
            <a:r>
              <a:rPr lang="en-GB" dirty="0"/>
              <a:t> de </a:t>
            </a:r>
            <a:r>
              <a:rPr lang="en-GB" dirty="0" err="1"/>
              <a:t>criptosisteme</a:t>
            </a:r>
            <a:r>
              <a:rPr lang="en-GB" dirty="0"/>
              <a:t> </a:t>
            </a:r>
            <a:r>
              <a:rPr lang="en-GB" dirty="0" err="1"/>
              <a:t>tehnic</a:t>
            </a:r>
            <a:r>
              <a:rPr lang="en-GB" dirty="0"/>
              <a:t> </a:t>
            </a:r>
            <a:r>
              <a:rPr lang="en-GB" dirty="0" err="1"/>
              <a:t>solide</a:t>
            </a:r>
            <a:r>
              <a:rPr lang="en-GB" dirty="0"/>
              <a:t> </a:t>
            </a:r>
            <a:r>
              <a:rPr lang="en-GB" dirty="0" err="1"/>
              <a:t>și</a:t>
            </a:r>
            <a:r>
              <a:rPr lang="en-GB" dirty="0"/>
              <a:t> </a:t>
            </a:r>
            <a:r>
              <a:rPr lang="en-GB" dirty="0" err="1"/>
              <a:t>utilizarea</a:t>
            </a:r>
            <a:r>
              <a:rPr lang="en-GB" dirty="0"/>
              <a:t> </a:t>
            </a:r>
            <a:r>
              <a:rPr lang="en-GB" dirty="0" err="1"/>
              <a:t>corectă</a:t>
            </a:r>
            <a:r>
              <a:rPr lang="en-GB" dirty="0"/>
              <a:t> a </a:t>
            </a:r>
            <a:r>
              <a:rPr lang="en-GB" dirty="0" err="1"/>
              <a:t>acestora</a:t>
            </a:r>
            <a:r>
              <a:rPr lang="en-GB" dirty="0"/>
              <a:t>. </a:t>
            </a:r>
            <a:r>
              <a:rPr lang="en-GB" dirty="0" err="1"/>
              <a:t>Aceasta</a:t>
            </a:r>
            <a:r>
              <a:rPr lang="en-GB" dirty="0"/>
              <a:t> include </a:t>
            </a:r>
            <a:r>
              <a:rPr lang="en-GB" dirty="0" err="1"/>
              <a:t>asigurarea</a:t>
            </a:r>
            <a:r>
              <a:rPr lang="en-GB" dirty="0"/>
              <a:t> </a:t>
            </a:r>
            <a:r>
              <a:rPr lang="en-GB" dirty="0" err="1"/>
              <a:t>confidențialității</a:t>
            </a:r>
            <a:r>
              <a:rPr lang="en-GB" dirty="0"/>
              <a:t> </a:t>
            </a:r>
            <a:r>
              <a:rPr lang="en-GB" dirty="0" err="1"/>
              <a:t>și</a:t>
            </a:r>
            <a:r>
              <a:rPr lang="en-GB" dirty="0"/>
              <a:t> </a:t>
            </a:r>
            <a:r>
              <a:rPr lang="en-GB" dirty="0" err="1"/>
              <a:t>autenticității</a:t>
            </a:r>
            <a:r>
              <a:rPr lang="en-GB" dirty="0"/>
              <a:t> </a:t>
            </a:r>
            <a:r>
              <a:rPr lang="en-GB" dirty="0" err="1"/>
              <a:t>mesajului</a:t>
            </a:r>
            <a:r>
              <a:rPr lang="en-GB" dirty="0"/>
              <a:t>.    </a:t>
            </a:r>
            <a:endParaRPr lang="ro-RO" dirty="0"/>
          </a:p>
          <a:p>
            <a:endParaRPr lang="ro-RO" dirty="0"/>
          </a:p>
          <a:p>
            <a:r>
              <a:rPr lang="en-GB" dirty="0" err="1"/>
              <a:t>Securitatea</a:t>
            </a:r>
            <a:r>
              <a:rPr lang="en-GB" dirty="0"/>
              <a:t> </a:t>
            </a:r>
            <a:r>
              <a:rPr lang="en-GB" dirty="0" err="1"/>
              <a:t>emisiilor</a:t>
            </a:r>
            <a:r>
              <a:rPr lang="en-GB" dirty="0"/>
              <a:t> (EMSEC): </a:t>
            </a:r>
            <a:r>
              <a:rPr lang="en-GB" dirty="0" err="1"/>
              <a:t>Protecția</a:t>
            </a:r>
            <a:r>
              <a:rPr lang="en-GB" dirty="0"/>
              <a:t> </a:t>
            </a:r>
            <a:r>
              <a:rPr lang="en-GB" dirty="0" err="1"/>
              <a:t>rezultată</a:t>
            </a:r>
            <a:r>
              <a:rPr lang="en-GB" dirty="0"/>
              <a:t> din </a:t>
            </a:r>
            <a:r>
              <a:rPr lang="en-GB" dirty="0" err="1"/>
              <a:t>toate</a:t>
            </a:r>
            <a:r>
              <a:rPr lang="en-GB" dirty="0"/>
              <a:t> </a:t>
            </a:r>
            <a:r>
              <a:rPr lang="en-GB" dirty="0" err="1"/>
              <a:t>măsurile</a:t>
            </a:r>
            <a:r>
              <a:rPr lang="en-GB" dirty="0"/>
              <a:t> </a:t>
            </a:r>
            <a:r>
              <a:rPr lang="en-GB" dirty="0" err="1"/>
              <a:t>luate</a:t>
            </a:r>
            <a:r>
              <a:rPr lang="en-GB" dirty="0"/>
              <a:t> </a:t>
            </a:r>
            <a:r>
              <a:rPr lang="en-GB" dirty="0" err="1"/>
              <a:t>pentru</a:t>
            </a:r>
            <a:r>
              <a:rPr lang="en-GB" dirty="0"/>
              <a:t> a </a:t>
            </a:r>
            <a:r>
              <a:rPr lang="en-GB" dirty="0" err="1"/>
              <a:t>refuza</a:t>
            </a:r>
            <a:r>
              <a:rPr lang="en-GB" dirty="0"/>
              <a:t> </a:t>
            </a:r>
            <a:r>
              <a:rPr lang="en-GB" dirty="0" err="1"/>
              <a:t>persoanelor</a:t>
            </a:r>
            <a:r>
              <a:rPr lang="en-GB" dirty="0"/>
              <a:t> </a:t>
            </a:r>
            <a:r>
              <a:rPr lang="en-GB" dirty="0" err="1"/>
              <a:t>neautorizate</a:t>
            </a:r>
            <a:r>
              <a:rPr lang="en-GB" dirty="0"/>
              <a:t> </a:t>
            </a:r>
            <a:r>
              <a:rPr lang="en-GB" dirty="0" err="1"/>
              <a:t>informații</a:t>
            </a:r>
            <a:r>
              <a:rPr lang="en-GB" dirty="0"/>
              <a:t> de </a:t>
            </a:r>
            <a:r>
              <a:rPr lang="en-GB" dirty="0" err="1"/>
              <a:t>valoare</a:t>
            </a:r>
            <a:r>
              <a:rPr lang="en-GB" dirty="0"/>
              <a:t> care </a:t>
            </a:r>
            <a:r>
              <a:rPr lang="en-GB" dirty="0" err="1"/>
              <a:t>ar</a:t>
            </a:r>
            <a:r>
              <a:rPr lang="en-GB" dirty="0"/>
              <a:t> </a:t>
            </a:r>
            <a:r>
              <a:rPr lang="en-GB" dirty="0" err="1"/>
              <a:t>putea</a:t>
            </a:r>
            <a:r>
              <a:rPr lang="en-GB" dirty="0"/>
              <a:t> fi derivate din </a:t>
            </a:r>
            <a:r>
              <a:rPr lang="en-GB" dirty="0" err="1"/>
              <a:t>sistemele</a:t>
            </a:r>
            <a:r>
              <a:rPr lang="en-GB" dirty="0"/>
              <a:t> de </a:t>
            </a:r>
            <a:r>
              <a:rPr lang="en-GB" dirty="0" err="1"/>
              <a:t>comunicații</a:t>
            </a:r>
            <a:r>
              <a:rPr lang="en-GB" dirty="0"/>
              <a:t> </a:t>
            </a:r>
            <a:r>
              <a:rPr lang="en-GB" dirty="0" err="1"/>
              <a:t>și</a:t>
            </a:r>
            <a:r>
              <a:rPr lang="en-GB" dirty="0"/>
              <a:t> </a:t>
            </a:r>
            <a:r>
              <a:rPr lang="en-GB" dirty="0" err="1"/>
              <a:t>interceptările</a:t>
            </a:r>
            <a:r>
              <a:rPr lang="en-GB" dirty="0"/>
              <a:t> </a:t>
            </a:r>
            <a:r>
              <a:rPr lang="en-GB" dirty="0" err="1"/>
              <a:t>echipamentelor</a:t>
            </a:r>
            <a:r>
              <a:rPr lang="en-GB" dirty="0"/>
              <a:t> </a:t>
            </a:r>
            <a:r>
              <a:rPr lang="en-GB" dirty="0" err="1"/>
              <a:t>criptografice</a:t>
            </a:r>
            <a:r>
              <a:rPr lang="en-GB" dirty="0"/>
              <a:t> </a:t>
            </a:r>
            <a:r>
              <a:rPr lang="en-GB" dirty="0" err="1"/>
              <a:t>și</a:t>
            </a:r>
            <a:r>
              <a:rPr lang="en-GB" dirty="0"/>
              <a:t> </a:t>
            </a:r>
            <a:r>
              <a:rPr lang="en-GB" dirty="0" err="1"/>
              <a:t>interceptarea</a:t>
            </a:r>
            <a:r>
              <a:rPr lang="en-GB" dirty="0"/>
              <a:t> </a:t>
            </a:r>
            <a:r>
              <a:rPr lang="en-GB" dirty="0" err="1"/>
              <a:t>și</a:t>
            </a:r>
            <a:r>
              <a:rPr lang="en-GB" dirty="0"/>
              <a:t> </a:t>
            </a:r>
            <a:r>
              <a:rPr lang="en-GB" dirty="0" err="1"/>
              <a:t>analiza</a:t>
            </a:r>
            <a:r>
              <a:rPr lang="en-GB" dirty="0"/>
              <a:t> </a:t>
            </a:r>
            <a:r>
              <a:rPr lang="en-GB" dirty="0" err="1"/>
              <a:t>emanațiilor</a:t>
            </a:r>
            <a:r>
              <a:rPr lang="en-GB" dirty="0"/>
              <a:t> </a:t>
            </a:r>
            <a:r>
              <a:rPr lang="en-GB" dirty="0" err="1"/>
              <a:t>compromițătoare</a:t>
            </a:r>
            <a:r>
              <a:rPr lang="en-GB" dirty="0"/>
              <a:t> din </a:t>
            </a:r>
            <a:r>
              <a:rPr lang="en-GB" dirty="0" err="1"/>
              <a:t>echipamente</a:t>
            </a:r>
            <a:r>
              <a:rPr lang="en-GB" dirty="0"/>
              <a:t> </a:t>
            </a:r>
            <a:r>
              <a:rPr lang="en-GB" dirty="0" err="1"/>
              <a:t>criptografice</a:t>
            </a:r>
            <a:r>
              <a:rPr lang="en-GB" dirty="0"/>
              <a:t>, </a:t>
            </a:r>
            <a:r>
              <a:rPr lang="en-GB" dirty="0" err="1"/>
              <a:t>sisteme</a:t>
            </a:r>
            <a:r>
              <a:rPr lang="en-GB" dirty="0"/>
              <a:t> </a:t>
            </a:r>
            <a:r>
              <a:rPr lang="en-GB" dirty="0" err="1"/>
              <a:t>informatice</a:t>
            </a:r>
            <a:r>
              <a:rPr lang="en-GB" dirty="0"/>
              <a:t> </a:t>
            </a:r>
            <a:r>
              <a:rPr lang="en-GB" dirty="0" err="1"/>
              <a:t>și</a:t>
            </a:r>
            <a:r>
              <a:rPr lang="en-GB" dirty="0"/>
              <a:t> </a:t>
            </a:r>
            <a:r>
              <a:rPr lang="en-GB" dirty="0" err="1"/>
              <a:t>sisteme</a:t>
            </a:r>
            <a:r>
              <a:rPr lang="en-GB" dirty="0"/>
              <a:t> de </a:t>
            </a:r>
            <a:r>
              <a:rPr lang="en-GB" dirty="0" err="1"/>
              <a:t>telecomunicații</a:t>
            </a:r>
            <a:r>
              <a:rPr lang="en-GB" dirty="0"/>
              <a:t>. .    </a:t>
            </a:r>
            <a:endParaRPr lang="ro-RO" dirty="0"/>
          </a:p>
          <a:p>
            <a:endParaRPr lang="ro-RO" dirty="0"/>
          </a:p>
          <a:p>
            <a:r>
              <a:rPr lang="en-GB" dirty="0"/>
              <a:t> </a:t>
            </a:r>
            <a:r>
              <a:rPr lang="en-GB" dirty="0" err="1"/>
              <a:t>Securitatea</a:t>
            </a:r>
            <a:r>
              <a:rPr lang="en-GB" dirty="0"/>
              <a:t> </a:t>
            </a:r>
            <a:r>
              <a:rPr lang="en-GB" dirty="0" err="1"/>
              <a:t>transmisiei</a:t>
            </a:r>
            <a:r>
              <a:rPr lang="en-GB" dirty="0"/>
              <a:t> (TRANSEC): Componenta </a:t>
            </a:r>
            <a:r>
              <a:rPr lang="en-GB" dirty="0" err="1"/>
              <a:t>securității</a:t>
            </a:r>
            <a:r>
              <a:rPr lang="en-GB" dirty="0"/>
              <a:t> </a:t>
            </a:r>
            <a:r>
              <a:rPr lang="en-GB" dirty="0" err="1"/>
              <a:t>comunicațiilor</a:t>
            </a:r>
            <a:r>
              <a:rPr lang="en-GB" dirty="0"/>
              <a:t> care </a:t>
            </a:r>
            <a:r>
              <a:rPr lang="en-GB" dirty="0" err="1"/>
              <a:t>rezultă</a:t>
            </a:r>
            <a:r>
              <a:rPr lang="en-GB" dirty="0"/>
              <a:t> din </a:t>
            </a:r>
            <a:r>
              <a:rPr lang="en-GB" dirty="0" err="1"/>
              <a:t>aplicarea</a:t>
            </a:r>
            <a:r>
              <a:rPr lang="en-GB" dirty="0"/>
              <a:t> </a:t>
            </a:r>
            <a:r>
              <a:rPr lang="en-GB" dirty="0" err="1"/>
              <a:t>măsurilor</a:t>
            </a:r>
            <a:r>
              <a:rPr lang="en-GB" dirty="0"/>
              <a:t> </a:t>
            </a:r>
            <a:r>
              <a:rPr lang="en-GB" dirty="0" err="1"/>
              <a:t>menite</a:t>
            </a:r>
            <a:r>
              <a:rPr lang="en-GB" dirty="0"/>
              <a:t> </a:t>
            </a:r>
            <a:r>
              <a:rPr lang="en-GB" dirty="0" err="1"/>
              <a:t>să</a:t>
            </a:r>
            <a:r>
              <a:rPr lang="en-GB" dirty="0"/>
              <a:t> </a:t>
            </a:r>
            <a:r>
              <a:rPr lang="en-GB" dirty="0" err="1"/>
              <a:t>protejeze</a:t>
            </a:r>
            <a:r>
              <a:rPr lang="en-GB" dirty="0"/>
              <a:t> </a:t>
            </a:r>
            <a:r>
              <a:rPr lang="en-GB" dirty="0" err="1"/>
              <a:t>transmisiile</a:t>
            </a:r>
            <a:r>
              <a:rPr lang="en-GB" dirty="0"/>
              <a:t> de </a:t>
            </a:r>
            <a:r>
              <a:rPr lang="en-GB" dirty="0" err="1"/>
              <a:t>interceptare</a:t>
            </a:r>
            <a:r>
              <a:rPr lang="en-GB" dirty="0"/>
              <a:t> </a:t>
            </a:r>
            <a:r>
              <a:rPr lang="en-GB" dirty="0" err="1"/>
              <a:t>și</a:t>
            </a:r>
            <a:r>
              <a:rPr lang="en-GB" dirty="0"/>
              <a:t> </a:t>
            </a:r>
            <a:r>
              <a:rPr lang="en-GB" dirty="0" err="1"/>
              <a:t>exploatare</a:t>
            </a:r>
            <a:r>
              <a:rPr lang="en-GB" dirty="0"/>
              <a:t> </a:t>
            </a:r>
            <a:r>
              <a:rPr lang="en-GB" dirty="0" err="1"/>
              <a:t>prin</a:t>
            </a:r>
            <a:r>
              <a:rPr lang="en-GB" dirty="0"/>
              <a:t> </a:t>
            </a:r>
            <a:r>
              <a:rPr lang="en-GB" dirty="0" err="1"/>
              <a:t>alte</a:t>
            </a:r>
            <a:r>
              <a:rPr lang="en-GB" dirty="0"/>
              <a:t> </a:t>
            </a:r>
            <a:r>
              <a:rPr lang="en-GB" dirty="0" err="1"/>
              <a:t>mijloace</a:t>
            </a:r>
            <a:r>
              <a:rPr lang="en-GB" dirty="0"/>
              <a:t> </a:t>
            </a:r>
            <a:r>
              <a:rPr lang="en-GB" dirty="0" err="1"/>
              <a:t>decât</a:t>
            </a:r>
            <a:r>
              <a:rPr lang="en-GB" dirty="0"/>
              <a:t> </a:t>
            </a:r>
            <a:r>
              <a:rPr lang="en-GB" dirty="0" err="1"/>
              <a:t>criptoanaliza</a:t>
            </a:r>
            <a:r>
              <a:rPr lang="en-GB" dirty="0"/>
              <a:t> (de </a:t>
            </a:r>
            <a:r>
              <a:rPr lang="en-GB" dirty="0" err="1"/>
              <a:t>exemplu</a:t>
            </a:r>
            <a:r>
              <a:rPr lang="en-GB" dirty="0"/>
              <a:t>, </a:t>
            </a:r>
            <a:r>
              <a:rPr lang="en-GB" dirty="0" err="1"/>
              <a:t>saltul</a:t>
            </a:r>
            <a:r>
              <a:rPr lang="en-GB" dirty="0"/>
              <a:t> de </a:t>
            </a:r>
            <a:r>
              <a:rPr lang="en-GB" dirty="0" err="1"/>
              <a:t>frecvență</a:t>
            </a:r>
            <a:r>
              <a:rPr lang="en-GB" dirty="0"/>
              <a:t> </a:t>
            </a:r>
            <a:r>
              <a:rPr lang="en-GB" dirty="0" err="1"/>
              <a:t>și</a:t>
            </a:r>
            <a:r>
              <a:rPr lang="en-GB" dirty="0"/>
              <a:t> </a:t>
            </a:r>
            <a:r>
              <a:rPr lang="en-GB" dirty="0" err="1"/>
              <a:t>spectrul</a:t>
            </a:r>
            <a:r>
              <a:rPr lang="en-GB" dirty="0"/>
              <a:t> </a:t>
            </a:r>
            <a:r>
              <a:rPr lang="en-GB" dirty="0" err="1"/>
              <a:t>extins</a:t>
            </a:r>
            <a:r>
              <a:rPr lang="en-GB" dirty="0"/>
              <a:t>).     </a:t>
            </a:r>
            <a:endParaRPr lang="ro-RO" dirty="0"/>
          </a:p>
          <a:p>
            <a:endParaRPr lang="ro-RO" dirty="0"/>
          </a:p>
          <a:p>
            <a:r>
              <a:rPr lang="en-GB" dirty="0"/>
              <a:t>Securitate </a:t>
            </a:r>
            <a:r>
              <a:rPr lang="en-GB" dirty="0" err="1"/>
              <a:t>fizică</a:t>
            </a:r>
            <a:r>
              <a:rPr lang="en-GB" dirty="0"/>
              <a:t>: Componenta </a:t>
            </a:r>
            <a:r>
              <a:rPr lang="en-GB" dirty="0" err="1"/>
              <a:t>securității</a:t>
            </a:r>
            <a:r>
              <a:rPr lang="en-GB" dirty="0"/>
              <a:t> </a:t>
            </a:r>
            <a:r>
              <a:rPr lang="en-GB" dirty="0" err="1"/>
              <a:t>comunicațiilor</a:t>
            </a:r>
            <a:r>
              <a:rPr lang="en-GB" dirty="0"/>
              <a:t> care </a:t>
            </a:r>
            <a:r>
              <a:rPr lang="en-GB" dirty="0" err="1"/>
              <a:t>rezultă</a:t>
            </a:r>
            <a:r>
              <a:rPr lang="en-GB" dirty="0"/>
              <a:t> din </a:t>
            </a:r>
            <a:r>
              <a:rPr lang="en-GB" dirty="0" err="1"/>
              <a:t>toate</a:t>
            </a:r>
            <a:r>
              <a:rPr lang="en-GB" dirty="0"/>
              <a:t> </a:t>
            </a:r>
            <a:r>
              <a:rPr lang="en-GB" dirty="0" err="1"/>
              <a:t>măsurile</a:t>
            </a:r>
            <a:r>
              <a:rPr lang="en-GB" dirty="0"/>
              <a:t> </a:t>
            </a:r>
            <a:r>
              <a:rPr lang="en-GB" dirty="0" err="1"/>
              <a:t>fizice</a:t>
            </a:r>
            <a:r>
              <a:rPr lang="en-GB" dirty="0"/>
              <a:t> </a:t>
            </a:r>
            <a:r>
              <a:rPr lang="en-GB" dirty="0" err="1"/>
              <a:t>necesare</a:t>
            </a:r>
            <a:r>
              <a:rPr lang="en-GB" dirty="0"/>
              <a:t> </a:t>
            </a:r>
            <a:r>
              <a:rPr lang="en-GB" dirty="0" err="1"/>
              <a:t>pentru</a:t>
            </a:r>
            <a:r>
              <a:rPr lang="en-GB" dirty="0"/>
              <a:t> a </a:t>
            </a:r>
            <a:r>
              <a:rPr lang="en-GB" dirty="0" err="1"/>
              <a:t>proteja</a:t>
            </a:r>
            <a:r>
              <a:rPr lang="en-GB" dirty="0"/>
              <a:t> </a:t>
            </a:r>
            <a:r>
              <a:rPr lang="en-GB" dirty="0" err="1"/>
              <a:t>echipamentele</a:t>
            </a:r>
            <a:r>
              <a:rPr lang="en-GB" dirty="0"/>
              <a:t>, </a:t>
            </a:r>
            <a:r>
              <a:rPr lang="en-GB" dirty="0" err="1"/>
              <a:t>materialele</a:t>
            </a:r>
            <a:r>
              <a:rPr lang="en-GB" dirty="0"/>
              <a:t> </a:t>
            </a:r>
            <a:r>
              <a:rPr lang="en-GB" dirty="0" err="1"/>
              <a:t>și</a:t>
            </a:r>
            <a:r>
              <a:rPr lang="en-GB" dirty="0"/>
              <a:t> </a:t>
            </a:r>
            <a:r>
              <a:rPr lang="en-GB" dirty="0" err="1"/>
              <a:t>documentele</a:t>
            </a:r>
            <a:r>
              <a:rPr lang="en-GB" dirty="0"/>
              <a:t> </a:t>
            </a:r>
            <a:r>
              <a:rPr lang="en-GB" dirty="0" err="1"/>
              <a:t>clasificate</a:t>
            </a:r>
            <a:r>
              <a:rPr lang="en-GB" dirty="0"/>
              <a:t> </a:t>
            </a:r>
            <a:r>
              <a:rPr lang="en-GB" dirty="0" err="1"/>
              <a:t>împotriva</a:t>
            </a:r>
            <a:r>
              <a:rPr lang="en-GB" dirty="0"/>
              <a:t> </a:t>
            </a:r>
            <a:r>
              <a:rPr lang="en-GB" dirty="0" err="1"/>
              <a:t>accesului</a:t>
            </a:r>
            <a:r>
              <a:rPr lang="en-GB" dirty="0"/>
              <a:t> la </a:t>
            </a:r>
            <a:r>
              <a:rPr lang="en-GB" dirty="0" err="1"/>
              <a:t>acestea</a:t>
            </a:r>
            <a:r>
              <a:rPr lang="en-GB" dirty="0"/>
              <a:t> </a:t>
            </a:r>
            <a:r>
              <a:rPr lang="en-GB" dirty="0" err="1"/>
              <a:t>sau</a:t>
            </a:r>
            <a:r>
              <a:rPr lang="en-GB" dirty="0"/>
              <a:t> a </a:t>
            </a:r>
            <a:r>
              <a:rPr lang="en-GB" dirty="0" err="1"/>
              <a:t>observării</a:t>
            </a:r>
            <a:r>
              <a:rPr lang="en-GB" dirty="0"/>
              <a:t> </a:t>
            </a:r>
            <a:r>
              <a:rPr lang="en-GB" dirty="0" err="1"/>
              <a:t>acestora</a:t>
            </a:r>
            <a:r>
              <a:rPr lang="en-GB" dirty="0"/>
              <a:t> de </a:t>
            </a:r>
            <a:r>
              <a:rPr lang="en-GB" dirty="0" err="1"/>
              <a:t>către</a:t>
            </a:r>
            <a:r>
              <a:rPr lang="en-GB" dirty="0"/>
              <a:t> </a:t>
            </a:r>
            <a:r>
              <a:rPr lang="en-GB" dirty="0" err="1"/>
              <a:t>persoane</a:t>
            </a:r>
            <a:r>
              <a:rPr lang="en-GB" dirty="0"/>
              <a:t> </a:t>
            </a:r>
            <a:r>
              <a:rPr lang="en-GB" dirty="0" err="1"/>
              <a:t>neautorizate</a:t>
            </a:r>
            <a:r>
              <a:rPr lang="en-GB" dirty="0"/>
              <a:t>.</a:t>
            </a:r>
            <a:endParaRPr lang="ro-RO" dirty="0"/>
          </a:p>
          <a:p>
            <a:endParaRPr lang="ro-RO" dirty="0"/>
          </a:p>
          <a:p>
            <a:r>
              <a:rPr lang="en-GB" dirty="0"/>
              <a:t>Securitate </a:t>
            </a:r>
            <a:r>
              <a:rPr lang="en-GB" dirty="0" err="1"/>
              <a:t>criptografică</a:t>
            </a:r>
            <a:r>
              <a:rPr lang="en-GB" dirty="0"/>
              <a:t>: </a:t>
            </a:r>
            <a:r>
              <a:rPr lang="en-GB" dirty="0" err="1"/>
              <a:t>componenta</a:t>
            </a:r>
            <a:r>
              <a:rPr lang="en-GB" dirty="0"/>
              <a:t> </a:t>
            </a:r>
            <a:r>
              <a:rPr lang="en-GB" dirty="0" err="1"/>
              <a:t>securității</a:t>
            </a:r>
            <a:r>
              <a:rPr lang="en-GB" dirty="0"/>
              <a:t> </a:t>
            </a:r>
            <a:r>
              <a:rPr lang="en-GB" dirty="0" err="1"/>
              <a:t>comunicațiilor</a:t>
            </a:r>
            <a:r>
              <a:rPr lang="en-GB" dirty="0"/>
              <a:t> care </a:t>
            </a:r>
            <a:r>
              <a:rPr lang="en-GB" dirty="0" err="1"/>
              <a:t>rezultă</a:t>
            </a:r>
            <a:r>
              <a:rPr lang="en-GB" dirty="0"/>
              <a:t> din </a:t>
            </a:r>
            <a:r>
              <a:rPr lang="en-GB" dirty="0" err="1"/>
              <a:t>furnizarea</a:t>
            </a:r>
            <a:r>
              <a:rPr lang="en-GB" dirty="0"/>
              <a:t> de </a:t>
            </a:r>
            <a:r>
              <a:rPr lang="en-GB" dirty="0" err="1"/>
              <a:t>criptosisteme</a:t>
            </a:r>
            <a:r>
              <a:rPr lang="en-GB" dirty="0"/>
              <a:t> </a:t>
            </a:r>
            <a:r>
              <a:rPr lang="en-GB" dirty="0" err="1"/>
              <a:t>tehnic</a:t>
            </a:r>
            <a:r>
              <a:rPr lang="en-GB" dirty="0"/>
              <a:t> </a:t>
            </a:r>
            <a:r>
              <a:rPr lang="en-GB" dirty="0" err="1"/>
              <a:t>solide</a:t>
            </a:r>
            <a:r>
              <a:rPr lang="en-GB" dirty="0"/>
              <a:t> </a:t>
            </a:r>
            <a:r>
              <a:rPr lang="en-GB" dirty="0" err="1"/>
              <a:t>și</a:t>
            </a:r>
            <a:r>
              <a:rPr lang="en-GB" dirty="0"/>
              <a:t> </a:t>
            </a:r>
            <a:r>
              <a:rPr lang="en-GB" dirty="0" err="1"/>
              <a:t>utilizarea</a:t>
            </a:r>
            <a:r>
              <a:rPr lang="en-GB" dirty="0"/>
              <a:t> </a:t>
            </a:r>
            <a:r>
              <a:rPr lang="en-GB" dirty="0" err="1"/>
              <a:t>corectă</a:t>
            </a:r>
            <a:r>
              <a:rPr lang="en-GB" dirty="0"/>
              <a:t> a </a:t>
            </a:r>
            <a:r>
              <a:rPr lang="en-GB" dirty="0" err="1"/>
              <a:t>acestora</a:t>
            </a:r>
            <a:r>
              <a:rPr lang="en-GB" dirty="0"/>
              <a:t>. </a:t>
            </a:r>
            <a:r>
              <a:rPr lang="en-GB" dirty="0" err="1"/>
              <a:t>Aceasta</a:t>
            </a:r>
            <a:r>
              <a:rPr lang="en-GB" dirty="0"/>
              <a:t> include </a:t>
            </a:r>
            <a:r>
              <a:rPr lang="en-GB" dirty="0" err="1"/>
              <a:t>asigurarea</a:t>
            </a:r>
            <a:r>
              <a:rPr lang="en-GB" dirty="0"/>
              <a:t> </a:t>
            </a:r>
            <a:r>
              <a:rPr lang="en-GB" dirty="0" err="1"/>
              <a:t>confidențialității</a:t>
            </a:r>
            <a:r>
              <a:rPr lang="en-GB" dirty="0"/>
              <a:t> </a:t>
            </a:r>
            <a:r>
              <a:rPr lang="en-GB" dirty="0" err="1"/>
              <a:t>și</a:t>
            </a:r>
            <a:r>
              <a:rPr lang="en-GB" dirty="0"/>
              <a:t> </a:t>
            </a:r>
            <a:r>
              <a:rPr lang="en-GB" dirty="0" err="1"/>
              <a:t>autenticității</a:t>
            </a:r>
            <a:r>
              <a:rPr lang="en-GB" dirty="0"/>
              <a:t> </a:t>
            </a:r>
            <a:r>
              <a:rPr lang="en-GB" dirty="0" err="1"/>
              <a:t>mesajului</a:t>
            </a:r>
            <a:r>
              <a:rPr lang="en-GB" dirty="0"/>
              <a:t>.     </a:t>
            </a:r>
            <a:endParaRPr lang="ro-RO" dirty="0"/>
          </a:p>
          <a:p>
            <a:endParaRPr lang="ro-RO" dirty="0"/>
          </a:p>
        </p:txBody>
      </p:sp>
      <p:sp>
        <p:nvSpPr>
          <p:cNvPr id="4" name="Slide Number Placeholder 3"/>
          <p:cNvSpPr>
            <a:spLocks noGrp="1"/>
          </p:cNvSpPr>
          <p:nvPr>
            <p:ph type="sldNum" sz="quarter" idx="5"/>
          </p:nvPr>
        </p:nvSpPr>
        <p:spPr/>
        <p:txBody>
          <a:bodyPr/>
          <a:lstStyle/>
          <a:p>
            <a:fld id="{399D3F16-D904-407B-AD2C-53FCBAC6687F}" type="slidenum">
              <a:rPr lang="en-GB" smtClean="0"/>
              <a:t>15</a:t>
            </a:fld>
            <a:endParaRPr lang="en-GB"/>
          </a:p>
        </p:txBody>
      </p:sp>
    </p:spTree>
    <p:extLst>
      <p:ext uri="{BB962C8B-B14F-4D97-AF65-F5344CB8AC3E}">
        <p14:creationId xmlns:p14="http://schemas.microsoft.com/office/powerpoint/2010/main" val="1677741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10/26/2023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1525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10/26/2023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8335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10/26/2023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4260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10/26/2023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81719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10/26/2023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367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10/26/2023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7264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10/26/2023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535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10/26/2023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9963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10/26/2023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1287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10/26/2023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1458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10/26/2023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0079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10/26/2023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12550728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25" name="Picture 24" descr="A close-up of a network&#10;&#10;Description automatically generated">
            <a:extLst>
              <a:ext uri="{FF2B5EF4-FFF2-40B4-BE49-F238E27FC236}">
                <a16:creationId xmlns:a16="http://schemas.microsoft.com/office/drawing/2014/main" id="{64554872-7EDE-2F2A-4F03-9C4C88B0EA55}"/>
              </a:ext>
            </a:extLst>
          </p:cNvPr>
          <p:cNvPicPr>
            <a:picLocks noChangeAspect="1"/>
          </p:cNvPicPr>
          <p:nvPr/>
        </p:nvPicPr>
        <p:blipFill rotWithShape="1">
          <a:blip r:embed="rId2">
            <a:alphaModFix amt="60000"/>
          </a:blip>
          <a:srcRect t="6957" b="2682"/>
          <a:stretch/>
        </p:blipFill>
        <p:spPr>
          <a:xfrm>
            <a:off x="20" y="10"/>
            <a:ext cx="12191979" cy="6857989"/>
          </a:xfrm>
          <a:prstGeom prst="rect">
            <a:avLst/>
          </a:prstGeom>
        </p:spPr>
      </p:pic>
      <p:sp>
        <p:nvSpPr>
          <p:cNvPr id="12" name="Rectangle 11">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4EDB31-B934-9223-F11C-1B761EEBE9CE}"/>
              </a:ext>
            </a:extLst>
          </p:cNvPr>
          <p:cNvSpPr>
            <a:spLocks noGrp="1"/>
          </p:cNvSpPr>
          <p:nvPr>
            <p:ph type="ctrTitle"/>
          </p:nvPr>
        </p:nvSpPr>
        <p:spPr>
          <a:xfrm>
            <a:off x="1804988" y="1442172"/>
            <a:ext cx="8582025" cy="2177328"/>
          </a:xfrm>
        </p:spPr>
        <p:txBody>
          <a:bodyPr anchor="ctr">
            <a:normAutofit/>
          </a:bodyPr>
          <a:lstStyle/>
          <a:p>
            <a:pPr algn="ctr"/>
            <a:br>
              <a:rPr lang="ro-RO" sz="2900" b="1" dirty="0"/>
            </a:br>
            <a:br>
              <a:rPr lang="ro-RO" sz="2900" b="1" dirty="0"/>
            </a:br>
            <a:r>
              <a:rPr lang="en-GB" sz="2900" b="1" dirty="0"/>
              <a:t>IMPLEMENTATION OF INFORMATION AND DOCUMENT SECURITY SYSTEMS (INFOSEC, COMSEC, ETC.)</a:t>
            </a:r>
          </a:p>
        </p:txBody>
      </p:sp>
      <p:sp>
        <p:nvSpPr>
          <p:cNvPr id="14" name="Rectangle: Rounded Corners 13">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Tree>
    <p:extLst>
      <p:ext uri="{BB962C8B-B14F-4D97-AF65-F5344CB8AC3E}">
        <p14:creationId xmlns:p14="http://schemas.microsoft.com/office/powerpoint/2010/main" val="176981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B95A0-3C2C-3CF1-BAD0-1CDDE1B45694}"/>
              </a:ext>
            </a:extLst>
          </p:cNvPr>
          <p:cNvSpPr>
            <a:spLocks noGrp="1"/>
          </p:cNvSpPr>
          <p:nvPr>
            <p:ph type="title"/>
          </p:nvPr>
        </p:nvSpPr>
        <p:spPr>
          <a:xfrm>
            <a:off x="5296874" y="1076324"/>
            <a:ext cx="6272784" cy="1535051"/>
          </a:xfrm>
        </p:spPr>
        <p:txBody>
          <a:bodyPr anchor="b">
            <a:normAutofit/>
          </a:bodyPr>
          <a:lstStyle/>
          <a:p>
            <a:r>
              <a:rPr lang="en-GB" sz="5200"/>
              <a:t>5. Operate ISMS. </a:t>
            </a:r>
          </a:p>
        </p:txBody>
      </p:sp>
      <p:pic>
        <p:nvPicPr>
          <p:cNvPr id="7" name="Graphic 6" descr="Check List">
            <a:extLst>
              <a:ext uri="{FF2B5EF4-FFF2-40B4-BE49-F238E27FC236}">
                <a16:creationId xmlns:a16="http://schemas.microsoft.com/office/drawing/2014/main" id="{A5DA61C2-7A65-9C13-39E8-998501EB1F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1283758"/>
            <a:ext cx="4217332" cy="4217332"/>
          </a:xfrm>
          <a:prstGeom prst="rect">
            <a:avLst/>
          </a:prstGeom>
        </p:spPr>
      </p:pic>
      <p:sp>
        <p:nvSpPr>
          <p:cNvPr id="12" name="Rectangle 11">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6144378-F65E-18EE-2B41-F846F4E3C14D}"/>
              </a:ext>
            </a:extLst>
          </p:cNvPr>
          <p:cNvSpPr>
            <a:spLocks noGrp="1"/>
          </p:cNvSpPr>
          <p:nvPr>
            <p:ph idx="1"/>
          </p:nvPr>
        </p:nvSpPr>
        <p:spPr>
          <a:xfrm>
            <a:off x="5296874" y="3351276"/>
            <a:ext cx="6272784" cy="2825686"/>
          </a:xfrm>
        </p:spPr>
        <p:txBody>
          <a:bodyPr>
            <a:normAutofit/>
          </a:bodyPr>
          <a:lstStyle/>
          <a:p>
            <a:r>
              <a:rPr lang="en-GB" sz="1800"/>
              <a:t>Which processes do we put into action in everyday life?</a:t>
            </a:r>
            <a:endParaRPr lang="ro-RO" sz="1800"/>
          </a:p>
          <a:p>
            <a:r>
              <a:rPr lang="en-GB" sz="1800"/>
              <a:t> How do we integrate and document them?</a:t>
            </a:r>
          </a:p>
          <a:p>
            <a:endParaRPr lang="en-GB" sz="1800"/>
          </a:p>
        </p:txBody>
      </p:sp>
    </p:spTree>
    <p:extLst>
      <p:ext uri="{BB962C8B-B14F-4D97-AF65-F5344CB8AC3E}">
        <p14:creationId xmlns:p14="http://schemas.microsoft.com/office/powerpoint/2010/main" val="3711774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F48F79-08FE-3C80-E379-4B9E385E62B2}"/>
              </a:ext>
            </a:extLst>
          </p:cNvPr>
          <p:cNvSpPr>
            <a:spLocks noGrp="1"/>
          </p:cNvSpPr>
          <p:nvPr>
            <p:ph type="title"/>
          </p:nvPr>
        </p:nvSpPr>
        <p:spPr>
          <a:xfrm>
            <a:off x="5080216" y="1076324"/>
            <a:ext cx="6272784" cy="1535051"/>
          </a:xfrm>
        </p:spPr>
        <p:txBody>
          <a:bodyPr anchor="b">
            <a:normAutofit/>
          </a:bodyPr>
          <a:lstStyle/>
          <a:p>
            <a:r>
              <a:rPr lang="en-GB" sz="3300"/>
              <a:t>6. Check results and key performance indicators </a:t>
            </a:r>
            <a:r>
              <a:rPr lang="ro-RO" sz="3300"/>
              <a:t>(</a:t>
            </a:r>
            <a:r>
              <a:rPr lang="en-GB" sz="3300"/>
              <a:t>KPIs</a:t>
            </a:r>
            <a:r>
              <a:rPr lang="ro-RO" sz="3300"/>
              <a:t>)</a:t>
            </a:r>
            <a:r>
              <a:rPr lang="en-GB" sz="3300"/>
              <a:t>.</a:t>
            </a:r>
          </a:p>
        </p:txBody>
      </p:sp>
      <p:pic>
        <p:nvPicPr>
          <p:cNvPr id="5" name="Picture 4" descr="Angled shot of pen on a graph">
            <a:extLst>
              <a:ext uri="{FF2B5EF4-FFF2-40B4-BE49-F238E27FC236}">
                <a16:creationId xmlns:a16="http://schemas.microsoft.com/office/drawing/2014/main" id="{8AE10CAD-19E3-26EA-07D9-7201047239C7}"/>
              </a:ext>
            </a:extLst>
          </p:cNvPr>
          <p:cNvPicPr>
            <a:picLocks noChangeAspect="1"/>
          </p:cNvPicPr>
          <p:nvPr/>
        </p:nvPicPr>
        <p:blipFill rotWithShape="1">
          <a:blip r:embed="rId2"/>
          <a:srcRect l="9341" r="46807" b="-1"/>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8C3CEE6-F8AA-6C68-27D5-860EB8BEC7E0}"/>
              </a:ext>
            </a:extLst>
          </p:cNvPr>
          <p:cNvSpPr>
            <a:spLocks noGrp="1"/>
          </p:cNvSpPr>
          <p:nvPr>
            <p:ph idx="1"/>
          </p:nvPr>
        </p:nvSpPr>
        <p:spPr>
          <a:xfrm>
            <a:off x="5080216" y="3351276"/>
            <a:ext cx="6272784" cy="2825686"/>
          </a:xfrm>
        </p:spPr>
        <p:txBody>
          <a:bodyPr>
            <a:normAutofit/>
          </a:bodyPr>
          <a:lstStyle/>
          <a:p>
            <a:r>
              <a:rPr lang="en-GB" sz="1800"/>
              <a:t>It should be questioned routinely: What results does our ISMS achieve, </a:t>
            </a:r>
            <a:r>
              <a:rPr lang="ro-RO" sz="1800"/>
              <a:t>and</a:t>
            </a:r>
          </a:p>
          <a:p>
            <a:r>
              <a:rPr lang="en-GB" sz="1800"/>
              <a:t>which KPI do we derive from them?</a:t>
            </a:r>
          </a:p>
          <a:p>
            <a:endParaRPr lang="en-GB" sz="1800"/>
          </a:p>
        </p:txBody>
      </p:sp>
    </p:spTree>
    <p:extLst>
      <p:ext uri="{BB962C8B-B14F-4D97-AF65-F5344CB8AC3E}">
        <p14:creationId xmlns:p14="http://schemas.microsoft.com/office/powerpoint/2010/main" val="158499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EBEB2-2AC0-BC50-EBF5-BDCCC7CF4405}"/>
              </a:ext>
            </a:extLst>
          </p:cNvPr>
          <p:cNvSpPr>
            <a:spLocks noGrp="1"/>
          </p:cNvSpPr>
          <p:nvPr>
            <p:ph type="title"/>
          </p:nvPr>
        </p:nvSpPr>
        <p:spPr>
          <a:xfrm>
            <a:off x="411480" y="991443"/>
            <a:ext cx="4502858" cy="1087819"/>
          </a:xfrm>
        </p:spPr>
        <p:txBody>
          <a:bodyPr anchor="b">
            <a:normAutofit/>
          </a:bodyPr>
          <a:lstStyle/>
          <a:p>
            <a:r>
              <a:rPr lang="en-GB" sz="3400"/>
              <a:t>7. Make corrections and take precautions. </a:t>
            </a:r>
          </a:p>
        </p:txBody>
      </p:sp>
      <p:sp>
        <p:nvSpPr>
          <p:cNvPr id="11"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7DFB495-C66D-646D-6C7B-EB45AE5B47B3}"/>
              </a:ext>
            </a:extLst>
          </p:cNvPr>
          <p:cNvSpPr>
            <a:spLocks noGrp="1"/>
          </p:cNvSpPr>
          <p:nvPr>
            <p:ph idx="1"/>
          </p:nvPr>
        </p:nvSpPr>
        <p:spPr>
          <a:xfrm>
            <a:off x="411480" y="2684095"/>
            <a:ext cx="4502858" cy="3492868"/>
          </a:xfrm>
        </p:spPr>
        <p:txBody>
          <a:bodyPr>
            <a:normAutofit/>
          </a:bodyPr>
          <a:lstStyle/>
          <a:p>
            <a:r>
              <a:rPr lang="en-GB" sz="1700"/>
              <a:t>In which areas do we need to improve based on the results?</a:t>
            </a:r>
            <a:endParaRPr lang="ro-RO" sz="1700"/>
          </a:p>
          <a:p>
            <a:r>
              <a:rPr lang="en-GB" sz="1700"/>
              <a:t>How can we counter risks preventively?</a:t>
            </a:r>
          </a:p>
          <a:p>
            <a:endParaRPr lang="en-GB" sz="1700"/>
          </a:p>
        </p:txBody>
      </p:sp>
      <p:pic>
        <p:nvPicPr>
          <p:cNvPr id="5" name="Picture 4" descr="Red alarm light with people on the background">
            <a:extLst>
              <a:ext uri="{FF2B5EF4-FFF2-40B4-BE49-F238E27FC236}">
                <a16:creationId xmlns:a16="http://schemas.microsoft.com/office/drawing/2014/main" id="{B357B863-3F74-4D85-40E2-8C254C093B95}"/>
              </a:ext>
            </a:extLst>
          </p:cNvPr>
          <p:cNvPicPr>
            <a:picLocks noChangeAspect="1"/>
          </p:cNvPicPr>
          <p:nvPr/>
        </p:nvPicPr>
        <p:blipFill rotWithShape="1">
          <a:blip r:embed="rId3"/>
          <a:srcRect l="22617" r="11136" b="-2"/>
          <a:stretch/>
        </p:blipFill>
        <p:spPr>
          <a:xfrm>
            <a:off x="5385816" y="-2"/>
            <a:ext cx="6806184" cy="6858001"/>
          </a:xfrm>
          <a:prstGeom prst="rect">
            <a:avLst/>
          </a:prstGeom>
        </p:spPr>
      </p:pic>
    </p:spTree>
    <p:extLst>
      <p:ext uri="{BB962C8B-B14F-4D97-AF65-F5344CB8AC3E}">
        <p14:creationId xmlns:p14="http://schemas.microsoft.com/office/powerpoint/2010/main" val="215153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C3CD0A-E3F3-47A4-393C-C1985A26988D}"/>
              </a:ext>
            </a:extLst>
          </p:cNvPr>
          <p:cNvSpPr>
            <a:spLocks noGrp="1"/>
          </p:cNvSpPr>
          <p:nvPr>
            <p:ph type="title"/>
          </p:nvPr>
        </p:nvSpPr>
        <p:spPr>
          <a:xfrm>
            <a:off x="621792" y="1161288"/>
            <a:ext cx="3602736" cy="4526280"/>
          </a:xfrm>
        </p:spPr>
        <p:txBody>
          <a:bodyPr>
            <a:normAutofit/>
          </a:bodyPr>
          <a:lstStyle/>
          <a:p>
            <a:r>
              <a:rPr lang="en-GB" dirty="0"/>
              <a:t>8. Review by the management.</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C9CE0CC-C6F1-271A-66DB-F18525333AD6}"/>
              </a:ext>
            </a:extLst>
          </p:cNvPr>
          <p:cNvGraphicFramePr>
            <a:graphicFrameLocks noGrp="1"/>
          </p:cNvGraphicFramePr>
          <p:nvPr>
            <p:ph idx="1"/>
            <p:extLst>
              <p:ext uri="{D42A27DB-BD31-4B8C-83A1-F6EECF244321}">
                <p14:modId xmlns:p14="http://schemas.microsoft.com/office/powerpoint/2010/main" val="406426622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931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2294F4-AEB0-8286-E6C1-7D475496F352}"/>
              </a:ext>
            </a:extLst>
          </p:cNvPr>
          <p:cNvSpPr>
            <a:spLocks noGrp="1"/>
          </p:cNvSpPr>
          <p:nvPr>
            <p:ph type="title"/>
          </p:nvPr>
        </p:nvSpPr>
        <p:spPr>
          <a:xfrm>
            <a:off x="5080216" y="1076324"/>
            <a:ext cx="6272784" cy="1535051"/>
          </a:xfrm>
        </p:spPr>
        <p:txBody>
          <a:bodyPr anchor="b">
            <a:normAutofit/>
          </a:bodyPr>
          <a:lstStyle/>
          <a:p>
            <a:r>
              <a:rPr lang="ro-RO" sz="5200"/>
              <a:t>COMSEC </a:t>
            </a:r>
            <a:endParaRPr lang="en-GB" sz="5200"/>
          </a:p>
        </p:txBody>
      </p:sp>
      <p:pic>
        <p:nvPicPr>
          <p:cNvPr id="5" name="Picture 4" descr="A green lock on a circuit board&#10;&#10;Description automatically generated">
            <a:extLst>
              <a:ext uri="{FF2B5EF4-FFF2-40B4-BE49-F238E27FC236}">
                <a16:creationId xmlns:a16="http://schemas.microsoft.com/office/drawing/2014/main" id="{23FC6BA6-9536-442F-1197-1FD32DC3F823}"/>
              </a:ext>
            </a:extLst>
          </p:cNvPr>
          <p:cNvPicPr>
            <a:picLocks noChangeAspect="1"/>
          </p:cNvPicPr>
          <p:nvPr/>
        </p:nvPicPr>
        <p:blipFill rotWithShape="1">
          <a:blip r:embed="rId3"/>
          <a:srcRect l="31350" r="31697"/>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01C80C4-F51E-A901-1AC5-608C33D217B7}"/>
              </a:ext>
            </a:extLst>
          </p:cNvPr>
          <p:cNvSpPr>
            <a:spLocks noGrp="1"/>
          </p:cNvSpPr>
          <p:nvPr>
            <p:ph idx="1"/>
          </p:nvPr>
        </p:nvSpPr>
        <p:spPr>
          <a:xfrm>
            <a:off x="5080216" y="3351276"/>
            <a:ext cx="6272784" cy="2825686"/>
          </a:xfrm>
        </p:spPr>
        <p:txBody>
          <a:bodyPr>
            <a:normAutofit/>
          </a:bodyPr>
          <a:lstStyle/>
          <a:p>
            <a:r>
              <a:rPr lang="en-GB" sz="1800"/>
              <a:t>Communications security is the discipline of preventing unauthorized interceptors from accessing telecommunications in an intelligible form, while still delivering content to the intended recipients. </a:t>
            </a:r>
          </a:p>
        </p:txBody>
      </p:sp>
    </p:spTree>
    <p:extLst>
      <p:ext uri="{BB962C8B-B14F-4D97-AF65-F5344CB8AC3E}">
        <p14:creationId xmlns:p14="http://schemas.microsoft.com/office/powerpoint/2010/main" val="154167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E7A7D0-55A3-415E-AE9F-B7C59E36E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A5055-A4C9-9A27-1DCA-86BE135DD895}"/>
              </a:ext>
            </a:extLst>
          </p:cNvPr>
          <p:cNvSpPr>
            <a:spLocks noGrp="1"/>
          </p:cNvSpPr>
          <p:nvPr>
            <p:ph type="title"/>
          </p:nvPr>
        </p:nvSpPr>
        <p:spPr>
          <a:xfrm>
            <a:off x="5080216" y="1076324"/>
            <a:ext cx="6272784" cy="285095"/>
          </a:xfrm>
        </p:spPr>
        <p:txBody>
          <a:bodyPr anchor="b">
            <a:normAutofit fontScale="90000"/>
          </a:bodyPr>
          <a:lstStyle/>
          <a:p>
            <a:r>
              <a:rPr lang="en-GB" sz="4400" dirty="0"/>
              <a:t>COMSEC SPECIALITIES</a:t>
            </a:r>
            <a:br>
              <a:rPr lang="en-GB" sz="4400" dirty="0"/>
            </a:br>
            <a:endParaRPr lang="en-GB" sz="4400" dirty="0"/>
          </a:p>
        </p:txBody>
      </p:sp>
      <p:pic>
        <p:nvPicPr>
          <p:cNvPr id="4" name="Picture 3">
            <a:extLst>
              <a:ext uri="{FF2B5EF4-FFF2-40B4-BE49-F238E27FC236}">
                <a16:creationId xmlns:a16="http://schemas.microsoft.com/office/drawing/2014/main" id="{DD5123D6-B510-8A0A-2486-3726CE3E1D03}"/>
              </a:ext>
            </a:extLst>
          </p:cNvPr>
          <p:cNvPicPr>
            <a:picLocks noChangeAspect="1"/>
          </p:cNvPicPr>
          <p:nvPr/>
        </p:nvPicPr>
        <p:blipFill rotWithShape="1">
          <a:blip r:embed="rId3"/>
          <a:srcRect l="13401" r="13997" b="-1"/>
          <a:stretch/>
        </p:blipFill>
        <p:spPr>
          <a:xfrm>
            <a:off x="457200" y="601133"/>
            <a:ext cx="4048125" cy="5575828"/>
          </a:xfrm>
          <a:prstGeom prst="rect">
            <a:avLst/>
          </a:prstGeom>
        </p:spPr>
      </p:pic>
      <p:sp>
        <p:nvSpPr>
          <p:cNvPr id="11" name="Rectangle 10">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49B55A6-C9A6-34DC-2044-5DE0C2D89317}"/>
              </a:ext>
            </a:extLst>
          </p:cNvPr>
          <p:cNvSpPr>
            <a:spLocks noGrp="1"/>
          </p:cNvSpPr>
          <p:nvPr>
            <p:ph idx="1"/>
          </p:nvPr>
        </p:nvSpPr>
        <p:spPr>
          <a:xfrm>
            <a:off x="4775200" y="939800"/>
            <a:ext cx="7416800" cy="5237162"/>
          </a:xfrm>
        </p:spPr>
        <p:txBody>
          <a:bodyPr>
            <a:noAutofit/>
          </a:bodyPr>
          <a:lstStyle/>
          <a:p>
            <a:pPr>
              <a:lnSpc>
                <a:spcPct val="100000"/>
              </a:lnSpc>
            </a:pPr>
            <a:r>
              <a:rPr lang="en-GB" sz="1600" dirty="0"/>
              <a:t> Cryptographic security: The component of communications security that results from the provision of technically sound cryptosystems and their proper use. This includes ensuring message confidentiality and authenticity.</a:t>
            </a:r>
          </a:p>
          <a:p>
            <a:pPr>
              <a:lnSpc>
                <a:spcPct val="100000"/>
              </a:lnSpc>
            </a:pPr>
            <a:endParaRPr lang="en-GB" sz="1600" dirty="0"/>
          </a:p>
          <a:p>
            <a:pPr>
              <a:lnSpc>
                <a:spcPct val="100000"/>
              </a:lnSpc>
            </a:pPr>
            <a:r>
              <a:rPr lang="en-GB" sz="1600" dirty="0"/>
              <a:t>    Emission security (EMSEC): The protection resulting from all measures taken to deny unauthorized persons information of value that might be derived from communications systems and cryptographic equipment intercepts and the interception and analysis of compromising emanations from cryptographic—equipment, information systems, and telecommunications systems.</a:t>
            </a:r>
          </a:p>
          <a:p>
            <a:pPr>
              <a:lnSpc>
                <a:spcPct val="100000"/>
              </a:lnSpc>
            </a:pPr>
            <a:endParaRPr lang="en-GB" sz="1600" dirty="0"/>
          </a:p>
          <a:p>
            <a:pPr>
              <a:lnSpc>
                <a:spcPct val="100000"/>
              </a:lnSpc>
            </a:pPr>
            <a:r>
              <a:rPr lang="en-GB" sz="1600" dirty="0"/>
              <a:t>    Transmission security (TRANSEC): The component of communications security that results from the application of measures designed to protect transmissions from interception and exploitation by means other than cryptanalysis (e.g. frequency hopping and spread spectrum).</a:t>
            </a:r>
          </a:p>
          <a:p>
            <a:pPr>
              <a:lnSpc>
                <a:spcPct val="100000"/>
              </a:lnSpc>
            </a:pPr>
            <a:endParaRPr lang="en-GB" sz="1600" dirty="0"/>
          </a:p>
          <a:p>
            <a:pPr>
              <a:lnSpc>
                <a:spcPct val="100000"/>
              </a:lnSpc>
            </a:pPr>
            <a:r>
              <a:rPr lang="en-GB" sz="1600" dirty="0"/>
              <a:t>    Physical security: The component of communications security that results from all physical measures necessary to safeguard classified equipment, material, and documents from access thereto or observation thereof by unauthorized persons. </a:t>
            </a:r>
          </a:p>
        </p:txBody>
      </p:sp>
    </p:spTree>
    <p:extLst>
      <p:ext uri="{BB962C8B-B14F-4D97-AF65-F5344CB8AC3E}">
        <p14:creationId xmlns:p14="http://schemas.microsoft.com/office/powerpoint/2010/main" val="197478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85EB39-0136-2DB9-D885-4DF97ACA4E05}"/>
              </a:ext>
            </a:extLst>
          </p:cNvPr>
          <p:cNvPicPr>
            <a:picLocks noChangeAspect="1"/>
          </p:cNvPicPr>
          <p:nvPr/>
        </p:nvPicPr>
        <p:blipFill>
          <a:blip r:embed="rId2"/>
          <a:stretch>
            <a:fillRect/>
          </a:stretch>
        </p:blipFill>
        <p:spPr>
          <a:xfrm>
            <a:off x="0" y="64616"/>
            <a:ext cx="12192000" cy="6728767"/>
          </a:xfrm>
          <a:prstGeom prst="rect">
            <a:avLst/>
          </a:prstGeom>
        </p:spPr>
      </p:pic>
    </p:spTree>
    <p:extLst>
      <p:ext uri="{BB962C8B-B14F-4D97-AF65-F5344CB8AC3E}">
        <p14:creationId xmlns:p14="http://schemas.microsoft.com/office/powerpoint/2010/main" val="404360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23B105-92E5-4D80-9B9F-7DB31DB6F0D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Information security system components</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diagram of a diagram&#10;&#10;Description automatically generated">
            <a:extLst>
              <a:ext uri="{FF2B5EF4-FFF2-40B4-BE49-F238E27FC236}">
                <a16:creationId xmlns:a16="http://schemas.microsoft.com/office/drawing/2014/main" id="{01A9D82C-6772-537D-4299-CB6E199B9E12}"/>
              </a:ext>
            </a:extLst>
          </p:cNvPr>
          <p:cNvPicPr>
            <a:picLocks noGrp="1" noChangeAspect="1"/>
          </p:cNvPicPr>
          <p:nvPr>
            <p:ph idx="1"/>
          </p:nvPr>
        </p:nvPicPr>
        <p:blipFill>
          <a:blip r:embed="rId2"/>
          <a:stretch>
            <a:fillRect/>
          </a:stretch>
        </p:blipFill>
        <p:spPr>
          <a:xfrm>
            <a:off x="4864608" y="960964"/>
            <a:ext cx="6846363" cy="4784818"/>
          </a:xfrm>
          <a:prstGeom prst="rect">
            <a:avLst/>
          </a:prstGeom>
        </p:spPr>
      </p:pic>
    </p:spTree>
    <p:extLst>
      <p:ext uri="{BB962C8B-B14F-4D97-AF65-F5344CB8AC3E}">
        <p14:creationId xmlns:p14="http://schemas.microsoft.com/office/powerpoint/2010/main" val="1294766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22F8E0-B8DB-57FD-EF5C-F094CCB0FFCD}"/>
              </a:ext>
            </a:extLst>
          </p:cNvPr>
          <p:cNvSpPr>
            <a:spLocks noGrp="1"/>
          </p:cNvSpPr>
          <p:nvPr>
            <p:ph type="title"/>
          </p:nvPr>
        </p:nvSpPr>
        <p:spPr>
          <a:xfrm>
            <a:off x="7255564" y="834888"/>
            <a:ext cx="4314645" cy="1268958"/>
          </a:xfrm>
        </p:spPr>
        <p:txBody>
          <a:bodyPr anchor="b">
            <a:normAutofit/>
          </a:bodyPr>
          <a:lstStyle/>
          <a:p>
            <a:r>
              <a:rPr lang="en-GB" sz="2500" dirty="0"/>
              <a:t>How to implement an Information Security Management System (ISMS)</a:t>
            </a:r>
          </a:p>
        </p:txBody>
      </p:sp>
      <p:pic>
        <p:nvPicPr>
          <p:cNvPr id="4" name="Picture 3" descr="A diagram of a process&#10;&#10;Description automatically generated">
            <a:extLst>
              <a:ext uri="{FF2B5EF4-FFF2-40B4-BE49-F238E27FC236}">
                <a16:creationId xmlns:a16="http://schemas.microsoft.com/office/drawing/2014/main" id="{D7DC652D-A3E7-3E18-55AC-92EFAD27DA0B}"/>
              </a:ext>
            </a:extLst>
          </p:cNvPr>
          <p:cNvPicPr>
            <a:picLocks noChangeAspect="1"/>
          </p:cNvPicPr>
          <p:nvPr/>
        </p:nvPicPr>
        <p:blipFill rotWithShape="1">
          <a:blip r:embed="rId2"/>
          <a:srcRect l="1040" r="1010"/>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20" name="Rectangle 19">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572" y="2240371"/>
            <a:ext cx="420624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134BA29-5DEA-9417-5840-BD17C6995A7C}"/>
              </a:ext>
            </a:extLst>
          </p:cNvPr>
          <p:cNvSpPr>
            <a:spLocks noGrp="1"/>
          </p:cNvSpPr>
          <p:nvPr>
            <p:ph idx="1"/>
          </p:nvPr>
        </p:nvSpPr>
        <p:spPr>
          <a:xfrm>
            <a:off x="7255563" y="2557587"/>
            <a:ext cx="4314645" cy="3717317"/>
          </a:xfrm>
        </p:spPr>
        <p:txBody>
          <a:bodyPr anchor="t">
            <a:normAutofit/>
          </a:bodyPr>
          <a:lstStyle/>
          <a:p>
            <a:r>
              <a:rPr lang="en-GB" sz="1700" dirty="0"/>
              <a:t>The establishment and operation of an ISMS follow a classic PDCA cycle. </a:t>
            </a:r>
            <a:endParaRPr lang="ro-RO" sz="1700" dirty="0"/>
          </a:p>
          <a:p>
            <a:endParaRPr lang="ro-RO" sz="1700" dirty="0"/>
          </a:p>
          <a:p>
            <a:r>
              <a:rPr lang="en-GB" sz="1700" dirty="0"/>
              <a:t>PDCA stands for PLAN, DO, CHECK</a:t>
            </a:r>
            <a:r>
              <a:rPr lang="ro-RO" sz="1700" dirty="0"/>
              <a:t>,</a:t>
            </a:r>
            <a:r>
              <a:rPr lang="en-GB" sz="1700" dirty="0"/>
              <a:t>, ACT </a:t>
            </a:r>
          </a:p>
          <a:p>
            <a:endParaRPr lang="en-GB" sz="1700" dirty="0"/>
          </a:p>
          <a:p>
            <a:endParaRPr lang="ro-RO" sz="1700" dirty="0"/>
          </a:p>
          <a:p>
            <a:endParaRPr lang="ro-RO" sz="1700" dirty="0"/>
          </a:p>
          <a:p>
            <a:endParaRPr lang="en-GB" sz="1700" dirty="0"/>
          </a:p>
          <a:p>
            <a:pPr marL="0" indent="0">
              <a:buNone/>
            </a:pPr>
            <a:endParaRPr lang="en-GB" sz="1700" dirty="0"/>
          </a:p>
        </p:txBody>
      </p:sp>
    </p:spTree>
    <p:extLst>
      <p:ext uri="{BB962C8B-B14F-4D97-AF65-F5344CB8AC3E}">
        <p14:creationId xmlns:p14="http://schemas.microsoft.com/office/powerpoint/2010/main" val="309200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07325ED-D8D0-2C45-9990-34259D735F54}"/>
              </a:ext>
            </a:extLst>
          </p:cNvPr>
          <p:cNvSpPr>
            <a:spLocks noGrp="1"/>
          </p:cNvSpPr>
          <p:nvPr>
            <p:ph type="title"/>
          </p:nvPr>
        </p:nvSpPr>
        <p:spPr>
          <a:xfrm>
            <a:off x="621792" y="1161288"/>
            <a:ext cx="3602736" cy="4526280"/>
          </a:xfrm>
        </p:spPr>
        <p:txBody>
          <a:bodyPr>
            <a:normAutofit/>
          </a:bodyPr>
          <a:lstStyle/>
          <a:p>
            <a:r>
              <a:rPr lang="en-GB"/>
              <a:t>The steps to take in detail are:</a:t>
            </a:r>
            <a:br>
              <a:rPr lang="en-GB"/>
            </a:br>
            <a:endParaRPr lang="en-GB"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8E44BB0-0771-0408-5FA2-DCC2B2454EE5}"/>
              </a:ext>
            </a:extLst>
          </p:cNvPr>
          <p:cNvGraphicFramePr>
            <a:graphicFrameLocks noGrp="1"/>
          </p:cNvGraphicFramePr>
          <p:nvPr>
            <p:ph idx="1"/>
            <p:extLst>
              <p:ext uri="{D42A27DB-BD31-4B8C-83A1-F6EECF244321}">
                <p14:modId xmlns:p14="http://schemas.microsoft.com/office/powerpoint/2010/main" val="3656621729"/>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542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27571-A56F-3D4A-EABB-7801EDAC6F15}"/>
              </a:ext>
            </a:extLst>
          </p:cNvPr>
          <p:cNvSpPr>
            <a:spLocks noGrp="1"/>
          </p:cNvSpPr>
          <p:nvPr>
            <p:ph type="title"/>
          </p:nvPr>
        </p:nvSpPr>
        <p:spPr>
          <a:xfrm>
            <a:off x="429768" y="411480"/>
            <a:ext cx="11201400" cy="1106424"/>
          </a:xfrm>
        </p:spPr>
        <p:txBody>
          <a:bodyPr>
            <a:normAutofit/>
          </a:bodyPr>
          <a:lstStyle/>
          <a:p>
            <a:r>
              <a:rPr lang="en-GB" sz="3600"/>
              <a:t>1. Create an ISMS policy. </a:t>
            </a:r>
          </a:p>
        </p:txBody>
      </p:sp>
      <p:sp>
        <p:nvSpPr>
          <p:cNvPr id="11" name="Rectangle 10">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90740EF-31C8-4CFB-24AA-29925B2A2DB6}"/>
              </a:ext>
            </a:extLst>
          </p:cNvPr>
          <p:cNvPicPr>
            <a:picLocks noChangeAspect="1"/>
          </p:cNvPicPr>
          <p:nvPr/>
        </p:nvPicPr>
        <p:blipFill rotWithShape="1">
          <a:blip r:embed="rId2"/>
          <a:srcRect l="7128" r="9813"/>
          <a:stretch/>
        </p:blipFill>
        <p:spPr>
          <a:xfrm>
            <a:off x="429768" y="1721922"/>
            <a:ext cx="6704891" cy="4520559"/>
          </a:xfrm>
          <a:prstGeom prst="rect">
            <a:avLst/>
          </a:prstGeom>
        </p:spPr>
      </p:pic>
      <p:sp useBgFill="1">
        <p:nvSpPr>
          <p:cNvPr id="13" name="Rectangle 12">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0CC8315-8807-4424-1108-A6B6B8BB423D}"/>
              </a:ext>
            </a:extLst>
          </p:cNvPr>
          <p:cNvSpPr>
            <a:spLocks noGrp="1"/>
          </p:cNvSpPr>
          <p:nvPr>
            <p:ph idx="1"/>
          </p:nvPr>
        </p:nvSpPr>
        <p:spPr>
          <a:xfrm>
            <a:off x="7938752" y="2020824"/>
            <a:ext cx="3455097" cy="3959352"/>
          </a:xfrm>
        </p:spPr>
        <p:txBody>
          <a:bodyPr anchor="ctr">
            <a:normAutofit/>
          </a:bodyPr>
          <a:lstStyle/>
          <a:p>
            <a:pPr>
              <a:lnSpc>
                <a:spcPct val="100000"/>
              </a:lnSpc>
            </a:pPr>
            <a:r>
              <a:rPr lang="en-GB" sz="1700" dirty="0"/>
              <a:t>Why, as a company, do we want to establish an ISMS? </a:t>
            </a:r>
            <a:endParaRPr lang="ro-RO" sz="1700" dirty="0"/>
          </a:p>
          <a:p>
            <a:pPr>
              <a:lnSpc>
                <a:spcPct val="100000"/>
              </a:lnSpc>
            </a:pPr>
            <a:r>
              <a:rPr lang="en-GB" sz="1700" dirty="0"/>
              <a:t>What goals do we expect to achieve with it? </a:t>
            </a:r>
            <a:endParaRPr lang="ro-RO" sz="1700" dirty="0"/>
          </a:p>
          <a:p>
            <a:pPr>
              <a:lnSpc>
                <a:spcPct val="100000"/>
              </a:lnSpc>
            </a:pPr>
            <a:r>
              <a:rPr lang="en-GB" sz="1700" dirty="0"/>
              <a:t>How do we implement such a system organisationally? </a:t>
            </a:r>
            <a:endParaRPr lang="ro-RO" sz="1700" dirty="0"/>
          </a:p>
          <a:p>
            <a:pPr>
              <a:lnSpc>
                <a:spcPct val="100000"/>
              </a:lnSpc>
            </a:pPr>
            <a:r>
              <a:rPr lang="en-GB" sz="1700" dirty="0"/>
              <a:t>Who assumes the role of the information security officer (ISO)? What resources does he/she have? </a:t>
            </a:r>
            <a:endParaRPr lang="ro-RO" sz="1700" dirty="0"/>
          </a:p>
          <a:p>
            <a:pPr>
              <a:lnSpc>
                <a:spcPct val="100000"/>
              </a:lnSpc>
            </a:pPr>
            <a:r>
              <a:rPr lang="en-GB" sz="1700" dirty="0"/>
              <a:t>What measures need to be taken?</a:t>
            </a:r>
          </a:p>
          <a:p>
            <a:pPr>
              <a:lnSpc>
                <a:spcPct val="100000"/>
              </a:lnSpc>
            </a:pPr>
            <a:endParaRPr lang="en-GB" sz="1700" dirty="0"/>
          </a:p>
        </p:txBody>
      </p:sp>
    </p:spTree>
    <p:extLst>
      <p:ext uri="{BB962C8B-B14F-4D97-AF65-F5344CB8AC3E}">
        <p14:creationId xmlns:p14="http://schemas.microsoft.com/office/powerpoint/2010/main" val="1121469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954F66B-3BF3-4495-BAEE-BEB2B018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26B33-8CB2-BCD6-293C-8781F4E6A802}"/>
              </a:ext>
            </a:extLst>
          </p:cNvPr>
          <p:cNvSpPr>
            <a:spLocks noGrp="1"/>
          </p:cNvSpPr>
          <p:nvPr>
            <p:ph type="title"/>
          </p:nvPr>
        </p:nvSpPr>
        <p:spPr>
          <a:xfrm>
            <a:off x="5296874" y="1076324"/>
            <a:ext cx="6272784" cy="1535051"/>
          </a:xfrm>
        </p:spPr>
        <p:txBody>
          <a:bodyPr anchor="b">
            <a:normAutofit/>
          </a:bodyPr>
          <a:lstStyle/>
          <a:p>
            <a:r>
              <a:rPr lang="en-GB" sz="5200"/>
              <a:t>2. Identify and classify assets. </a:t>
            </a:r>
          </a:p>
        </p:txBody>
      </p:sp>
      <p:pic>
        <p:nvPicPr>
          <p:cNvPr id="7" name="Graphic 6" descr="Disk">
            <a:extLst>
              <a:ext uri="{FF2B5EF4-FFF2-40B4-BE49-F238E27FC236}">
                <a16:creationId xmlns:a16="http://schemas.microsoft.com/office/drawing/2014/main" id="{7410DDD8-C869-87A8-69F8-AA10BE1CD2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1283758"/>
            <a:ext cx="4217332" cy="4217332"/>
          </a:xfrm>
          <a:prstGeom prst="rect">
            <a:avLst/>
          </a:prstGeom>
        </p:spPr>
      </p:pic>
      <p:sp>
        <p:nvSpPr>
          <p:cNvPr id="12" name="Rectangle 11">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34618"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924"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5D2D12-12A1-88D4-E4F4-0947DC65086D}"/>
              </a:ext>
            </a:extLst>
          </p:cNvPr>
          <p:cNvSpPr>
            <a:spLocks noGrp="1"/>
          </p:cNvSpPr>
          <p:nvPr>
            <p:ph idx="1"/>
          </p:nvPr>
        </p:nvSpPr>
        <p:spPr>
          <a:xfrm>
            <a:off x="5296874" y="3351276"/>
            <a:ext cx="6272784" cy="2825686"/>
          </a:xfrm>
        </p:spPr>
        <p:txBody>
          <a:bodyPr>
            <a:normAutofit/>
          </a:bodyPr>
          <a:lstStyle/>
          <a:p>
            <a:r>
              <a:rPr lang="en-GB" sz="1800" dirty="0"/>
              <a:t>Which assets/information do we want to protect? </a:t>
            </a:r>
            <a:endParaRPr lang="ro-RO" sz="1800" dirty="0"/>
          </a:p>
          <a:p>
            <a:r>
              <a:rPr lang="en-GB" sz="1800" dirty="0"/>
              <a:t>How sensitive are these assets? </a:t>
            </a:r>
            <a:endParaRPr lang="ro-RO" sz="1800" dirty="0"/>
          </a:p>
          <a:p>
            <a:r>
              <a:rPr lang="ro-RO" sz="1800" dirty="0"/>
              <a:t>e</a:t>
            </a:r>
            <a:r>
              <a:rPr lang="en-GB" sz="1800" dirty="0" err="1"/>
              <a:t>xample</a:t>
            </a:r>
            <a:r>
              <a:rPr lang="en-GB" sz="1800" dirty="0"/>
              <a:t>: </a:t>
            </a:r>
            <a:r>
              <a:rPr lang="ro-RO" sz="1800" dirty="0"/>
              <a:t>................</a:t>
            </a:r>
            <a:endParaRPr lang="en-GB" sz="1800" dirty="0"/>
          </a:p>
        </p:txBody>
      </p:sp>
    </p:spTree>
    <p:extLst>
      <p:ext uri="{BB962C8B-B14F-4D97-AF65-F5344CB8AC3E}">
        <p14:creationId xmlns:p14="http://schemas.microsoft.com/office/powerpoint/2010/main" val="122444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B68C8E80-346B-9CFE-3134-8C8E6A4588C4}"/>
              </a:ext>
            </a:extLst>
          </p:cNvPr>
          <p:cNvPicPr>
            <a:picLocks noChangeAspect="1"/>
          </p:cNvPicPr>
          <p:nvPr/>
        </p:nvPicPr>
        <p:blipFill rotWithShape="1">
          <a:blip r:embed="rId2"/>
          <a:srcRect l="23451" r="9728" b="-1"/>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11" name="Freeform: Shape 10">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chemeClr val="tx2">
                <a:lumMod val="10000"/>
                <a:lumOff val="90000"/>
              </a:schemeClr>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AFA9D2C-7EE4-450F-6807-A8E777412808}"/>
              </a:ext>
            </a:extLst>
          </p:cNvPr>
          <p:cNvSpPr>
            <a:spLocks noGrp="1"/>
          </p:cNvSpPr>
          <p:nvPr>
            <p:ph type="title"/>
          </p:nvPr>
        </p:nvSpPr>
        <p:spPr>
          <a:xfrm>
            <a:off x="7255564" y="914400"/>
            <a:ext cx="4485861" cy="1106556"/>
          </a:xfrm>
        </p:spPr>
        <p:txBody>
          <a:bodyPr anchor="b">
            <a:normAutofit/>
          </a:bodyPr>
          <a:lstStyle/>
          <a:p>
            <a:r>
              <a:rPr lang="en-GB" sz="2200"/>
              <a:t>3. Establish ISMS organisation and risk management structures</a:t>
            </a:r>
          </a:p>
        </p:txBody>
      </p:sp>
      <p:sp>
        <p:nvSpPr>
          <p:cNvPr id="15" name="Rectangle 14">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6EABBF0-52E1-6832-C022-3283403EF928}"/>
              </a:ext>
            </a:extLst>
          </p:cNvPr>
          <p:cNvSpPr>
            <a:spLocks noGrp="1"/>
          </p:cNvSpPr>
          <p:nvPr>
            <p:ph idx="1"/>
          </p:nvPr>
        </p:nvSpPr>
        <p:spPr>
          <a:xfrm>
            <a:off x="7255563" y="2440100"/>
            <a:ext cx="4485861" cy="3834804"/>
          </a:xfrm>
        </p:spPr>
        <p:txBody>
          <a:bodyPr anchor="t">
            <a:normAutofit/>
          </a:bodyPr>
          <a:lstStyle/>
          <a:p>
            <a:r>
              <a:rPr lang="en-GB" sz="1700"/>
              <a:t>Which tools do we want to use? </a:t>
            </a:r>
            <a:endParaRPr lang="ro-RO" sz="1700"/>
          </a:p>
          <a:p>
            <a:r>
              <a:rPr lang="en-GB" sz="1700"/>
              <a:t>What financial and human resources does the ISO have?</a:t>
            </a:r>
            <a:endParaRPr lang="ro-RO" sz="1700"/>
          </a:p>
          <a:p>
            <a:r>
              <a:rPr lang="en-GB" sz="1700"/>
              <a:t>Which structures should this establish?</a:t>
            </a:r>
          </a:p>
          <a:p>
            <a:endParaRPr lang="en-GB" sz="1700"/>
          </a:p>
        </p:txBody>
      </p:sp>
    </p:spTree>
    <p:extLst>
      <p:ext uri="{BB962C8B-B14F-4D97-AF65-F5344CB8AC3E}">
        <p14:creationId xmlns:p14="http://schemas.microsoft.com/office/powerpoint/2010/main" val="251592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380AD67-C5CA-4918-B4BB-C359BB03E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EE4C7-2057-CE23-02A4-6A6443812036}"/>
              </a:ext>
            </a:extLst>
          </p:cNvPr>
          <p:cNvSpPr>
            <a:spLocks noGrp="1"/>
          </p:cNvSpPr>
          <p:nvPr>
            <p:ph type="title"/>
          </p:nvPr>
        </p:nvSpPr>
        <p:spPr>
          <a:xfrm>
            <a:off x="5080216" y="1076324"/>
            <a:ext cx="6272784" cy="1535051"/>
          </a:xfrm>
        </p:spPr>
        <p:txBody>
          <a:bodyPr anchor="b">
            <a:normAutofit/>
          </a:bodyPr>
          <a:lstStyle/>
          <a:p>
            <a:r>
              <a:rPr lang="en-GB" sz="5200"/>
              <a:t>4. Develop control mechanisms. </a:t>
            </a:r>
          </a:p>
        </p:txBody>
      </p:sp>
      <p:pic>
        <p:nvPicPr>
          <p:cNvPr id="5" name="Picture 4" descr="Checkmate in a chess game">
            <a:extLst>
              <a:ext uri="{FF2B5EF4-FFF2-40B4-BE49-F238E27FC236}">
                <a16:creationId xmlns:a16="http://schemas.microsoft.com/office/drawing/2014/main" id="{81D67E7E-C0DF-CC0B-D452-FC40BC55C0F9}"/>
              </a:ext>
            </a:extLst>
          </p:cNvPr>
          <p:cNvPicPr>
            <a:picLocks noChangeAspect="1"/>
          </p:cNvPicPr>
          <p:nvPr/>
        </p:nvPicPr>
        <p:blipFill rotWithShape="1">
          <a:blip r:embed="rId2"/>
          <a:srcRect l="23862" r="26375" b="2"/>
          <a:stretch/>
        </p:blipFill>
        <p:spPr>
          <a:xfrm>
            <a:off x="20" y="10"/>
            <a:ext cx="4505305" cy="6857990"/>
          </a:xfrm>
          <a:prstGeom prst="rect">
            <a:avLst/>
          </a:prstGeom>
        </p:spPr>
      </p:pic>
      <p:sp>
        <p:nvSpPr>
          <p:cNvPr id="11" name="!!accent">
            <a:extLst>
              <a:ext uri="{FF2B5EF4-FFF2-40B4-BE49-F238E27FC236}">
                <a16:creationId xmlns:a16="http://schemas.microsoft.com/office/drawing/2014/main" id="{EABAD4DA-87BA-4F70-9EF0-45C6BCF17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15128D9-2797-47FA-B6FE-EC24E6B84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665B183-E6A6-B443-D263-CF29D129238D}"/>
              </a:ext>
            </a:extLst>
          </p:cNvPr>
          <p:cNvSpPr>
            <a:spLocks noGrp="1"/>
          </p:cNvSpPr>
          <p:nvPr>
            <p:ph idx="1"/>
          </p:nvPr>
        </p:nvSpPr>
        <p:spPr>
          <a:xfrm>
            <a:off x="5080216" y="3351276"/>
            <a:ext cx="6272784" cy="2825686"/>
          </a:xfrm>
        </p:spPr>
        <p:txBody>
          <a:bodyPr>
            <a:normAutofit/>
          </a:bodyPr>
          <a:lstStyle/>
          <a:p>
            <a:r>
              <a:rPr lang="en-GB" sz="1800"/>
              <a:t>How do we check whether the ISMS is effective and protects our company assets as desired?</a:t>
            </a:r>
          </a:p>
          <a:p>
            <a:endParaRPr lang="en-GB" sz="1800"/>
          </a:p>
        </p:txBody>
      </p:sp>
    </p:spTree>
    <p:extLst>
      <p:ext uri="{BB962C8B-B14F-4D97-AF65-F5344CB8AC3E}">
        <p14:creationId xmlns:p14="http://schemas.microsoft.com/office/powerpoint/2010/main" val="3658149093"/>
      </p:ext>
    </p:extLst>
  </p:cSld>
  <p:clrMapOvr>
    <a:masterClrMapping/>
  </p:clrMapOvr>
</p:sld>
</file>

<file path=ppt/theme/theme1.xml><?xml version="1.0" encoding="utf-8"?>
<a:theme xmlns:a="http://schemas.openxmlformats.org/drawingml/2006/main" name="AccentBoxVTI">
  <a:themeElements>
    <a:clrScheme name="AnalogousFromDarkSeedRightStep">
      <a:dk1>
        <a:srgbClr val="000000"/>
      </a:dk1>
      <a:lt1>
        <a:srgbClr val="FFFFFF"/>
      </a:lt1>
      <a:dk2>
        <a:srgbClr val="1D311B"/>
      </a:dk2>
      <a:lt2>
        <a:srgbClr val="F3F0F3"/>
      </a:lt2>
      <a:accent1>
        <a:srgbClr val="4FB748"/>
      </a:accent1>
      <a:accent2>
        <a:srgbClr val="3BB165"/>
      </a:accent2>
      <a:accent3>
        <a:srgbClr val="46B199"/>
      </a:accent3>
      <a:accent4>
        <a:srgbClr val="3B9BB1"/>
      </a:accent4>
      <a:accent5>
        <a:srgbClr val="4D7CC3"/>
      </a:accent5>
      <a:accent6>
        <a:srgbClr val="4E4BB8"/>
      </a:accent6>
      <a:hlink>
        <a:srgbClr val="BF773F"/>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E25470AF0544287FF5B43AA4D7B8A" ma:contentTypeVersion="4" ma:contentTypeDescription="Creați un document nou." ma:contentTypeScope="" ma:versionID="d02e3822fe6da988d1dc081e76724785">
  <xsd:schema xmlns:xsd="http://www.w3.org/2001/XMLSchema" xmlns:xs="http://www.w3.org/2001/XMLSchema" xmlns:p="http://schemas.microsoft.com/office/2006/metadata/properties" xmlns:ns2="b587a08c-6c06-4a94-bad8-8f2813f19972" targetNamespace="http://schemas.microsoft.com/office/2006/metadata/properties" ma:root="true" ma:fieldsID="6f4a87ca5b5aa43a2bb4a1cbabc763f8" ns2:_="">
    <xsd:import namespace="b587a08c-6c06-4a94-bad8-8f2813f1997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87a08c-6c06-4a94-bad8-8f2813f199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55C6DC-CB5B-4875-9E7C-4D5E3B757F4D}"/>
</file>

<file path=customXml/itemProps2.xml><?xml version="1.0" encoding="utf-8"?>
<ds:datastoreItem xmlns:ds="http://schemas.openxmlformats.org/officeDocument/2006/customXml" ds:itemID="{03971BAA-5C0F-4422-B71B-2EE0F2C31E9B}"/>
</file>

<file path=customXml/itemProps3.xml><?xml version="1.0" encoding="utf-8"?>
<ds:datastoreItem xmlns:ds="http://schemas.openxmlformats.org/officeDocument/2006/customXml" ds:itemID="{C08818EB-373A-4CC5-A779-0F2BD573E302}"/>
</file>

<file path=docProps/app.xml><?xml version="1.0" encoding="utf-8"?>
<Properties xmlns="http://schemas.openxmlformats.org/officeDocument/2006/extended-properties" xmlns:vt="http://schemas.openxmlformats.org/officeDocument/2006/docPropsVTypes">
  <TotalTime>67</TotalTime>
  <Words>816</Words>
  <Application>Microsoft Office PowerPoint</Application>
  <PresentationFormat>Widescreen</PresentationFormat>
  <Paragraphs>72</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Calibri</vt:lpstr>
      <vt:lpstr>AccentBoxVTI</vt:lpstr>
      <vt:lpstr>  IMPLEMENTATION OF INFORMATION AND DOCUMENT SECURITY SYSTEMS (INFOSEC, COMSEC, ETC.)</vt:lpstr>
      <vt:lpstr>PowerPoint Presentation</vt:lpstr>
      <vt:lpstr>Information security system components</vt:lpstr>
      <vt:lpstr>How to implement an Information Security Management System (ISMS)</vt:lpstr>
      <vt:lpstr>The steps to take in detail are: </vt:lpstr>
      <vt:lpstr>1. Create an ISMS policy. </vt:lpstr>
      <vt:lpstr>2. Identify and classify assets. </vt:lpstr>
      <vt:lpstr>3. Establish ISMS organisation and risk management structures</vt:lpstr>
      <vt:lpstr>4. Develop control mechanisms. </vt:lpstr>
      <vt:lpstr>5. Operate ISMS. </vt:lpstr>
      <vt:lpstr>6. Check results and key performance indicators (KPIs).</vt:lpstr>
      <vt:lpstr>7. Make corrections and take precautions. </vt:lpstr>
      <vt:lpstr>8. Review by the management.</vt:lpstr>
      <vt:lpstr>COMSEC </vt:lpstr>
      <vt:lpstr>COMSEC SPECIALITIES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IMPLEMENTATION OF INFORMATION AND DOCUMENT SECURITY SYSTEMS (INFOSEC, COMSEC, ETC.)</dc:title>
  <dc:creator>RAUL-CIPRIAN DĂNCUŢĂ</dc:creator>
  <cp:lastModifiedBy>RAUL-CIPRIAN DĂNCUŢĂ</cp:lastModifiedBy>
  <cp:revision>3</cp:revision>
  <dcterms:created xsi:type="dcterms:W3CDTF">2023-10-26T09:12:31Z</dcterms:created>
  <dcterms:modified xsi:type="dcterms:W3CDTF">2023-10-26T10:19:51Z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0x010100680E25470AF0544287FF5B43AA4D7B8A</vt:lpwstr>
  </property>
</Properties>
</file>