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622F-23DD-DE8C-ABA3-3D03186C2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9A54D-7826-AF13-2D92-3CDF66621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EBC7-017C-D2D3-BB27-2321E682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86C2-B813-F8E7-D7D6-161A0CC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5208-69E0-D378-8595-DD2B7B5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4C6-78F2-B98C-14B3-045F454E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84AA-1B9C-DD6C-A1D5-3C372165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2D8E-7CB5-BDE9-379D-FB03CCA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585D-E962-CFEC-A407-EF47FC78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1ED-3F57-5639-21D1-9407CCF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6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4C94-E1B5-2929-0138-C260877E7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A5F2-8181-4BE1-EE23-E02CADE6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9770-76C8-E31B-A2E0-EFC0F8C7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F679-E763-8109-F699-8B36F7A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585B-9676-7C0D-D6FC-404CFAB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55F-7193-26E8-2193-F7C6984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952-E0DD-4913-4336-7901E5F4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815D-3221-114B-FE46-D7FD5427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9EA3-A650-0614-E7CA-C1573AB0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581C-576A-A561-836F-02EB8644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4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88D1-9A84-199C-7AF2-09A98DF5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1B7A-9D5D-9118-37E8-E39724EC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6682-16F9-4523-5A01-814D143C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9DEC-1923-CE50-7EE2-567BCCD2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DD20-3FF4-4142-D5C8-620AB8BE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E10F-F0D9-4A2A-92E0-0431C292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10C8-B814-100C-7F91-F74F7AD7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7CFA7-F367-A356-6EB9-240C6734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A50A-44CC-EADC-4F74-535C2325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CCE3-E148-BAE6-9CCE-324B570A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5B5E-7A67-9692-BBDD-CD0E32A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71AC-5B39-8373-ED0C-286D42D7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7F6A-8F4A-2282-2AD4-3A8EBFFA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4EA2-4003-7A5B-F735-79A0F14D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52BD-A8DE-67F8-C0F7-BD2E28BB6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CF626-3A87-5AE1-9E75-7F86E5734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B51D9-2D84-AF04-DCC8-3E8B692D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0681-7258-9E26-7AC6-340EE16B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4C9E-DAB4-A856-CCB9-2D0C448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B6C-B584-BAB4-A3DD-8DCB3ED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DF9F-51CA-D4EB-5BD3-42749D01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2330D-00B6-0B52-39C8-7C7EC24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31C9-93EB-F429-7AA8-45331A73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A1181-DCF8-52F4-F576-105A18B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EB026-A293-67AB-1C34-37F6ED04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C3607-559F-685A-6F48-B1133F23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AE0F-1A31-EA45-D413-2077DA2D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5EBD-B0C2-E9AA-3A68-7DF119F6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D445-2FA4-A0E3-277C-ABF4F3B0E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7E3E-1118-E015-0A79-40FB8D07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68EF-D871-B14A-9502-2394C2F0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8C0A-7C7D-00E5-14E1-8A434B65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7195-3B4A-8B51-0652-1FE77227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2F4ED-D779-7FB3-C2E8-3E218137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D3040-44D2-BA65-FD71-FBB0908E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F350-963B-AFA3-7A28-128FD50C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FA18B-88CE-4772-5A70-EF935122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B28D-977C-BC12-EAA5-92537E6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FFDF3-EECC-4AE8-5B43-6DDD7D70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60AF-0DB7-D691-5E80-3062436A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ECCF-0FB9-184E-853C-6E2C3F33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9757F-8246-4C33-94EB-C5FF0D3CC36C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6557-DFB7-E70F-368C-AA254CF3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0011-55C1-CF2B-CC21-774A7FE4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C7E95-A24D-490E-BD8D-3ADB196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1F9A83-8768-4FCA-907A-4E8C93CB45AA}"/>
              </a:ext>
            </a:extLst>
          </p:cNvPr>
          <p:cNvSpPr/>
          <p:nvPr/>
        </p:nvSpPr>
        <p:spPr>
          <a:xfrm>
            <a:off x="1805273" y="689739"/>
            <a:ext cx="8229600" cy="52356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SECURITATE ORGANIZAȚIONALĂ</a:t>
            </a:r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1041203-9BD2-4B26-BB27-39723EA54566}"/>
              </a:ext>
            </a:extLst>
          </p:cNvPr>
          <p:cNvSpPr/>
          <p:nvPr/>
        </p:nvSpPr>
        <p:spPr>
          <a:xfrm rot="1655423">
            <a:off x="3058031" y="970180"/>
            <a:ext cx="2468541" cy="15635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/>
              <a:t>SECURITATE FIZICĂ</a:t>
            </a:r>
            <a:endParaRPr lang="en-GB" sz="1600" b="1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F6ACD0D-7DC9-47A4-A681-8F47100097B3}"/>
              </a:ext>
            </a:extLst>
          </p:cNvPr>
          <p:cNvSpPr/>
          <p:nvPr/>
        </p:nvSpPr>
        <p:spPr>
          <a:xfrm rot="10800000">
            <a:off x="5086800" y="921058"/>
            <a:ext cx="1766657" cy="2186497"/>
          </a:xfrm>
          <a:prstGeom prst="triangle">
            <a:avLst>
              <a:gd name="adj" fmla="val 5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o-RO" sz="1400" b="1" dirty="0">
                <a:solidFill>
                  <a:schemeClr val="accent4"/>
                </a:solidFill>
              </a:rPr>
              <a:t>SECURITATEA</a:t>
            </a:r>
          </a:p>
          <a:p>
            <a:pPr algn="ctr"/>
            <a:r>
              <a:rPr lang="ro-RO" sz="1400" b="1" dirty="0">
                <a:solidFill>
                  <a:schemeClr val="accent4"/>
                </a:solidFill>
              </a:rPr>
              <a:t>PERSONALULUI</a:t>
            </a:r>
            <a:endParaRPr lang="en-GB" sz="1400" b="1" dirty="0">
              <a:solidFill>
                <a:schemeClr val="accent4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8434396-2219-456B-B64D-FEC255F1CB36}"/>
              </a:ext>
            </a:extLst>
          </p:cNvPr>
          <p:cNvSpPr/>
          <p:nvPr/>
        </p:nvSpPr>
        <p:spPr>
          <a:xfrm rot="13380159">
            <a:off x="6447352" y="1225929"/>
            <a:ext cx="1738967" cy="2231241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o-RO" dirty="0">
                <a:solidFill>
                  <a:schemeClr val="accent1"/>
                </a:solidFill>
              </a:rPr>
              <a:t>SECURITEA</a:t>
            </a:r>
            <a:r>
              <a:rPr lang="ro-RO" dirty="0"/>
              <a:t> </a:t>
            </a:r>
            <a:r>
              <a:rPr lang="ro-RO" dirty="0">
                <a:solidFill>
                  <a:schemeClr val="accent1"/>
                </a:solidFill>
              </a:rPr>
              <a:t>INFORMAȚIILOR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20D953-CDA1-48BD-B840-C6F0903EA33A}"/>
              </a:ext>
            </a:extLst>
          </p:cNvPr>
          <p:cNvSpPr/>
          <p:nvPr/>
        </p:nvSpPr>
        <p:spPr>
          <a:xfrm>
            <a:off x="7887855" y="2743200"/>
            <a:ext cx="165901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b="1" dirty="0">
                <a:solidFill>
                  <a:schemeClr val="accent1"/>
                </a:solidFill>
              </a:rPr>
              <a:t>PROTECTIA DATELOR CU CARCATER PERSONAL 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2D966A-4334-4CAC-AC42-B6BA74394AF2}"/>
              </a:ext>
            </a:extLst>
          </p:cNvPr>
          <p:cNvSpPr/>
          <p:nvPr/>
        </p:nvSpPr>
        <p:spPr>
          <a:xfrm>
            <a:off x="7130473" y="4137892"/>
            <a:ext cx="1762527" cy="7247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b="1" dirty="0">
                <a:solidFill>
                  <a:schemeClr val="accent1"/>
                </a:solidFill>
              </a:rPr>
              <a:t>SECURITATEA DOCUMENTELOR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CA51554-F016-468E-BE3B-396127701C80}"/>
              </a:ext>
            </a:extLst>
          </p:cNvPr>
          <p:cNvSpPr/>
          <p:nvPr/>
        </p:nvSpPr>
        <p:spPr>
          <a:xfrm>
            <a:off x="4770578" y="3519055"/>
            <a:ext cx="2359895" cy="22536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o-RO" sz="1200" dirty="0">
                <a:solidFill>
                  <a:schemeClr val="tx1"/>
                </a:solidFill>
              </a:rPr>
              <a:t>SECURITATEA SISTEMELOR INFORMATICE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2FA9BE-F283-4CC7-932C-CAA5E5BE9D73}"/>
              </a:ext>
            </a:extLst>
          </p:cNvPr>
          <p:cNvSpPr/>
          <p:nvPr/>
        </p:nvSpPr>
        <p:spPr>
          <a:xfrm>
            <a:off x="3602182" y="4553527"/>
            <a:ext cx="1634836" cy="7154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900" b="1" dirty="0">
                <a:solidFill>
                  <a:schemeClr val="tx1"/>
                </a:solidFill>
              </a:rPr>
              <a:t>SECURITATEA COMUNICAȚIILOR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D55203-7636-4505-89B2-B9359F80F32D}"/>
              </a:ext>
            </a:extLst>
          </p:cNvPr>
          <p:cNvSpPr/>
          <p:nvPr/>
        </p:nvSpPr>
        <p:spPr>
          <a:xfrm>
            <a:off x="1901376" y="2514895"/>
            <a:ext cx="2201533" cy="715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solidFill>
                  <a:schemeClr val="accent4"/>
                </a:solidFill>
              </a:rPr>
              <a:t>SĂNĂTATEA ȘI SECURITATEA MUNCII</a:t>
            </a:r>
            <a:endParaRPr lang="en-GB" sz="1200" dirty="0">
              <a:solidFill>
                <a:schemeClr val="accent4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BB6B18-7945-4143-AED8-045804F60574}"/>
              </a:ext>
            </a:extLst>
          </p:cNvPr>
          <p:cNvSpPr/>
          <p:nvPr/>
        </p:nvSpPr>
        <p:spPr>
          <a:xfrm>
            <a:off x="1901376" y="3519056"/>
            <a:ext cx="1899109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>
                <a:solidFill>
                  <a:schemeClr val="accent4"/>
                </a:solidFill>
              </a:rPr>
              <a:t>PREVENIREA ȘI STINGEREA INCENDIILOR</a:t>
            </a:r>
            <a:endParaRPr lang="en-GB" sz="1000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5EE4B0-D5A1-4DBB-86E4-6437EBB6445E}"/>
              </a:ext>
            </a:extLst>
          </p:cNvPr>
          <p:cNvSpPr/>
          <p:nvPr/>
        </p:nvSpPr>
        <p:spPr>
          <a:xfrm>
            <a:off x="1633493" y="1311830"/>
            <a:ext cx="1202817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900" b="1" dirty="0"/>
              <a:t>SECURITATEA INFRASTRUCTURII CRITICE</a:t>
            </a:r>
            <a:endParaRPr lang="en-GB" sz="9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5A743C-5E4D-4053-A964-85F75E5CB7C9}"/>
              </a:ext>
            </a:extLst>
          </p:cNvPr>
          <p:cNvSpPr/>
          <p:nvPr/>
        </p:nvSpPr>
        <p:spPr>
          <a:xfrm>
            <a:off x="8509781" y="1211680"/>
            <a:ext cx="1525092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900" dirty="0"/>
              <a:t>SECURITATEA INFRASTRUCTURII ESENȚIALE</a:t>
            </a:r>
            <a:endParaRPr lang="en-GB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DCEAA4-4D91-4B4D-AD90-F685523EEA80}"/>
              </a:ext>
            </a:extLst>
          </p:cNvPr>
          <p:cNvSpPr/>
          <p:nvPr/>
        </p:nvSpPr>
        <p:spPr>
          <a:xfrm>
            <a:off x="8947637" y="3680692"/>
            <a:ext cx="1490203" cy="8728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000" dirty="0"/>
              <a:t>PROTECȚIA INFORMAȚIILOR CLASIFICATE</a:t>
            </a:r>
            <a:endParaRPr lang="en-GB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1061B0-06B6-4294-B72C-ABBF29F8A039}"/>
              </a:ext>
            </a:extLst>
          </p:cNvPr>
          <p:cNvSpPr/>
          <p:nvPr/>
        </p:nvSpPr>
        <p:spPr>
          <a:xfrm>
            <a:off x="2891672" y="549488"/>
            <a:ext cx="1133644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800" dirty="0"/>
              <a:t>PREVENIREA ȘI COMBATEREA CORUPȚIEI</a:t>
            </a:r>
            <a:endParaRPr lang="en-GB" sz="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94E6CE-4F28-4F7C-A6F8-351321924858}"/>
              </a:ext>
            </a:extLst>
          </p:cNvPr>
          <p:cNvSpPr/>
          <p:nvPr/>
        </p:nvSpPr>
        <p:spPr>
          <a:xfrm>
            <a:off x="7657057" y="384846"/>
            <a:ext cx="1133644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000" dirty="0"/>
              <a:t>PROTECȚIA MEDIULUI</a:t>
            </a:r>
            <a:endParaRPr lang="en-GB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384127-8B9C-4B2D-92E8-92662D418766}"/>
              </a:ext>
            </a:extLst>
          </p:cNvPr>
          <p:cNvSpPr/>
          <p:nvPr/>
        </p:nvSpPr>
        <p:spPr>
          <a:xfrm>
            <a:off x="2744489" y="5171570"/>
            <a:ext cx="1314842" cy="10393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dirty="0"/>
              <a:t>Protecția drepturilor de autor</a:t>
            </a:r>
            <a:endParaRPr lang="en-GB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639B15-9BBB-44EF-AEDA-FEB46B0FA7F6}"/>
              </a:ext>
            </a:extLst>
          </p:cNvPr>
          <p:cNvSpPr/>
          <p:nvPr/>
        </p:nvSpPr>
        <p:spPr>
          <a:xfrm>
            <a:off x="8391540" y="4834687"/>
            <a:ext cx="123633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000" dirty="0">
                <a:solidFill>
                  <a:schemeClr val="tx1"/>
                </a:solidFill>
              </a:rPr>
              <a:t>Integritate/</a:t>
            </a:r>
          </a:p>
          <a:p>
            <a:pPr algn="ctr"/>
            <a:r>
              <a:rPr lang="ro-RO" sz="1000" dirty="0">
                <a:solidFill>
                  <a:schemeClr val="tx1"/>
                </a:solidFill>
              </a:rPr>
              <a:t>conformitate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9B45843A-107E-4176-B555-9D00A1FC76FE}"/>
              </a:ext>
            </a:extLst>
          </p:cNvPr>
          <p:cNvSpPr/>
          <p:nvPr/>
        </p:nvSpPr>
        <p:spPr>
          <a:xfrm>
            <a:off x="3912512" y="3247806"/>
            <a:ext cx="1634836" cy="914400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ro-RO" sz="1000" dirty="0">
                <a:highlight>
                  <a:srgbClr val="000000"/>
                </a:highlight>
              </a:rPr>
              <a:t>Vulnerabilități</a:t>
            </a:r>
            <a:endParaRPr lang="en-GB" sz="1000" dirty="0">
              <a:highlight>
                <a:srgbClr val="000000"/>
              </a:highligh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633810-ED24-4609-B327-10A5A74A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275" y="3247806"/>
            <a:ext cx="1646063" cy="9266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7DF775-D3C9-4263-8F34-857FDF48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39" y="2044858"/>
            <a:ext cx="1646063" cy="926672"/>
          </a:xfrm>
          <a:prstGeom prst="rect">
            <a:avLst/>
          </a:prstGeom>
        </p:spPr>
      </p:pic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268F00D9-779F-4021-9CE7-58EE8CAA19DA}"/>
              </a:ext>
            </a:extLst>
          </p:cNvPr>
          <p:cNvSpPr/>
          <p:nvPr/>
        </p:nvSpPr>
        <p:spPr>
          <a:xfrm>
            <a:off x="10142525" y="1211680"/>
            <a:ext cx="1670784" cy="4331972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</a:rPr>
              <a:t>AMENINȚĂRI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182114B5-412D-4E9A-A811-B3E1628C633B}"/>
              </a:ext>
            </a:extLst>
          </p:cNvPr>
          <p:cNvSpPr/>
          <p:nvPr/>
        </p:nvSpPr>
        <p:spPr>
          <a:xfrm>
            <a:off x="463739" y="1252530"/>
            <a:ext cx="1248920" cy="4340825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</a:rPr>
              <a:t>AMENINȚĂRI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B31C2D07-1303-45EC-81FD-644445BBB557}"/>
              </a:ext>
            </a:extLst>
          </p:cNvPr>
          <p:cNvSpPr/>
          <p:nvPr/>
        </p:nvSpPr>
        <p:spPr>
          <a:xfrm>
            <a:off x="4487118" y="96113"/>
            <a:ext cx="2793525" cy="593626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Amenințări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allout: Up Arrow 29">
            <a:extLst>
              <a:ext uri="{FF2B5EF4-FFF2-40B4-BE49-F238E27FC236}">
                <a16:creationId xmlns:a16="http://schemas.microsoft.com/office/drawing/2014/main" id="{16F13563-AA74-4B72-81FE-FF81DE837411}"/>
              </a:ext>
            </a:extLst>
          </p:cNvPr>
          <p:cNvSpPr/>
          <p:nvPr/>
        </p:nvSpPr>
        <p:spPr>
          <a:xfrm>
            <a:off x="4102909" y="5961931"/>
            <a:ext cx="3489381" cy="770817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chemeClr val="tx1"/>
                </a:solidFill>
              </a:rPr>
              <a:t>AMENINȚĂRI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1BA0330-239D-47AB-B72C-7F79F123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18" y="849868"/>
            <a:ext cx="962337" cy="9266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A86CA5-3221-4747-82C3-9B53E1E3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701" y="2096960"/>
            <a:ext cx="963251" cy="9266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F2B803-8B37-45BB-A5AF-1CC481029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041" y="4166396"/>
            <a:ext cx="963251" cy="9266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5CA669-53AF-4A05-9844-C2825834D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835" y="4793111"/>
            <a:ext cx="963251" cy="92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D0529-DD4F-3FD3-ABCB-BB2363C40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182" y="3880879"/>
            <a:ext cx="1255885" cy="676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D3E7D-123B-F442-23CE-1F7D2F6BC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955" y="2294814"/>
            <a:ext cx="1255885" cy="6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8C208-1C09-42A8-1EBF-6BE9460E7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229" y="816386"/>
            <a:ext cx="1255885" cy="676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0B0D4-9325-C085-30ED-BE901373A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100" y="4174478"/>
            <a:ext cx="1255885" cy="6767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8BD1FA-D0A0-5277-BF37-158BDD4E7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339" y="2557393"/>
            <a:ext cx="1255885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E25470AF0544287FF5B43AA4D7B8A" ma:contentTypeVersion="0" ma:contentTypeDescription="Creați un document nou." ma:contentTypeScope="" ma:versionID="caf9d7681daf811a01e414193143b4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d2cdddb57385b1a13c8cc88856fd4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2F3E7E-08DC-4F57-A137-70142E631937}"/>
</file>

<file path=customXml/itemProps2.xml><?xml version="1.0" encoding="utf-8"?>
<ds:datastoreItem xmlns:ds="http://schemas.openxmlformats.org/officeDocument/2006/customXml" ds:itemID="{E75E81B3-4542-4612-8B9B-724CD3D0B104}"/>
</file>

<file path=customXml/itemProps3.xml><?xml version="1.0" encoding="utf-8"?>
<ds:datastoreItem xmlns:ds="http://schemas.openxmlformats.org/officeDocument/2006/customXml" ds:itemID="{47419EB5-B888-49B6-97CD-E7DCFA15A28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Raul-Ciprian Dăncuţă</dc:creator>
  <cp:lastModifiedBy>Raul-Ciprian Dăncuţă</cp:lastModifiedBy>
  <cp:revision>1</cp:revision>
  <dcterms:created xsi:type="dcterms:W3CDTF">2024-07-30T07:21:17Z</dcterms:created>
  <dcterms:modified xsi:type="dcterms:W3CDTF">2024-07-30T07:21:20Z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0x010100680E25470AF0544287FF5B43AA4D7B8A</vt:lpwstr>
  </property>
</Properties>
</file>