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306" r:id="rId15"/>
    <p:sldId id="307" r:id="rId16"/>
    <p:sldId id="309" r:id="rId17"/>
    <p:sldId id="310" r:id="rId18"/>
    <p:sldId id="308" r:id="rId19"/>
    <p:sldId id="259" r:id="rId20"/>
    <p:sldId id="311" r:id="rId21"/>
    <p:sldId id="312" r:id="rId22"/>
    <p:sldId id="313" r:id="rId23"/>
  </p:sldIdLst>
  <p:sldSz cx="12192000" cy="6858000"/>
  <p:notesSz cx="6889750" cy="960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482046"/>
          </a:xfrm>
          <a:prstGeom prst="rect">
            <a:avLst/>
          </a:prstGeom>
        </p:spPr>
        <p:txBody>
          <a:bodyPr vert="horz" lIns="94265" tIns="47133" rIns="94265" bIns="47133" rtlCol="0"/>
          <a:lstStyle>
            <a:lvl1pPr algn="l">
              <a:defRPr sz="1200"/>
            </a:lvl1pPr>
          </a:lstStyle>
          <a:p>
            <a:endParaRPr lang="en-GB"/>
          </a:p>
        </p:txBody>
      </p:sp>
      <p:sp>
        <p:nvSpPr>
          <p:cNvPr id="3" name="Date Placeholder 2"/>
          <p:cNvSpPr>
            <a:spLocks noGrp="1"/>
          </p:cNvSpPr>
          <p:nvPr>
            <p:ph type="dt" idx="1"/>
          </p:nvPr>
        </p:nvSpPr>
        <p:spPr>
          <a:xfrm>
            <a:off x="3902597" y="0"/>
            <a:ext cx="2985558" cy="482046"/>
          </a:xfrm>
          <a:prstGeom prst="rect">
            <a:avLst/>
          </a:prstGeom>
        </p:spPr>
        <p:txBody>
          <a:bodyPr vert="horz" lIns="94265" tIns="47133" rIns="94265" bIns="47133" rtlCol="0"/>
          <a:lstStyle>
            <a:lvl1pPr algn="r">
              <a:defRPr sz="1200"/>
            </a:lvl1pPr>
          </a:lstStyle>
          <a:p>
            <a:fld id="{5CF762C1-9F41-49D9-BCB2-2D4DD8B55A7E}" type="datetimeFigureOut">
              <a:rPr lang="en-GB" smtClean="0"/>
              <a:t>05/10/2023</a:t>
            </a:fld>
            <a:endParaRPr lang="en-GB"/>
          </a:p>
        </p:txBody>
      </p:sp>
      <p:sp>
        <p:nvSpPr>
          <p:cNvPr id="4" name="Slide Image Placeholder 3"/>
          <p:cNvSpPr>
            <a:spLocks noGrp="1" noRot="1" noChangeAspect="1"/>
          </p:cNvSpPr>
          <p:nvPr>
            <p:ph type="sldImg" idx="2"/>
          </p:nvPr>
        </p:nvSpPr>
        <p:spPr>
          <a:xfrm>
            <a:off x="563563" y="1201738"/>
            <a:ext cx="5762625" cy="3241675"/>
          </a:xfrm>
          <a:prstGeom prst="rect">
            <a:avLst/>
          </a:prstGeom>
          <a:noFill/>
          <a:ln w="12700">
            <a:solidFill>
              <a:prstClr val="black"/>
            </a:solidFill>
          </a:ln>
        </p:spPr>
        <p:txBody>
          <a:bodyPr vert="horz" lIns="94265" tIns="47133" rIns="94265" bIns="47133" rtlCol="0" anchor="ctr"/>
          <a:lstStyle/>
          <a:p>
            <a:endParaRPr lang="en-GB"/>
          </a:p>
        </p:txBody>
      </p:sp>
      <p:sp>
        <p:nvSpPr>
          <p:cNvPr id="5" name="Notes Placeholder 4"/>
          <p:cNvSpPr>
            <a:spLocks noGrp="1"/>
          </p:cNvSpPr>
          <p:nvPr>
            <p:ph type="body" sz="quarter" idx="3"/>
          </p:nvPr>
        </p:nvSpPr>
        <p:spPr>
          <a:xfrm>
            <a:off x="688975" y="4623633"/>
            <a:ext cx="5511800" cy="3782973"/>
          </a:xfrm>
          <a:prstGeom prst="rect">
            <a:avLst/>
          </a:prstGeom>
        </p:spPr>
        <p:txBody>
          <a:bodyPr vert="horz" lIns="94265" tIns="47133" rIns="94265" bIns="471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25506"/>
            <a:ext cx="2985558" cy="482045"/>
          </a:xfrm>
          <a:prstGeom prst="rect">
            <a:avLst/>
          </a:prstGeom>
        </p:spPr>
        <p:txBody>
          <a:bodyPr vert="horz" lIns="94265" tIns="47133" rIns="94265" bIns="47133" rtlCol="0" anchor="b"/>
          <a:lstStyle>
            <a:lvl1pPr algn="l">
              <a:defRPr sz="1200"/>
            </a:lvl1pPr>
          </a:lstStyle>
          <a:p>
            <a:endParaRPr lang="en-GB"/>
          </a:p>
        </p:txBody>
      </p:sp>
      <p:sp>
        <p:nvSpPr>
          <p:cNvPr id="7" name="Slide Number Placeholder 6"/>
          <p:cNvSpPr>
            <a:spLocks noGrp="1"/>
          </p:cNvSpPr>
          <p:nvPr>
            <p:ph type="sldNum" sz="quarter" idx="5"/>
          </p:nvPr>
        </p:nvSpPr>
        <p:spPr>
          <a:xfrm>
            <a:off x="3902597" y="9125506"/>
            <a:ext cx="2985558" cy="482045"/>
          </a:xfrm>
          <a:prstGeom prst="rect">
            <a:avLst/>
          </a:prstGeom>
        </p:spPr>
        <p:txBody>
          <a:bodyPr vert="horz" lIns="94265" tIns="47133" rIns="94265" bIns="47133" rtlCol="0" anchor="b"/>
          <a:lstStyle>
            <a:lvl1pPr algn="r">
              <a:defRPr sz="1200"/>
            </a:lvl1pPr>
          </a:lstStyle>
          <a:p>
            <a:fld id="{5A01A59E-BC69-413D-85AD-695F0550FC22}" type="slidenum">
              <a:rPr lang="en-GB" smtClean="0"/>
              <a:t>‹#›</a:t>
            </a:fld>
            <a:endParaRPr lang="en-GB"/>
          </a:p>
        </p:txBody>
      </p:sp>
    </p:spTree>
    <p:extLst>
      <p:ext uri="{BB962C8B-B14F-4D97-AF65-F5344CB8AC3E}">
        <p14:creationId xmlns:p14="http://schemas.microsoft.com/office/powerpoint/2010/main" val="130722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A01A59E-BC69-413D-85AD-695F0550FC22}" type="slidenum">
              <a:rPr lang="en-GB" smtClean="0"/>
              <a:t>7</a:t>
            </a:fld>
            <a:endParaRPr lang="en-GB"/>
          </a:p>
        </p:txBody>
      </p:sp>
    </p:spTree>
    <p:extLst>
      <p:ext uri="{BB962C8B-B14F-4D97-AF65-F5344CB8AC3E}">
        <p14:creationId xmlns:p14="http://schemas.microsoft.com/office/powerpoint/2010/main" val="42233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99D-EB65-D65E-8A67-91648AD3A7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6D369D2-5B06-7DF4-B7E8-35BEFD45F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90054C-B7F3-E61A-6B56-5756CD030037}"/>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0D5063BB-FBB9-18AF-DB13-A0DEA5AFF4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5C35E1-90EE-1B69-D32D-6C725192508C}"/>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402226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DFFB-4D06-CDB0-0AE5-35120A4151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F6202B-D266-CC91-C255-A04AFC5821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755A85-3FFF-13AB-D0D2-98DCA55AA6BB}"/>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DE905AC5-6BB8-B41F-97B6-5BAA63E9A6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C1D77A-AA2B-44BA-AC97-88D79CBB868D}"/>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50545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872CE-527C-B96D-A001-7B586956F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5CC818-B0F7-0006-BE31-54D240148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9F7EE7-3173-5EE3-6EBD-D7E48453E7E2}"/>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43E86747-AD68-917D-7D4A-7F9A6A0DF4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240339-CA2A-B295-B48B-0376F479E2D7}"/>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4001773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AC2A-B87C-CE51-88D4-E1B0C703F8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79CA20-A9E1-497D-C534-7648DA4B8F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BE6AF3-A091-AFAD-E1BB-AA1294168956}"/>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6B7D75F9-49D9-421D-0D4B-6F31791D72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BF1CF8-26DC-AA85-D2AE-D4205B03B71C}"/>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150632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C93C-5203-5C6C-C600-8CC5D1C13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DBF4606-726E-65F5-3CFB-83CEB38396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CBDF8-CF1C-DEDC-1A96-AB6A2DFAC6D9}"/>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8FE3CC95-FE72-F30D-FEBF-A85B8D26D8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30F130-B879-73AF-B644-6A99ECF4FAEA}"/>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389415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AF53-2409-B487-6A44-47ECBF20E3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0A0DF2-EA06-DB82-17AA-95E7547AC1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0AE9EB5-43C7-C227-9B7C-DC1483340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9F4A8C-B07D-17C7-B51D-617382B63347}"/>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6" name="Footer Placeholder 5">
            <a:extLst>
              <a:ext uri="{FF2B5EF4-FFF2-40B4-BE49-F238E27FC236}">
                <a16:creationId xmlns:a16="http://schemas.microsoft.com/office/drawing/2014/main" id="{1ED181AB-41C6-8498-2A5A-6BDA31605F2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E61528-2488-ECD0-5D09-DE78B8F8B3C3}"/>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3647614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C1C26-C722-7CE9-BD18-90C3C37889F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B4142A-65C4-F314-CA4F-808FAFFB9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B1E31-CA39-8AB0-97C7-E68F4104B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6E8411-6414-0268-4C3E-1D4482D8B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E1641C-8F42-7A6D-828F-520F2B1187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5C0918-B192-5713-97DA-913A389F9B97}"/>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8" name="Footer Placeholder 7">
            <a:extLst>
              <a:ext uri="{FF2B5EF4-FFF2-40B4-BE49-F238E27FC236}">
                <a16:creationId xmlns:a16="http://schemas.microsoft.com/office/drawing/2014/main" id="{452AF319-EC97-5C2A-E540-B97BAE03D04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ABA5EDA-1721-5EF8-4C61-40375173FB86}"/>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36691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DE8D-A535-EFF7-BD04-73F5772060A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0F1A0B-DE2E-86DF-DC0F-F84B44E5CCD7}"/>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4" name="Footer Placeholder 3">
            <a:extLst>
              <a:ext uri="{FF2B5EF4-FFF2-40B4-BE49-F238E27FC236}">
                <a16:creationId xmlns:a16="http://schemas.microsoft.com/office/drawing/2014/main" id="{A6F0CF28-5631-8B1F-4652-E015663CC1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A56321-557A-923E-2922-CDAFB8985428}"/>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190331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1F05E-2F7D-FF5E-623B-6CAEE2EE93B0}"/>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3" name="Footer Placeholder 2">
            <a:extLst>
              <a:ext uri="{FF2B5EF4-FFF2-40B4-BE49-F238E27FC236}">
                <a16:creationId xmlns:a16="http://schemas.microsoft.com/office/drawing/2014/main" id="{DA653506-FFAD-65D4-8F81-ECDED59EF45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DA2C92-4520-6D9D-A56A-27479EDE66A6}"/>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183180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ED22-A913-230C-85C4-97598CF35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93B8724-576B-BD84-2FF2-D4D867F10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9465C87-D2CA-D76B-4616-38EB5BE15D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B8855-ED38-D07A-322F-8A90DA930784}"/>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6" name="Footer Placeholder 5">
            <a:extLst>
              <a:ext uri="{FF2B5EF4-FFF2-40B4-BE49-F238E27FC236}">
                <a16:creationId xmlns:a16="http://schemas.microsoft.com/office/drawing/2014/main" id="{B8E2DC15-5B20-181C-0221-8F3BE8735A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9CE472-9130-1A67-277D-7FD8B20B3573}"/>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86746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2EB38-5803-173F-C61D-8C6A57CFA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BC5038-751A-4327-386E-78572A91C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C5D982-2B1B-2617-4D37-A10FCAB4D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3F02F-0093-6977-E9B3-F267E1AC3DAB}"/>
              </a:ext>
            </a:extLst>
          </p:cNvPr>
          <p:cNvSpPr>
            <a:spLocks noGrp="1"/>
          </p:cNvSpPr>
          <p:nvPr>
            <p:ph type="dt" sz="half" idx="10"/>
          </p:nvPr>
        </p:nvSpPr>
        <p:spPr/>
        <p:txBody>
          <a:bodyPr/>
          <a:lstStyle/>
          <a:p>
            <a:fld id="{DE4448D8-A8B7-41ED-A2E5-35B5AA75BD95}" type="datetimeFigureOut">
              <a:rPr lang="en-GB" smtClean="0"/>
              <a:t>05/10/2023</a:t>
            </a:fld>
            <a:endParaRPr lang="en-GB"/>
          </a:p>
        </p:txBody>
      </p:sp>
      <p:sp>
        <p:nvSpPr>
          <p:cNvPr id="6" name="Footer Placeholder 5">
            <a:extLst>
              <a:ext uri="{FF2B5EF4-FFF2-40B4-BE49-F238E27FC236}">
                <a16:creationId xmlns:a16="http://schemas.microsoft.com/office/drawing/2014/main" id="{677E3BD8-6DEF-1F0B-BB74-00F29F83A8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1ABA95-6C34-B808-C1B1-71D47460B478}"/>
              </a:ext>
            </a:extLst>
          </p:cNvPr>
          <p:cNvSpPr>
            <a:spLocks noGrp="1"/>
          </p:cNvSpPr>
          <p:nvPr>
            <p:ph type="sldNum" sz="quarter" idx="12"/>
          </p:nvPr>
        </p:nvSpPr>
        <p:spPr/>
        <p:txBody>
          <a:bodyPr/>
          <a:lstStyle/>
          <a:p>
            <a:fld id="{7CFB1BCB-2EA1-4BCC-87B2-F8F5F9EFB026}" type="slidenum">
              <a:rPr lang="en-GB" smtClean="0"/>
              <a:t>‹#›</a:t>
            </a:fld>
            <a:endParaRPr lang="en-GB"/>
          </a:p>
        </p:txBody>
      </p:sp>
    </p:spTree>
    <p:extLst>
      <p:ext uri="{BB962C8B-B14F-4D97-AF65-F5344CB8AC3E}">
        <p14:creationId xmlns:p14="http://schemas.microsoft.com/office/powerpoint/2010/main" val="2223476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B1094-AA32-393E-B85E-774B1D561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6B1492-07E7-1F6F-7507-5B005CA7F6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EB89BF-689D-E277-25E0-24953465A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448D8-A8B7-41ED-A2E5-35B5AA75BD95}" type="datetimeFigureOut">
              <a:rPr lang="en-GB" smtClean="0"/>
              <a:t>05/10/2023</a:t>
            </a:fld>
            <a:endParaRPr lang="en-GB"/>
          </a:p>
        </p:txBody>
      </p:sp>
      <p:sp>
        <p:nvSpPr>
          <p:cNvPr id="5" name="Footer Placeholder 4">
            <a:extLst>
              <a:ext uri="{FF2B5EF4-FFF2-40B4-BE49-F238E27FC236}">
                <a16:creationId xmlns:a16="http://schemas.microsoft.com/office/drawing/2014/main" id="{0D63279C-24E9-D50B-1958-A4A36E0263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2A05CCE-EB21-D5C6-EA6A-518097DD1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B1BCB-2EA1-4BCC-87B2-F8F5F9EFB026}" type="slidenum">
              <a:rPr lang="en-GB" smtClean="0"/>
              <a:t>‹#›</a:t>
            </a:fld>
            <a:endParaRPr lang="en-GB"/>
          </a:p>
        </p:txBody>
      </p:sp>
    </p:spTree>
    <p:extLst>
      <p:ext uri="{BB962C8B-B14F-4D97-AF65-F5344CB8AC3E}">
        <p14:creationId xmlns:p14="http://schemas.microsoft.com/office/powerpoint/2010/main" val="1087419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129C-528D-EBC8-A060-B31E67288CD5}"/>
              </a:ext>
            </a:extLst>
          </p:cNvPr>
          <p:cNvSpPr>
            <a:spLocks noGrp="1"/>
          </p:cNvSpPr>
          <p:nvPr>
            <p:ph type="ctrTitle"/>
          </p:nvPr>
        </p:nvSpPr>
        <p:spPr/>
        <p:txBody>
          <a:bodyPr>
            <a:normAutofit/>
          </a:bodyPr>
          <a:lstStyle/>
          <a:p>
            <a:r>
              <a:rPr lang="en-GB" sz="4000" b="1" dirty="0">
                <a:effectLst/>
                <a:latin typeface="Times New Roman" panose="02020603050405020304" pitchFamily="18" charset="0"/>
                <a:ea typeface="Times New Roman" panose="02020603050405020304" pitchFamily="18" charset="0"/>
              </a:rPr>
              <a:t>Theoretical aspects of security. </a:t>
            </a:r>
            <a:br>
              <a:rPr lang="ro-RO" sz="4000" b="1" dirty="0">
                <a:effectLst/>
                <a:latin typeface="Times New Roman" panose="02020603050405020304" pitchFamily="18" charset="0"/>
                <a:ea typeface="Times New Roman" panose="02020603050405020304" pitchFamily="18" charset="0"/>
              </a:rPr>
            </a:br>
            <a:r>
              <a:rPr lang="en-GB" sz="4000" b="1" dirty="0">
                <a:effectLst/>
                <a:latin typeface="Times New Roman" panose="02020603050405020304" pitchFamily="18" charset="0"/>
                <a:ea typeface="Times New Roman" panose="02020603050405020304" pitchFamily="18" charset="0"/>
              </a:rPr>
              <a:t>Security of organizations and businesses from necessity to legal enforcement</a:t>
            </a:r>
            <a:endParaRPr lang="en-GB" sz="4000" b="1" dirty="0"/>
          </a:p>
        </p:txBody>
      </p:sp>
      <p:sp>
        <p:nvSpPr>
          <p:cNvPr id="3" name="Subtitle 2">
            <a:extLst>
              <a:ext uri="{FF2B5EF4-FFF2-40B4-BE49-F238E27FC236}">
                <a16:creationId xmlns:a16="http://schemas.microsoft.com/office/drawing/2014/main" id="{54EAE744-D73F-4FF2-C3E4-A88680EA897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84844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1124-259D-2DD5-7C8B-B24C9F8A3F35}"/>
              </a:ext>
            </a:extLst>
          </p:cNvPr>
          <p:cNvSpPr>
            <a:spLocks noGrp="1"/>
          </p:cNvSpPr>
          <p:nvPr>
            <p:ph type="title"/>
          </p:nvPr>
        </p:nvSpPr>
        <p:spPr/>
        <p:txBody>
          <a:bodyPr/>
          <a:lstStyle/>
          <a:p>
            <a:r>
              <a:rPr lang="ro-RO" dirty="0"/>
              <a:t>About Management</a:t>
            </a:r>
            <a:endParaRPr lang="en-GB" dirty="0"/>
          </a:p>
        </p:txBody>
      </p:sp>
      <p:sp>
        <p:nvSpPr>
          <p:cNvPr id="3" name="Content Placeholder 2">
            <a:extLst>
              <a:ext uri="{FF2B5EF4-FFF2-40B4-BE49-F238E27FC236}">
                <a16:creationId xmlns:a16="http://schemas.microsoft.com/office/drawing/2014/main" id="{0A5481D3-FE6F-90CC-6816-94C0BD721748}"/>
              </a:ext>
            </a:extLst>
          </p:cNvPr>
          <p:cNvSpPr>
            <a:spLocks noGrp="1"/>
          </p:cNvSpPr>
          <p:nvPr>
            <p:ph sz="half" idx="1"/>
          </p:nvPr>
        </p:nvSpPr>
        <p:spPr/>
        <p:txBody>
          <a:bodyPr>
            <a:normAutofit fontScale="62500" lnSpcReduction="20000"/>
          </a:bodyPr>
          <a:lstStyle/>
          <a:p>
            <a:r>
              <a:rPr lang="en-GB" dirty="0"/>
              <a:t>The role of managers:</a:t>
            </a:r>
            <a:endParaRPr lang="ro-RO" dirty="0"/>
          </a:p>
          <a:p>
            <a:endParaRPr lang="ro-RO" dirty="0"/>
          </a:p>
          <a:p>
            <a:r>
              <a:rPr lang="en-GB" dirty="0"/>
              <a:t>- achieving the organization's objectives by working with and through people as well as by using other resources of the organization (money, raw materials, machinery and equipment, informational resources) which through the production process are transformed into finished products (goods and services);</a:t>
            </a:r>
            <a:endParaRPr lang="ro-RO" dirty="0"/>
          </a:p>
          <a:p>
            <a:endParaRPr lang="ro-RO" dirty="0"/>
          </a:p>
          <a:p>
            <a:r>
              <a:rPr lang="en-GB" dirty="0"/>
              <a:t>- management does not concern only companies</a:t>
            </a:r>
            <a:r>
              <a:rPr lang="ro-RO" dirty="0"/>
              <a:t> </a:t>
            </a:r>
            <a:r>
              <a:rPr lang="en-GB" dirty="0"/>
              <a:t> but is a process that takes place in all types of organizations.</a:t>
            </a:r>
          </a:p>
        </p:txBody>
      </p:sp>
      <p:sp>
        <p:nvSpPr>
          <p:cNvPr id="4" name="Content Placeholder 3">
            <a:extLst>
              <a:ext uri="{FF2B5EF4-FFF2-40B4-BE49-F238E27FC236}">
                <a16:creationId xmlns:a16="http://schemas.microsoft.com/office/drawing/2014/main" id="{A31A5F7E-FD3A-DD61-FFB9-157704F4F5DB}"/>
              </a:ext>
            </a:extLst>
          </p:cNvPr>
          <p:cNvSpPr>
            <a:spLocks noGrp="1"/>
          </p:cNvSpPr>
          <p:nvPr>
            <p:ph sz="half" idx="2"/>
          </p:nvPr>
        </p:nvSpPr>
        <p:spPr/>
        <p:txBody>
          <a:bodyPr>
            <a:normAutofit fontScale="62500" lnSpcReduction="20000"/>
          </a:bodyPr>
          <a:lstStyle/>
          <a:p>
            <a:r>
              <a:rPr lang="en-GB" dirty="0" err="1"/>
              <a:t>Rolul</a:t>
            </a:r>
            <a:r>
              <a:rPr lang="en-GB" dirty="0"/>
              <a:t> </a:t>
            </a:r>
            <a:r>
              <a:rPr lang="en-GB" dirty="0" err="1"/>
              <a:t>managerilor</a:t>
            </a:r>
            <a:r>
              <a:rPr lang="en-GB" dirty="0"/>
              <a:t>:</a:t>
            </a:r>
            <a:endParaRPr lang="ro-RO" dirty="0"/>
          </a:p>
          <a:p>
            <a:pPr marR="114300" indent="0" algn="just">
              <a:lnSpc>
                <a:spcPct val="150000"/>
              </a:lnSpc>
              <a:spcAft>
                <a:spcPts val="1000"/>
              </a:spcAft>
              <a:buNone/>
            </a:pPr>
            <a:r>
              <a:rPr lang="it-IT"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2800" dirty="0">
                <a:effectLst/>
                <a:latin typeface="Times New Roman" panose="02020603050405020304" pitchFamily="18" charset="0"/>
                <a:ea typeface="Calibri" panose="020F0502020204030204" pitchFamily="34" charset="0"/>
                <a:cs typeface="Times New Roman" panose="02020603050405020304" pitchFamily="18" charset="0"/>
              </a:rPr>
              <a:t>atingerea obiectivelor organizatiei lucrand cu si prin intermediul oamenilor precum si prin utilizarea altor resurse ale organizatiei (bani, materii prime, utilaje si echipamente, resurse informationale) care prin procesul de productie se transforma in produse finite (bunuri si servicii);</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ro-RO" sz="2800" dirty="0">
                <a:effectLst/>
                <a:latin typeface="Times New Roman" panose="02020603050405020304" pitchFamily="18" charset="0"/>
                <a:ea typeface="Calibri" panose="020F0502020204030204" pitchFamily="34" charset="0"/>
                <a:cs typeface="Times New Roman" panose="02020603050405020304" pitchFamily="18" charset="0"/>
              </a:rPr>
              <a:t>- managementul nu priveste doar intreprinderile ci este un proces care se deruleaza in toate tipurile de organizatii.</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85588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A070-04E8-DDDF-6B3D-02E624967835}"/>
              </a:ext>
            </a:extLst>
          </p:cNvPr>
          <p:cNvSpPr>
            <a:spLocks noGrp="1"/>
          </p:cNvSpPr>
          <p:nvPr>
            <p:ph type="title"/>
          </p:nvPr>
        </p:nvSpPr>
        <p:spPr/>
        <p:txBody>
          <a:bodyPr/>
          <a:lstStyle/>
          <a:p>
            <a:r>
              <a:rPr lang="ro-RO" dirty="0"/>
              <a:t>About business</a:t>
            </a:r>
            <a:endParaRPr lang="en-GB" dirty="0"/>
          </a:p>
        </p:txBody>
      </p:sp>
      <p:sp>
        <p:nvSpPr>
          <p:cNvPr id="3" name="Content Placeholder 2">
            <a:extLst>
              <a:ext uri="{FF2B5EF4-FFF2-40B4-BE49-F238E27FC236}">
                <a16:creationId xmlns:a16="http://schemas.microsoft.com/office/drawing/2014/main" id="{177146B2-4E09-05D8-1536-419E46D33DF2}"/>
              </a:ext>
            </a:extLst>
          </p:cNvPr>
          <p:cNvSpPr>
            <a:spLocks noGrp="1"/>
          </p:cNvSpPr>
          <p:nvPr>
            <p:ph sz="half" idx="1"/>
          </p:nvPr>
        </p:nvSpPr>
        <p:spPr>
          <a:xfrm>
            <a:off x="838200" y="1825625"/>
            <a:ext cx="5181600" cy="4667250"/>
          </a:xfrm>
        </p:spPr>
        <p:txBody>
          <a:bodyPr>
            <a:normAutofit fontScale="70000" lnSpcReduction="20000"/>
          </a:bodyPr>
          <a:lstStyle/>
          <a:p>
            <a:r>
              <a:rPr lang="en-GB" dirty="0"/>
              <a:t>The term business refers to an organization or enterprising entity engaged in commercial, industrial, or professional activities. </a:t>
            </a:r>
            <a:endParaRPr lang="ro-RO" dirty="0"/>
          </a:p>
          <a:p>
            <a:r>
              <a:rPr lang="en-GB" dirty="0"/>
              <a:t>The purpose of a business is to organize some sort of economic production of goods or services. </a:t>
            </a:r>
            <a:endParaRPr lang="ro-RO" dirty="0"/>
          </a:p>
          <a:p>
            <a:r>
              <a:rPr lang="en-GB" dirty="0"/>
              <a:t>Businesses can be for-profit entities or non-profit organizations fulfilling a charitable mission or furthering a social cause.</a:t>
            </a:r>
            <a:endParaRPr lang="ro-RO" dirty="0"/>
          </a:p>
          <a:p>
            <a:r>
              <a:rPr lang="en-GB" dirty="0"/>
              <a:t>Businesses range in scale and scope from sole proprietorships to large, international corporations.</a:t>
            </a:r>
          </a:p>
          <a:p>
            <a:r>
              <a:rPr lang="en-GB" b="1" dirty="0"/>
              <a:t>The term business also refers to the efforts and activities undertaken by individuals to produce and sell goods and services for profit</a:t>
            </a:r>
            <a:r>
              <a:rPr lang="en-GB" dirty="0"/>
              <a:t>.</a:t>
            </a:r>
          </a:p>
          <a:p>
            <a:endParaRPr lang="en-GB" dirty="0"/>
          </a:p>
        </p:txBody>
      </p:sp>
      <p:sp>
        <p:nvSpPr>
          <p:cNvPr id="4" name="Content Placeholder 3">
            <a:extLst>
              <a:ext uri="{FF2B5EF4-FFF2-40B4-BE49-F238E27FC236}">
                <a16:creationId xmlns:a16="http://schemas.microsoft.com/office/drawing/2014/main" id="{7F36B2F5-22B0-DF60-2A81-8BE5A5E28418}"/>
              </a:ext>
            </a:extLst>
          </p:cNvPr>
          <p:cNvSpPr>
            <a:spLocks noGrp="1"/>
          </p:cNvSpPr>
          <p:nvPr>
            <p:ph sz="half" idx="2"/>
          </p:nvPr>
        </p:nvSpPr>
        <p:spPr>
          <a:xfrm>
            <a:off x="6172200" y="1825624"/>
            <a:ext cx="5181600" cy="4667249"/>
          </a:xfrm>
        </p:spPr>
        <p:txBody>
          <a:bodyPr>
            <a:normAutofit fontScale="70000" lnSpcReduction="20000"/>
          </a:bodyPr>
          <a:lstStyle/>
          <a:p>
            <a:r>
              <a:rPr lang="en-GB" dirty="0"/>
              <a:t> </a:t>
            </a:r>
            <a:r>
              <a:rPr lang="en-GB" dirty="0" err="1"/>
              <a:t>Termenul</a:t>
            </a:r>
            <a:r>
              <a:rPr lang="en-GB" dirty="0"/>
              <a:t> de </a:t>
            </a:r>
            <a:r>
              <a:rPr lang="en-GB" dirty="0" err="1"/>
              <a:t>afaceri</a:t>
            </a:r>
            <a:r>
              <a:rPr lang="en-GB" dirty="0"/>
              <a:t> se </a:t>
            </a:r>
            <a:r>
              <a:rPr lang="en-GB" dirty="0" err="1"/>
              <a:t>referă</a:t>
            </a:r>
            <a:r>
              <a:rPr lang="en-GB" dirty="0"/>
              <a:t> la o </a:t>
            </a:r>
            <a:r>
              <a:rPr lang="en-GB" dirty="0" err="1"/>
              <a:t>organizație</a:t>
            </a:r>
            <a:r>
              <a:rPr lang="en-GB" dirty="0"/>
              <a:t> </a:t>
            </a:r>
            <a:r>
              <a:rPr lang="en-GB" dirty="0" err="1"/>
              <a:t>sau</a:t>
            </a:r>
            <a:r>
              <a:rPr lang="en-GB" dirty="0"/>
              <a:t> o </a:t>
            </a:r>
            <a:r>
              <a:rPr lang="en-GB" dirty="0" err="1"/>
              <a:t>entitate</a:t>
            </a:r>
            <a:r>
              <a:rPr lang="en-GB" dirty="0"/>
              <a:t> </a:t>
            </a:r>
            <a:r>
              <a:rPr lang="en-GB" dirty="0" err="1"/>
              <a:t>întreprinzătoare</a:t>
            </a:r>
            <a:r>
              <a:rPr lang="en-GB" dirty="0"/>
              <a:t> </a:t>
            </a:r>
            <a:r>
              <a:rPr lang="en-GB" dirty="0" err="1"/>
              <a:t>angajată</a:t>
            </a:r>
            <a:r>
              <a:rPr lang="en-GB" dirty="0"/>
              <a:t> </a:t>
            </a:r>
            <a:r>
              <a:rPr lang="en-GB" dirty="0" err="1"/>
              <a:t>în</a:t>
            </a:r>
            <a:r>
              <a:rPr lang="en-GB" dirty="0"/>
              <a:t> </a:t>
            </a:r>
            <a:r>
              <a:rPr lang="en-GB" dirty="0" err="1"/>
              <a:t>activități</a:t>
            </a:r>
            <a:r>
              <a:rPr lang="en-GB" dirty="0"/>
              <a:t> </a:t>
            </a:r>
            <a:r>
              <a:rPr lang="en-GB" dirty="0" err="1"/>
              <a:t>comerciale</a:t>
            </a:r>
            <a:r>
              <a:rPr lang="en-GB" dirty="0"/>
              <a:t>, </a:t>
            </a:r>
            <a:r>
              <a:rPr lang="en-GB" dirty="0" err="1"/>
              <a:t>industriale</a:t>
            </a:r>
            <a:r>
              <a:rPr lang="en-GB" dirty="0"/>
              <a:t> </a:t>
            </a:r>
            <a:r>
              <a:rPr lang="en-GB" dirty="0" err="1"/>
              <a:t>sau</a:t>
            </a:r>
            <a:r>
              <a:rPr lang="en-GB" dirty="0"/>
              <a:t> </a:t>
            </a:r>
            <a:r>
              <a:rPr lang="en-GB" dirty="0" err="1"/>
              <a:t>profesionale</a:t>
            </a:r>
            <a:r>
              <a:rPr lang="en-GB" dirty="0"/>
              <a:t>.</a:t>
            </a:r>
            <a:endParaRPr lang="ro-RO" dirty="0"/>
          </a:p>
          <a:p>
            <a:r>
              <a:rPr lang="en-GB" dirty="0" err="1"/>
              <a:t>Scopul</a:t>
            </a:r>
            <a:r>
              <a:rPr lang="en-GB" dirty="0"/>
              <a:t> </a:t>
            </a:r>
            <a:r>
              <a:rPr lang="en-GB" dirty="0" err="1"/>
              <a:t>unei</a:t>
            </a:r>
            <a:r>
              <a:rPr lang="en-GB" dirty="0"/>
              <a:t> </a:t>
            </a:r>
            <a:r>
              <a:rPr lang="en-GB" dirty="0" err="1"/>
              <a:t>afaceri</a:t>
            </a:r>
            <a:r>
              <a:rPr lang="en-GB" dirty="0"/>
              <a:t> </a:t>
            </a:r>
            <a:r>
              <a:rPr lang="en-GB" dirty="0" err="1"/>
              <a:t>este</a:t>
            </a:r>
            <a:r>
              <a:rPr lang="en-GB" dirty="0"/>
              <a:t> de a </a:t>
            </a:r>
            <a:r>
              <a:rPr lang="en-GB" dirty="0" err="1"/>
              <a:t>organiza</a:t>
            </a:r>
            <a:r>
              <a:rPr lang="en-GB" dirty="0"/>
              <a:t> un </a:t>
            </a:r>
            <a:r>
              <a:rPr lang="en-GB" dirty="0" err="1"/>
              <a:t>fel</a:t>
            </a:r>
            <a:r>
              <a:rPr lang="en-GB" dirty="0"/>
              <a:t> de </a:t>
            </a:r>
            <a:r>
              <a:rPr lang="en-GB" dirty="0" err="1"/>
              <a:t>producție</a:t>
            </a:r>
            <a:r>
              <a:rPr lang="en-GB" dirty="0"/>
              <a:t> </a:t>
            </a:r>
            <a:r>
              <a:rPr lang="en-GB" dirty="0" err="1"/>
              <a:t>economică</a:t>
            </a:r>
            <a:r>
              <a:rPr lang="en-GB" dirty="0"/>
              <a:t> de </a:t>
            </a:r>
            <a:r>
              <a:rPr lang="en-GB" dirty="0" err="1"/>
              <a:t>bunuri</a:t>
            </a:r>
            <a:r>
              <a:rPr lang="en-GB" dirty="0"/>
              <a:t> </a:t>
            </a:r>
            <a:r>
              <a:rPr lang="en-GB" dirty="0" err="1"/>
              <a:t>sau</a:t>
            </a:r>
            <a:r>
              <a:rPr lang="en-GB" dirty="0"/>
              <a:t> </a:t>
            </a:r>
            <a:r>
              <a:rPr lang="en-GB" dirty="0" err="1"/>
              <a:t>servicii</a:t>
            </a:r>
            <a:r>
              <a:rPr lang="en-GB" dirty="0"/>
              <a:t>.</a:t>
            </a:r>
            <a:endParaRPr lang="ro-RO" dirty="0"/>
          </a:p>
          <a:p>
            <a:r>
              <a:rPr lang="en-GB" dirty="0" err="1"/>
              <a:t>Afacerile</a:t>
            </a:r>
            <a:r>
              <a:rPr lang="en-GB" dirty="0"/>
              <a:t> pot fi </a:t>
            </a:r>
            <a:r>
              <a:rPr lang="en-GB" dirty="0" err="1"/>
              <a:t>entități</a:t>
            </a:r>
            <a:r>
              <a:rPr lang="en-GB" dirty="0"/>
              <a:t> cu scop profit </a:t>
            </a:r>
            <a:r>
              <a:rPr lang="en-GB" dirty="0" err="1"/>
              <a:t>sau</a:t>
            </a:r>
            <a:r>
              <a:rPr lang="en-GB" dirty="0"/>
              <a:t> </a:t>
            </a:r>
            <a:r>
              <a:rPr lang="en-GB" dirty="0" err="1"/>
              <a:t>organizații</a:t>
            </a:r>
            <a:r>
              <a:rPr lang="en-GB" dirty="0"/>
              <a:t> non-profit care </a:t>
            </a:r>
            <a:r>
              <a:rPr lang="en-GB" dirty="0" err="1"/>
              <a:t>îndeplinesc</a:t>
            </a:r>
            <a:r>
              <a:rPr lang="en-GB" dirty="0"/>
              <a:t> o </a:t>
            </a:r>
            <a:r>
              <a:rPr lang="en-GB" dirty="0" err="1"/>
              <a:t>misiune</a:t>
            </a:r>
            <a:r>
              <a:rPr lang="en-GB" dirty="0"/>
              <a:t> </a:t>
            </a:r>
            <a:r>
              <a:rPr lang="en-GB" dirty="0" err="1"/>
              <a:t>caritabilă</a:t>
            </a:r>
            <a:r>
              <a:rPr lang="en-GB" dirty="0"/>
              <a:t> </a:t>
            </a:r>
            <a:r>
              <a:rPr lang="en-GB" dirty="0" err="1"/>
              <a:t>sau</a:t>
            </a:r>
            <a:r>
              <a:rPr lang="en-GB" dirty="0"/>
              <a:t> </a:t>
            </a:r>
            <a:r>
              <a:rPr lang="en-GB" dirty="0" err="1"/>
              <a:t>promovează</a:t>
            </a:r>
            <a:r>
              <a:rPr lang="en-GB" dirty="0"/>
              <a:t> o </a:t>
            </a:r>
            <a:r>
              <a:rPr lang="en-GB" dirty="0" err="1"/>
              <a:t>cauză</a:t>
            </a:r>
            <a:r>
              <a:rPr lang="en-GB" dirty="0"/>
              <a:t> </a:t>
            </a:r>
            <a:r>
              <a:rPr lang="en-GB" dirty="0" err="1"/>
              <a:t>socială</a:t>
            </a:r>
            <a:r>
              <a:rPr lang="en-GB" dirty="0"/>
              <a:t>.</a:t>
            </a:r>
            <a:endParaRPr lang="ro-RO" dirty="0"/>
          </a:p>
          <a:p>
            <a:r>
              <a:rPr lang="en-GB" dirty="0" err="1"/>
              <a:t>Afacerile</a:t>
            </a:r>
            <a:r>
              <a:rPr lang="en-GB" dirty="0"/>
              <a:t> </a:t>
            </a:r>
            <a:r>
              <a:rPr lang="en-GB" dirty="0" err="1"/>
              <a:t>variază</a:t>
            </a:r>
            <a:r>
              <a:rPr lang="en-GB" dirty="0"/>
              <a:t> ca </a:t>
            </a:r>
            <a:r>
              <a:rPr lang="en-GB" dirty="0" err="1"/>
              <a:t>amploare</a:t>
            </a:r>
            <a:r>
              <a:rPr lang="en-GB" dirty="0"/>
              <a:t> </a:t>
            </a:r>
            <a:r>
              <a:rPr lang="en-GB" dirty="0" err="1"/>
              <a:t>și</a:t>
            </a:r>
            <a:r>
              <a:rPr lang="en-GB" dirty="0"/>
              <a:t> </a:t>
            </a:r>
            <a:r>
              <a:rPr lang="en-GB" dirty="0" err="1"/>
              <a:t>amploare</a:t>
            </a:r>
            <a:r>
              <a:rPr lang="en-GB" dirty="0"/>
              <a:t>, de la </a:t>
            </a:r>
            <a:r>
              <a:rPr lang="en-GB" dirty="0" err="1"/>
              <a:t>întreprinderi</a:t>
            </a:r>
            <a:r>
              <a:rPr lang="en-GB" dirty="0"/>
              <a:t> </a:t>
            </a:r>
            <a:r>
              <a:rPr lang="en-GB" dirty="0" err="1"/>
              <a:t>individuale</a:t>
            </a:r>
            <a:r>
              <a:rPr lang="en-GB" dirty="0"/>
              <a:t> la </a:t>
            </a:r>
            <a:r>
              <a:rPr lang="en-GB" dirty="0" err="1"/>
              <a:t>corporații</a:t>
            </a:r>
            <a:r>
              <a:rPr lang="en-GB" dirty="0"/>
              <a:t> </a:t>
            </a:r>
            <a:r>
              <a:rPr lang="en-GB" dirty="0" err="1"/>
              <a:t>mari</a:t>
            </a:r>
            <a:r>
              <a:rPr lang="en-GB" dirty="0"/>
              <a:t> </a:t>
            </a:r>
            <a:r>
              <a:rPr lang="en-GB" dirty="0" err="1"/>
              <a:t>internaționale</a:t>
            </a:r>
            <a:r>
              <a:rPr lang="en-GB" dirty="0"/>
              <a:t>.</a:t>
            </a:r>
            <a:endParaRPr lang="ro-RO" dirty="0"/>
          </a:p>
          <a:p>
            <a:r>
              <a:rPr lang="en-GB" dirty="0" err="1"/>
              <a:t>Termenul</a:t>
            </a:r>
            <a:r>
              <a:rPr lang="en-GB" dirty="0"/>
              <a:t> de </a:t>
            </a:r>
            <a:r>
              <a:rPr lang="en-GB" dirty="0" err="1"/>
              <a:t>afaceri</a:t>
            </a:r>
            <a:r>
              <a:rPr lang="en-GB" dirty="0"/>
              <a:t> se </a:t>
            </a:r>
            <a:r>
              <a:rPr lang="en-GB" dirty="0" err="1"/>
              <a:t>referă</a:t>
            </a:r>
            <a:r>
              <a:rPr lang="en-GB" dirty="0"/>
              <a:t>, de </a:t>
            </a:r>
            <a:r>
              <a:rPr lang="en-GB" dirty="0" err="1"/>
              <a:t>asemenea</a:t>
            </a:r>
            <a:r>
              <a:rPr lang="en-GB" dirty="0"/>
              <a:t>, la </a:t>
            </a:r>
            <a:r>
              <a:rPr lang="en-GB" dirty="0" err="1"/>
              <a:t>eforturile</a:t>
            </a:r>
            <a:r>
              <a:rPr lang="en-GB" dirty="0"/>
              <a:t> </a:t>
            </a:r>
            <a:r>
              <a:rPr lang="en-GB" dirty="0" err="1"/>
              <a:t>și</a:t>
            </a:r>
            <a:r>
              <a:rPr lang="en-GB" dirty="0"/>
              <a:t> </a:t>
            </a:r>
            <a:r>
              <a:rPr lang="en-GB" dirty="0" err="1"/>
              <a:t>activitățile</a:t>
            </a:r>
            <a:r>
              <a:rPr lang="en-GB" dirty="0"/>
              <a:t> </a:t>
            </a:r>
            <a:r>
              <a:rPr lang="en-GB" dirty="0" err="1"/>
              <a:t>întreprinse</a:t>
            </a:r>
            <a:r>
              <a:rPr lang="en-GB" dirty="0"/>
              <a:t> de </a:t>
            </a:r>
            <a:r>
              <a:rPr lang="en-GB" dirty="0" err="1"/>
              <a:t>persoane</a:t>
            </a:r>
            <a:r>
              <a:rPr lang="en-GB" dirty="0"/>
              <a:t> </a:t>
            </a:r>
            <a:r>
              <a:rPr lang="en-GB" dirty="0" err="1"/>
              <a:t>pentru</a:t>
            </a:r>
            <a:r>
              <a:rPr lang="en-GB" dirty="0"/>
              <a:t> a produce </a:t>
            </a:r>
            <a:r>
              <a:rPr lang="en-GB" dirty="0" err="1"/>
              <a:t>și</a:t>
            </a:r>
            <a:r>
              <a:rPr lang="en-GB" dirty="0"/>
              <a:t> </a:t>
            </a:r>
            <a:r>
              <a:rPr lang="en-GB" dirty="0" err="1"/>
              <a:t>vinde</a:t>
            </a:r>
            <a:r>
              <a:rPr lang="en-GB" dirty="0"/>
              <a:t> </a:t>
            </a:r>
            <a:r>
              <a:rPr lang="en-GB" dirty="0" err="1"/>
              <a:t>bunuri</a:t>
            </a:r>
            <a:r>
              <a:rPr lang="en-GB" dirty="0"/>
              <a:t> </a:t>
            </a:r>
            <a:r>
              <a:rPr lang="en-GB" dirty="0" err="1"/>
              <a:t>și</a:t>
            </a:r>
            <a:r>
              <a:rPr lang="en-GB" dirty="0"/>
              <a:t> </a:t>
            </a:r>
            <a:r>
              <a:rPr lang="en-GB" dirty="0" err="1"/>
              <a:t>servicii</a:t>
            </a:r>
            <a:r>
              <a:rPr lang="en-GB" dirty="0"/>
              <a:t> </a:t>
            </a:r>
            <a:r>
              <a:rPr lang="en-GB" dirty="0" err="1"/>
              <a:t>pentru</a:t>
            </a:r>
            <a:r>
              <a:rPr lang="en-GB" dirty="0"/>
              <a:t> profit.</a:t>
            </a:r>
          </a:p>
        </p:txBody>
      </p:sp>
    </p:spTree>
    <p:extLst>
      <p:ext uri="{BB962C8B-B14F-4D97-AF65-F5344CB8AC3E}">
        <p14:creationId xmlns:p14="http://schemas.microsoft.com/office/powerpoint/2010/main" val="62645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64E4-6382-6D0D-2FD3-1F9597A77B82}"/>
              </a:ext>
            </a:extLst>
          </p:cNvPr>
          <p:cNvSpPr>
            <a:spLocks noGrp="1"/>
          </p:cNvSpPr>
          <p:nvPr>
            <p:ph type="title"/>
          </p:nvPr>
        </p:nvSpPr>
        <p:spPr/>
        <p:txBody>
          <a:bodyPr/>
          <a:lstStyle/>
          <a:p>
            <a:r>
              <a:rPr lang="ro-RO" dirty="0"/>
              <a:t>About business</a:t>
            </a:r>
            <a:endParaRPr lang="en-GB" dirty="0"/>
          </a:p>
        </p:txBody>
      </p:sp>
      <p:sp>
        <p:nvSpPr>
          <p:cNvPr id="3" name="Content Placeholder 2">
            <a:extLst>
              <a:ext uri="{FF2B5EF4-FFF2-40B4-BE49-F238E27FC236}">
                <a16:creationId xmlns:a16="http://schemas.microsoft.com/office/drawing/2014/main" id="{62272465-7BA9-58CA-B9BB-EE4668033BE7}"/>
              </a:ext>
            </a:extLst>
          </p:cNvPr>
          <p:cNvSpPr>
            <a:spLocks noGrp="1"/>
          </p:cNvSpPr>
          <p:nvPr>
            <p:ph sz="half" idx="1"/>
          </p:nvPr>
        </p:nvSpPr>
        <p:spPr/>
        <p:txBody>
          <a:bodyPr>
            <a:normAutofit fontScale="77500" lnSpcReduction="20000"/>
          </a:bodyPr>
          <a:lstStyle/>
          <a:p>
            <a:r>
              <a:rPr lang="en-GB" b="1" dirty="0"/>
              <a:t>Key Takeaways</a:t>
            </a:r>
          </a:p>
          <a:p>
            <a:pPr>
              <a:buFont typeface="Arial" panose="020B0604020202020204" pitchFamily="34" charset="0"/>
              <a:buChar char="•"/>
            </a:pPr>
            <a:r>
              <a:rPr lang="en-GB" dirty="0"/>
              <a:t>A business is defined as an organization or enterprising entity engaged in commercial, industrial, or professional activities.</a:t>
            </a:r>
          </a:p>
          <a:p>
            <a:pPr>
              <a:buFont typeface="Arial" panose="020B0604020202020204" pitchFamily="34" charset="0"/>
              <a:buChar char="•"/>
            </a:pPr>
            <a:r>
              <a:rPr lang="en-GB" dirty="0"/>
              <a:t>Businesses can be for-profit entities or non-profit organizations.</a:t>
            </a:r>
          </a:p>
          <a:p>
            <a:pPr>
              <a:buFont typeface="Arial" panose="020B0604020202020204" pitchFamily="34" charset="0"/>
              <a:buChar char="•"/>
            </a:pPr>
            <a:r>
              <a:rPr lang="en-GB" dirty="0"/>
              <a:t>Business types range from limited liability companies to sole proprietorships, corporations, and partnerships.</a:t>
            </a:r>
          </a:p>
          <a:p>
            <a:pPr>
              <a:buFont typeface="Arial" panose="020B0604020202020204" pitchFamily="34" charset="0"/>
              <a:buChar char="•"/>
            </a:pPr>
            <a:r>
              <a:rPr lang="en-GB" dirty="0"/>
              <a:t>Some businesses run as small operations in a single industry while others are large operations that spread across many industries around the world.</a:t>
            </a:r>
          </a:p>
          <a:p>
            <a:endParaRPr lang="en-GB" dirty="0"/>
          </a:p>
        </p:txBody>
      </p:sp>
      <p:sp>
        <p:nvSpPr>
          <p:cNvPr id="4" name="Content Placeholder 3">
            <a:extLst>
              <a:ext uri="{FF2B5EF4-FFF2-40B4-BE49-F238E27FC236}">
                <a16:creationId xmlns:a16="http://schemas.microsoft.com/office/drawing/2014/main" id="{08DBC187-8898-C00C-C003-5F3582952A0E}"/>
              </a:ext>
            </a:extLst>
          </p:cNvPr>
          <p:cNvSpPr>
            <a:spLocks noGrp="1"/>
          </p:cNvSpPr>
          <p:nvPr>
            <p:ph sz="half" idx="2"/>
          </p:nvPr>
        </p:nvSpPr>
        <p:spPr/>
        <p:txBody>
          <a:bodyPr>
            <a:normAutofit fontScale="77500" lnSpcReduction="20000"/>
          </a:bodyPr>
          <a:lstStyle/>
          <a:p>
            <a:r>
              <a:rPr lang="en-GB" dirty="0" err="1"/>
              <a:t>Recomandări</a:t>
            </a:r>
            <a:r>
              <a:rPr lang="en-GB" dirty="0"/>
              <a:t> </a:t>
            </a:r>
            <a:r>
              <a:rPr lang="en-GB" dirty="0" err="1"/>
              <a:t>cheie</a:t>
            </a:r>
            <a:endParaRPr lang="ro-RO" dirty="0"/>
          </a:p>
          <a:p>
            <a:r>
              <a:rPr lang="en-GB" dirty="0"/>
              <a:t>O </a:t>
            </a:r>
            <a:r>
              <a:rPr lang="en-GB" dirty="0" err="1"/>
              <a:t>afacere</a:t>
            </a:r>
            <a:r>
              <a:rPr lang="en-GB" dirty="0"/>
              <a:t> </a:t>
            </a:r>
            <a:r>
              <a:rPr lang="en-GB" dirty="0" err="1"/>
              <a:t>este</a:t>
            </a:r>
            <a:r>
              <a:rPr lang="en-GB" dirty="0"/>
              <a:t> </a:t>
            </a:r>
            <a:r>
              <a:rPr lang="en-GB" dirty="0" err="1"/>
              <a:t>definită</a:t>
            </a:r>
            <a:r>
              <a:rPr lang="en-GB" dirty="0"/>
              <a:t> ca o </a:t>
            </a:r>
            <a:r>
              <a:rPr lang="en-GB" dirty="0" err="1"/>
              <a:t>organizație</a:t>
            </a:r>
            <a:r>
              <a:rPr lang="en-GB" dirty="0"/>
              <a:t> </a:t>
            </a:r>
            <a:r>
              <a:rPr lang="en-GB" dirty="0" err="1"/>
              <a:t>sau</a:t>
            </a:r>
            <a:r>
              <a:rPr lang="en-GB" dirty="0"/>
              <a:t> o </a:t>
            </a:r>
            <a:r>
              <a:rPr lang="en-GB" dirty="0" err="1"/>
              <a:t>entitate</a:t>
            </a:r>
            <a:r>
              <a:rPr lang="en-GB" dirty="0"/>
              <a:t> </a:t>
            </a:r>
            <a:r>
              <a:rPr lang="en-GB" dirty="0" err="1"/>
              <a:t>întreprinzătoare</a:t>
            </a:r>
            <a:r>
              <a:rPr lang="en-GB" dirty="0"/>
              <a:t> </a:t>
            </a:r>
            <a:r>
              <a:rPr lang="en-GB" dirty="0" err="1"/>
              <a:t>angajată</a:t>
            </a:r>
            <a:r>
              <a:rPr lang="en-GB" dirty="0"/>
              <a:t> </a:t>
            </a:r>
            <a:r>
              <a:rPr lang="en-GB" dirty="0" err="1"/>
              <a:t>în</a:t>
            </a:r>
            <a:r>
              <a:rPr lang="en-GB" dirty="0"/>
              <a:t> </a:t>
            </a:r>
            <a:r>
              <a:rPr lang="en-GB" dirty="0" err="1"/>
              <a:t>activități</a:t>
            </a:r>
            <a:r>
              <a:rPr lang="en-GB" dirty="0"/>
              <a:t> </a:t>
            </a:r>
            <a:r>
              <a:rPr lang="en-GB" dirty="0" err="1"/>
              <a:t>comerciale</a:t>
            </a:r>
            <a:r>
              <a:rPr lang="en-GB" dirty="0"/>
              <a:t>, </a:t>
            </a:r>
            <a:r>
              <a:rPr lang="en-GB" dirty="0" err="1"/>
              <a:t>industriale</a:t>
            </a:r>
            <a:r>
              <a:rPr lang="en-GB" dirty="0"/>
              <a:t> </a:t>
            </a:r>
            <a:r>
              <a:rPr lang="en-GB" dirty="0" err="1"/>
              <a:t>sau</a:t>
            </a:r>
            <a:r>
              <a:rPr lang="en-GB" dirty="0"/>
              <a:t> </a:t>
            </a:r>
            <a:r>
              <a:rPr lang="en-GB" dirty="0" err="1"/>
              <a:t>profesionale</a:t>
            </a:r>
            <a:r>
              <a:rPr lang="en-GB" dirty="0"/>
              <a:t>.</a:t>
            </a:r>
            <a:endParaRPr lang="ro-RO" dirty="0"/>
          </a:p>
          <a:p>
            <a:r>
              <a:rPr lang="en-GB" dirty="0" err="1"/>
              <a:t>Afacerile</a:t>
            </a:r>
            <a:r>
              <a:rPr lang="en-GB" dirty="0"/>
              <a:t> pot fi </a:t>
            </a:r>
            <a:r>
              <a:rPr lang="en-GB" dirty="0" err="1"/>
              <a:t>entități</a:t>
            </a:r>
            <a:r>
              <a:rPr lang="en-GB" dirty="0"/>
              <a:t> cu scop profit </a:t>
            </a:r>
            <a:r>
              <a:rPr lang="en-GB" dirty="0" err="1"/>
              <a:t>sau</a:t>
            </a:r>
            <a:r>
              <a:rPr lang="en-GB" dirty="0"/>
              <a:t> </a:t>
            </a:r>
            <a:r>
              <a:rPr lang="en-GB" dirty="0" err="1"/>
              <a:t>organizații</a:t>
            </a:r>
            <a:r>
              <a:rPr lang="en-GB" dirty="0"/>
              <a:t> non-profit.</a:t>
            </a:r>
            <a:endParaRPr lang="ro-RO" dirty="0"/>
          </a:p>
          <a:p>
            <a:r>
              <a:rPr lang="en-GB" dirty="0" err="1"/>
              <a:t>Tipurile</a:t>
            </a:r>
            <a:r>
              <a:rPr lang="en-GB" dirty="0"/>
              <a:t> de </a:t>
            </a:r>
            <a:r>
              <a:rPr lang="en-GB" dirty="0" err="1"/>
              <a:t>afaceri</a:t>
            </a:r>
            <a:r>
              <a:rPr lang="en-GB" dirty="0"/>
              <a:t> </a:t>
            </a:r>
            <a:r>
              <a:rPr lang="en-GB" dirty="0" err="1"/>
              <a:t>variază</a:t>
            </a:r>
            <a:r>
              <a:rPr lang="en-GB" dirty="0"/>
              <a:t> de la </a:t>
            </a:r>
            <a:r>
              <a:rPr lang="en-GB" dirty="0" err="1"/>
              <a:t>societăți</a:t>
            </a:r>
            <a:r>
              <a:rPr lang="en-GB" dirty="0"/>
              <a:t> cu </a:t>
            </a:r>
            <a:r>
              <a:rPr lang="en-GB" dirty="0" err="1"/>
              <a:t>răspundere</a:t>
            </a:r>
            <a:r>
              <a:rPr lang="en-GB" dirty="0"/>
              <a:t> </a:t>
            </a:r>
            <a:r>
              <a:rPr lang="en-GB" dirty="0" err="1"/>
              <a:t>limitată</a:t>
            </a:r>
            <a:r>
              <a:rPr lang="en-GB" dirty="0"/>
              <a:t> la </a:t>
            </a:r>
            <a:r>
              <a:rPr lang="en-GB" dirty="0" err="1"/>
              <a:t>întreprinderi</a:t>
            </a:r>
            <a:r>
              <a:rPr lang="en-GB" dirty="0"/>
              <a:t> </a:t>
            </a:r>
            <a:r>
              <a:rPr lang="en-GB" dirty="0" err="1"/>
              <a:t>individuale</a:t>
            </a:r>
            <a:r>
              <a:rPr lang="en-GB" dirty="0"/>
              <a:t>, </a:t>
            </a:r>
            <a:r>
              <a:rPr lang="en-GB" dirty="0" err="1"/>
              <a:t>corporații</a:t>
            </a:r>
            <a:r>
              <a:rPr lang="en-GB" dirty="0"/>
              <a:t> </a:t>
            </a:r>
            <a:r>
              <a:rPr lang="en-GB" dirty="0" err="1"/>
              <a:t>și</a:t>
            </a:r>
            <a:r>
              <a:rPr lang="en-GB" dirty="0"/>
              <a:t> </a:t>
            </a:r>
            <a:r>
              <a:rPr lang="en-GB" dirty="0" err="1"/>
              <a:t>parteneriate</a:t>
            </a:r>
            <a:r>
              <a:rPr lang="en-GB" dirty="0"/>
              <a:t>.</a:t>
            </a:r>
            <a:endParaRPr lang="ro-RO" dirty="0"/>
          </a:p>
          <a:p>
            <a:r>
              <a:rPr lang="en-GB" dirty="0" err="1"/>
              <a:t>Unele</a:t>
            </a:r>
            <a:r>
              <a:rPr lang="en-GB" dirty="0"/>
              <a:t> </a:t>
            </a:r>
            <a:r>
              <a:rPr lang="en-GB" dirty="0" err="1"/>
              <a:t>companii</a:t>
            </a:r>
            <a:r>
              <a:rPr lang="en-GB" dirty="0"/>
              <a:t> </a:t>
            </a:r>
            <a:r>
              <a:rPr lang="en-GB" dirty="0" err="1"/>
              <a:t>rulează</a:t>
            </a:r>
            <a:r>
              <a:rPr lang="en-GB" dirty="0"/>
              <a:t> ca </a:t>
            </a:r>
            <a:r>
              <a:rPr lang="en-GB" dirty="0" err="1"/>
              <a:t>operațiuni</a:t>
            </a:r>
            <a:r>
              <a:rPr lang="en-GB" dirty="0"/>
              <a:t> </a:t>
            </a:r>
            <a:r>
              <a:rPr lang="en-GB" dirty="0" err="1"/>
              <a:t>mici</a:t>
            </a:r>
            <a:r>
              <a:rPr lang="en-GB" dirty="0"/>
              <a:t> </a:t>
            </a:r>
            <a:r>
              <a:rPr lang="en-GB" dirty="0" err="1"/>
              <a:t>într</a:t>
            </a:r>
            <a:r>
              <a:rPr lang="en-GB" dirty="0"/>
              <a:t>-o </a:t>
            </a:r>
            <a:r>
              <a:rPr lang="en-GB" dirty="0" err="1"/>
              <a:t>singură</a:t>
            </a:r>
            <a:r>
              <a:rPr lang="en-GB" dirty="0"/>
              <a:t> </a:t>
            </a:r>
            <a:r>
              <a:rPr lang="en-GB" dirty="0" err="1"/>
              <a:t>industrie</a:t>
            </a:r>
            <a:r>
              <a:rPr lang="en-GB" dirty="0"/>
              <a:t>, </a:t>
            </a:r>
            <a:r>
              <a:rPr lang="en-GB" dirty="0" err="1"/>
              <a:t>în</a:t>
            </a:r>
            <a:r>
              <a:rPr lang="en-GB" dirty="0"/>
              <a:t> </a:t>
            </a:r>
            <a:r>
              <a:rPr lang="en-GB" dirty="0" err="1"/>
              <a:t>timp</a:t>
            </a:r>
            <a:r>
              <a:rPr lang="en-GB" dirty="0"/>
              <a:t> </a:t>
            </a:r>
            <a:r>
              <a:rPr lang="en-GB" dirty="0" err="1"/>
              <a:t>ce</a:t>
            </a:r>
            <a:r>
              <a:rPr lang="en-GB" dirty="0"/>
              <a:t> </a:t>
            </a:r>
            <a:r>
              <a:rPr lang="en-GB" dirty="0" err="1"/>
              <a:t>altele</a:t>
            </a:r>
            <a:r>
              <a:rPr lang="en-GB" dirty="0"/>
              <a:t> sunt </a:t>
            </a:r>
            <a:r>
              <a:rPr lang="en-GB" dirty="0" err="1"/>
              <a:t>operațiuni</a:t>
            </a:r>
            <a:r>
              <a:rPr lang="en-GB" dirty="0"/>
              <a:t> </a:t>
            </a:r>
            <a:r>
              <a:rPr lang="en-GB" dirty="0" err="1"/>
              <a:t>mari</a:t>
            </a:r>
            <a:r>
              <a:rPr lang="en-GB" dirty="0"/>
              <a:t> care se </a:t>
            </a:r>
            <a:r>
              <a:rPr lang="en-GB" dirty="0" err="1"/>
              <a:t>răspândesc</a:t>
            </a:r>
            <a:r>
              <a:rPr lang="en-GB" dirty="0"/>
              <a:t> </a:t>
            </a:r>
            <a:r>
              <a:rPr lang="en-GB" dirty="0" err="1"/>
              <a:t>în</a:t>
            </a:r>
            <a:r>
              <a:rPr lang="en-GB" dirty="0"/>
              <a:t> </a:t>
            </a:r>
            <a:r>
              <a:rPr lang="en-GB" dirty="0" err="1"/>
              <a:t>multe</a:t>
            </a:r>
            <a:r>
              <a:rPr lang="en-GB" dirty="0"/>
              <a:t> </a:t>
            </a:r>
            <a:r>
              <a:rPr lang="en-GB" dirty="0" err="1"/>
              <a:t>industrii</a:t>
            </a:r>
            <a:r>
              <a:rPr lang="en-GB" dirty="0"/>
              <a:t> din </a:t>
            </a:r>
            <a:r>
              <a:rPr lang="en-GB" dirty="0" err="1"/>
              <a:t>întreaga</a:t>
            </a:r>
            <a:r>
              <a:rPr lang="en-GB" dirty="0"/>
              <a:t> </a:t>
            </a:r>
            <a:r>
              <a:rPr lang="en-GB" dirty="0" err="1"/>
              <a:t>lume</a:t>
            </a:r>
            <a:r>
              <a:rPr lang="en-GB" dirty="0"/>
              <a:t>.</a:t>
            </a:r>
            <a:endParaRPr lang="ro-RO" dirty="0"/>
          </a:p>
        </p:txBody>
      </p:sp>
    </p:spTree>
    <p:extLst>
      <p:ext uri="{BB962C8B-B14F-4D97-AF65-F5344CB8AC3E}">
        <p14:creationId xmlns:p14="http://schemas.microsoft.com/office/powerpoint/2010/main" val="883045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4D44-D1FC-53E1-A47F-B101DED3C746}"/>
              </a:ext>
            </a:extLst>
          </p:cNvPr>
          <p:cNvSpPr>
            <a:spLocks noGrp="1"/>
          </p:cNvSpPr>
          <p:nvPr>
            <p:ph type="title"/>
          </p:nvPr>
        </p:nvSpPr>
        <p:spPr/>
        <p:txBody>
          <a:bodyPr/>
          <a:lstStyle/>
          <a:p>
            <a:r>
              <a:rPr lang="ro-RO" dirty="0"/>
              <a:t>About </a:t>
            </a:r>
            <a:r>
              <a:rPr lang="en-GB" b="1" dirty="0">
                <a:latin typeface="Times New Roman" panose="02020603050405020304" pitchFamily="18" charset="0"/>
                <a:ea typeface="Times New Roman" panose="02020603050405020304" pitchFamily="18" charset="0"/>
              </a:rPr>
              <a:t>Security</a:t>
            </a:r>
            <a:br>
              <a:rPr lang="ro-RO" b="1" dirty="0">
                <a:latin typeface="Times New Roman" panose="02020603050405020304" pitchFamily="18" charset="0"/>
                <a:ea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8AAC1DCD-F08B-45E7-DB35-DAD10B2544D5}"/>
              </a:ext>
            </a:extLst>
          </p:cNvPr>
          <p:cNvSpPr>
            <a:spLocks noGrp="1"/>
          </p:cNvSpPr>
          <p:nvPr>
            <p:ph sz="half" idx="1"/>
          </p:nvPr>
        </p:nvSpPr>
        <p:spPr>
          <a:xfrm>
            <a:off x="838200" y="1825625"/>
            <a:ext cx="5181600" cy="4667250"/>
          </a:xfrm>
        </p:spPr>
        <p:txBody>
          <a:bodyPr>
            <a:normAutofit fontScale="70000" lnSpcReduction="20000"/>
          </a:bodyPr>
          <a:lstStyle/>
          <a:p>
            <a:r>
              <a:rPr lang="en-GB" b="1" dirty="0"/>
              <a:t>Security is the absence of threats</a:t>
            </a:r>
            <a:r>
              <a:rPr lang="en-GB" dirty="0"/>
              <a:t>.</a:t>
            </a:r>
            <a:endParaRPr lang="ro-RO" dirty="0"/>
          </a:p>
          <a:p>
            <a:endParaRPr lang="ro-RO" dirty="0"/>
          </a:p>
          <a:p>
            <a:r>
              <a:rPr lang="en-GB" dirty="0"/>
              <a:t>it can be applied to anyone and anything: We can talk about global, international, national, regional security,</a:t>
            </a:r>
            <a:r>
              <a:rPr lang="ro-RO" dirty="0"/>
              <a:t> </a:t>
            </a:r>
            <a:r>
              <a:rPr lang="en-GB" dirty="0"/>
              <a:t>organizations, groups or individuals.</a:t>
            </a:r>
            <a:endParaRPr lang="ro-RO" dirty="0"/>
          </a:p>
          <a:p>
            <a:endParaRPr lang="ro-RO" dirty="0"/>
          </a:p>
          <a:p>
            <a:r>
              <a:rPr lang="en-GB" dirty="0"/>
              <a:t>security means survival.</a:t>
            </a:r>
            <a:endParaRPr lang="ro-RO" dirty="0"/>
          </a:p>
          <a:p>
            <a:r>
              <a:rPr lang="en-GB" dirty="0"/>
              <a:t>security means the absence of threats and the promotion of well-being and quality of life.</a:t>
            </a:r>
            <a:endParaRPr lang="ro-RO" dirty="0"/>
          </a:p>
          <a:p>
            <a:r>
              <a:rPr lang="en-GB" dirty="0"/>
              <a:t>in an objective sense, it measures the absence of threats to the acquired values,</a:t>
            </a:r>
            <a:endParaRPr lang="ro-RO" dirty="0"/>
          </a:p>
          <a:p>
            <a:r>
              <a:rPr lang="en-GB" dirty="0"/>
              <a:t>- in a subjective sense, it measures the absence of fear that such values will be attacked.</a:t>
            </a:r>
          </a:p>
        </p:txBody>
      </p:sp>
      <p:sp>
        <p:nvSpPr>
          <p:cNvPr id="4" name="Content Placeholder 3">
            <a:extLst>
              <a:ext uri="{FF2B5EF4-FFF2-40B4-BE49-F238E27FC236}">
                <a16:creationId xmlns:a16="http://schemas.microsoft.com/office/drawing/2014/main" id="{45429035-16DF-7FC9-C6AB-3D2444087133}"/>
              </a:ext>
            </a:extLst>
          </p:cNvPr>
          <p:cNvSpPr>
            <a:spLocks noGrp="1"/>
          </p:cNvSpPr>
          <p:nvPr>
            <p:ph sz="half" idx="2"/>
          </p:nvPr>
        </p:nvSpPr>
        <p:spPr/>
        <p:txBody>
          <a:bodyPr>
            <a:normAutofit fontScale="70000" lnSpcReduction="20000"/>
          </a:bodyPr>
          <a:lstStyle/>
          <a:p>
            <a:r>
              <a:rPr lang="en-GB" dirty="0" err="1"/>
              <a:t>Securitatea</a:t>
            </a:r>
            <a:r>
              <a:rPr lang="en-GB" dirty="0"/>
              <a:t> </a:t>
            </a:r>
            <a:r>
              <a:rPr lang="en-GB" dirty="0" err="1"/>
              <a:t>reprezintă</a:t>
            </a:r>
            <a:r>
              <a:rPr lang="en-GB" dirty="0"/>
              <a:t> </a:t>
            </a:r>
            <a:r>
              <a:rPr lang="en-GB" dirty="0" err="1"/>
              <a:t>lipsa</a:t>
            </a:r>
            <a:r>
              <a:rPr lang="en-GB" dirty="0"/>
              <a:t> </a:t>
            </a:r>
            <a:r>
              <a:rPr lang="en-GB" dirty="0" err="1"/>
              <a:t>ameninţărilor</a:t>
            </a:r>
            <a:r>
              <a:rPr lang="en-GB" dirty="0"/>
              <a:t>. </a:t>
            </a:r>
          </a:p>
          <a:p>
            <a:r>
              <a:rPr lang="en-GB" dirty="0"/>
              <a:t>- se </a:t>
            </a:r>
            <a:r>
              <a:rPr lang="en-GB" dirty="0" err="1"/>
              <a:t>poate</a:t>
            </a:r>
            <a:r>
              <a:rPr lang="en-GB" dirty="0"/>
              <a:t> </a:t>
            </a:r>
            <a:r>
              <a:rPr lang="en-GB" dirty="0" err="1"/>
              <a:t>aplica</a:t>
            </a:r>
            <a:r>
              <a:rPr lang="en-GB" dirty="0"/>
              <a:t> </a:t>
            </a:r>
            <a:r>
              <a:rPr lang="en-GB" dirty="0" err="1"/>
              <a:t>oricui</a:t>
            </a:r>
            <a:r>
              <a:rPr lang="en-GB" dirty="0"/>
              <a:t> </a:t>
            </a:r>
            <a:r>
              <a:rPr lang="en-GB" dirty="0" err="1"/>
              <a:t>şi</a:t>
            </a:r>
            <a:r>
              <a:rPr lang="en-GB" dirty="0"/>
              <a:t> </a:t>
            </a:r>
            <a:r>
              <a:rPr lang="en-GB" dirty="0" err="1"/>
              <a:t>oricărui</a:t>
            </a:r>
            <a:r>
              <a:rPr lang="en-GB" dirty="0"/>
              <a:t> </a:t>
            </a:r>
            <a:r>
              <a:rPr lang="en-GB" dirty="0" err="1"/>
              <a:t>lucru</a:t>
            </a:r>
            <a:r>
              <a:rPr lang="en-GB" dirty="0"/>
              <a:t>: </a:t>
            </a:r>
            <a:r>
              <a:rPr lang="en-GB" dirty="0" err="1"/>
              <a:t>Putem</a:t>
            </a:r>
            <a:r>
              <a:rPr lang="en-GB" dirty="0"/>
              <a:t> </a:t>
            </a:r>
            <a:r>
              <a:rPr lang="en-GB" dirty="0" err="1"/>
              <a:t>vorbi</a:t>
            </a:r>
            <a:r>
              <a:rPr lang="en-GB" dirty="0"/>
              <a:t> de </a:t>
            </a:r>
            <a:r>
              <a:rPr lang="en-GB" dirty="0" err="1"/>
              <a:t>securitate</a:t>
            </a:r>
            <a:r>
              <a:rPr lang="en-GB" dirty="0"/>
              <a:t> </a:t>
            </a:r>
            <a:r>
              <a:rPr lang="en-GB" dirty="0" err="1"/>
              <a:t>globală</a:t>
            </a:r>
            <a:r>
              <a:rPr lang="en-GB" dirty="0"/>
              <a:t>, </a:t>
            </a:r>
            <a:r>
              <a:rPr lang="en-GB" dirty="0" err="1"/>
              <a:t>internaţională</a:t>
            </a:r>
            <a:r>
              <a:rPr lang="en-GB" dirty="0"/>
              <a:t>, </a:t>
            </a:r>
            <a:r>
              <a:rPr lang="en-GB" dirty="0" err="1"/>
              <a:t>naţională</a:t>
            </a:r>
            <a:r>
              <a:rPr lang="en-GB" dirty="0"/>
              <a:t>, </a:t>
            </a:r>
            <a:r>
              <a:rPr lang="en-GB" dirty="0" err="1"/>
              <a:t>regională</a:t>
            </a:r>
            <a:r>
              <a:rPr lang="en-GB" dirty="0"/>
              <a:t>, a</a:t>
            </a:r>
            <a:r>
              <a:rPr lang="ro-RO" dirty="0"/>
              <a:t> </a:t>
            </a:r>
            <a:r>
              <a:rPr lang="en-GB" dirty="0" err="1"/>
              <a:t>organizaţiilor</a:t>
            </a:r>
            <a:r>
              <a:rPr lang="en-GB" dirty="0"/>
              <a:t>, </a:t>
            </a:r>
            <a:r>
              <a:rPr lang="en-GB" dirty="0" err="1"/>
              <a:t>grupurilor</a:t>
            </a:r>
            <a:r>
              <a:rPr lang="en-GB" dirty="0"/>
              <a:t> </a:t>
            </a:r>
            <a:r>
              <a:rPr lang="en-GB" dirty="0" err="1"/>
              <a:t>sau</a:t>
            </a:r>
            <a:r>
              <a:rPr lang="en-GB" dirty="0"/>
              <a:t> </a:t>
            </a:r>
            <a:r>
              <a:rPr lang="en-GB" dirty="0" err="1"/>
              <a:t>indivizilor</a:t>
            </a:r>
            <a:r>
              <a:rPr lang="en-GB" dirty="0"/>
              <a:t>. </a:t>
            </a:r>
          </a:p>
          <a:p>
            <a:endParaRPr lang="en-GB" dirty="0"/>
          </a:p>
          <a:p>
            <a:r>
              <a:rPr lang="en-GB" dirty="0"/>
              <a:t>- </a:t>
            </a:r>
            <a:r>
              <a:rPr lang="en-GB" dirty="0" err="1"/>
              <a:t>securitatea</a:t>
            </a:r>
            <a:r>
              <a:rPr lang="en-GB" dirty="0"/>
              <a:t> </a:t>
            </a:r>
            <a:r>
              <a:rPr lang="en-GB" dirty="0" err="1"/>
              <a:t>înseamnă</a:t>
            </a:r>
            <a:r>
              <a:rPr lang="en-GB" dirty="0"/>
              <a:t> </a:t>
            </a:r>
            <a:r>
              <a:rPr lang="en-GB" dirty="0" err="1"/>
              <a:t>supravieţuire</a:t>
            </a:r>
            <a:r>
              <a:rPr lang="en-GB" dirty="0"/>
              <a:t>.</a:t>
            </a:r>
          </a:p>
          <a:p>
            <a:r>
              <a:rPr lang="en-GB" dirty="0"/>
              <a:t>- </a:t>
            </a:r>
            <a:r>
              <a:rPr lang="en-GB" dirty="0" err="1"/>
              <a:t>securitatea</a:t>
            </a:r>
            <a:r>
              <a:rPr lang="en-GB" dirty="0"/>
              <a:t> </a:t>
            </a:r>
            <a:r>
              <a:rPr lang="en-GB" dirty="0" err="1"/>
              <a:t>reprezintă</a:t>
            </a:r>
            <a:r>
              <a:rPr lang="en-GB" dirty="0"/>
              <a:t> </a:t>
            </a:r>
            <a:r>
              <a:rPr lang="en-GB" dirty="0" err="1"/>
              <a:t>absenţa</a:t>
            </a:r>
            <a:r>
              <a:rPr lang="en-GB" dirty="0"/>
              <a:t> </a:t>
            </a:r>
            <a:r>
              <a:rPr lang="en-GB" dirty="0" err="1"/>
              <a:t>ameninţării</a:t>
            </a:r>
            <a:r>
              <a:rPr lang="en-GB" dirty="0"/>
              <a:t> </a:t>
            </a:r>
            <a:r>
              <a:rPr lang="en-GB" dirty="0" err="1"/>
              <a:t>şi</a:t>
            </a:r>
            <a:r>
              <a:rPr lang="en-GB" dirty="0"/>
              <a:t> </a:t>
            </a:r>
            <a:r>
              <a:rPr lang="en-GB" dirty="0" err="1"/>
              <a:t>promovarea</a:t>
            </a:r>
            <a:r>
              <a:rPr lang="en-GB" dirty="0"/>
              <a:t> </a:t>
            </a:r>
            <a:r>
              <a:rPr lang="en-GB" dirty="0" err="1"/>
              <a:t>bunăstării</a:t>
            </a:r>
            <a:r>
              <a:rPr lang="en-GB" dirty="0"/>
              <a:t> </a:t>
            </a:r>
            <a:r>
              <a:rPr lang="en-GB" dirty="0" err="1"/>
              <a:t>şi</a:t>
            </a:r>
            <a:r>
              <a:rPr lang="en-GB" dirty="0"/>
              <a:t> </a:t>
            </a:r>
            <a:r>
              <a:rPr lang="en-GB" dirty="0" err="1"/>
              <a:t>calităţii</a:t>
            </a:r>
            <a:r>
              <a:rPr lang="en-GB" dirty="0"/>
              <a:t> </a:t>
            </a:r>
            <a:r>
              <a:rPr lang="en-GB" dirty="0" err="1"/>
              <a:t>vieţii</a:t>
            </a:r>
            <a:r>
              <a:rPr lang="en-GB" dirty="0"/>
              <a:t>.</a:t>
            </a:r>
          </a:p>
          <a:p>
            <a:endParaRPr lang="en-GB" dirty="0"/>
          </a:p>
          <a:p>
            <a:r>
              <a:rPr lang="en-GB" dirty="0"/>
              <a:t>- </a:t>
            </a:r>
            <a:r>
              <a:rPr lang="en-GB" dirty="0" err="1"/>
              <a:t>în</a:t>
            </a:r>
            <a:r>
              <a:rPr lang="en-GB" dirty="0"/>
              <a:t> </a:t>
            </a:r>
            <a:r>
              <a:rPr lang="en-GB" dirty="0" err="1"/>
              <a:t>sens</a:t>
            </a:r>
            <a:r>
              <a:rPr lang="en-GB" dirty="0"/>
              <a:t> </a:t>
            </a:r>
            <a:r>
              <a:rPr lang="en-GB" dirty="0" err="1"/>
              <a:t>obiectiv</a:t>
            </a:r>
            <a:r>
              <a:rPr lang="en-GB" dirty="0"/>
              <a:t>, </a:t>
            </a:r>
            <a:r>
              <a:rPr lang="en-GB" dirty="0" err="1"/>
              <a:t>măsoară</a:t>
            </a:r>
            <a:r>
              <a:rPr lang="en-GB" dirty="0"/>
              <a:t> </a:t>
            </a:r>
            <a:r>
              <a:rPr lang="en-GB" dirty="0" err="1"/>
              <a:t>absenţa</a:t>
            </a:r>
            <a:r>
              <a:rPr lang="en-GB" dirty="0"/>
              <a:t> </a:t>
            </a:r>
            <a:r>
              <a:rPr lang="en-GB" dirty="0" err="1"/>
              <a:t>ameninţărilor</a:t>
            </a:r>
            <a:r>
              <a:rPr lang="en-GB" dirty="0"/>
              <a:t> la </a:t>
            </a:r>
            <a:r>
              <a:rPr lang="en-GB" dirty="0" err="1"/>
              <a:t>adresa</a:t>
            </a:r>
            <a:r>
              <a:rPr lang="en-GB" dirty="0"/>
              <a:t> </a:t>
            </a:r>
            <a:r>
              <a:rPr lang="en-GB" dirty="0" err="1"/>
              <a:t>valorilor</a:t>
            </a:r>
            <a:r>
              <a:rPr lang="en-GB" dirty="0"/>
              <a:t> </a:t>
            </a:r>
            <a:r>
              <a:rPr lang="en-GB" dirty="0" err="1"/>
              <a:t>dobândite</a:t>
            </a:r>
            <a:r>
              <a:rPr lang="en-GB" dirty="0"/>
              <a:t>, </a:t>
            </a:r>
          </a:p>
          <a:p>
            <a:r>
              <a:rPr lang="en-GB" dirty="0"/>
              <a:t>- </a:t>
            </a:r>
            <a:r>
              <a:rPr lang="en-GB" dirty="0" err="1"/>
              <a:t>în</a:t>
            </a:r>
            <a:r>
              <a:rPr lang="en-GB" dirty="0"/>
              <a:t> </a:t>
            </a:r>
            <a:r>
              <a:rPr lang="en-GB" dirty="0" err="1"/>
              <a:t>sens</a:t>
            </a:r>
            <a:r>
              <a:rPr lang="en-GB" dirty="0"/>
              <a:t> </a:t>
            </a:r>
            <a:r>
              <a:rPr lang="en-GB" dirty="0" err="1"/>
              <a:t>subiectiv</a:t>
            </a:r>
            <a:r>
              <a:rPr lang="en-GB" dirty="0"/>
              <a:t>, </a:t>
            </a:r>
            <a:r>
              <a:rPr lang="en-GB" dirty="0" err="1"/>
              <a:t>măsoară</a:t>
            </a:r>
            <a:r>
              <a:rPr lang="en-GB" dirty="0"/>
              <a:t> </a:t>
            </a:r>
            <a:r>
              <a:rPr lang="en-GB" dirty="0" err="1"/>
              <a:t>absenţa</a:t>
            </a:r>
            <a:r>
              <a:rPr lang="en-GB" dirty="0"/>
              <a:t> </a:t>
            </a:r>
            <a:r>
              <a:rPr lang="en-GB" dirty="0" err="1"/>
              <a:t>temerii</a:t>
            </a:r>
            <a:r>
              <a:rPr lang="en-GB" dirty="0"/>
              <a:t> </a:t>
            </a:r>
            <a:r>
              <a:rPr lang="en-GB" dirty="0" err="1"/>
              <a:t>că</a:t>
            </a:r>
            <a:r>
              <a:rPr lang="en-GB" dirty="0"/>
              <a:t> </a:t>
            </a:r>
            <a:r>
              <a:rPr lang="en-GB" dirty="0" err="1"/>
              <a:t>asemenea</a:t>
            </a:r>
            <a:r>
              <a:rPr lang="en-GB" dirty="0"/>
              <a:t> </a:t>
            </a:r>
            <a:r>
              <a:rPr lang="en-GB" dirty="0" err="1"/>
              <a:t>valori</a:t>
            </a:r>
            <a:r>
              <a:rPr lang="en-GB" dirty="0"/>
              <a:t> </a:t>
            </a:r>
            <a:r>
              <a:rPr lang="en-GB" dirty="0" err="1"/>
              <a:t>vor</a:t>
            </a:r>
            <a:r>
              <a:rPr lang="en-GB" dirty="0"/>
              <a:t> fi </a:t>
            </a:r>
            <a:r>
              <a:rPr lang="en-GB" dirty="0" err="1"/>
              <a:t>atacate</a:t>
            </a:r>
            <a:r>
              <a:rPr lang="en-GB" dirty="0"/>
              <a:t>.</a:t>
            </a:r>
          </a:p>
        </p:txBody>
      </p:sp>
    </p:spTree>
    <p:extLst>
      <p:ext uri="{BB962C8B-B14F-4D97-AF65-F5344CB8AC3E}">
        <p14:creationId xmlns:p14="http://schemas.microsoft.com/office/powerpoint/2010/main" val="117282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91F9A83-8768-4FCA-907A-4E8C93CB45AA}"/>
              </a:ext>
            </a:extLst>
          </p:cNvPr>
          <p:cNvSpPr/>
          <p:nvPr/>
        </p:nvSpPr>
        <p:spPr>
          <a:xfrm>
            <a:off x="1805273" y="689739"/>
            <a:ext cx="8229600" cy="5235606"/>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ro-RO" sz="2800" dirty="0">
                <a:ln w="0"/>
                <a:solidFill>
                  <a:schemeClr val="tx1"/>
                </a:solidFill>
                <a:effectLst>
                  <a:outerShdw blurRad="38100" dist="19050" dir="2700000" algn="tl" rotWithShape="0">
                    <a:schemeClr val="dk1">
                      <a:alpha val="40000"/>
                    </a:schemeClr>
                  </a:outerShdw>
                </a:effectLst>
              </a:rPr>
              <a:t>SECURITATE ORGANIZAȚIONALĂ</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3" name="Isosceles Triangle 2">
            <a:extLst>
              <a:ext uri="{FF2B5EF4-FFF2-40B4-BE49-F238E27FC236}">
                <a16:creationId xmlns:a16="http://schemas.microsoft.com/office/drawing/2014/main" id="{71041203-9BD2-4B26-BB27-39723EA54566}"/>
              </a:ext>
            </a:extLst>
          </p:cNvPr>
          <p:cNvSpPr/>
          <p:nvPr/>
        </p:nvSpPr>
        <p:spPr>
          <a:xfrm rot="1655423">
            <a:off x="3058031" y="970180"/>
            <a:ext cx="2468541" cy="156356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600" b="1" dirty="0"/>
              <a:t>SECURITATE FIZICĂ</a:t>
            </a:r>
            <a:endParaRPr lang="en-GB" sz="1600" b="1" dirty="0"/>
          </a:p>
        </p:txBody>
      </p:sp>
      <p:sp>
        <p:nvSpPr>
          <p:cNvPr id="5" name="Isosceles Triangle 4">
            <a:extLst>
              <a:ext uri="{FF2B5EF4-FFF2-40B4-BE49-F238E27FC236}">
                <a16:creationId xmlns:a16="http://schemas.microsoft.com/office/drawing/2014/main" id="{DF6ACD0D-7DC9-47A4-A681-8F47100097B3}"/>
              </a:ext>
            </a:extLst>
          </p:cNvPr>
          <p:cNvSpPr/>
          <p:nvPr/>
        </p:nvSpPr>
        <p:spPr>
          <a:xfrm rot="10800000">
            <a:off x="5086800" y="921058"/>
            <a:ext cx="1766657" cy="2186497"/>
          </a:xfrm>
          <a:prstGeom prst="triangle">
            <a:avLst>
              <a:gd name="adj" fmla="val 59900"/>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ro-RO" sz="1400" b="1" dirty="0">
                <a:solidFill>
                  <a:schemeClr val="accent4"/>
                </a:solidFill>
              </a:rPr>
              <a:t>SECURITATEA</a:t>
            </a:r>
          </a:p>
          <a:p>
            <a:pPr algn="ctr"/>
            <a:r>
              <a:rPr lang="ro-RO" sz="1400" b="1" dirty="0">
                <a:solidFill>
                  <a:schemeClr val="accent4"/>
                </a:solidFill>
              </a:rPr>
              <a:t>PERSONALULUI</a:t>
            </a:r>
            <a:endParaRPr lang="en-GB" sz="1400" b="1" dirty="0">
              <a:solidFill>
                <a:schemeClr val="accent4"/>
              </a:solidFill>
            </a:endParaRPr>
          </a:p>
        </p:txBody>
      </p:sp>
      <p:sp>
        <p:nvSpPr>
          <p:cNvPr id="7" name="Isosceles Triangle 6">
            <a:extLst>
              <a:ext uri="{FF2B5EF4-FFF2-40B4-BE49-F238E27FC236}">
                <a16:creationId xmlns:a16="http://schemas.microsoft.com/office/drawing/2014/main" id="{78434396-2219-456B-B64D-FEC255F1CB36}"/>
              </a:ext>
            </a:extLst>
          </p:cNvPr>
          <p:cNvSpPr/>
          <p:nvPr/>
        </p:nvSpPr>
        <p:spPr>
          <a:xfrm rot="13380159">
            <a:off x="6447352" y="1225929"/>
            <a:ext cx="1738967" cy="223124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ro-RO" dirty="0">
                <a:solidFill>
                  <a:schemeClr val="accent1"/>
                </a:solidFill>
              </a:rPr>
              <a:t>SECURITEA</a:t>
            </a:r>
            <a:r>
              <a:rPr lang="ro-RO" dirty="0"/>
              <a:t> </a:t>
            </a:r>
            <a:r>
              <a:rPr lang="ro-RO" dirty="0">
                <a:solidFill>
                  <a:schemeClr val="accent1"/>
                </a:solidFill>
              </a:rPr>
              <a:t>INFORMAȚIILOR</a:t>
            </a:r>
            <a:endParaRPr lang="en-GB" dirty="0">
              <a:solidFill>
                <a:schemeClr val="accent1"/>
              </a:solidFill>
            </a:endParaRPr>
          </a:p>
        </p:txBody>
      </p:sp>
      <p:sp>
        <p:nvSpPr>
          <p:cNvPr id="8" name="Oval 7">
            <a:extLst>
              <a:ext uri="{FF2B5EF4-FFF2-40B4-BE49-F238E27FC236}">
                <a16:creationId xmlns:a16="http://schemas.microsoft.com/office/drawing/2014/main" id="{3920D953-CDA1-48BD-B840-C6F0903EA33A}"/>
              </a:ext>
            </a:extLst>
          </p:cNvPr>
          <p:cNvSpPr/>
          <p:nvPr/>
        </p:nvSpPr>
        <p:spPr>
          <a:xfrm>
            <a:off x="7887855" y="2743200"/>
            <a:ext cx="1659016" cy="6858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o-RO" sz="1000" b="1" dirty="0">
                <a:solidFill>
                  <a:schemeClr val="accent1"/>
                </a:solidFill>
              </a:rPr>
              <a:t>PROTECTIA DATELOR CU CARCATER PERSONAL </a:t>
            </a:r>
            <a:endParaRPr lang="en-GB" sz="1000" b="1" dirty="0">
              <a:solidFill>
                <a:schemeClr val="accent1"/>
              </a:solidFill>
            </a:endParaRPr>
          </a:p>
        </p:txBody>
      </p:sp>
      <p:sp>
        <p:nvSpPr>
          <p:cNvPr id="12" name="Oval 11">
            <a:extLst>
              <a:ext uri="{FF2B5EF4-FFF2-40B4-BE49-F238E27FC236}">
                <a16:creationId xmlns:a16="http://schemas.microsoft.com/office/drawing/2014/main" id="{BD2D966A-4334-4CAC-AC42-B6BA74394AF2}"/>
              </a:ext>
            </a:extLst>
          </p:cNvPr>
          <p:cNvSpPr/>
          <p:nvPr/>
        </p:nvSpPr>
        <p:spPr>
          <a:xfrm>
            <a:off x="7130473" y="4137892"/>
            <a:ext cx="1762527" cy="72473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o-RO" sz="1000" b="1" dirty="0">
                <a:solidFill>
                  <a:schemeClr val="accent1"/>
                </a:solidFill>
              </a:rPr>
              <a:t>SECURITATEA DOCUMENTELOR</a:t>
            </a:r>
            <a:endParaRPr lang="en-GB" sz="1000" b="1" dirty="0">
              <a:solidFill>
                <a:schemeClr val="accent1"/>
              </a:solidFill>
            </a:endParaRPr>
          </a:p>
        </p:txBody>
      </p:sp>
      <p:sp>
        <p:nvSpPr>
          <p:cNvPr id="13" name="Isosceles Triangle 12">
            <a:extLst>
              <a:ext uri="{FF2B5EF4-FFF2-40B4-BE49-F238E27FC236}">
                <a16:creationId xmlns:a16="http://schemas.microsoft.com/office/drawing/2014/main" id="{1CA51554-F016-468E-BE3B-396127701C80}"/>
              </a:ext>
            </a:extLst>
          </p:cNvPr>
          <p:cNvSpPr/>
          <p:nvPr/>
        </p:nvSpPr>
        <p:spPr>
          <a:xfrm>
            <a:off x="4770578" y="3519055"/>
            <a:ext cx="2359895" cy="2253672"/>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vert="horz" rtlCol="0" anchor="ctr"/>
          <a:lstStyle/>
          <a:p>
            <a:pPr algn="ctr"/>
            <a:r>
              <a:rPr lang="ro-RO" sz="1200" dirty="0">
                <a:solidFill>
                  <a:schemeClr val="tx1"/>
                </a:solidFill>
              </a:rPr>
              <a:t>SECURITATEA SISTEMELOR INFORMATICE</a:t>
            </a:r>
            <a:endParaRPr lang="en-GB" sz="1200" dirty="0">
              <a:solidFill>
                <a:schemeClr val="tx1"/>
              </a:solidFill>
            </a:endParaRPr>
          </a:p>
        </p:txBody>
      </p:sp>
      <p:sp>
        <p:nvSpPr>
          <p:cNvPr id="14" name="Oval 13">
            <a:extLst>
              <a:ext uri="{FF2B5EF4-FFF2-40B4-BE49-F238E27FC236}">
                <a16:creationId xmlns:a16="http://schemas.microsoft.com/office/drawing/2014/main" id="{B22FA9BE-F283-4CC7-932C-CAA5E5BE9D73}"/>
              </a:ext>
            </a:extLst>
          </p:cNvPr>
          <p:cNvSpPr/>
          <p:nvPr/>
        </p:nvSpPr>
        <p:spPr>
          <a:xfrm>
            <a:off x="3602182" y="4553527"/>
            <a:ext cx="1634836" cy="7154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o-RO" sz="900" b="1" dirty="0">
                <a:solidFill>
                  <a:schemeClr val="tx1"/>
                </a:solidFill>
              </a:rPr>
              <a:t>SECURITATEA COMUNICAȚIILOR</a:t>
            </a:r>
            <a:endParaRPr lang="en-GB" sz="900" b="1" dirty="0">
              <a:solidFill>
                <a:schemeClr val="tx1"/>
              </a:solidFill>
            </a:endParaRPr>
          </a:p>
        </p:txBody>
      </p:sp>
      <p:sp>
        <p:nvSpPr>
          <p:cNvPr id="15" name="Oval 14">
            <a:extLst>
              <a:ext uri="{FF2B5EF4-FFF2-40B4-BE49-F238E27FC236}">
                <a16:creationId xmlns:a16="http://schemas.microsoft.com/office/drawing/2014/main" id="{17D55203-7636-4505-89B2-B9359F80F32D}"/>
              </a:ext>
            </a:extLst>
          </p:cNvPr>
          <p:cNvSpPr/>
          <p:nvPr/>
        </p:nvSpPr>
        <p:spPr>
          <a:xfrm>
            <a:off x="1901376" y="2514895"/>
            <a:ext cx="2201533" cy="715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200" dirty="0">
                <a:solidFill>
                  <a:schemeClr val="accent4"/>
                </a:solidFill>
              </a:rPr>
              <a:t>SĂNĂTATEA ȘI SECURITATEA MUNCII</a:t>
            </a:r>
            <a:endParaRPr lang="en-GB" sz="1200" dirty="0">
              <a:solidFill>
                <a:schemeClr val="accent4"/>
              </a:solidFill>
            </a:endParaRPr>
          </a:p>
        </p:txBody>
      </p:sp>
      <p:sp>
        <p:nvSpPr>
          <p:cNvPr id="16" name="Oval 15">
            <a:extLst>
              <a:ext uri="{FF2B5EF4-FFF2-40B4-BE49-F238E27FC236}">
                <a16:creationId xmlns:a16="http://schemas.microsoft.com/office/drawing/2014/main" id="{C3BB6B18-7945-4143-AED8-045804F60574}"/>
              </a:ext>
            </a:extLst>
          </p:cNvPr>
          <p:cNvSpPr/>
          <p:nvPr/>
        </p:nvSpPr>
        <p:spPr>
          <a:xfrm>
            <a:off x="1901376" y="3519056"/>
            <a:ext cx="1899109" cy="618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000" dirty="0">
                <a:solidFill>
                  <a:schemeClr val="accent4"/>
                </a:solidFill>
              </a:rPr>
              <a:t>PREVENIREA ȘI STINGEREA INCENDIILOR</a:t>
            </a:r>
            <a:endParaRPr lang="en-GB" sz="1000" dirty="0">
              <a:solidFill>
                <a:schemeClr val="accent4"/>
              </a:solidFill>
            </a:endParaRPr>
          </a:p>
        </p:txBody>
      </p:sp>
      <p:sp>
        <p:nvSpPr>
          <p:cNvPr id="17" name="Oval 16">
            <a:extLst>
              <a:ext uri="{FF2B5EF4-FFF2-40B4-BE49-F238E27FC236}">
                <a16:creationId xmlns:a16="http://schemas.microsoft.com/office/drawing/2014/main" id="{DF5EE4B0-D5A1-4DBB-86E4-6437EBB6445E}"/>
              </a:ext>
            </a:extLst>
          </p:cNvPr>
          <p:cNvSpPr/>
          <p:nvPr/>
        </p:nvSpPr>
        <p:spPr>
          <a:xfrm>
            <a:off x="1633493" y="1311830"/>
            <a:ext cx="1202817"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o-RO" sz="900" b="1" dirty="0"/>
              <a:t>SECURITATEA INFRASTRUCTURII CRITICE</a:t>
            </a:r>
            <a:endParaRPr lang="en-GB" sz="900" b="1" dirty="0"/>
          </a:p>
        </p:txBody>
      </p:sp>
      <p:sp>
        <p:nvSpPr>
          <p:cNvPr id="18" name="Oval 17">
            <a:extLst>
              <a:ext uri="{FF2B5EF4-FFF2-40B4-BE49-F238E27FC236}">
                <a16:creationId xmlns:a16="http://schemas.microsoft.com/office/drawing/2014/main" id="{1A5A743C-5E4D-4053-A964-85F75E5CB7C9}"/>
              </a:ext>
            </a:extLst>
          </p:cNvPr>
          <p:cNvSpPr/>
          <p:nvPr/>
        </p:nvSpPr>
        <p:spPr>
          <a:xfrm>
            <a:off x="8509781" y="1211680"/>
            <a:ext cx="1525092" cy="914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o-RO" sz="900" dirty="0"/>
              <a:t>SECURITATEA INFRASTRUCTURII ESENȚIALE</a:t>
            </a:r>
            <a:endParaRPr lang="en-GB" sz="900" dirty="0"/>
          </a:p>
        </p:txBody>
      </p:sp>
      <p:sp>
        <p:nvSpPr>
          <p:cNvPr id="19" name="Oval 18">
            <a:extLst>
              <a:ext uri="{FF2B5EF4-FFF2-40B4-BE49-F238E27FC236}">
                <a16:creationId xmlns:a16="http://schemas.microsoft.com/office/drawing/2014/main" id="{89DCEAA4-4D91-4B4D-AD90-F685523EEA80}"/>
              </a:ext>
            </a:extLst>
          </p:cNvPr>
          <p:cNvSpPr/>
          <p:nvPr/>
        </p:nvSpPr>
        <p:spPr>
          <a:xfrm>
            <a:off x="8947637" y="3680692"/>
            <a:ext cx="1490203" cy="872835"/>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ro-RO" sz="1000" dirty="0"/>
              <a:t>PROTECȚIA INFORMAȚIILOR CLASIFICATE</a:t>
            </a:r>
            <a:endParaRPr lang="en-GB" sz="1000" dirty="0"/>
          </a:p>
        </p:txBody>
      </p:sp>
      <p:sp>
        <p:nvSpPr>
          <p:cNvPr id="20" name="Oval 19">
            <a:extLst>
              <a:ext uri="{FF2B5EF4-FFF2-40B4-BE49-F238E27FC236}">
                <a16:creationId xmlns:a16="http://schemas.microsoft.com/office/drawing/2014/main" id="{4A1061B0-06B6-4294-B72C-ABBF29F8A039}"/>
              </a:ext>
            </a:extLst>
          </p:cNvPr>
          <p:cNvSpPr/>
          <p:nvPr/>
        </p:nvSpPr>
        <p:spPr>
          <a:xfrm>
            <a:off x="2891672" y="549488"/>
            <a:ext cx="1133644"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800" dirty="0"/>
              <a:t>PREVENIREA ȘI COMBATEREA CORUPȚIEI</a:t>
            </a:r>
            <a:endParaRPr lang="en-GB" sz="800" dirty="0"/>
          </a:p>
        </p:txBody>
      </p:sp>
      <p:sp>
        <p:nvSpPr>
          <p:cNvPr id="21" name="Oval 20">
            <a:extLst>
              <a:ext uri="{FF2B5EF4-FFF2-40B4-BE49-F238E27FC236}">
                <a16:creationId xmlns:a16="http://schemas.microsoft.com/office/drawing/2014/main" id="{4294E6CE-4F28-4F7C-A6F8-351321924858}"/>
              </a:ext>
            </a:extLst>
          </p:cNvPr>
          <p:cNvSpPr/>
          <p:nvPr/>
        </p:nvSpPr>
        <p:spPr>
          <a:xfrm>
            <a:off x="7657057" y="384846"/>
            <a:ext cx="1133644"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000" dirty="0"/>
              <a:t>PROTECȚIA MEDIULUI</a:t>
            </a:r>
            <a:endParaRPr lang="en-GB" sz="1000" dirty="0"/>
          </a:p>
        </p:txBody>
      </p:sp>
      <p:sp>
        <p:nvSpPr>
          <p:cNvPr id="22" name="Oval 21">
            <a:extLst>
              <a:ext uri="{FF2B5EF4-FFF2-40B4-BE49-F238E27FC236}">
                <a16:creationId xmlns:a16="http://schemas.microsoft.com/office/drawing/2014/main" id="{78384127-8B9C-4B2D-92E8-92662D418766}"/>
              </a:ext>
            </a:extLst>
          </p:cNvPr>
          <p:cNvSpPr/>
          <p:nvPr/>
        </p:nvSpPr>
        <p:spPr>
          <a:xfrm>
            <a:off x="2744489" y="5171570"/>
            <a:ext cx="1314842" cy="10393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200" dirty="0"/>
              <a:t>Protecția drepturilor de autor</a:t>
            </a:r>
            <a:endParaRPr lang="en-GB" sz="1200" dirty="0"/>
          </a:p>
        </p:txBody>
      </p:sp>
      <p:sp>
        <p:nvSpPr>
          <p:cNvPr id="23" name="Oval 22">
            <a:extLst>
              <a:ext uri="{FF2B5EF4-FFF2-40B4-BE49-F238E27FC236}">
                <a16:creationId xmlns:a16="http://schemas.microsoft.com/office/drawing/2014/main" id="{D3639B15-9BBB-44EF-AEDA-FEB46B0FA7F6}"/>
              </a:ext>
            </a:extLst>
          </p:cNvPr>
          <p:cNvSpPr/>
          <p:nvPr/>
        </p:nvSpPr>
        <p:spPr>
          <a:xfrm>
            <a:off x="8391540" y="4834687"/>
            <a:ext cx="1236330" cy="914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ro-RO" sz="1000" dirty="0">
                <a:solidFill>
                  <a:schemeClr val="tx1"/>
                </a:solidFill>
              </a:rPr>
              <a:t>Integritate/</a:t>
            </a:r>
          </a:p>
          <a:p>
            <a:pPr algn="ctr"/>
            <a:r>
              <a:rPr lang="ro-RO" sz="1000" dirty="0">
                <a:solidFill>
                  <a:schemeClr val="tx1"/>
                </a:solidFill>
              </a:rPr>
              <a:t>conformitate</a:t>
            </a:r>
            <a:endParaRPr lang="en-GB" sz="1000" dirty="0">
              <a:solidFill>
                <a:schemeClr val="tx1"/>
              </a:solidFill>
            </a:endParaRPr>
          </a:p>
        </p:txBody>
      </p:sp>
      <p:sp>
        <p:nvSpPr>
          <p:cNvPr id="24" name="Explosion: 8 Points 23">
            <a:extLst>
              <a:ext uri="{FF2B5EF4-FFF2-40B4-BE49-F238E27FC236}">
                <a16:creationId xmlns:a16="http://schemas.microsoft.com/office/drawing/2014/main" id="{9B45843A-107E-4176-B555-9D00A1FC76FE}"/>
              </a:ext>
            </a:extLst>
          </p:cNvPr>
          <p:cNvSpPr/>
          <p:nvPr/>
        </p:nvSpPr>
        <p:spPr>
          <a:xfrm>
            <a:off x="3912512" y="3247806"/>
            <a:ext cx="1634836" cy="914400"/>
          </a:xfrm>
          <a:prstGeom prst="irregularSeal1">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ro-RO" sz="1000" dirty="0">
                <a:highlight>
                  <a:srgbClr val="000000"/>
                </a:highlight>
              </a:rPr>
              <a:t>Vulnerabilități</a:t>
            </a:r>
            <a:endParaRPr lang="en-GB" sz="1000" dirty="0">
              <a:highlight>
                <a:srgbClr val="000000"/>
              </a:highlight>
            </a:endParaRPr>
          </a:p>
        </p:txBody>
      </p:sp>
      <p:pic>
        <p:nvPicPr>
          <p:cNvPr id="25" name="Picture 24">
            <a:extLst>
              <a:ext uri="{FF2B5EF4-FFF2-40B4-BE49-F238E27FC236}">
                <a16:creationId xmlns:a16="http://schemas.microsoft.com/office/drawing/2014/main" id="{9B633810-ED24-4609-B327-10A5A74A4EA9}"/>
              </a:ext>
            </a:extLst>
          </p:cNvPr>
          <p:cNvPicPr>
            <a:picLocks noChangeAspect="1"/>
          </p:cNvPicPr>
          <p:nvPr/>
        </p:nvPicPr>
        <p:blipFill>
          <a:blip r:embed="rId2"/>
          <a:stretch>
            <a:fillRect/>
          </a:stretch>
        </p:blipFill>
        <p:spPr>
          <a:xfrm>
            <a:off x="6976275" y="3247806"/>
            <a:ext cx="1646063" cy="926672"/>
          </a:xfrm>
          <a:prstGeom prst="rect">
            <a:avLst/>
          </a:prstGeom>
        </p:spPr>
      </p:pic>
      <p:pic>
        <p:nvPicPr>
          <p:cNvPr id="26" name="Picture 25">
            <a:extLst>
              <a:ext uri="{FF2B5EF4-FFF2-40B4-BE49-F238E27FC236}">
                <a16:creationId xmlns:a16="http://schemas.microsoft.com/office/drawing/2014/main" id="{B17DF775-D3C9-4263-8F34-857FDF481CD9}"/>
              </a:ext>
            </a:extLst>
          </p:cNvPr>
          <p:cNvPicPr>
            <a:picLocks noChangeAspect="1"/>
          </p:cNvPicPr>
          <p:nvPr/>
        </p:nvPicPr>
        <p:blipFill>
          <a:blip r:embed="rId2"/>
          <a:stretch>
            <a:fillRect/>
          </a:stretch>
        </p:blipFill>
        <p:spPr>
          <a:xfrm>
            <a:off x="5587839" y="2044858"/>
            <a:ext cx="1646063" cy="926672"/>
          </a:xfrm>
          <a:prstGeom prst="rect">
            <a:avLst/>
          </a:prstGeom>
        </p:spPr>
      </p:pic>
      <p:sp>
        <p:nvSpPr>
          <p:cNvPr id="27" name="Callout: Left Arrow 26">
            <a:extLst>
              <a:ext uri="{FF2B5EF4-FFF2-40B4-BE49-F238E27FC236}">
                <a16:creationId xmlns:a16="http://schemas.microsoft.com/office/drawing/2014/main" id="{268F00D9-779F-4021-9CE7-58EE8CAA19DA}"/>
              </a:ext>
            </a:extLst>
          </p:cNvPr>
          <p:cNvSpPr/>
          <p:nvPr/>
        </p:nvSpPr>
        <p:spPr>
          <a:xfrm>
            <a:off x="10142525" y="1211680"/>
            <a:ext cx="1670784" cy="4331972"/>
          </a:xfrm>
          <a:prstGeom prst="leftArrowCallo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sz="2800" dirty="0">
                <a:solidFill>
                  <a:schemeClr val="tx1"/>
                </a:solidFill>
              </a:rPr>
              <a:t>AMENINȚĂRI</a:t>
            </a:r>
            <a:endParaRPr lang="en-GB" sz="2800" dirty="0">
              <a:solidFill>
                <a:schemeClr val="tx1"/>
              </a:solidFill>
            </a:endParaRPr>
          </a:p>
        </p:txBody>
      </p:sp>
      <p:sp>
        <p:nvSpPr>
          <p:cNvPr id="28" name="Callout: Right Arrow 27">
            <a:extLst>
              <a:ext uri="{FF2B5EF4-FFF2-40B4-BE49-F238E27FC236}">
                <a16:creationId xmlns:a16="http://schemas.microsoft.com/office/drawing/2014/main" id="{182114B5-412D-4E9A-A811-B3E1628C633B}"/>
              </a:ext>
            </a:extLst>
          </p:cNvPr>
          <p:cNvSpPr/>
          <p:nvPr/>
        </p:nvSpPr>
        <p:spPr>
          <a:xfrm>
            <a:off x="463739" y="1252530"/>
            <a:ext cx="1248920" cy="4340825"/>
          </a:xfrm>
          <a:prstGeom prst="right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ro-RO" sz="2800" dirty="0">
                <a:solidFill>
                  <a:schemeClr val="tx1"/>
                </a:solidFill>
              </a:rPr>
              <a:t>AMENINȚĂRI</a:t>
            </a:r>
            <a:endParaRPr lang="en-GB" sz="2800" dirty="0">
              <a:solidFill>
                <a:schemeClr val="tx1"/>
              </a:solidFill>
            </a:endParaRPr>
          </a:p>
        </p:txBody>
      </p:sp>
      <p:sp>
        <p:nvSpPr>
          <p:cNvPr id="29" name="Callout: Down Arrow 28">
            <a:extLst>
              <a:ext uri="{FF2B5EF4-FFF2-40B4-BE49-F238E27FC236}">
                <a16:creationId xmlns:a16="http://schemas.microsoft.com/office/drawing/2014/main" id="{B31C2D07-1303-45EC-81FD-644445BBB557}"/>
              </a:ext>
            </a:extLst>
          </p:cNvPr>
          <p:cNvSpPr/>
          <p:nvPr/>
        </p:nvSpPr>
        <p:spPr>
          <a:xfrm>
            <a:off x="4487118" y="96113"/>
            <a:ext cx="2793525" cy="593626"/>
          </a:xfrm>
          <a:prstGeom prst="down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ln w="0"/>
                <a:solidFill>
                  <a:schemeClr val="tx1"/>
                </a:solidFill>
                <a:effectLst>
                  <a:outerShdw blurRad="38100" dist="19050" dir="2700000" algn="tl" rotWithShape="0">
                    <a:schemeClr val="dk1">
                      <a:alpha val="40000"/>
                    </a:schemeClr>
                  </a:outerShdw>
                </a:effectLst>
              </a:rPr>
              <a:t>Amenințări</a:t>
            </a:r>
            <a:endParaRPr lang="en-GB" dirty="0">
              <a:ln w="0"/>
              <a:solidFill>
                <a:schemeClr val="tx1"/>
              </a:solidFill>
              <a:effectLst>
                <a:outerShdw blurRad="38100" dist="19050" dir="2700000" algn="tl" rotWithShape="0">
                  <a:schemeClr val="dk1">
                    <a:alpha val="40000"/>
                  </a:schemeClr>
                </a:outerShdw>
              </a:effectLst>
            </a:endParaRPr>
          </a:p>
        </p:txBody>
      </p:sp>
      <p:sp>
        <p:nvSpPr>
          <p:cNvPr id="30" name="Callout: Up Arrow 29">
            <a:extLst>
              <a:ext uri="{FF2B5EF4-FFF2-40B4-BE49-F238E27FC236}">
                <a16:creationId xmlns:a16="http://schemas.microsoft.com/office/drawing/2014/main" id="{16F13563-AA74-4B72-81FE-FF81DE837411}"/>
              </a:ext>
            </a:extLst>
          </p:cNvPr>
          <p:cNvSpPr/>
          <p:nvPr/>
        </p:nvSpPr>
        <p:spPr>
          <a:xfrm>
            <a:off x="4102909" y="5961931"/>
            <a:ext cx="3489381" cy="770817"/>
          </a:xfrm>
          <a:prstGeom prst="up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2400" b="1" dirty="0">
                <a:solidFill>
                  <a:schemeClr val="tx1"/>
                </a:solidFill>
              </a:rPr>
              <a:t>AMENINȚĂRI</a:t>
            </a:r>
            <a:endParaRPr lang="en-GB" sz="2400" b="1" dirty="0">
              <a:solidFill>
                <a:schemeClr val="tx1"/>
              </a:solidFill>
            </a:endParaRPr>
          </a:p>
        </p:txBody>
      </p:sp>
      <p:pic>
        <p:nvPicPr>
          <p:cNvPr id="31" name="Picture 30">
            <a:extLst>
              <a:ext uri="{FF2B5EF4-FFF2-40B4-BE49-F238E27FC236}">
                <a16:creationId xmlns:a16="http://schemas.microsoft.com/office/drawing/2014/main" id="{B1BA0330-239D-47AB-B72C-7F79F123FE39}"/>
              </a:ext>
            </a:extLst>
          </p:cNvPr>
          <p:cNvPicPr>
            <a:picLocks noChangeAspect="1"/>
          </p:cNvPicPr>
          <p:nvPr/>
        </p:nvPicPr>
        <p:blipFill>
          <a:blip r:embed="rId3"/>
          <a:stretch>
            <a:fillRect/>
          </a:stretch>
        </p:blipFill>
        <p:spPr>
          <a:xfrm>
            <a:off x="4487118" y="849868"/>
            <a:ext cx="962337" cy="926672"/>
          </a:xfrm>
          <a:prstGeom prst="rect">
            <a:avLst/>
          </a:prstGeom>
        </p:spPr>
      </p:pic>
      <p:pic>
        <p:nvPicPr>
          <p:cNvPr id="32" name="Picture 31">
            <a:extLst>
              <a:ext uri="{FF2B5EF4-FFF2-40B4-BE49-F238E27FC236}">
                <a16:creationId xmlns:a16="http://schemas.microsoft.com/office/drawing/2014/main" id="{6BA86CA5-3221-4747-82C3-9B53E1E3010F}"/>
              </a:ext>
            </a:extLst>
          </p:cNvPr>
          <p:cNvPicPr>
            <a:picLocks noChangeAspect="1"/>
          </p:cNvPicPr>
          <p:nvPr/>
        </p:nvPicPr>
        <p:blipFill>
          <a:blip r:embed="rId4"/>
          <a:stretch>
            <a:fillRect/>
          </a:stretch>
        </p:blipFill>
        <p:spPr>
          <a:xfrm>
            <a:off x="8790701" y="2096960"/>
            <a:ext cx="963251" cy="926672"/>
          </a:xfrm>
          <a:prstGeom prst="rect">
            <a:avLst/>
          </a:prstGeom>
        </p:spPr>
      </p:pic>
      <p:pic>
        <p:nvPicPr>
          <p:cNvPr id="33" name="Picture 32">
            <a:extLst>
              <a:ext uri="{FF2B5EF4-FFF2-40B4-BE49-F238E27FC236}">
                <a16:creationId xmlns:a16="http://schemas.microsoft.com/office/drawing/2014/main" id="{4DF2B803-8B37-45BB-A5AF-1CC4810298B2}"/>
              </a:ext>
            </a:extLst>
          </p:cNvPr>
          <p:cNvPicPr>
            <a:picLocks noChangeAspect="1"/>
          </p:cNvPicPr>
          <p:nvPr/>
        </p:nvPicPr>
        <p:blipFill>
          <a:blip r:embed="rId5"/>
          <a:stretch>
            <a:fillRect/>
          </a:stretch>
        </p:blipFill>
        <p:spPr>
          <a:xfrm>
            <a:off x="2553041" y="4166396"/>
            <a:ext cx="963251" cy="926672"/>
          </a:xfrm>
          <a:prstGeom prst="rect">
            <a:avLst/>
          </a:prstGeom>
        </p:spPr>
      </p:pic>
      <p:pic>
        <p:nvPicPr>
          <p:cNvPr id="34" name="Picture 33">
            <a:extLst>
              <a:ext uri="{FF2B5EF4-FFF2-40B4-BE49-F238E27FC236}">
                <a16:creationId xmlns:a16="http://schemas.microsoft.com/office/drawing/2014/main" id="{935CA669-53AF-4A05-9844-C2825834DB36}"/>
              </a:ext>
            </a:extLst>
          </p:cNvPr>
          <p:cNvPicPr>
            <a:picLocks noChangeAspect="1"/>
          </p:cNvPicPr>
          <p:nvPr/>
        </p:nvPicPr>
        <p:blipFill>
          <a:blip r:embed="rId6"/>
          <a:stretch>
            <a:fillRect/>
          </a:stretch>
        </p:blipFill>
        <p:spPr>
          <a:xfrm>
            <a:off x="6977835" y="4793111"/>
            <a:ext cx="963251" cy="926672"/>
          </a:xfrm>
          <a:prstGeom prst="rect">
            <a:avLst/>
          </a:prstGeom>
        </p:spPr>
      </p:pic>
      <p:pic>
        <p:nvPicPr>
          <p:cNvPr id="6" name="Picture 5">
            <a:extLst>
              <a:ext uri="{FF2B5EF4-FFF2-40B4-BE49-F238E27FC236}">
                <a16:creationId xmlns:a16="http://schemas.microsoft.com/office/drawing/2014/main" id="{EA6D0529-DD4F-3FD3-ABCB-BB2363C406A4}"/>
              </a:ext>
            </a:extLst>
          </p:cNvPr>
          <p:cNvPicPr>
            <a:picLocks noChangeAspect="1"/>
          </p:cNvPicPr>
          <p:nvPr/>
        </p:nvPicPr>
        <p:blipFill>
          <a:blip r:embed="rId7"/>
          <a:stretch>
            <a:fillRect/>
          </a:stretch>
        </p:blipFill>
        <p:spPr>
          <a:xfrm>
            <a:off x="3602182" y="3880879"/>
            <a:ext cx="1255885" cy="676715"/>
          </a:xfrm>
          <a:prstGeom prst="rect">
            <a:avLst/>
          </a:prstGeom>
        </p:spPr>
      </p:pic>
      <p:pic>
        <p:nvPicPr>
          <p:cNvPr id="9" name="Picture 8">
            <a:extLst>
              <a:ext uri="{FF2B5EF4-FFF2-40B4-BE49-F238E27FC236}">
                <a16:creationId xmlns:a16="http://schemas.microsoft.com/office/drawing/2014/main" id="{872D3E7D-123B-F442-23CE-1F7D2F6BCDC2}"/>
              </a:ext>
            </a:extLst>
          </p:cNvPr>
          <p:cNvPicPr>
            <a:picLocks noChangeAspect="1"/>
          </p:cNvPicPr>
          <p:nvPr/>
        </p:nvPicPr>
        <p:blipFill>
          <a:blip r:embed="rId7"/>
          <a:stretch>
            <a:fillRect/>
          </a:stretch>
        </p:blipFill>
        <p:spPr>
          <a:xfrm>
            <a:off x="4481955" y="2294814"/>
            <a:ext cx="1255885" cy="676715"/>
          </a:xfrm>
          <a:prstGeom prst="rect">
            <a:avLst/>
          </a:prstGeom>
        </p:spPr>
      </p:pic>
      <p:pic>
        <p:nvPicPr>
          <p:cNvPr id="10" name="Picture 9">
            <a:extLst>
              <a:ext uri="{FF2B5EF4-FFF2-40B4-BE49-F238E27FC236}">
                <a16:creationId xmlns:a16="http://schemas.microsoft.com/office/drawing/2014/main" id="{9908C208-1C09-42A8-1EBF-6BE9460E75A6}"/>
              </a:ext>
            </a:extLst>
          </p:cNvPr>
          <p:cNvPicPr>
            <a:picLocks noChangeAspect="1"/>
          </p:cNvPicPr>
          <p:nvPr/>
        </p:nvPicPr>
        <p:blipFill>
          <a:blip r:embed="rId7"/>
          <a:stretch>
            <a:fillRect/>
          </a:stretch>
        </p:blipFill>
        <p:spPr>
          <a:xfrm>
            <a:off x="6396229" y="816386"/>
            <a:ext cx="1255885" cy="676715"/>
          </a:xfrm>
          <a:prstGeom prst="rect">
            <a:avLst/>
          </a:prstGeom>
        </p:spPr>
      </p:pic>
      <p:pic>
        <p:nvPicPr>
          <p:cNvPr id="11" name="Picture 10">
            <a:extLst>
              <a:ext uri="{FF2B5EF4-FFF2-40B4-BE49-F238E27FC236}">
                <a16:creationId xmlns:a16="http://schemas.microsoft.com/office/drawing/2014/main" id="{5400B0D4-9325-C085-30ED-BE901373AF41}"/>
              </a:ext>
            </a:extLst>
          </p:cNvPr>
          <p:cNvPicPr>
            <a:picLocks noChangeAspect="1"/>
          </p:cNvPicPr>
          <p:nvPr/>
        </p:nvPicPr>
        <p:blipFill>
          <a:blip r:embed="rId7"/>
          <a:stretch>
            <a:fillRect/>
          </a:stretch>
        </p:blipFill>
        <p:spPr>
          <a:xfrm>
            <a:off x="6183100" y="4174478"/>
            <a:ext cx="1255885" cy="676715"/>
          </a:xfrm>
          <a:prstGeom prst="rect">
            <a:avLst/>
          </a:prstGeom>
        </p:spPr>
      </p:pic>
      <p:pic>
        <p:nvPicPr>
          <p:cNvPr id="35" name="Picture 34">
            <a:extLst>
              <a:ext uri="{FF2B5EF4-FFF2-40B4-BE49-F238E27FC236}">
                <a16:creationId xmlns:a16="http://schemas.microsoft.com/office/drawing/2014/main" id="{058BD1FA-D0A0-5277-BF37-158BDD4E7AC4}"/>
              </a:ext>
            </a:extLst>
          </p:cNvPr>
          <p:cNvPicPr>
            <a:picLocks noChangeAspect="1"/>
          </p:cNvPicPr>
          <p:nvPr/>
        </p:nvPicPr>
        <p:blipFill>
          <a:blip r:embed="rId7"/>
          <a:stretch>
            <a:fillRect/>
          </a:stretch>
        </p:blipFill>
        <p:spPr>
          <a:xfrm>
            <a:off x="6943339" y="2557393"/>
            <a:ext cx="1255885" cy="676715"/>
          </a:xfrm>
          <a:prstGeom prst="rect">
            <a:avLst/>
          </a:prstGeom>
        </p:spPr>
      </p:pic>
    </p:spTree>
    <p:extLst>
      <p:ext uri="{BB962C8B-B14F-4D97-AF65-F5344CB8AC3E}">
        <p14:creationId xmlns:p14="http://schemas.microsoft.com/office/powerpoint/2010/main" val="377653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A288-1887-B10E-7347-C1E0C51B38F8}"/>
              </a:ext>
            </a:extLst>
          </p:cNvPr>
          <p:cNvSpPr>
            <a:spLocks noGrp="1"/>
          </p:cNvSpPr>
          <p:nvPr>
            <p:ph type="title"/>
          </p:nvPr>
        </p:nvSpPr>
        <p:spPr/>
        <p:txBody>
          <a:bodyPr/>
          <a:lstStyle/>
          <a:p>
            <a:r>
              <a:rPr lang="ro-RO" dirty="0"/>
              <a:t>About Security</a:t>
            </a:r>
            <a:endParaRPr lang="en-GB" dirty="0"/>
          </a:p>
        </p:txBody>
      </p:sp>
      <p:sp>
        <p:nvSpPr>
          <p:cNvPr id="3" name="Content Placeholder 2">
            <a:extLst>
              <a:ext uri="{FF2B5EF4-FFF2-40B4-BE49-F238E27FC236}">
                <a16:creationId xmlns:a16="http://schemas.microsoft.com/office/drawing/2014/main" id="{29FC2715-DF29-C2C6-2A4E-59728681E7D3}"/>
              </a:ext>
            </a:extLst>
          </p:cNvPr>
          <p:cNvSpPr>
            <a:spLocks noGrp="1"/>
          </p:cNvSpPr>
          <p:nvPr>
            <p:ph sz="half" idx="1"/>
          </p:nvPr>
        </p:nvSpPr>
        <p:spPr/>
        <p:txBody>
          <a:bodyPr/>
          <a:lstStyle/>
          <a:p>
            <a:r>
              <a:rPr lang="en-GB" dirty="0"/>
              <a:t>Threat </a:t>
            </a:r>
            <a:endParaRPr lang="ro-RO" dirty="0"/>
          </a:p>
          <a:p>
            <a:r>
              <a:rPr lang="en-GB" dirty="0"/>
              <a:t>Vulnerability </a:t>
            </a:r>
            <a:endParaRPr lang="ro-RO" dirty="0"/>
          </a:p>
          <a:p>
            <a:r>
              <a:rPr lang="en-GB" dirty="0"/>
              <a:t>Risk </a:t>
            </a:r>
            <a:endParaRPr lang="ro-RO" dirty="0"/>
          </a:p>
          <a:p>
            <a:r>
              <a:rPr lang="en-GB" dirty="0"/>
              <a:t>Impact </a:t>
            </a:r>
            <a:endParaRPr lang="ro-RO" dirty="0"/>
          </a:p>
          <a:p>
            <a:r>
              <a:rPr lang="en-GB" dirty="0"/>
              <a:t>Risk assessment </a:t>
            </a:r>
            <a:endParaRPr lang="ro-RO" dirty="0"/>
          </a:p>
          <a:p>
            <a:r>
              <a:rPr lang="en-GB" dirty="0"/>
              <a:t>Risk management </a:t>
            </a:r>
            <a:endParaRPr lang="ro-RO" dirty="0"/>
          </a:p>
          <a:p>
            <a:r>
              <a:rPr lang="en-GB" dirty="0"/>
              <a:t>Security audit</a:t>
            </a:r>
          </a:p>
        </p:txBody>
      </p:sp>
      <p:sp>
        <p:nvSpPr>
          <p:cNvPr id="4" name="Content Placeholder 3">
            <a:extLst>
              <a:ext uri="{FF2B5EF4-FFF2-40B4-BE49-F238E27FC236}">
                <a16:creationId xmlns:a16="http://schemas.microsoft.com/office/drawing/2014/main" id="{E3D8AA85-DD03-1555-23ED-6AA5CA02F646}"/>
              </a:ext>
            </a:extLst>
          </p:cNvPr>
          <p:cNvSpPr>
            <a:spLocks noGrp="1"/>
          </p:cNvSpPr>
          <p:nvPr>
            <p:ph sz="half" idx="2"/>
          </p:nvPr>
        </p:nvSpPr>
        <p:spPr/>
        <p:txBody>
          <a:bodyPr/>
          <a:lstStyle/>
          <a:p>
            <a:r>
              <a:rPr lang="ro-RO" dirty="0"/>
              <a:t>Amenințare</a:t>
            </a:r>
          </a:p>
          <a:p>
            <a:r>
              <a:rPr lang="ro-RO" dirty="0"/>
              <a:t>Vulnerabilitate</a:t>
            </a:r>
          </a:p>
          <a:p>
            <a:r>
              <a:rPr lang="ro-RO" dirty="0"/>
              <a:t>Risc</a:t>
            </a:r>
          </a:p>
          <a:p>
            <a:r>
              <a:rPr lang="ro-RO" dirty="0"/>
              <a:t>Impact</a:t>
            </a:r>
          </a:p>
          <a:p>
            <a:r>
              <a:rPr lang="ro-RO" dirty="0"/>
              <a:t>Evaluare de risc</a:t>
            </a:r>
          </a:p>
          <a:p>
            <a:r>
              <a:rPr lang="ro-RO" dirty="0"/>
              <a:t>Managementul riscurilor</a:t>
            </a:r>
          </a:p>
          <a:p>
            <a:r>
              <a:rPr lang="ro-RO" dirty="0"/>
              <a:t>Audit de securitate</a:t>
            </a:r>
            <a:endParaRPr lang="en-GB" dirty="0"/>
          </a:p>
        </p:txBody>
      </p:sp>
    </p:spTree>
    <p:extLst>
      <p:ext uri="{BB962C8B-B14F-4D97-AF65-F5344CB8AC3E}">
        <p14:creationId xmlns:p14="http://schemas.microsoft.com/office/powerpoint/2010/main" val="1486677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4936-11BA-958E-0D1C-4B02ACB3B99E}"/>
              </a:ext>
            </a:extLst>
          </p:cNvPr>
          <p:cNvSpPr>
            <a:spLocks noGrp="1"/>
          </p:cNvSpPr>
          <p:nvPr>
            <p:ph type="title"/>
          </p:nvPr>
        </p:nvSpPr>
        <p:spPr/>
        <p:txBody>
          <a:bodyPr/>
          <a:lstStyle/>
          <a:p>
            <a:r>
              <a:rPr lang="ro-RO" dirty="0"/>
              <a:t>About Security</a:t>
            </a:r>
            <a:endParaRPr lang="en-GB" dirty="0"/>
          </a:p>
        </p:txBody>
      </p:sp>
      <p:sp>
        <p:nvSpPr>
          <p:cNvPr id="3" name="Content Placeholder 2">
            <a:extLst>
              <a:ext uri="{FF2B5EF4-FFF2-40B4-BE49-F238E27FC236}">
                <a16:creationId xmlns:a16="http://schemas.microsoft.com/office/drawing/2014/main" id="{65159B4C-6C77-03AF-BD76-AE9FAED1CE6C}"/>
              </a:ext>
            </a:extLst>
          </p:cNvPr>
          <p:cNvSpPr>
            <a:spLocks noGrp="1"/>
          </p:cNvSpPr>
          <p:nvPr>
            <p:ph sz="half" idx="1"/>
          </p:nvPr>
        </p:nvSpPr>
        <p:spPr/>
        <p:txBody>
          <a:bodyPr>
            <a:normAutofit fontScale="92500" lnSpcReduction="10000"/>
          </a:bodyPr>
          <a:lstStyle/>
          <a:p>
            <a:r>
              <a:rPr lang="en-GB" dirty="0"/>
              <a:t>a vulnerability exposes your organization to threats</a:t>
            </a:r>
            <a:r>
              <a:rPr lang="ro-RO" dirty="0"/>
              <a:t> - internal</a:t>
            </a:r>
            <a:endParaRPr lang="en-GB" dirty="0"/>
          </a:p>
          <a:p>
            <a:r>
              <a:rPr lang="en-GB" dirty="0"/>
              <a:t>A threat is a malicious or negative event that takes advantage of a vulnerability</a:t>
            </a:r>
            <a:r>
              <a:rPr lang="ro-RO" dirty="0"/>
              <a:t> - external</a:t>
            </a:r>
            <a:endParaRPr lang="en-GB" dirty="0"/>
          </a:p>
          <a:p>
            <a:r>
              <a:rPr lang="en-GB" dirty="0"/>
              <a:t>Finally, the risk is the potential for loss and damage when the threat does occur</a:t>
            </a:r>
            <a:r>
              <a:rPr lang="ro-RO" dirty="0"/>
              <a:t> – combination vulnetrability and threat</a:t>
            </a:r>
            <a:endParaRPr lang="en-GB" dirty="0"/>
          </a:p>
        </p:txBody>
      </p:sp>
      <p:sp>
        <p:nvSpPr>
          <p:cNvPr id="4" name="Content Placeholder 3">
            <a:extLst>
              <a:ext uri="{FF2B5EF4-FFF2-40B4-BE49-F238E27FC236}">
                <a16:creationId xmlns:a16="http://schemas.microsoft.com/office/drawing/2014/main" id="{C7F9EF2C-5F09-6386-4255-C2D9298B3289}"/>
              </a:ext>
            </a:extLst>
          </p:cNvPr>
          <p:cNvSpPr>
            <a:spLocks noGrp="1"/>
          </p:cNvSpPr>
          <p:nvPr>
            <p:ph sz="half" idx="2"/>
          </p:nvPr>
        </p:nvSpPr>
        <p:spPr/>
        <p:txBody>
          <a:bodyPr>
            <a:normAutofit fontScale="92500" lnSpcReduction="10000"/>
          </a:bodyPr>
          <a:lstStyle/>
          <a:p>
            <a:r>
              <a:rPr lang="en-GB" dirty="0"/>
              <a:t>o </a:t>
            </a:r>
            <a:r>
              <a:rPr lang="en-GB" dirty="0" err="1"/>
              <a:t>vulnerabilitate</a:t>
            </a:r>
            <a:r>
              <a:rPr lang="en-GB" dirty="0"/>
              <a:t> </a:t>
            </a:r>
            <a:r>
              <a:rPr lang="en-GB" dirty="0" err="1"/>
              <a:t>expune</a:t>
            </a:r>
            <a:r>
              <a:rPr lang="en-GB" dirty="0"/>
              <a:t> </a:t>
            </a:r>
            <a:r>
              <a:rPr lang="en-GB" dirty="0" err="1"/>
              <a:t>organizația</a:t>
            </a:r>
            <a:r>
              <a:rPr lang="en-GB" dirty="0"/>
              <a:t> </a:t>
            </a:r>
            <a:r>
              <a:rPr lang="en-GB" dirty="0" err="1"/>
              <a:t>dvs</a:t>
            </a:r>
            <a:r>
              <a:rPr lang="en-GB" dirty="0"/>
              <a:t>. la </a:t>
            </a:r>
            <a:r>
              <a:rPr lang="en-GB" dirty="0" err="1"/>
              <a:t>amenințări</a:t>
            </a:r>
            <a:r>
              <a:rPr lang="en-GB" dirty="0"/>
              <a:t> – interne</a:t>
            </a:r>
            <a:endParaRPr lang="ro-RO" dirty="0"/>
          </a:p>
          <a:p>
            <a:r>
              <a:rPr lang="en-GB" dirty="0"/>
              <a:t>O </a:t>
            </a:r>
            <a:r>
              <a:rPr lang="en-GB" dirty="0" err="1"/>
              <a:t>amenințare</a:t>
            </a:r>
            <a:r>
              <a:rPr lang="en-GB" dirty="0"/>
              <a:t> </a:t>
            </a:r>
            <a:r>
              <a:rPr lang="en-GB" dirty="0" err="1"/>
              <a:t>este</a:t>
            </a:r>
            <a:r>
              <a:rPr lang="en-GB" dirty="0"/>
              <a:t> un </a:t>
            </a:r>
            <a:r>
              <a:rPr lang="en-GB" dirty="0" err="1"/>
              <a:t>eveniment</a:t>
            </a:r>
            <a:r>
              <a:rPr lang="en-GB" dirty="0"/>
              <a:t> </a:t>
            </a:r>
            <a:r>
              <a:rPr lang="en-GB" dirty="0" err="1"/>
              <a:t>rău</a:t>
            </a:r>
            <a:r>
              <a:rPr lang="en-GB" dirty="0"/>
              <a:t> </a:t>
            </a:r>
            <a:r>
              <a:rPr lang="en-GB" dirty="0" err="1"/>
              <a:t>intenționat</a:t>
            </a:r>
            <a:r>
              <a:rPr lang="en-GB" dirty="0"/>
              <a:t> </a:t>
            </a:r>
            <a:r>
              <a:rPr lang="en-GB" dirty="0" err="1"/>
              <a:t>sau</a:t>
            </a:r>
            <a:r>
              <a:rPr lang="en-GB" dirty="0"/>
              <a:t> </a:t>
            </a:r>
            <a:r>
              <a:rPr lang="en-GB" dirty="0" err="1"/>
              <a:t>negativ</a:t>
            </a:r>
            <a:r>
              <a:rPr lang="en-GB" dirty="0"/>
              <a:t> care </a:t>
            </a:r>
            <a:r>
              <a:rPr lang="en-GB" dirty="0" err="1"/>
              <a:t>profită</a:t>
            </a:r>
            <a:r>
              <a:rPr lang="en-GB" dirty="0"/>
              <a:t> de o </a:t>
            </a:r>
            <a:r>
              <a:rPr lang="en-GB" dirty="0" err="1"/>
              <a:t>vulnerabilitate</a:t>
            </a:r>
            <a:r>
              <a:rPr lang="en-GB" dirty="0"/>
              <a:t> – </a:t>
            </a:r>
            <a:r>
              <a:rPr lang="en-GB" dirty="0" err="1"/>
              <a:t>externă</a:t>
            </a:r>
            <a:endParaRPr lang="ro-RO" dirty="0"/>
          </a:p>
          <a:p>
            <a:r>
              <a:rPr lang="en-GB" dirty="0" err="1"/>
              <a:t>În</a:t>
            </a:r>
            <a:r>
              <a:rPr lang="en-GB" dirty="0"/>
              <a:t> </a:t>
            </a:r>
            <a:r>
              <a:rPr lang="en-GB" dirty="0" err="1"/>
              <a:t>cele</a:t>
            </a:r>
            <a:r>
              <a:rPr lang="en-GB" dirty="0"/>
              <a:t> din </a:t>
            </a:r>
            <a:r>
              <a:rPr lang="en-GB" dirty="0" err="1"/>
              <a:t>urmă</a:t>
            </a:r>
            <a:r>
              <a:rPr lang="en-GB" dirty="0"/>
              <a:t>, </a:t>
            </a:r>
            <a:r>
              <a:rPr lang="en-GB" dirty="0" err="1"/>
              <a:t>riscul</a:t>
            </a:r>
            <a:r>
              <a:rPr lang="en-GB" dirty="0"/>
              <a:t> </a:t>
            </a:r>
            <a:r>
              <a:rPr lang="en-GB" dirty="0" err="1"/>
              <a:t>este</a:t>
            </a:r>
            <a:r>
              <a:rPr lang="en-GB" dirty="0"/>
              <a:t> </a:t>
            </a:r>
            <a:r>
              <a:rPr lang="en-GB" dirty="0" err="1"/>
              <a:t>potențialul</a:t>
            </a:r>
            <a:r>
              <a:rPr lang="en-GB" dirty="0"/>
              <a:t> de </a:t>
            </a:r>
            <a:r>
              <a:rPr lang="en-GB" dirty="0" err="1"/>
              <a:t>pierdere</a:t>
            </a:r>
            <a:r>
              <a:rPr lang="en-GB" dirty="0"/>
              <a:t> </a:t>
            </a:r>
            <a:r>
              <a:rPr lang="en-GB" dirty="0" err="1"/>
              <a:t>și</a:t>
            </a:r>
            <a:r>
              <a:rPr lang="en-GB" dirty="0"/>
              <a:t> </a:t>
            </a:r>
            <a:r>
              <a:rPr lang="en-GB" dirty="0" err="1"/>
              <a:t>daune</a:t>
            </a:r>
            <a:r>
              <a:rPr lang="en-GB" dirty="0"/>
              <a:t> </a:t>
            </a:r>
            <a:r>
              <a:rPr lang="en-GB" dirty="0" err="1"/>
              <a:t>atunci</a:t>
            </a:r>
            <a:r>
              <a:rPr lang="en-GB" dirty="0"/>
              <a:t> </a:t>
            </a:r>
            <a:r>
              <a:rPr lang="en-GB" dirty="0" err="1"/>
              <a:t>când</a:t>
            </a:r>
            <a:r>
              <a:rPr lang="en-GB" dirty="0"/>
              <a:t> </a:t>
            </a:r>
            <a:r>
              <a:rPr lang="en-GB" dirty="0" err="1"/>
              <a:t>amenințarea</a:t>
            </a:r>
            <a:r>
              <a:rPr lang="en-GB" dirty="0"/>
              <a:t> </a:t>
            </a:r>
            <a:r>
              <a:rPr lang="en-GB" dirty="0" err="1"/>
              <a:t>apare</a:t>
            </a:r>
            <a:r>
              <a:rPr lang="en-GB" dirty="0"/>
              <a:t> – </a:t>
            </a:r>
            <a:r>
              <a:rPr lang="en-GB" dirty="0" err="1"/>
              <a:t>combinație</a:t>
            </a:r>
            <a:r>
              <a:rPr lang="en-GB" dirty="0"/>
              <a:t> de </a:t>
            </a:r>
            <a:r>
              <a:rPr lang="en-GB" dirty="0" err="1"/>
              <a:t>vulnerabilitate</a:t>
            </a:r>
            <a:r>
              <a:rPr lang="en-GB" dirty="0"/>
              <a:t> </a:t>
            </a:r>
            <a:r>
              <a:rPr lang="en-GB" dirty="0" err="1"/>
              <a:t>și</a:t>
            </a:r>
            <a:r>
              <a:rPr lang="en-GB" dirty="0"/>
              <a:t> </a:t>
            </a:r>
            <a:r>
              <a:rPr lang="en-GB" dirty="0" err="1"/>
              <a:t>amenințare</a:t>
            </a:r>
            <a:endParaRPr lang="en-GB" dirty="0"/>
          </a:p>
        </p:txBody>
      </p:sp>
    </p:spTree>
    <p:extLst>
      <p:ext uri="{BB962C8B-B14F-4D97-AF65-F5344CB8AC3E}">
        <p14:creationId xmlns:p14="http://schemas.microsoft.com/office/powerpoint/2010/main" val="3668333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9812-ECD0-2E8F-959A-A075215C45E3}"/>
              </a:ext>
            </a:extLst>
          </p:cNvPr>
          <p:cNvSpPr>
            <a:spLocks noGrp="1"/>
          </p:cNvSpPr>
          <p:nvPr>
            <p:ph type="title"/>
          </p:nvPr>
        </p:nvSpPr>
        <p:spPr/>
        <p:txBody>
          <a:bodyPr/>
          <a:lstStyle/>
          <a:p>
            <a:r>
              <a:rPr lang="en-GB" dirty="0"/>
              <a:t>About vulnerability</a:t>
            </a:r>
            <a:r>
              <a:rPr lang="ro-RO" dirty="0"/>
              <a:t>:</a:t>
            </a:r>
            <a:br>
              <a:rPr lang="en-GB" dirty="0"/>
            </a:br>
            <a:endParaRPr lang="en-GB" dirty="0"/>
          </a:p>
        </p:txBody>
      </p:sp>
      <p:sp>
        <p:nvSpPr>
          <p:cNvPr id="3" name="Content Placeholder 2">
            <a:extLst>
              <a:ext uri="{FF2B5EF4-FFF2-40B4-BE49-F238E27FC236}">
                <a16:creationId xmlns:a16="http://schemas.microsoft.com/office/drawing/2014/main" id="{2F31B5E6-396D-94C7-521D-CE38F1B7DFF9}"/>
              </a:ext>
            </a:extLst>
          </p:cNvPr>
          <p:cNvSpPr>
            <a:spLocks noGrp="1"/>
          </p:cNvSpPr>
          <p:nvPr>
            <p:ph sz="half" idx="1"/>
          </p:nvPr>
        </p:nvSpPr>
        <p:spPr/>
        <p:txBody>
          <a:bodyPr>
            <a:normAutofit fontScale="70000" lnSpcReduction="20000"/>
          </a:bodyPr>
          <a:lstStyle/>
          <a:p>
            <a:pPr marL="0" indent="0">
              <a:buNone/>
            </a:pPr>
            <a:r>
              <a:rPr lang="ro-RO" dirty="0"/>
              <a:t>V.</a:t>
            </a:r>
            <a:r>
              <a:rPr lang="en-GB" dirty="0"/>
              <a:t> is a weakness, flaw or other shortcoming in a system (infrastructure, database or software), but it can also exist in a process, a set of controls, or simply just the way that something has been implemented or deployed.</a:t>
            </a:r>
          </a:p>
          <a:p>
            <a:endParaRPr lang="en-GB" dirty="0"/>
          </a:p>
          <a:p>
            <a:pPr marL="0" indent="0">
              <a:buNone/>
            </a:pPr>
            <a:r>
              <a:rPr lang="en-GB" dirty="0"/>
              <a:t>Types of vulnerabilities:  </a:t>
            </a:r>
          </a:p>
          <a:p>
            <a:pPr marL="514350" indent="-514350">
              <a:buAutoNum type="arabicPeriod"/>
            </a:pPr>
            <a:r>
              <a:rPr lang="en-GB" dirty="0"/>
              <a:t>Technical vulnerabilities: bugs in code or an error in some hardware or software.  </a:t>
            </a:r>
            <a:endParaRPr lang="ro-RO" dirty="0"/>
          </a:p>
          <a:p>
            <a:pPr marL="514350" indent="-514350">
              <a:buAutoNum type="arabicPeriod"/>
            </a:pPr>
            <a:r>
              <a:rPr lang="en-GB" dirty="0"/>
              <a:t>Human vulnerabilities: such as employees falling for phishing, smishing or other common attacks.</a:t>
            </a:r>
          </a:p>
          <a:p>
            <a:endParaRPr lang="en-GB" dirty="0"/>
          </a:p>
          <a:p>
            <a:r>
              <a:rPr lang="en-GB" dirty="0"/>
              <a:t>The more vulnerabilities you have, the greater potential for threats and the higher your risk.</a:t>
            </a:r>
          </a:p>
        </p:txBody>
      </p:sp>
      <p:sp>
        <p:nvSpPr>
          <p:cNvPr id="4" name="Content Placeholder 3">
            <a:extLst>
              <a:ext uri="{FF2B5EF4-FFF2-40B4-BE49-F238E27FC236}">
                <a16:creationId xmlns:a16="http://schemas.microsoft.com/office/drawing/2014/main" id="{22177633-8047-02DC-6DD7-7E534F946D69}"/>
              </a:ext>
            </a:extLst>
          </p:cNvPr>
          <p:cNvSpPr>
            <a:spLocks noGrp="1"/>
          </p:cNvSpPr>
          <p:nvPr>
            <p:ph sz="half" idx="2"/>
          </p:nvPr>
        </p:nvSpPr>
        <p:spPr/>
        <p:txBody>
          <a:bodyPr>
            <a:normAutofit fontScale="70000" lnSpcReduction="20000"/>
          </a:bodyPr>
          <a:lstStyle/>
          <a:p>
            <a:r>
              <a:rPr lang="en-GB" dirty="0"/>
              <a:t>V. </a:t>
            </a:r>
            <a:r>
              <a:rPr lang="en-GB" dirty="0" err="1"/>
              <a:t>este</a:t>
            </a:r>
            <a:r>
              <a:rPr lang="en-GB" dirty="0"/>
              <a:t> o </a:t>
            </a:r>
            <a:r>
              <a:rPr lang="en-GB" dirty="0" err="1"/>
              <a:t>slăbiciune</a:t>
            </a:r>
            <a:r>
              <a:rPr lang="en-GB" dirty="0"/>
              <a:t>, defect </a:t>
            </a:r>
            <a:r>
              <a:rPr lang="en-GB" dirty="0" err="1"/>
              <a:t>sau</a:t>
            </a:r>
            <a:r>
              <a:rPr lang="en-GB" dirty="0"/>
              <a:t> alt </a:t>
            </a:r>
            <a:r>
              <a:rPr lang="en-GB" dirty="0" err="1"/>
              <a:t>neajuns</a:t>
            </a:r>
            <a:r>
              <a:rPr lang="en-GB" dirty="0"/>
              <a:t> </a:t>
            </a:r>
            <a:r>
              <a:rPr lang="en-GB" dirty="0" err="1"/>
              <a:t>într</a:t>
            </a:r>
            <a:r>
              <a:rPr lang="en-GB" dirty="0"/>
              <a:t>-un </a:t>
            </a:r>
            <a:r>
              <a:rPr lang="en-GB" dirty="0" err="1"/>
              <a:t>sistem</a:t>
            </a:r>
            <a:r>
              <a:rPr lang="en-GB" dirty="0"/>
              <a:t> (</a:t>
            </a:r>
            <a:r>
              <a:rPr lang="en-GB" dirty="0" err="1"/>
              <a:t>infrastructură</a:t>
            </a:r>
            <a:r>
              <a:rPr lang="en-GB" dirty="0"/>
              <a:t>, </a:t>
            </a:r>
            <a:r>
              <a:rPr lang="en-GB" dirty="0" err="1"/>
              <a:t>bază</a:t>
            </a:r>
            <a:r>
              <a:rPr lang="en-GB" dirty="0"/>
              <a:t> de date </a:t>
            </a:r>
            <a:r>
              <a:rPr lang="en-GB" dirty="0" err="1"/>
              <a:t>sau</a:t>
            </a:r>
            <a:r>
              <a:rPr lang="en-GB" dirty="0"/>
              <a:t> software), </a:t>
            </a:r>
            <a:r>
              <a:rPr lang="en-GB" dirty="0" err="1"/>
              <a:t>dar</a:t>
            </a:r>
            <a:r>
              <a:rPr lang="en-GB" dirty="0"/>
              <a:t> </a:t>
            </a:r>
            <a:r>
              <a:rPr lang="en-GB" dirty="0" err="1"/>
              <a:t>poate</a:t>
            </a:r>
            <a:r>
              <a:rPr lang="en-GB" dirty="0"/>
              <a:t> </a:t>
            </a:r>
            <a:r>
              <a:rPr lang="en-GB" dirty="0" err="1"/>
              <a:t>exista</a:t>
            </a:r>
            <a:r>
              <a:rPr lang="en-GB" dirty="0"/>
              <a:t> </a:t>
            </a:r>
            <a:r>
              <a:rPr lang="en-GB" dirty="0" err="1"/>
              <a:t>și</a:t>
            </a:r>
            <a:r>
              <a:rPr lang="en-GB" dirty="0"/>
              <a:t> </a:t>
            </a:r>
            <a:r>
              <a:rPr lang="en-GB" dirty="0" err="1"/>
              <a:t>într</a:t>
            </a:r>
            <a:r>
              <a:rPr lang="en-GB" dirty="0"/>
              <a:t>-un </a:t>
            </a:r>
            <a:r>
              <a:rPr lang="en-GB" dirty="0" err="1"/>
              <a:t>proces</a:t>
            </a:r>
            <a:r>
              <a:rPr lang="en-GB" dirty="0"/>
              <a:t>, un set de </a:t>
            </a:r>
            <a:r>
              <a:rPr lang="en-GB" dirty="0" err="1"/>
              <a:t>controale</a:t>
            </a:r>
            <a:r>
              <a:rPr lang="en-GB" dirty="0"/>
              <a:t> </a:t>
            </a:r>
            <a:r>
              <a:rPr lang="en-GB" dirty="0" err="1"/>
              <a:t>sau</a:t>
            </a:r>
            <a:r>
              <a:rPr lang="en-GB" dirty="0"/>
              <a:t> </a:t>
            </a:r>
            <a:r>
              <a:rPr lang="en-GB" dirty="0" err="1"/>
              <a:t>pur</a:t>
            </a:r>
            <a:r>
              <a:rPr lang="en-GB" dirty="0"/>
              <a:t> </a:t>
            </a:r>
            <a:r>
              <a:rPr lang="en-GB" dirty="0" err="1"/>
              <a:t>și</a:t>
            </a:r>
            <a:r>
              <a:rPr lang="en-GB" dirty="0"/>
              <a:t> </a:t>
            </a:r>
            <a:r>
              <a:rPr lang="en-GB" dirty="0" err="1"/>
              <a:t>simplu</a:t>
            </a:r>
            <a:r>
              <a:rPr lang="en-GB" dirty="0"/>
              <a:t> </a:t>
            </a:r>
            <a:r>
              <a:rPr lang="en-GB" dirty="0" err="1"/>
              <a:t>în</a:t>
            </a:r>
            <a:r>
              <a:rPr lang="en-GB" dirty="0"/>
              <a:t> </a:t>
            </a:r>
            <a:r>
              <a:rPr lang="en-GB" dirty="0" err="1"/>
              <a:t>modul</a:t>
            </a:r>
            <a:r>
              <a:rPr lang="en-GB" dirty="0"/>
              <a:t> </a:t>
            </a:r>
            <a:r>
              <a:rPr lang="en-GB" dirty="0" err="1"/>
              <a:t>în</a:t>
            </a:r>
            <a:r>
              <a:rPr lang="en-GB" dirty="0"/>
              <a:t> care </a:t>
            </a:r>
            <a:r>
              <a:rPr lang="en-GB" dirty="0" err="1"/>
              <a:t>ceva</a:t>
            </a:r>
            <a:r>
              <a:rPr lang="en-GB" dirty="0"/>
              <a:t> a </a:t>
            </a:r>
            <a:r>
              <a:rPr lang="en-GB" dirty="0" err="1"/>
              <a:t>fost</a:t>
            </a:r>
            <a:r>
              <a:rPr lang="en-GB" dirty="0"/>
              <a:t> </a:t>
            </a:r>
            <a:r>
              <a:rPr lang="en-GB" dirty="0" err="1"/>
              <a:t>implementat</a:t>
            </a:r>
            <a:r>
              <a:rPr lang="en-GB" dirty="0"/>
              <a:t> </a:t>
            </a:r>
            <a:r>
              <a:rPr lang="en-GB" dirty="0" err="1"/>
              <a:t>sau</a:t>
            </a:r>
            <a:r>
              <a:rPr lang="en-GB" dirty="0"/>
              <a:t> </a:t>
            </a:r>
            <a:r>
              <a:rPr lang="en-GB" dirty="0" err="1"/>
              <a:t>implementat</a:t>
            </a:r>
            <a:r>
              <a:rPr lang="en-GB" dirty="0"/>
              <a:t>.</a:t>
            </a:r>
            <a:endParaRPr lang="ro-RO" dirty="0"/>
          </a:p>
          <a:p>
            <a:r>
              <a:rPr lang="en-GB" dirty="0" err="1"/>
              <a:t>Tipuri</a:t>
            </a:r>
            <a:r>
              <a:rPr lang="en-GB" dirty="0"/>
              <a:t> de </a:t>
            </a:r>
            <a:r>
              <a:rPr lang="en-GB" dirty="0" err="1"/>
              <a:t>vulnerabilitati</a:t>
            </a:r>
            <a:r>
              <a:rPr lang="en-GB" dirty="0"/>
              <a:t>:</a:t>
            </a:r>
            <a:endParaRPr lang="ro-RO" dirty="0"/>
          </a:p>
          <a:p>
            <a:r>
              <a:rPr lang="ro-RO" dirty="0"/>
              <a:t>1. </a:t>
            </a:r>
            <a:r>
              <a:rPr lang="en-GB" dirty="0" err="1"/>
              <a:t>Vulnerabilități</a:t>
            </a:r>
            <a:r>
              <a:rPr lang="en-GB" dirty="0"/>
              <a:t> </a:t>
            </a:r>
            <a:r>
              <a:rPr lang="en-GB" dirty="0" err="1"/>
              <a:t>tehnice</a:t>
            </a:r>
            <a:r>
              <a:rPr lang="en-GB" dirty="0"/>
              <a:t>: </a:t>
            </a:r>
            <a:r>
              <a:rPr lang="en-GB" dirty="0" err="1"/>
              <a:t>erori</a:t>
            </a:r>
            <a:r>
              <a:rPr lang="en-GB" dirty="0"/>
              <a:t> </a:t>
            </a:r>
            <a:r>
              <a:rPr lang="en-GB" dirty="0" err="1"/>
              <a:t>în</a:t>
            </a:r>
            <a:r>
              <a:rPr lang="en-GB" dirty="0"/>
              <a:t> cod </a:t>
            </a:r>
            <a:r>
              <a:rPr lang="en-GB" dirty="0" err="1"/>
              <a:t>sau</a:t>
            </a:r>
            <a:r>
              <a:rPr lang="en-GB" dirty="0"/>
              <a:t> o </a:t>
            </a:r>
            <a:r>
              <a:rPr lang="en-GB" dirty="0" err="1"/>
              <a:t>eroare</a:t>
            </a:r>
            <a:r>
              <a:rPr lang="en-GB" dirty="0"/>
              <a:t> </a:t>
            </a:r>
            <a:r>
              <a:rPr lang="en-GB" dirty="0" err="1"/>
              <a:t>în</a:t>
            </a:r>
            <a:r>
              <a:rPr lang="en-GB" dirty="0"/>
              <a:t> </a:t>
            </a:r>
            <a:r>
              <a:rPr lang="en-GB" dirty="0" err="1"/>
              <a:t>unele</a:t>
            </a:r>
            <a:r>
              <a:rPr lang="en-GB" dirty="0"/>
              <a:t> hardware </a:t>
            </a:r>
            <a:r>
              <a:rPr lang="en-GB" dirty="0" err="1"/>
              <a:t>sau</a:t>
            </a:r>
            <a:r>
              <a:rPr lang="en-GB" dirty="0"/>
              <a:t> software.</a:t>
            </a:r>
            <a:endParaRPr lang="ro-RO" dirty="0"/>
          </a:p>
          <a:p>
            <a:r>
              <a:rPr lang="ro-RO" dirty="0"/>
              <a:t>2. </a:t>
            </a:r>
            <a:r>
              <a:rPr lang="en-GB" dirty="0" err="1"/>
              <a:t>Vulnerabilitati</a:t>
            </a:r>
            <a:r>
              <a:rPr lang="en-GB" dirty="0"/>
              <a:t> </a:t>
            </a:r>
            <a:r>
              <a:rPr lang="en-GB" dirty="0" err="1"/>
              <a:t>umane</a:t>
            </a:r>
            <a:r>
              <a:rPr lang="en-GB" dirty="0"/>
              <a:t>: cum </a:t>
            </a:r>
            <a:r>
              <a:rPr lang="en-GB" dirty="0" err="1"/>
              <a:t>ar</a:t>
            </a:r>
            <a:r>
              <a:rPr lang="en-GB" dirty="0"/>
              <a:t> fi </a:t>
            </a:r>
            <a:r>
              <a:rPr lang="en-GB" dirty="0" err="1"/>
              <a:t>angajații</a:t>
            </a:r>
            <a:r>
              <a:rPr lang="en-GB" dirty="0"/>
              <a:t> care se </a:t>
            </a:r>
            <a:r>
              <a:rPr lang="en-GB" dirty="0" err="1"/>
              <a:t>îndrăgostesc</a:t>
            </a:r>
            <a:r>
              <a:rPr lang="en-GB" dirty="0"/>
              <a:t> de phishing, smishing </a:t>
            </a:r>
            <a:r>
              <a:rPr lang="en-GB" dirty="0" err="1"/>
              <a:t>sau</a:t>
            </a:r>
            <a:r>
              <a:rPr lang="en-GB" dirty="0"/>
              <a:t> </a:t>
            </a:r>
            <a:r>
              <a:rPr lang="en-GB" dirty="0" err="1"/>
              <a:t>alte</a:t>
            </a:r>
            <a:r>
              <a:rPr lang="en-GB" dirty="0"/>
              <a:t> </a:t>
            </a:r>
            <a:r>
              <a:rPr lang="en-GB" dirty="0" err="1"/>
              <a:t>atacuri</a:t>
            </a:r>
            <a:r>
              <a:rPr lang="en-GB" dirty="0"/>
              <a:t> </a:t>
            </a:r>
            <a:r>
              <a:rPr lang="en-GB" dirty="0" err="1"/>
              <a:t>comune</a:t>
            </a:r>
            <a:r>
              <a:rPr lang="en-GB" dirty="0"/>
              <a:t>.</a:t>
            </a:r>
            <a:endParaRPr lang="ro-RO" dirty="0"/>
          </a:p>
          <a:p>
            <a:endParaRPr lang="ro-RO" dirty="0"/>
          </a:p>
          <a:p>
            <a:r>
              <a:rPr lang="en-GB" dirty="0"/>
              <a:t>Cu </a:t>
            </a:r>
            <a:r>
              <a:rPr lang="en-GB" dirty="0" err="1"/>
              <a:t>cât</a:t>
            </a:r>
            <a:r>
              <a:rPr lang="en-GB" dirty="0"/>
              <a:t> </a:t>
            </a:r>
            <a:r>
              <a:rPr lang="en-GB" dirty="0" err="1"/>
              <a:t>aveți</a:t>
            </a:r>
            <a:r>
              <a:rPr lang="en-GB" dirty="0"/>
              <a:t> </a:t>
            </a:r>
            <a:r>
              <a:rPr lang="en-GB" dirty="0" err="1"/>
              <a:t>mai</a:t>
            </a:r>
            <a:r>
              <a:rPr lang="en-GB" dirty="0"/>
              <a:t> </a:t>
            </a:r>
            <a:r>
              <a:rPr lang="en-GB" dirty="0" err="1"/>
              <a:t>multe</a:t>
            </a:r>
            <a:r>
              <a:rPr lang="en-GB" dirty="0"/>
              <a:t> </a:t>
            </a:r>
            <a:r>
              <a:rPr lang="en-GB" dirty="0" err="1"/>
              <a:t>vulnerabilități</a:t>
            </a:r>
            <a:r>
              <a:rPr lang="en-GB" dirty="0"/>
              <a:t>, cu </a:t>
            </a:r>
            <a:r>
              <a:rPr lang="en-GB" dirty="0" err="1"/>
              <a:t>atât</a:t>
            </a:r>
            <a:r>
              <a:rPr lang="en-GB" dirty="0"/>
              <a:t> </a:t>
            </a:r>
            <a:r>
              <a:rPr lang="en-GB" dirty="0" err="1"/>
              <a:t>potențialul</a:t>
            </a:r>
            <a:r>
              <a:rPr lang="en-GB" dirty="0"/>
              <a:t> de </a:t>
            </a:r>
            <a:r>
              <a:rPr lang="en-GB" dirty="0" err="1"/>
              <a:t>amenințări</a:t>
            </a:r>
            <a:r>
              <a:rPr lang="en-GB" dirty="0"/>
              <a:t> </a:t>
            </a:r>
            <a:r>
              <a:rPr lang="en-GB" dirty="0" err="1"/>
              <a:t>este</a:t>
            </a:r>
            <a:r>
              <a:rPr lang="en-GB" dirty="0"/>
              <a:t> </a:t>
            </a:r>
            <a:r>
              <a:rPr lang="en-GB" dirty="0" err="1"/>
              <a:t>mai</a:t>
            </a:r>
            <a:r>
              <a:rPr lang="en-GB" dirty="0"/>
              <a:t> mare </a:t>
            </a:r>
            <a:r>
              <a:rPr lang="en-GB" dirty="0" err="1"/>
              <a:t>și</a:t>
            </a:r>
            <a:r>
              <a:rPr lang="en-GB" dirty="0"/>
              <a:t> </a:t>
            </a:r>
            <a:r>
              <a:rPr lang="en-GB" dirty="0" err="1"/>
              <a:t>riscul</a:t>
            </a:r>
            <a:r>
              <a:rPr lang="en-GB" dirty="0"/>
              <a:t> </a:t>
            </a:r>
            <a:r>
              <a:rPr lang="en-GB" dirty="0" err="1"/>
              <a:t>este</a:t>
            </a:r>
            <a:r>
              <a:rPr lang="en-GB" dirty="0"/>
              <a:t> </a:t>
            </a:r>
            <a:r>
              <a:rPr lang="en-GB" dirty="0" err="1"/>
              <a:t>mai</a:t>
            </a:r>
            <a:r>
              <a:rPr lang="en-GB" dirty="0"/>
              <a:t> mare.</a:t>
            </a:r>
          </a:p>
        </p:txBody>
      </p:sp>
    </p:spTree>
    <p:extLst>
      <p:ext uri="{BB962C8B-B14F-4D97-AF65-F5344CB8AC3E}">
        <p14:creationId xmlns:p14="http://schemas.microsoft.com/office/powerpoint/2010/main" val="364613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B736-276D-5933-0519-B3B33778D0AF}"/>
              </a:ext>
            </a:extLst>
          </p:cNvPr>
          <p:cNvSpPr>
            <a:spLocks noGrp="1"/>
          </p:cNvSpPr>
          <p:nvPr>
            <p:ph type="title"/>
          </p:nvPr>
        </p:nvSpPr>
        <p:spPr/>
        <p:txBody>
          <a:bodyPr/>
          <a:lstStyle/>
          <a:p>
            <a:r>
              <a:rPr lang="ro-RO" dirty="0"/>
              <a:t>About THREAT</a:t>
            </a:r>
            <a:endParaRPr lang="en-GB" dirty="0"/>
          </a:p>
        </p:txBody>
      </p:sp>
      <p:sp>
        <p:nvSpPr>
          <p:cNvPr id="3" name="Content Placeholder 2">
            <a:extLst>
              <a:ext uri="{FF2B5EF4-FFF2-40B4-BE49-F238E27FC236}">
                <a16:creationId xmlns:a16="http://schemas.microsoft.com/office/drawing/2014/main" id="{14997003-BF0A-A81C-AF40-BB86228AF053}"/>
              </a:ext>
            </a:extLst>
          </p:cNvPr>
          <p:cNvSpPr>
            <a:spLocks noGrp="1"/>
          </p:cNvSpPr>
          <p:nvPr>
            <p:ph sz="half" idx="1"/>
          </p:nvPr>
        </p:nvSpPr>
        <p:spPr/>
        <p:txBody>
          <a:bodyPr>
            <a:normAutofit fontScale="85000" lnSpcReduction="20000"/>
          </a:bodyPr>
          <a:lstStyle/>
          <a:p>
            <a:r>
              <a:rPr lang="en-GB" dirty="0"/>
              <a:t>Any circumstance or event with the potential to adversely impact organizational operations (including mission, functions, image, or reputation), organizational assets, or individuals</a:t>
            </a:r>
            <a:endParaRPr lang="ro-RO" dirty="0"/>
          </a:p>
          <a:p>
            <a:r>
              <a:rPr lang="en-GB" dirty="0"/>
              <a:t>In cybersecurity, the most common definition of a threat is this:</a:t>
            </a:r>
          </a:p>
          <a:p>
            <a:endParaRPr lang="en-GB" dirty="0"/>
          </a:p>
          <a:p>
            <a:pPr marL="0" indent="0">
              <a:buNone/>
            </a:pPr>
            <a:r>
              <a:rPr lang="en-GB" dirty="0"/>
              <a:t>Anything that could exploit a vulnerability, which could affect the confidentiality, integrity or availability of your systems, data, people and more. (Confidentiality, integrity and availability</a:t>
            </a:r>
            <a:r>
              <a:rPr lang="ro-RO" dirty="0"/>
              <a:t>)</a:t>
            </a:r>
            <a:r>
              <a:rPr lang="en-GB" dirty="0"/>
              <a:t> </a:t>
            </a:r>
          </a:p>
        </p:txBody>
      </p:sp>
      <p:sp>
        <p:nvSpPr>
          <p:cNvPr id="4" name="Content Placeholder 3">
            <a:extLst>
              <a:ext uri="{FF2B5EF4-FFF2-40B4-BE49-F238E27FC236}">
                <a16:creationId xmlns:a16="http://schemas.microsoft.com/office/drawing/2014/main" id="{E5392C2B-2455-25DF-C56F-CF475E420CDF}"/>
              </a:ext>
            </a:extLst>
          </p:cNvPr>
          <p:cNvSpPr>
            <a:spLocks noGrp="1"/>
          </p:cNvSpPr>
          <p:nvPr>
            <p:ph sz="half" idx="2"/>
          </p:nvPr>
        </p:nvSpPr>
        <p:spPr/>
        <p:txBody>
          <a:bodyPr>
            <a:normAutofit fontScale="85000" lnSpcReduction="20000"/>
          </a:bodyPr>
          <a:lstStyle/>
          <a:p>
            <a:r>
              <a:rPr lang="en-GB" dirty="0" err="1"/>
              <a:t>Orice</a:t>
            </a:r>
            <a:r>
              <a:rPr lang="en-GB" dirty="0"/>
              <a:t> </a:t>
            </a:r>
            <a:r>
              <a:rPr lang="en-GB" dirty="0" err="1"/>
              <a:t>circumstanță</a:t>
            </a:r>
            <a:r>
              <a:rPr lang="en-GB" dirty="0"/>
              <a:t> </a:t>
            </a:r>
            <a:r>
              <a:rPr lang="en-GB" dirty="0" err="1"/>
              <a:t>sau</a:t>
            </a:r>
            <a:r>
              <a:rPr lang="en-GB" dirty="0"/>
              <a:t> </a:t>
            </a:r>
            <a:r>
              <a:rPr lang="en-GB" dirty="0" err="1"/>
              <a:t>eveniment</a:t>
            </a:r>
            <a:r>
              <a:rPr lang="en-GB" dirty="0"/>
              <a:t> cu </a:t>
            </a:r>
            <a:r>
              <a:rPr lang="en-GB" dirty="0" err="1"/>
              <a:t>potențialul</a:t>
            </a:r>
            <a:r>
              <a:rPr lang="en-GB" dirty="0"/>
              <a:t> de a </a:t>
            </a:r>
            <a:r>
              <a:rPr lang="en-GB" dirty="0" err="1"/>
              <a:t>avea</a:t>
            </a:r>
            <a:r>
              <a:rPr lang="en-GB" dirty="0"/>
              <a:t> un impact </a:t>
            </a:r>
            <a:r>
              <a:rPr lang="en-GB" dirty="0" err="1"/>
              <a:t>negativ</a:t>
            </a:r>
            <a:r>
              <a:rPr lang="en-GB" dirty="0"/>
              <a:t> </a:t>
            </a:r>
            <a:r>
              <a:rPr lang="en-GB" dirty="0" err="1"/>
              <a:t>asupra</a:t>
            </a:r>
            <a:r>
              <a:rPr lang="en-GB" dirty="0"/>
              <a:t> </a:t>
            </a:r>
            <a:r>
              <a:rPr lang="en-GB" dirty="0" err="1"/>
              <a:t>operațiunilor</a:t>
            </a:r>
            <a:r>
              <a:rPr lang="en-GB" dirty="0"/>
              <a:t> </a:t>
            </a:r>
            <a:r>
              <a:rPr lang="en-GB" dirty="0" err="1"/>
              <a:t>organizaționale</a:t>
            </a:r>
            <a:r>
              <a:rPr lang="en-GB" dirty="0"/>
              <a:t> (</a:t>
            </a:r>
            <a:r>
              <a:rPr lang="en-GB" dirty="0" err="1"/>
              <a:t>inclusiv</a:t>
            </a:r>
            <a:r>
              <a:rPr lang="en-GB" dirty="0"/>
              <a:t> </a:t>
            </a:r>
            <a:r>
              <a:rPr lang="en-GB" dirty="0" err="1"/>
              <a:t>misiunea</a:t>
            </a:r>
            <a:r>
              <a:rPr lang="en-GB" dirty="0"/>
              <a:t>, </a:t>
            </a:r>
            <a:r>
              <a:rPr lang="en-GB" dirty="0" err="1"/>
              <a:t>funcțiile</a:t>
            </a:r>
            <a:r>
              <a:rPr lang="en-GB" dirty="0"/>
              <a:t>, </a:t>
            </a:r>
            <a:r>
              <a:rPr lang="en-GB" dirty="0" err="1"/>
              <a:t>imaginea</a:t>
            </a:r>
            <a:r>
              <a:rPr lang="en-GB" dirty="0"/>
              <a:t> </a:t>
            </a:r>
            <a:r>
              <a:rPr lang="en-GB" dirty="0" err="1"/>
              <a:t>sau</a:t>
            </a:r>
            <a:r>
              <a:rPr lang="en-GB" dirty="0"/>
              <a:t> </a:t>
            </a:r>
            <a:r>
              <a:rPr lang="en-GB" dirty="0" err="1"/>
              <a:t>reputația</a:t>
            </a:r>
            <a:r>
              <a:rPr lang="en-GB" dirty="0"/>
              <a:t>), </a:t>
            </a:r>
            <a:r>
              <a:rPr lang="en-GB" dirty="0" err="1"/>
              <a:t>activele</a:t>
            </a:r>
            <a:r>
              <a:rPr lang="en-GB" dirty="0"/>
              <a:t> </a:t>
            </a:r>
            <a:r>
              <a:rPr lang="en-GB" dirty="0" err="1"/>
              <a:t>organizaționale</a:t>
            </a:r>
            <a:r>
              <a:rPr lang="en-GB" dirty="0"/>
              <a:t> </a:t>
            </a:r>
            <a:r>
              <a:rPr lang="en-GB" dirty="0" err="1"/>
              <a:t>sau</a:t>
            </a:r>
            <a:r>
              <a:rPr lang="en-GB" dirty="0"/>
              <a:t> </a:t>
            </a:r>
            <a:r>
              <a:rPr lang="en-GB" dirty="0" err="1"/>
              <a:t>indivizii</a:t>
            </a:r>
            <a:endParaRPr lang="ro-RO" dirty="0"/>
          </a:p>
          <a:p>
            <a:r>
              <a:rPr lang="en-GB" dirty="0" err="1"/>
              <a:t>În</a:t>
            </a:r>
            <a:r>
              <a:rPr lang="en-GB" dirty="0"/>
              <a:t> </a:t>
            </a:r>
            <a:r>
              <a:rPr lang="en-GB" dirty="0" err="1"/>
              <a:t>securitatea</a:t>
            </a:r>
            <a:r>
              <a:rPr lang="en-GB" dirty="0"/>
              <a:t> </a:t>
            </a:r>
            <a:r>
              <a:rPr lang="en-GB" dirty="0" err="1"/>
              <a:t>cibernetică</a:t>
            </a:r>
            <a:r>
              <a:rPr lang="en-GB" dirty="0"/>
              <a:t>, </a:t>
            </a:r>
            <a:r>
              <a:rPr lang="en-GB" dirty="0" err="1"/>
              <a:t>cea</a:t>
            </a:r>
            <a:r>
              <a:rPr lang="en-GB" dirty="0"/>
              <a:t> </a:t>
            </a:r>
            <a:r>
              <a:rPr lang="en-GB" dirty="0" err="1"/>
              <a:t>mai</a:t>
            </a:r>
            <a:r>
              <a:rPr lang="en-GB" dirty="0"/>
              <a:t> </a:t>
            </a:r>
            <a:r>
              <a:rPr lang="en-GB" dirty="0" err="1"/>
              <a:t>comună</a:t>
            </a:r>
            <a:r>
              <a:rPr lang="en-GB" dirty="0"/>
              <a:t> </a:t>
            </a:r>
            <a:r>
              <a:rPr lang="en-GB" dirty="0" err="1"/>
              <a:t>definiție</a:t>
            </a:r>
            <a:r>
              <a:rPr lang="en-GB" dirty="0"/>
              <a:t> a </a:t>
            </a:r>
            <a:r>
              <a:rPr lang="en-GB" dirty="0" err="1"/>
              <a:t>unei</a:t>
            </a:r>
            <a:r>
              <a:rPr lang="en-GB" dirty="0"/>
              <a:t> </a:t>
            </a:r>
            <a:r>
              <a:rPr lang="en-GB" dirty="0" err="1"/>
              <a:t>amenințări</a:t>
            </a:r>
            <a:r>
              <a:rPr lang="en-GB" dirty="0"/>
              <a:t> </a:t>
            </a:r>
            <a:r>
              <a:rPr lang="en-GB" dirty="0" err="1"/>
              <a:t>este</a:t>
            </a:r>
            <a:r>
              <a:rPr lang="en-GB" dirty="0"/>
              <a:t> </a:t>
            </a:r>
            <a:r>
              <a:rPr lang="en-GB" dirty="0" err="1"/>
              <a:t>următoarea</a:t>
            </a:r>
            <a:r>
              <a:rPr lang="en-GB" dirty="0"/>
              <a:t>:</a:t>
            </a:r>
            <a:r>
              <a:rPr lang="ro-RO" dirty="0"/>
              <a:t> </a:t>
            </a:r>
            <a:r>
              <a:rPr lang="en-GB" dirty="0" err="1"/>
              <a:t>Orice</a:t>
            </a:r>
            <a:r>
              <a:rPr lang="en-GB" dirty="0"/>
              <a:t> </a:t>
            </a:r>
            <a:r>
              <a:rPr lang="en-GB" dirty="0" err="1"/>
              <a:t>lucru</a:t>
            </a:r>
            <a:r>
              <a:rPr lang="en-GB" dirty="0"/>
              <a:t> care </a:t>
            </a:r>
            <a:r>
              <a:rPr lang="en-GB" dirty="0" err="1"/>
              <a:t>ar</a:t>
            </a:r>
            <a:r>
              <a:rPr lang="en-GB" dirty="0"/>
              <a:t> </a:t>
            </a:r>
            <a:r>
              <a:rPr lang="en-GB" dirty="0" err="1"/>
              <a:t>putea</a:t>
            </a:r>
            <a:r>
              <a:rPr lang="en-GB" dirty="0"/>
              <a:t> </a:t>
            </a:r>
            <a:r>
              <a:rPr lang="en-GB" dirty="0" err="1"/>
              <a:t>exploata</a:t>
            </a:r>
            <a:r>
              <a:rPr lang="en-GB" dirty="0"/>
              <a:t> o </a:t>
            </a:r>
            <a:r>
              <a:rPr lang="en-GB" dirty="0" err="1"/>
              <a:t>vulnerabilitate</a:t>
            </a:r>
            <a:r>
              <a:rPr lang="en-GB" dirty="0"/>
              <a:t>, care </a:t>
            </a:r>
            <a:r>
              <a:rPr lang="en-GB" dirty="0" err="1"/>
              <a:t>ar</a:t>
            </a:r>
            <a:r>
              <a:rPr lang="en-GB" dirty="0"/>
              <a:t> </a:t>
            </a:r>
            <a:r>
              <a:rPr lang="en-GB" dirty="0" err="1"/>
              <a:t>putea</a:t>
            </a:r>
            <a:r>
              <a:rPr lang="en-GB" dirty="0"/>
              <a:t> </a:t>
            </a:r>
            <a:r>
              <a:rPr lang="en-GB" dirty="0" err="1"/>
              <a:t>afecta</a:t>
            </a:r>
            <a:r>
              <a:rPr lang="en-GB" dirty="0"/>
              <a:t> </a:t>
            </a:r>
            <a:r>
              <a:rPr lang="en-GB" dirty="0" err="1"/>
              <a:t>confidențialitatea</a:t>
            </a:r>
            <a:r>
              <a:rPr lang="en-GB" dirty="0"/>
              <a:t>, </a:t>
            </a:r>
            <a:r>
              <a:rPr lang="en-GB" dirty="0" err="1"/>
              <a:t>integritatea</a:t>
            </a:r>
            <a:r>
              <a:rPr lang="en-GB" dirty="0"/>
              <a:t> </a:t>
            </a:r>
            <a:r>
              <a:rPr lang="en-GB" dirty="0" err="1"/>
              <a:t>sau</a:t>
            </a:r>
            <a:r>
              <a:rPr lang="en-GB" dirty="0"/>
              <a:t> </a:t>
            </a:r>
            <a:r>
              <a:rPr lang="en-GB" dirty="0" err="1"/>
              <a:t>disponibilitatea</a:t>
            </a:r>
            <a:r>
              <a:rPr lang="en-GB" dirty="0"/>
              <a:t> </a:t>
            </a:r>
            <a:r>
              <a:rPr lang="en-GB" dirty="0" err="1"/>
              <a:t>sistemelor</a:t>
            </a:r>
            <a:r>
              <a:rPr lang="en-GB" dirty="0"/>
              <a:t>, </a:t>
            </a:r>
            <a:r>
              <a:rPr lang="en-GB" dirty="0" err="1"/>
              <a:t>datelor</a:t>
            </a:r>
            <a:r>
              <a:rPr lang="en-GB" dirty="0"/>
              <a:t>, </a:t>
            </a:r>
            <a:r>
              <a:rPr lang="en-GB" dirty="0" err="1"/>
              <a:t>persoanelor</a:t>
            </a:r>
            <a:r>
              <a:rPr lang="en-GB" dirty="0"/>
              <a:t> </a:t>
            </a:r>
            <a:r>
              <a:rPr lang="en-GB" dirty="0" err="1"/>
              <a:t>și</a:t>
            </a:r>
            <a:r>
              <a:rPr lang="en-GB" dirty="0"/>
              <a:t> </a:t>
            </a:r>
            <a:r>
              <a:rPr lang="en-GB" dirty="0" err="1"/>
              <a:t>altele</a:t>
            </a:r>
            <a:r>
              <a:rPr lang="en-GB" dirty="0"/>
              <a:t>. (</a:t>
            </a:r>
            <a:r>
              <a:rPr lang="en-GB" dirty="0" err="1"/>
              <a:t>Confidențialitate</a:t>
            </a:r>
            <a:r>
              <a:rPr lang="en-GB" dirty="0"/>
              <a:t>, </a:t>
            </a:r>
            <a:r>
              <a:rPr lang="en-GB" dirty="0" err="1"/>
              <a:t>integritate</a:t>
            </a:r>
            <a:r>
              <a:rPr lang="en-GB" dirty="0"/>
              <a:t> </a:t>
            </a:r>
            <a:r>
              <a:rPr lang="en-GB" dirty="0" err="1"/>
              <a:t>și</a:t>
            </a:r>
            <a:r>
              <a:rPr lang="en-GB" dirty="0"/>
              <a:t> </a:t>
            </a:r>
            <a:r>
              <a:rPr lang="en-GB" dirty="0" err="1"/>
              <a:t>disponibilitate</a:t>
            </a:r>
            <a:r>
              <a:rPr lang="ro-RO" dirty="0"/>
              <a:t>)</a:t>
            </a:r>
            <a:endParaRPr lang="en-GB" dirty="0"/>
          </a:p>
        </p:txBody>
      </p:sp>
    </p:spTree>
    <p:extLst>
      <p:ext uri="{BB962C8B-B14F-4D97-AF65-F5344CB8AC3E}">
        <p14:creationId xmlns:p14="http://schemas.microsoft.com/office/powerpoint/2010/main" val="280033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41D8-1875-031A-8048-D4627E6A4DE1}"/>
              </a:ext>
            </a:extLst>
          </p:cNvPr>
          <p:cNvSpPr>
            <a:spLocks noGrp="1"/>
          </p:cNvSpPr>
          <p:nvPr>
            <p:ph type="title"/>
          </p:nvPr>
        </p:nvSpPr>
        <p:spPr/>
        <p:txBody>
          <a:bodyPr/>
          <a:lstStyle/>
          <a:p>
            <a:r>
              <a:rPr lang="ro-RO" dirty="0"/>
              <a:t>About Risk</a:t>
            </a:r>
            <a:endParaRPr lang="en-GB" dirty="0"/>
          </a:p>
        </p:txBody>
      </p:sp>
      <p:sp>
        <p:nvSpPr>
          <p:cNvPr id="3" name="Content Placeholder 2">
            <a:extLst>
              <a:ext uri="{FF2B5EF4-FFF2-40B4-BE49-F238E27FC236}">
                <a16:creationId xmlns:a16="http://schemas.microsoft.com/office/drawing/2014/main" id="{0E1F3E92-3735-770B-AEE0-41DCF18B2647}"/>
              </a:ext>
            </a:extLst>
          </p:cNvPr>
          <p:cNvSpPr>
            <a:spLocks noGrp="1"/>
          </p:cNvSpPr>
          <p:nvPr>
            <p:ph sz="half" idx="1"/>
          </p:nvPr>
        </p:nvSpPr>
        <p:spPr/>
        <p:txBody>
          <a:bodyPr>
            <a:normAutofit/>
          </a:bodyPr>
          <a:lstStyle/>
          <a:p>
            <a:r>
              <a:rPr lang="en-GB" dirty="0"/>
              <a:t>Risk is the probability of a negative (harmful) event occurring as well as the potential of scale of that harm. </a:t>
            </a:r>
          </a:p>
          <a:p>
            <a:r>
              <a:rPr lang="en-GB" dirty="0"/>
              <a:t>Your organizational risk fluctuates over time, sometimes even on a daily basis, due to both internal and external factors.</a:t>
            </a:r>
            <a:endParaRPr lang="ro-RO" dirty="0"/>
          </a:p>
          <a:p>
            <a:pPr marL="0" indent="0">
              <a:buNone/>
            </a:pPr>
            <a:r>
              <a:rPr lang="en-GB" b="1" i="1" dirty="0">
                <a:solidFill>
                  <a:srgbClr val="FF0000"/>
                </a:solidFill>
              </a:rPr>
              <a:t>name those factors</a:t>
            </a:r>
            <a:r>
              <a:rPr lang="ro-RO" b="1" i="1" dirty="0">
                <a:solidFill>
                  <a:srgbClr val="FF0000"/>
                </a:solidFill>
              </a:rPr>
              <a:t>............</a:t>
            </a:r>
            <a:endParaRPr lang="en-GB" b="1" i="1" dirty="0">
              <a:solidFill>
                <a:srgbClr val="FF0000"/>
              </a:solidFill>
            </a:endParaRPr>
          </a:p>
        </p:txBody>
      </p:sp>
      <p:sp>
        <p:nvSpPr>
          <p:cNvPr id="4" name="Content Placeholder 3">
            <a:extLst>
              <a:ext uri="{FF2B5EF4-FFF2-40B4-BE49-F238E27FC236}">
                <a16:creationId xmlns:a16="http://schemas.microsoft.com/office/drawing/2014/main" id="{1A2E04D4-8853-0783-ED17-D08A75E1E1F0}"/>
              </a:ext>
            </a:extLst>
          </p:cNvPr>
          <p:cNvSpPr>
            <a:spLocks noGrp="1"/>
          </p:cNvSpPr>
          <p:nvPr>
            <p:ph sz="half" idx="2"/>
          </p:nvPr>
        </p:nvSpPr>
        <p:spPr/>
        <p:txBody>
          <a:bodyPr>
            <a:normAutofit/>
          </a:bodyPr>
          <a:lstStyle/>
          <a:p>
            <a:r>
              <a:rPr lang="en-GB" dirty="0" err="1"/>
              <a:t>Risc</a:t>
            </a:r>
            <a:r>
              <a:rPr lang="en-GB" dirty="0"/>
              <a:t> – O </a:t>
            </a:r>
            <a:r>
              <a:rPr lang="en-GB" dirty="0" err="1"/>
              <a:t>situaţie</a:t>
            </a:r>
            <a:r>
              <a:rPr lang="en-GB" dirty="0"/>
              <a:t>, un </a:t>
            </a:r>
            <a:r>
              <a:rPr lang="en-GB" dirty="0" err="1"/>
              <a:t>eveniment</a:t>
            </a:r>
            <a:r>
              <a:rPr lang="en-GB" dirty="0"/>
              <a:t>, care nu a </a:t>
            </a:r>
            <a:r>
              <a:rPr lang="en-GB" dirty="0" err="1"/>
              <a:t>apărut</a:t>
            </a:r>
            <a:r>
              <a:rPr lang="en-GB" dirty="0"/>
              <a:t> </a:t>
            </a:r>
            <a:r>
              <a:rPr lang="en-GB" dirty="0" err="1"/>
              <a:t>încă</a:t>
            </a:r>
            <a:r>
              <a:rPr lang="en-GB" dirty="0"/>
              <a:t>, </a:t>
            </a:r>
            <a:r>
              <a:rPr lang="en-GB" dirty="0" err="1"/>
              <a:t>dar</a:t>
            </a:r>
            <a:r>
              <a:rPr lang="en-GB" dirty="0"/>
              <a:t> care </a:t>
            </a:r>
            <a:r>
              <a:rPr lang="en-GB" dirty="0" err="1"/>
              <a:t>poate</a:t>
            </a:r>
            <a:r>
              <a:rPr lang="en-GB" dirty="0"/>
              <a:t> </a:t>
            </a:r>
            <a:r>
              <a:rPr lang="en-GB" dirty="0" err="1"/>
              <a:t>să</a:t>
            </a:r>
            <a:r>
              <a:rPr lang="en-GB" dirty="0"/>
              <a:t> </a:t>
            </a:r>
            <a:r>
              <a:rPr lang="en-GB" dirty="0" err="1"/>
              <a:t>apară</a:t>
            </a:r>
            <a:r>
              <a:rPr lang="ro-RO" dirty="0"/>
              <a:t> </a:t>
            </a:r>
            <a:r>
              <a:rPr lang="en-GB" dirty="0" err="1"/>
              <a:t>în</a:t>
            </a:r>
            <a:r>
              <a:rPr lang="en-GB" dirty="0"/>
              <a:t> </a:t>
            </a:r>
            <a:r>
              <a:rPr lang="en-GB" dirty="0" err="1"/>
              <a:t>viitor</a:t>
            </a:r>
            <a:r>
              <a:rPr lang="en-GB" dirty="0"/>
              <a:t>, </a:t>
            </a:r>
            <a:r>
              <a:rPr lang="en-GB" dirty="0" err="1"/>
              <a:t>caz</a:t>
            </a:r>
            <a:r>
              <a:rPr lang="en-GB" dirty="0"/>
              <a:t> </a:t>
            </a:r>
            <a:r>
              <a:rPr lang="en-GB" dirty="0" err="1"/>
              <a:t>în</a:t>
            </a:r>
            <a:r>
              <a:rPr lang="en-GB" dirty="0"/>
              <a:t> care, </a:t>
            </a:r>
            <a:r>
              <a:rPr lang="en-GB" dirty="0" err="1"/>
              <a:t>obţinerea</a:t>
            </a:r>
            <a:r>
              <a:rPr lang="en-GB" dirty="0"/>
              <a:t> </a:t>
            </a:r>
            <a:r>
              <a:rPr lang="en-GB" dirty="0" err="1"/>
              <a:t>rezultatelor</a:t>
            </a:r>
            <a:r>
              <a:rPr lang="en-GB" dirty="0"/>
              <a:t>, </a:t>
            </a:r>
            <a:r>
              <a:rPr lang="en-GB" dirty="0" err="1"/>
              <a:t>în</a:t>
            </a:r>
            <a:r>
              <a:rPr lang="en-GB" dirty="0"/>
              <a:t> </a:t>
            </a:r>
            <a:r>
              <a:rPr lang="en-GB" dirty="0" err="1"/>
              <a:t>prealabil</a:t>
            </a:r>
            <a:r>
              <a:rPr lang="en-GB" dirty="0"/>
              <a:t> fixate, </a:t>
            </a:r>
            <a:r>
              <a:rPr lang="en-GB" dirty="0" err="1"/>
              <a:t>este</a:t>
            </a:r>
            <a:r>
              <a:rPr lang="ro-RO" dirty="0"/>
              <a:t> </a:t>
            </a:r>
            <a:r>
              <a:rPr lang="en-GB" dirty="0" err="1"/>
              <a:t>ameninţată</a:t>
            </a:r>
            <a:r>
              <a:rPr lang="en-GB" dirty="0"/>
              <a:t> </a:t>
            </a:r>
            <a:r>
              <a:rPr lang="en-GB" dirty="0" err="1"/>
              <a:t>sau</a:t>
            </a:r>
            <a:r>
              <a:rPr lang="en-GB" dirty="0"/>
              <a:t> </a:t>
            </a:r>
            <a:r>
              <a:rPr lang="en-GB" dirty="0" err="1"/>
              <a:t>potenţată</a:t>
            </a:r>
            <a:r>
              <a:rPr lang="en-GB" dirty="0"/>
              <a:t>. </a:t>
            </a:r>
            <a:endParaRPr lang="ro-RO" dirty="0"/>
          </a:p>
          <a:p>
            <a:r>
              <a:rPr lang="ro-RO" dirty="0"/>
              <a:t>T</a:t>
            </a:r>
            <a:r>
              <a:rPr lang="en-GB" dirty="0" err="1"/>
              <a:t>rebuie</a:t>
            </a:r>
            <a:r>
              <a:rPr lang="en-GB" dirty="0"/>
              <a:t> </a:t>
            </a:r>
            <a:r>
              <a:rPr lang="en-GB" dirty="0" err="1"/>
              <a:t>abordat</a:t>
            </a:r>
            <a:r>
              <a:rPr lang="en-GB" dirty="0"/>
              <a:t> ca </a:t>
            </a:r>
            <a:r>
              <a:rPr lang="en-GB" dirty="0" err="1"/>
              <a:t>fiind</a:t>
            </a:r>
            <a:r>
              <a:rPr lang="en-GB" dirty="0"/>
              <a:t> o </a:t>
            </a:r>
            <a:r>
              <a:rPr lang="en-GB" dirty="0" err="1"/>
              <a:t>combinaţie</a:t>
            </a:r>
            <a:r>
              <a:rPr lang="en-GB" dirty="0"/>
              <a:t> </a:t>
            </a:r>
            <a:r>
              <a:rPr lang="en-GB" dirty="0" err="1"/>
              <a:t>între</a:t>
            </a:r>
            <a:r>
              <a:rPr lang="en-GB" dirty="0"/>
              <a:t> </a:t>
            </a:r>
            <a:r>
              <a:rPr lang="en-GB" dirty="0" err="1"/>
              <a:t>probabilitate</a:t>
            </a:r>
            <a:r>
              <a:rPr lang="ro-RO" dirty="0"/>
              <a:t> </a:t>
            </a:r>
            <a:r>
              <a:rPr lang="en-GB" dirty="0" err="1"/>
              <a:t>şi</a:t>
            </a:r>
            <a:r>
              <a:rPr lang="en-GB" dirty="0"/>
              <a:t> impact</a:t>
            </a:r>
          </a:p>
        </p:txBody>
      </p:sp>
    </p:spTree>
    <p:extLst>
      <p:ext uri="{BB962C8B-B14F-4D97-AF65-F5344CB8AC3E}">
        <p14:creationId xmlns:p14="http://schemas.microsoft.com/office/powerpoint/2010/main" val="357182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B7E0-A749-E84E-DCEB-2A96E46DD9F4}"/>
              </a:ext>
            </a:extLst>
          </p:cNvPr>
          <p:cNvSpPr>
            <a:spLocks noGrp="1"/>
          </p:cNvSpPr>
          <p:nvPr>
            <p:ph type="title"/>
          </p:nvPr>
        </p:nvSpPr>
        <p:spPr/>
        <p:txBody>
          <a:bodyPr/>
          <a:lstStyle/>
          <a:p>
            <a:r>
              <a:rPr lang="ro-RO" dirty="0"/>
              <a:t>TOPICS/AGENDA</a:t>
            </a:r>
            <a:endParaRPr lang="en-GB" dirty="0"/>
          </a:p>
        </p:txBody>
      </p:sp>
      <p:sp>
        <p:nvSpPr>
          <p:cNvPr id="3" name="Content Placeholder 2">
            <a:extLst>
              <a:ext uri="{FF2B5EF4-FFF2-40B4-BE49-F238E27FC236}">
                <a16:creationId xmlns:a16="http://schemas.microsoft.com/office/drawing/2014/main" id="{9138610B-F43E-6241-EA4E-2F86D26D2A04}"/>
              </a:ext>
            </a:extLst>
          </p:cNvPr>
          <p:cNvSpPr>
            <a:spLocks noGrp="1"/>
          </p:cNvSpPr>
          <p:nvPr>
            <p:ph idx="1"/>
          </p:nvPr>
        </p:nvSpPr>
        <p:spPr/>
        <p:txBody>
          <a:bodyPr/>
          <a:lstStyle/>
          <a:p>
            <a:r>
              <a:rPr lang="en-GB" sz="2800" b="1" dirty="0">
                <a:effectLst/>
                <a:latin typeface="Times New Roman" panose="02020603050405020304" pitchFamily="18" charset="0"/>
                <a:ea typeface="Times New Roman" panose="02020603050405020304" pitchFamily="18" charset="0"/>
              </a:rPr>
              <a:t>Organizations </a:t>
            </a:r>
            <a:endParaRPr lang="ro-RO" sz="2800" b="1" dirty="0">
              <a:effectLst/>
              <a:latin typeface="Times New Roman" panose="02020603050405020304" pitchFamily="18" charset="0"/>
              <a:ea typeface="Times New Roman" panose="02020603050405020304" pitchFamily="18" charset="0"/>
            </a:endParaRPr>
          </a:p>
          <a:p>
            <a:r>
              <a:rPr lang="ro-RO" b="1" dirty="0">
                <a:latin typeface="Times New Roman" panose="02020603050405020304" pitchFamily="18" charset="0"/>
              </a:rPr>
              <a:t>Management</a:t>
            </a:r>
          </a:p>
          <a:p>
            <a:r>
              <a:rPr lang="en-GB" b="1" dirty="0">
                <a:latin typeface="Times New Roman" panose="02020603050405020304" pitchFamily="18" charset="0"/>
                <a:ea typeface="Times New Roman" panose="02020603050405020304" pitchFamily="18" charset="0"/>
              </a:rPr>
              <a:t>Businesses</a:t>
            </a:r>
            <a:endParaRPr lang="ro-RO" b="1" dirty="0">
              <a:latin typeface="Times New Roman" panose="02020603050405020304" pitchFamily="18" charset="0"/>
              <a:ea typeface="Times New Roman" panose="02020603050405020304" pitchFamily="18" charset="0"/>
            </a:endParaRPr>
          </a:p>
          <a:p>
            <a:r>
              <a:rPr lang="en-GB" b="1" dirty="0">
                <a:latin typeface="Times New Roman" panose="02020603050405020304" pitchFamily="18" charset="0"/>
                <a:ea typeface="Times New Roman" panose="02020603050405020304" pitchFamily="18" charset="0"/>
              </a:rPr>
              <a:t>Security</a:t>
            </a:r>
            <a:endParaRPr lang="ro-RO" b="1" dirty="0">
              <a:latin typeface="Times New Roman" panose="02020603050405020304" pitchFamily="18" charset="0"/>
              <a:ea typeface="Times New Roman" panose="02020603050405020304" pitchFamily="18" charset="0"/>
            </a:endParaRPr>
          </a:p>
          <a:p>
            <a:r>
              <a:rPr lang="ro-RO" b="1" dirty="0">
                <a:latin typeface="Times New Roman" panose="02020603050405020304" pitchFamily="18" charset="0"/>
              </a:rPr>
              <a:t>Audit</a:t>
            </a:r>
            <a:endParaRPr lang="en-GB" dirty="0"/>
          </a:p>
        </p:txBody>
      </p:sp>
    </p:spTree>
    <p:extLst>
      <p:ext uri="{BB962C8B-B14F-4D97-AF65-F5344CB8AC3E}">
        <p14:creationId xmlns:p14="http://schemas.microsoft.com/office/powerpoint/2010/main" val="3432353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AA91-E93B-9C7F-8D08-F0A0F8E37C04}"/>
              </a:ext>
            </a:extLst>
          </p:cNvPr>
          <p:cNvSpPr>
            <a:spLocks noGrp="1"/>
          </p:cNvSpPr>
          <p:nvPr>
            <p:ph type="title"/>
          </p:nvPr>
        </p:nvSpPr>
        <p:spPr/>
        <p:txBody>
          <a:bodyPr/>
          <a:lstStyle/>
          <a:p>
            <a:r>
              <a:rPr lang="ro-RO" dirty="0"/>
              <a:t>About Risk</a:t>
            </a:r>
            <a:endParaRPr lang="en-GB" dirty="0"/>
          </a:p>
        </p:txBody>
      </p:sp>
      <p:sp>
        <p:nvSpPr>
          <p:cNvPr id="3" name="Content Placeholder 2">
            <a:extLst>
              <a:ext uri="{FF2B5EF4-FFF2-40B4-BE49-F238E27FC236}">
                <a16:creationId xmlns:a16="http://schemas.microsoft.com/office/drawing/2014/main" id="{9273B3CE-305D-9312-C75C-69B9F5F94D0A}"/>
              </a:ext>
            </a:extLst>
          </p:cNvPr>
          <p:cNvSpPr>
            <a:spLocks noGrp="1"/>
          </p:cNvSpPr>
          <p:nvPr>
            <p:ph sz="half" idx="1"/>
          </p:nvPr>
        </p:nvSpPr>
        <p:spPr/>
        <p:txBody>
          <a:bodyPr>
            <a:normAutofit lnSpcReduction="10000"/>
          </a:bodyPr>
          <a:lstStyle/>
          <a:p>
            <a:pPr marL="0" indent="0">
              <a:buNone/>
            </a:pPr>
            <a:r>
              <a:rPr lang="ro-RO" dirty="0"/>
              <a:t>First </a:t>
            </a:r>
            <a:r>
              <a:rPr lang="en-GB" dirty="0"/>
              <a:t>way of describing risk</a:t>
            </a:r>
            <a:r>
              <a:rPr lang="ro-RO" dirty="0"/>
              <a:t> is:</a:t>
            </a:r>
          </a:p>
          <a:p>
            <a:pPr marL="0" indent="0">
              <a:buNone/>
            </a:pPr>
            <a:r>
              <a:rPr lang="en-GB" i="1" dirty="0"/>
              <a:t>Vulnerability x Threat = Risk</a:t>
            </a:r>
            <a:endParaRPr lang="ro-RO" dirty="0"/>
          </a:p>
          <a:p>
            <a:pPr marL="0" indent="0">
              <a:buNone/>
            </a:pPr>
            <a:endParaRPr lang="ro-RO" dirty="0"/>
          </a:p>
          <a:p>
            <a:pPr marL="0" indent="0">
              <a:buNone/>
            </a:pPr>
            <a:r>
              <a:rPr lang="en-GB" dirty="0"/>
              <a:t>On</a:t>
            </a:r>
            <a:r>
              <a:rPr lang="ro-RO" dirty="0"/>
              <a:t> other</a:t>
            </a:r>
            <a:r>
              <a:rPr lang="en-GB" dirty="0"/>
              <a:t> way of describing risk</a:t>
            </a:r>
            <a:r>
              <a:rPr lang="ro-RO" dirty="0"/>
              <a:t> is: </a:t>
            </a:r>
            <a:r>
              <a:rPr lang="en-GB" dirty="0"/>
              <a:t> was consequence</a:t>
            </a:r>
            <a:r>
              <a:rPr lang="ro-RO" dirty="0"/>
              <a:t> (impact)</a:t>
            </a:r>
            <a:r>
              <a:rPr lang="en-GB" dirty="0"/>
              <a:t> X likelihood</a:t>
            </a:r>
            <a:r>
              <a:rPr lang="ro-RO" dirty="0"/>
              <a:t> (probability)</a:t>
            </a:r>
          </a:p>
          <a:p>
            <a:pPr marL="0" indent="0">
              <a:buNone/>
            </a:pPr>
            <a:endParaRPr lang="ro-RO" dirty="0"/>
          </a:p>
          <a:p>
            <a:pPr marL="0" indent="0">
              <a:buNone/>
            </a:pPr>
            <a:r>
              <a:rPr lang="ro-RO" i="1" dirty="0"/>
              <a:t>Impact X Probability = RISK</a:t>
            </a:r>
          </a:p>
        </p:txBody>
      </p:sp>
      <p:sp>
        <p:nvSpPr>
          <p:cNvPr id="4" name="Content Placeholder 3">
            <a:extLst>
              <a:ext uri="{FF2B5EF4-FFF2-40B4-BE49-F238E27FC236}">
                <a16:creationId xmlns:a16="http://schemas.microsoft.com/office/drawing/2014/main" id="{90F2EAD3-4B41-9ECE-54DC-08629D55C458}"/>
              </a:ext>
            </a:extLst>
          </p:cNvPr>
          <p:cNvSpPr>
            <a:spLocks noGrp="1"/>
          </p:cNvSpPr>
          <p:nvPr>
            <p:ph sz="half" idx="2"/>
          </p:nvPr>
        </p:nvSpPr>
        <p:spPr/>
        <p:txBody>
          <a:bodyPr>
            <a:normAutofit lnSpcReduction="10000"/>
          </a:bodyPr>
          <a:lstStyle/>
          <a:p>
            <a:r>
              <a:rPr lang="ro-RO" dirty="0"/>
              <a:t>Primul mod de a descrie riscul este: </a:t>
            </a:r>
          </a:p>
          <a:p>
            <a:r>
              <a:rPr lang="ro-RO" dirty="0"/>
              <a:t>Vulnerabilitate x Amenințare = Risc </a:t>
            </a:r>
          </a:p>
          <a:p>
            <a:endParaRPr lang="ro-RO" dirty="0"/>
          </a:p>
          <a:p>
            <a:r>
              <a:rPr lang="ro-RO" dirty="0"/>
              <a:t>Un alt mod de a descrie riscul este: </a:t>
            </a:r>
          </a:p>
          <a:p>
            <a:r>
              <a:rPr lang="ro-RO" dirty="0"/>
              <a:t>a fost consecința (impactul) X probabilitatea (probabilitatea) Impact X Probabilitate = RISC</a:t>
            </a:r>
            <a:endParaRPr lang="en-GB" dirty="0"/>
          </a:p>
        </p:txBody>
      </p:sp>
    </p:spTree>
    <p:extLst>
      <p:ext uri="{BB962C8B-B14F-4D97-AF65-F5344CB8AC3E}">
        <p14:creationId xmlns:p14="http://schemas.microsoft.com/office/powerpoint/2010/main" val="914712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21F17-F583-B11D-EE11-A745D2B3CE52}"/>
              </a:ext>
            </a:extLst>
          </p:cNvPr>
          <p:cNvSpPr>
            <a:spLocks noGrp="1"/>
          </p:cNvSpPr>
          <p:nvPr>
            <p:ph type="title"/>
          </p:nvPr>
        </p:nvSpPr>
        <p:spPr/>
        <p:txBody>
          <a:bodyPr/>
          <a:lstStyle/>
          <a:p>
            <a:r>
              <a:rPr lang="ro-RO" dirty="0"/>
              <a:t>Risk management</a:t>
            </a:r>
            <a:endParaRPr lang="en-GB" dirty="0"/>
          </a:p>
        </p:txBody>
      </p:sp>
      <p:sp>
        <p:nvSpPr>
          <p:cNvPr id="3" name="Content Placeholder 2">
            <a:extLst>
              <a:ext uri="{FF2B5EF4-FFF2-40B4-BE49-F238E27FC236}">
                <a16:creationId xmlns:a16="http://schemas.microsoft.com/office/drawing/2014/main" id="{BFAF16D5-0818-3EB1-2536-00F35CD510A2}"/>
              </a:ext>
            </a:extLst>
          </p:cNvPr>
          <p:cNvSpPr>
            <a:spLocks noGrp="1"/>
          </p:cNvSpPr>
          <p:nvPr>
            <p:ph sz="half" idx="1"/>
          </p:nvPr>
        </p:nvSpPr>
        <p:spPr/>
        <p:txBody>
          <a:bodyPr>
            <a:normAutofit fontScale="92500" lnSpcReduction="10000"/>
          </a:bodyPr>
          <a:lstStyle/>
          <a:p>
            <a:r>
              <a:rPr lang="en-GB" dirty="0"/>
              <a:t>Risk management is the process of identifying, assessing and controlling  security risks to an organization. </a:t>
            </a:r>
            <a:endParaRPr lang="ro-RO" dirty="0"/>
          </a:p>
          <a:p>
            <a:endParaRPr lang="ro-RO" dirty="0"/>
          </a:p>
          <a:p>
            <a:r>
              <a:rPr lang="en-GB" dirty="0"/>
              <a:t>These risks, could stem from a wide variety of sources, including financial uncertainty, legal liabilities, strategic management errors, accidents and natural disasters.</a:t>
            </a:r>
            <a:endParaRPr lang="ro-RO" dirty="0"/>
          </a:p>
          <a:p>
            <a:r>
              <a:rPr lang="ro-RO" b="1" i="1" dirty="0">
                <a:solidFill>
                  <a:srgbClr val="FF0000"/>
                </a:solidFill>
              </a:rPr>
              <a:t>Examples</a:t>
            </a:r>
            <a:r>
              <a:rPr lang="ro-RO" dirty="0">
                <a:solidFill>
                  <a:srgbClr val="FF0000"/>
                </a:solidFill>
              </a:rPr>
              <a:t>: ...........</a:t>
            </a:r>
            <a:endParaRPr lang="en-GB" dirty="0">
              <a:solidFill>
                <a:srgbClr val="FF0000"/>
              </a:solidFill>
            </a:endParaRPr>
          </a:p>
        </p:txBody>
      </p:sp>
      <p:sp>
        <p:nvSpPr>
          <p:cNvPr id="4" name="Content Placeholder 3">
            <a:extLst>
              <a:ext uri="{FF2B5EF4-FFF2-40B4-BE49-F238E27FC236}">
                <a16:creationId xmlns:a16="http://schemas.microsoft.com/office/drawing/2014/main" id="{9F5F5B1D-2247-301D-FED9-F791F29849F9}"/>
              </a:ext>
            </a:extLst>
          </p:cNvPr>
          <p:cNvSpPr>
            <a:spLocks noGrp="1"/>
          </p:cNvSpPr>
          <p:nvPr>
            <p:ph sz="half" idx="2"/>
          </p:nvPr>
        </p:nvSpPr>
        <p:spPr/>
        <p:txBody>
          <a:bodyPr>
            <a:normAutofit fontScale="92500" lnSpcReduction="10000"/>
          </a:bodyPr>
          <a:lstStyle/>
          <a:p>
            <a:r>
              <a:rPr lang="en-GB" dirty="0" err="1"/>
              <a:t>Managementul</a:t>
            </a:r>
            <a:r>
              <a:rPr lang="en-GB" dirty="0"/>
              <a:t> </a:t>
            </a:r>
            <a:r>
              <a:rPr lang="en-GB" dirty="0" err="1"/>
              <a:t>riscului</a:t>
            </a:r>
            <a:r>
              <a:rPr lang="en-GB" dirty="0"/>
              <a:t> </a:t>
            </a:r>
            <a:r>
              <a:rPr lang="en-GB" dirty="0" err="1"/>
              <a:t>este</a:t>
            </a:r>
            <a:r>
              <a:rPr lang="en-GB" dirty="0"/>
              <a:t> </a:t>
            </a:r>
            <a:r>
              <a:rPr lang="en-GB" dirty="0" err="1"/>
              <a:t>procesul</a:t>
            </a:r>
            <a:r>
              <a:rPr lang="en-GB" dirty="0"/>
              <a:t> de </a:t>
            </a:r>
            <a:r>
              <a:rPr lang="en-GB" dirty="0" err="1"/>
              <a:t>identificare</a:t>
            </a:r>
            <a:r>
              <a:rPr lang="en-GB" dirty="0"/>
              <a:t>, </a:t>
            </a:r>
            <a:r>
              <a:rPr lang="en-GB" dirty="0" err="1"/>
              <a:t>evaluare</a:t>
            </a:r>
            <a:r>
              <a:rPr lang="en-GB" dirty="0"/>
              <a:t> </a:t>
            </a:r>
            <a:r>
              <a:rPr lang="en-GB" dirty="0" err="1"/>
              <a:t>și</a:t>
            </a:r>
            <a:r>
              <a:rPr lang="en-GB" dirty="0"/>
              <a:t> control al </a:t>
            </a:r>
            <a:r>
              <a:rPr lang="en-GB" dirty="0" err="1"/>
              <a:t>riscurilor</a:t>
            </a:r>
            <a:r>
              <a:rPr lang="en-GB" dirty="0"/>
              <a:t> de </a:t>
            </a:r>
            <a:r>
              <a:rPr lang="en-GB" dirty="0" err="1"/>
              <a:t>securitate</a:t>
            </a:r>
            <a:r>
              <a:rPr lang="en-GB" dirty="0"/>
              <a:t> </a:t>
            </a:r>
            <a:r>
              <a:rPr lang="en-GB" dirty="0" err="1"/>
              <a:t>pentru</a:t>
            </a:r>
            <a:r>
              <a:rPr lang="en-GB" dirty="0"/>
              <a:t> o </a:t>
            </a:r>
            <a:r>
              <a:rPr lang="en-GB" dirty="0" err="1"/>
              <a:t>organizație</a:t>
            </a:r>
            <a:r>
              <a:rPr lang="en-GB" dirty="0"/>
              <a:t>.</a:t>
            </a:r>
            <a:endParaRPr lang="ro-RO" dirty="0"/>
          </a:p>
          <a:p>
            <a:endParaRPr lang="ro-RO" dirty="0"/>
          </a:p>
          <a:p>
            <a:r>
              <a:rPr lang="en-GB" dirty="0" err="1"/>
              <a:t>Aceste</a:t>
            </a:r>
            <a:r>
              <a:rPr lang="en-GB" dirty="0"/>
              <a:t> </a:t>
            </a:r>
            <a:r>
              <a:rPr lang="en-GB" dirty="0" err="1"/>
              <a:t>riscuri</a:t>
            </a:r>
            <a:r>
              <a:rPr lang="en-GB" dirty="0"/>
              <a:t> </a:t>
            </a:r>
            <a:r>
              <a:rPr lang="en-GB" dirty="0" err="1"/>
              <a:t>ar</a:t>
            </a:r>
            <a:r>
              <a:rPr lang="en-GB" dirty="0"/>
              <a:t> </a:t>
            </a:r>
            <a:r>
              <a:rPr lang="en-GB" dirty="0" err="1"/>
              <a:t>putea</a:t>
            </a:r>
            <a:r>
              <a:rPr lang="en-GB" dirty="0"/>
              <a:t> </a:t>
            </a:r>
            <a:r>
              <a:rPr lang="en-GB" dirty="0" err="1"/>
              <a:t>proveni</a:t>
            </a:r>
            <a:r>
              <a:rPr lang="en-GB" dirty="0"/>
              <a:t> </a:t>
            </a:r>
            <a:r>
              <a:rPr lang="en-GB" dirty="0" err="1"/>
              <a:t>dintr</a:t>
            </a:r>
            <a:r>
              <a:rPr lang="en-GB" dirty="0"/>
              <a:t>-o mare </a:t>
            </a:r>
            <a:r>
              <a:rPr lang="en-GB" dirty="0" err="1"/>
              <a:t>varietate</a:t>
            </a:r>
            <a:r>
              <a:rPr lang="en-GB" dirty="0"/>
              <a:t> de </a:t>
            </a:r>
            <a:r>
              <a:rPr lang="en-GB" dirty="0" err="1"/>
              <a:t>surse</a:t>
            </a:r>
            <a:r>
              <a:rPr lang="en-GB" dirty="0"/>
              <a:t>, </a:t>
            </a:r>
            <a:r>
              <a:rPr lang="en-GB" dirty="0" err="1"/>
              <a:t>inclusiv</a:t>
            </a:r>
            <a:r>
              <a:rPr lang="en-GB" dirty="0"/>
              <a:t> </a:t>
            </a:r>
            <a:r>
              <a:rPr lang="en-GB" dirty="0" err="1"/>
              <a:t>incertitudine</a:t>
            </a:r>
            <a:r>
              <a:rPr lang="en-GB" dirty="0"/>
              <a:t> </a:t>
            </a:r>
            <a:r>
              <a:rPr lang="en-GB" dirty="0" err="1"/>
              <a:t>financiară</a:t>
            </a:r>
            <a:r>
              <a:rPr lang="en-GB" dirty="0"/>
              <a:t>, </a:t>
            </a:r>
            <a:r>
              <a:rPr lang="en-GB" dirty="0" err="1"/>
              <a:t>răspunderi</a:t>
            </a:r>
            <a:r>
              <a:rPr lang="en-GB" dirty="0"/>
              <a:t> </a:t>
            </a:r>
            <a:r>
              <a:rPr lang="en-GB" dirty="0" err="1"/>
              <a:t>legale</a:t>
            </a:r>
            <a:r>
              <a:rPr lang="en-GB" dirty="0"/>
              <a:t>, </a:t>
            </a:r>
            <a:r>
              <a:rPr lang="en-GB" dirty="0" err="1"/>
              <a:t>erori</a:t>
            </a:r>
            <a:r>
              <a:rPr lang="en-GB" dirty="0"/>
              <a:t> de management strategic, </a:t>
            </a:r>
            <a:r>
              <a:rPr lang="en-GB" dirty="0" err="1"/>
              <a:t>accidente</a:t>
            </a:r>
            <a:r>
              <a:rPr lang="en-GB" dirty="0"/>
              <a:t> </a:t>
            </a:r>
            <a:r>
              <a:rPr lang="en-GB" dirty="0" err="1"/>
              <a:t>și</a:t>
            </a:r>
            <a:r>
              <a:rPr lang="en-GB" dirty="0"/>
              <a:t> </a:t>
            </a:r>
            <a:r>
              <a:rPr lang="en-GB" dirty="0" err="1"/>
              <a:t>dezastre</a:t>
            </a:r>
            <a:r>
              <a:rPr lang="en-GB" dirty="0"/>
              <a:t> </a:t>
            </a:r>
            <a:r>
              <a:rPr lang="en-GB" dirty="0" err="1"/>
              <a:t>naturale</a:t>
            </a:r>
            <a:r>
              <a:rPr lang="en-GB" dirty="0"/>
              <a:t>.</a:t>
            </a:r>
          </a:p>
        </p:txBody>
      </p:sp>
    </p:spTree>
    <p:extLst>
      <p:ext uri="{BB962C8B-B14F-4D97-AF65-F5344CB8AC3E}">
        <p14:creationId xmlns:p14="http://schemas.microsoft.com/office/powerpoint/2010/main" val="228781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1C4B-0203-93FB-E192-2F205347908C}"/>
              </a:ext>
            </a:extLst>
          </p:cNvPr>
          <p:cNvSpPr>
            <a:spLocks noGrp="1"/>
          </p:cNvSpPr>
          <p:nvPr>
            <p:ph type="title"/>
          </p:nvPr>
        </p:nvSpPr>
        <p:spPr/>
        <p:txBody>
          <a:bodyPr/>
          <a:lstStyle/>
          <a:p>
            <a:r>
              <a:rPr lang="ro-RO" dirty="0"/>
              <a:t>The Risk Management Process</a:t>
            </a:r>
            <a:endParaRPr lang="en-GB" dirty="0"/>
          </a:p>
        </p:txBody>
      </p:sp>
      <p:sp>
        <p:nvSpPr>
          <p:cNvPr id="3" name="Content Placeholder 2">
            <a:extLst>
              <a:ext uri="{FF2B5EF4-FFF2-40B4-BE49-F238E27FC236}">
                <a16:creationId xmlns:a16="http://schemas.microsoft.com/office/drawing/2014/main" id="{42F32076-0E61-FF38-572D-D34B7497F55B}"/>
              </a:ext>
            </a:extLst>
          </p:cNvPr>
          <p:cNvSpPr>
            <a:spLocks noGrp="1"/>
          </p:cNvSpPr>
          <p:nvPr>
            <p:ph sz="half" idx="1"/>
          </p:nvPr>
        </p:nvSpPr>
        <p:spPr/>
        <p:txBody>
          <a:bodyPr>
            <a:normAutofit fontScale="77500" lnSpcReduction="20000"/>
          </a:bodyPr>
          <a:lstStyle/>
          <a:p>
            <a:r>
              <a:rPr lang="en-GB" dirty="0"/>
              <a:t>Risk management is a system of people, processes and technology that enables an organization to establish objectives in line with values and risks.</a:t>
            </a:r>
            <a:endParaRPr lang="ro-RO" dirty="0"/>
          </a:p>
          <a:p>
            <a:r>
              <a:rPr lang="en-GB" dirty="0"/>
              <a:t>A successful risk assessment program must meet legal, contractual, internal, social and ethical goals, as well as monitor new technology-related regulations. </a:t>
            </a:r>
            <a:endParaRPr lang="ro-RO" dirty="0"/>
          </a:p>
          <a:p>
            <a:r>
              <a:rPr lang="en-GB" dirty="0"/>
              <a:t>Three important steps of the risk management process are risk identification, risk analysis and assessment, and risk mitigation and monitoring.</a:t>
            </a:r>
          </a:p>
        </p:txBody>
      </p:sp>
      <p:sp>
        <p:nvSpPr>
          <p:cNvPr id="4" name="Content Placeholder 3">
            <a:extLst>
              <a:ext uri="{FF2B5EF4-FFF2-40B4-BE49-F238E27FC236}">
                <a16:creationId xmlns:a16="http://schemas.microsoft.com/office/drawing/2014/main" id="{9E84A34A-67E0-A9CB-B149-FAD8FD82E88B}"/>
              </a:ext>
            </a:extLst>
          </p:cNvPr>
          <p:cNvSpPr>
            <a:spLocks noGrp="1"/>
          </p:cNvSpPr>
          <p:nvPr>
            <p:ph sz="half" idx="2"/>
          </p:nvPr>
        </p:nvSpPr>
        <p:spPr/>
        <p:txBody>
          <a:bodyPr>
            <a:normAutofit fontScale="77500" lnSpcReduction="20000"/>
          </a:bodyPr>
          <a:lstStyle/>
          <a:p>
            <a:r>
              <a:rPr lang="en-GB" dirty="0" err="1"/>
              <a:t>Managementul</a:t>
            </a:r>
            <a:r>
              <a:rPr lang="en-GB" dirty="0"/>
              <a:t> </a:t>
            </a:r>
            <a:r>
              <a:rPr lang="en-GB" dirty="0" err="1"/>
              <a:t>riscului</a:t>
            </a:r>
            <a:r>
              <a:rPr lang="en-GB" dirty="0"/>
              <a:t> </a:t>
            </a:r>
            <a:r>
              <a:rPr lang="en-GB" dirty="0" err="1"/>
              <a:t>este</a:t>
            </a:r>
            <a:r>
              <a:rPr lang="en-GB" dirty="0"/>
              <a:t> un </a:t>
            </a:r>
            <a:r>
              <a:rPr lang="en-GB" dirty="0" err="1"/>
              <a:t>sistem</a:t>
            </a:r>
            <a:r>
              <a:rPr lang="en-GB" dirty="0"/>
              <a:t> de </a:t>
            </a:r>
            <a:r>
              <a:rPr lang="en-GB" dirty="0" err="1"/>
              <a:t>oameni</a:t>
            </a:r>
            <a:r>
              <a:rPr lang="en-GB" dirty="0"/>
              <a:t>, </a:t>
            </a:r>
            <a:r>
              <a:rPr lang="en-GB" dirty="0" err="1"/>
              <a:t>procese</a:t>
            </a:r>
            <a:r>
              <a:rPr lang="en-GB" dirty="0"/>
              <a:t> </a:t>
            </a:r>
            <a:r>
              <a:rPr lang="en-GB" dirty="0" err="1"/>
              <a:t>și</a:t>
            </a:r>
            <a:r>
              <a:rPr lang="en-GB" dirty="0"/>
              <a:t> </a:t>
            </a:r>
            <a:r>
              <a:rPr lang="en-GB" dirty="0" err="1"/>
              <a:t>tehnologie</a:t>
            </a:r>
            <a:r>
              <a:rPr lang="en-GB" dirty="0"/>
              <a:t> care </a:t>
            </a:r>
            <a:r>
              <a:rPr lang="en-GB" dirty="0" err="1"/>
              <a:t>permite</a:t>
            </a:r>
            <a:r>
              <a:rPr lang="en-GB" dirty="0"/>
              <a:t> </a:t>
            </a:r>
            <a:r>
              <a:rPr lang="en-GB" dirty="0" err="1"/>
              <a:t>unei</a:t>
            </a:r>
            <a:r>
              <a:rPr lang="en-GB" dirty="0"/>
              <a:t> </a:t>
            </a:r>
            <a:r>
              <a:rPr lang="en-GB" dirty="0" err="1"/>
              <a:t>organizații</a:t>
            </a:r>
            <a:r>
              <a:rPr lang="en-GB" dirty="0"/>
              <a:t> </a:t>
            </a:r>
            <a:r>
              <a:rPr lang="en-GB" dirty="0" err="1"/>
              <a:t>să</a:t>
            </a:r>
            <a:r>
              <a:rPr lang="en-GB" dirty="0"/>
              <a:t> </a:t>
            </a:r>
            <a:r>
              <a:rPr lang="en-GB" dirty="0" err="1"/>
              <a:t>stabilească</a:t>
            </a:r>
            <a:r>
              <a:rPr lang="en-GB" dirty="0"/>
              <a:t> </a:t>
            </a:r>
            <a:r>
              <a:rPr lang="en-GB" dirty="0" err="1"/>
              <a:t>obiective</a:t>
            </a:r>
            <a:r>
              <a:rPr lang="en-GB" dirty="0"/>
              <a:t> </a:t>
            </a:r>
            <a:r>
              <a:rPr lang="en-GB" dirty="0" err="1"/>
              <a:t>în</a:t>
            </a:r>
            <a:r>
              <a:rPr lang="en-GB" dirty="0"/>
              <a:t> </a:t>
            </a:r>
            <a:r>
              <a:rPr lang="en-GB" dirty="0" err="1"/>
              <a:t>conformitate</a:t>
            </a:r>
            <a:r>
              <a:rPr lang="en-GB" dirty="0"/>
              <a:t> cu </a:t>
            </a:r>
            <a:r>
              <a:rPr lang="en-GB" dirty="0" err="1"/>
              <a:t>valorile</a:t>
            </a:r>
            <a:r>
              <a:rPr lang="en-GB" dirty="0"/>
              <a:t> </a:t>
            </a:r>
            <a:r>
              <a:rPr lang="en-GB" dirty="0" err="1"/>
              <a:t>și</a:t>
            </a:r>
            <a:r>
              <a:rPr lang="en-GB" dirty="0"/>
              <a:t> </a:t>
            </a:r>
            <a:r>
              <a:rPr lang="en-GB" dirty="0" err="1"/>
              <a:t>riscurile</a:t>
            </a:r>
            <a:r>
              <a:rPr lang="en-GB" dirty="0"/>
              <a:t>.</a:t>
            </a:r>
            <a:endParaRPr lang="ro-RO" dirty="0"/>
          </a:p>
          <a:p>
            <a:r>
              <a:rPr lang="en-GB" dirty="0"/>
              <a:t>Un program de </a:t>
            </a:r>
            <a:r>
              <a:rPr lang="en-GB" dirty="0" err="1"/>
              <a:t>succes</a:t>
            </a:r>
            <a:r>
              <a:rPr lang="en-GB" dirty="0"/>
              <a:t> de </a:t>
            </a:r>
            <a:r>
              <a:rPr lang="en-GB" dirty="0" err="1"/>
              <a:t>evaluare</a:t>
            </a:r>
            <a:r>
              <a:rPr lang="en-GB" dirty="0"/>
              <a:t> a </a:t>
            </a:r>
            <a:r>
              <a:rPr lang="en-GB" dirty="0" err="1"/>
              <a:t>riscurilor</a:t>
            </a:r>
            <a:r>
              <a:rPr lang="en-GB" dirty="0"/>
              <a:t> </a:t>
            </a:r>
            <a:r>
              <a:rPr lang="en-GB" dirty="0" err="1"/>
              <a:t>trebuie</a:t>
            </a:r>
            <a:r>
              <a:rPr lang="en-GB" dirty="0"/>
              <a:t> </a:t>
            </a:r>
            <a:r>
              <a:rPr lang="en-GB" dirty="0" err="1"/>
              <a:t>să</a:t>
            </a:r>
            <a:r>
              <a:rPr lang="en-GB" dirty="0"/>
              <a:t> </a:t>
            </a:r>
            <a:r>
              <a:rPr lang="en-GB" dirty="0" err="1"/>
              <a:t>îndeplinească</a:t>
            </a:r>
            <a:r>
              <a:rPr lang="en-GB" dirty="0"/>
              <a:t> </a:t>
            </a:r>
            <a:r>
              <a:rPr lang="en-GB" dirty="0" err="1"/>
              <a:t>obiectivele</a:t>
            </a:r>
            <a:r>
              <a:rPr lang="en-GB" dirty="0"/>
              <a:t> </a:t>
            </a:r>
            <a:r>
              <a:rPr lang="en-GB" dirty="0" err="1"/>
              <a:t>legale</a:t>
            </a:r>
            <a:r>
              <a:rPr lang="en-GB" dirty="0"/>
              <a:t>, </a:t>
            </a:r>
            <a:r>
              <a:rPr lang="en-GB" dirty="0" err="1"/>
              <a:t>contractuale</a:t>
            </a:r>
            <a:r>
              <a:rPr lang="en-GB" dirty="0"/>
              <a:t>, interne, </a:t>
            </a:r>
            <a:r>
              <a:rPr lang="en-GB" dirty="0" err="1"/>
              <a:t>sociale</a:t>
            </a:r>
            <a:r>
              <a:rPr lang="en-GB" dirty="0"/>
              <a:t> </a:t>
            </a:r>
            <a:r>
              <a:rPr lang="en-GB" dirty="0" err="1"/>
              <a:t>și</a:t>
            </a:r>
            <a:r>
              <a:rPr lang="en-GB" dirty="0"/>
              <a:t> </a:t>
            </a:r>
            <a:r>
              <a:rPr lang="en-GB" dirty="0" err="1"/>
              <a:t>etice</a:t>
            </a:r>
            <a:r>
              <a:rPr lang="en-GB" dirty="0"/>
              <a:t>, precum </a:t>
            </a:r>
            <a:r>
              <a:rPr lang="en-GB" dirty="0" err="1"/>
              <a:t>și</a:t>
            </a:r>
            <a:r>
              <a:rPr lang="en-GB" dirty="0"/>
              <a:t> </a:t>
            </a:r>
            <a:r>
              <a:rPr lang="en-GB" dirty="0" err="1"/>
              <a:t>să</a:t>
            </a:r>
            <a:r>
              <a:rPr lang="en-GB" dirty="0"/>
              <a:t> </a:t>
            </a:r>
            <a:r>
              <a:rPr lang="en-GB" dirty="0" err="1"/>
              <a:t>monitorizeze</a:t>
            </a:r>
            <a:r>
              <a:rPr lang="en-GB" dirty="0"/>
              <a:t> </a:t>
            </a:r>
            <a:r>
              <a:rPr lang="en-GB" dirty="0" err="1"/>
              <a:t>noile</a:t>
            </a:r>
            <a:r>
              <a:rPr lang="en-GB" dirty="0"/>
              <a:t> </a:t>
            </a:r>
            <a:r>
              <a:rPr lang="en-GB" dirty="0" err="1"/>
              <a:t>reglementări</a:t>
            </a:r>
            <a:r>
              <a:rPr lang="en-GB" dirty="0"/>
              <a:t> legate de </a:t>
            </a:r>
            <a:r>
              <a:rPr lang="en-GB" dirty="0" err="1"/>
              <a:t>tehnologie</a:t>
            </a:r>
            <a:r>
              <a:rPr lang="en-GB" dirty="0"/>
              <a:t>.</a:t>
            </a:r>
            <a:endParaRPr lang="ro-RO" dirty="0"/>
          </a:p>
          <a:p>
            <a:r>
              <a:rPr lang="en-GB" dirty="0" err="1"/>
              <a:t>Trei</a:t>
            </a:r>
            <a:r>
              <a:rPr lang="en-GB" dirty="0"/>
              <a:t> </a:t>
            </a:r>
            <a:r>
              <a:rPr lang="en-GB" dirty="0" err="1"/>
              <a:t>pași</a:t>
            </a:r>
            <a:r>
              <a:rPr lang="en-GB" dirty="0"/>
              <a:t> </a:t>
            </a:r>
            <a:r>
              <a:rPr lang="en-GB" dirty="0" err="1"/>
              <a:t>importanți</a:t>
            </a:r>
            <a:r>
              <a:rPr lang="en-GB" dirty="0"/>
              <a:t> ai </a:t>
            </a:r>
            <a:r>
              <a:rPr lang="en-GB" dirty="0" err="1"/>
              <a:t>procesului</a:t>
            </a:r>
            <a:r>
              <a:rPr lang="en-GB" dirty="0"/>
              <a:t> de management al </a:t>
            </a:r>
            <a:r>
              <a:rPr lang="en-GB" dirty="0" err="1"/>
              <a:t>riscului</a:t>
            </a:r>
            <a:r>
              <a:rPr lang="en-GB" dirty="0"/>
              <a:t> sunt </a:t>
            </a:r>
            <a:r>
              <a:rPr lang="en-GB" dirty="0" err="1"/>
              <a:t>identificarea</a:t>
            </a:r>
            <a:r>
              <a:rPr lang="en-GB" dirty="0"/>
              <a:t> </a:t>
            </a:r>
            <a:r>
              <a:rPr lang="en-GB" dirty="0" err="1"/>
              <a:t>riscurilor</a:t>
            </a:r>
            <a:r>
              <a:rPr lang="en-GB" dirty="0"/>
              <a:t>, </a:t>
            </a:r>
            <a:r>
              <a:rPr lang="en-GB" dirty="0" err="1"/>
              <a:t>analiza</a:t>
            </a:r>
            <a:r>
              <a:rPr lang="en-GB" dirty="0"/>
              <a:t> </a:t>
            </a:r>
            <a:r>
              <a:rPr lang="en-GB" dirty="0" err="1"/>
              <a:t>și</a:t>
            </a:r>
            <a:r>
              <a:rPr lang="en-GB" dirty="0"/>
              <a:t> </a:t>
            </a:r>
            <a:r>
              <a:rPr lang="en-GB" dirty="0" err="1"/>
              <a:t>evaluarea</a:t>
            </a:r>
            <a:r>
              <a:rPr lang="en-GB" dirty="0"/>
              <a:t> </a:t>
            </a:r>
            <a:r>
              <a:rPr lang="en-GB" dirty="0" err="1"/>
              <a:t>riscurilor</a:t>
            </a:r>
            <a:r>
              <a:rPr lang="en-GB" dirty="0"/>
              <a:t> </a:t>
            </a:r>
            <a:r>
              <a:rPr lang="en-GB" dirty="0" err="1"/>
              <a:t>și</a:t>
            </a:r>
            <a:r>
              <a:rPr lang="en-GB" dirty="0"/>
              <a:t> </a:t>
            </a:r>
            <a:r>
              <a:rPr lang="en-GB" dirty="0" err="1"/>
              <a:t>atenuarea</a:t>
            </a:r>
            <a:r>
              <a:rPr lang="en-GB" dirty="0"/>
              <a:t> </a:t>
            </a:r>
            <a:r>
              <a:rPr lang="en-GB" dirty="0" err="1"/>
              <a:t>și</a:t>
            </a:r>
            <a:r>
              <a:rPr lang="en-GB" dirty="0"/>
              <a:t> </a:t>
            </a:r>
            <a:r>
              <a:rPr lang="en-GB" dirty="0" err="1"/>
              <a:t>monitorizarea</a:t>
            </a:r>
            <a:r>
              <a:rPr lang="en-GB" dirty="0"/>
              <a:t> </a:t>
            </a:r>
            <a:r>
              <a:rPr lang="en-GB" dirty="0" err="1"/>
              <a:t>riscurilor</a:t>
            </a:r>
            <a:r>
              <a:rPr lang="en-GB" dirty="0"/>
              <a:t>.</a:t>
            </a:r>
          </a:p>
        </p:txBody>
      </p:sp>
    </p:spTree>
    <p:extLst>
      <p:ext uri="{BB962C8B-B14F-4D97-AF65-F5344CB8AC3E}">
        <p14:creationId xmlns:p14="http://schemas.microsoft.com/office/powerpoint/2010/main" val="203798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F219-BF7C-73D1-AC43-CDF06CD65040}"/>
              </a:ext>
            </a:extLst>
          </p:cNvPr>
          <p:cNvSpPr>
            <a:spLocks noGrp="1"/>
          </p:cNvSpPr>
          <p:nvPr>
            <p:ph type="title"/>
          </p:nvPr>
        </p:nvSpPr>
        <p:spPr/>
        <p:txBody>
          <a:bodyPr/>
          <a:lstStyle/>
          <a:p>
            <a:r>
              <a:rPr lang="ro-RO" dirty="0"/>
              <a:t>About organizations</a:t>
            </a:r>
            <a:endParaRPr lang="en-GB" dirty="0"/>
          </a:p>
        </p:txBody>
      </p:sp>
      <p:sp>
        <p:nvSpPr>
          <p:cNvPr id="3" name="Content Placeholder 2">
            <a:extLst>
              <a:ext uri="{FF2B5EF4-FFF2-40B4-BE49-F238E27FC236}">
                <a16:creationId xmlns:a16="http://schemas.microsoft.com/office/drawing/2014/main" id="{6ED3E7FE-7167-93C8-0C2A-084B5DB3F578}"/>
              </a:ext>
            </a:extLst>
          </p:cNvPr>
          <p:cNvSpPr>
            <a:spLocks noGrp="1"/>
          </p:cNvSpPr>
          <p:nvPr>
            <p:ph sz="half" idx="1"/>
          </p:nvPr>
        </p:nvSpPr>
        <p:spPr/>
        <p:txBody>
          <a:bodyPr>
            <a:normAutofit/>
          </a:bodyPr>
          <a:lstStyle/>
          <a:p>
            <a:r>
              <a:rPr lang="en-GB" dirty="0"/>
              <a:t>From the perspective of general systems theory, organizations have been characterized as dynamic, open, self-regulating social systems.</a:t>
            </a:r>
          </a:p>
          <a:p>
            <a:endParaRPr lang="en-GB" dirty="0"/>
          </a:p>
          <a:p>
            <a:r>
              <a:rPr lang="en-GB" dirty="0"/>
              <a:t>the organization is a social system in which people interact (cooperate) to achieve common goals.</a:t>
            </a:r>
          </a:p>
        </p:txBody>
      </p:sp>
      <p:sp>
        <p:nvSpPr>
          <p:cNvPr id="4" name="Content Placeholder 3">
            <a:extLst>
              <a:ext uri="{FF2B5EF4-FFF2-40B4-BE49-F238E27FC236}">
                <a16:creationId xmlns:a16="http://schemas.microsoft.com/office/drawing/2014/main" id="{D3E2C7EE-5032-7E4C-3E1C-8C5C3119FFA3}"/>
              </a:ext>
            </a:extLst>
          </p:cNvPr>
          <p:cNvSpPr>
            <a:spLocks noGrp="1"/>
          </p:cNvSpPr>
          <p:nvPr>
            <p:ph sz="half" idx="2"/>
          </p:nvPr>
        </p:nvSpPr>
        <p:spPr/>
        <p:txBody>
          <a:bodyPr>
            <a:normAutofit/>
          </a:bodyPr>
          <a:lstStyle/>
          <a:p>
            <a:r>
              <a:rPr lang="ro-RO" sz="2800" dirty="0">
                <a:solidFill>
                  <a:srgbClr val="000000"/>
                </a:solidFill>
                <a:effectLst/>
                <a:latin typeface="Times New Roman" panose="02020603050405020304" pitchFamily="18" charset="0"/>
                <a:ea typeface="Calibri" panose="020F0502020204030204" pitchFamily="34" charset="0"/>
              </a:rPr>
              <a:t>Din perspectiva </a:t>
            </a:r>
            <a:r>
              <a:rPr lang="x-none" sz="2800" dirty="0">
                <a:solidFill>
                  <a:srgbClr val="000000"/>
                </a:solidFill>
                <a:effectLst/>
                <a:latin typeface="Times New Roman" panose="02020603050405020304" pitchFamily="18" charset="0"/>
                <a:ea typeface="Calibri" panose="020F0502020204030204" pitchFamily="34" charset="0"/>
              </a:rPr>
              <a:t>tеorіеі sіstеmеlor gеnеralе</a:t>
            </a:r>
            <a:r>
              <a:rPr lang="ro-RO" sz="2800" dirty="0">
                <a:solidFill>
                  <a:srgbClr val="000000"/>
                </a:solidFill>
                <a:effectLst/>
                <a:latin typeface="Times New Roman" panose="02020603050405020304" pitchFamily="18" charset="0"/>
                <a:ea typeface="Calibri" panose="020F0502020204030204" pitchFamily="34" charset="0"/>
              </a:rPr>
              <a:t>, o</a:t>
            </a:r>
            <a:r>
              <a:rPr lang="x-none" sz="2800" dirty="0">
                <a:solidFill>
                  <a:srgbClr val="000000"/>
                </a:solidFill>
                <a:effectLst/>
                <a:latin typeface="Times New Roman" panose="02020603050405020304" pitchFamily="18" charset="0"/>
                <a:ea typeface="Calibri" panose="020F0502020204030204" pitchFamily="34" charset="0"/>
              </a:rPr>
              <a:t>rganіzaţііlе au fost сaraсtеrіzatе сa sіstеmе dіnamісе soсіalе, dеsсhіsе, сapabіlе dе auto-rеglarе</a:t>
            </a:r>
            <a:endParaRPr lang="ro-RO" sz="2800" dirty="0">
              <a:solidFill>
                <a:srgbClr val="000000"/>
              </a:solidFill>
              <a:effectLst/>
              <a:latin typeface="Times New Roman" panose="02020603050405020304" pitchFamily="18" charset="0"/>
              <a:ea typeface="Calibri" panose="020F0502020204030204" pitchFamily="34" charset="0"/>
            </a:endParaRPr>
          </a:p>
          <a:p>
            <a:r>
              <a:rPr lang="x-none" sz="2800" b="1" dirty="0">
                <a:solidFill>
                  <a:srgbClr val="000000"/>
                </a:solidFill>
                <a:effectLst/>
                <a:latin typeface="Times New Roman" panose="02020603050405020304" pitchFamily="18" charset="0"/>
                <a:ea typeface="Calibri" panose="020F0502020204030204" pitchFamily="34" charset="0"/>
              </a:rPr>
              <a:t>organіzaţіa еstе un sіstеm soсіal în сarе oamеnіі іntеraсţіonеază (сoopеrеază) pеntru a atіngе obіесtіvе сomunе. </a:t>
            </a:r>
            <a:endParaRPr lang="ro-RO" sz="2800" b="1" dirty="0">
              <a:solidFill>
                <a:srgbClr val="000000"/>
              </a:solidFill>
              <a:effectLst/>
              <a:latin typeface="Times New Roman" panose="02020603050405020304" pitchFamily="18" charset="0"/>
              <a:ea typeface="Calibri" panose="020F0502020204030204" pitchFamily="34" charset="0"/>
            </a:endParaRPr>
          </a:p>
          <a:p>
            <a:endParaRPr lang="ro-RO" sz="2800" b="1"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5344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F834-508F-E6CA-140B-B9CE739ECF60}"/>
              </a:ext>
            </a:extLst>
          </p:cNvPr>
          <p:cNvSpPr>
            <a:spLocks noGrp="1"/>
          </p:cNvSpPr>
          <p:nvPr>
            <p:ph type="title"/>
          </p:nvPr>
        </p:nvSpPr>
        <p:spPr/>
        <p:txBody>
          <a:bodyPr/>
          <a:lstStyle/>
          <a:p>
            <a:r>
              <a:rPr lang="ro-RO" dirty="0"/>
              <a:t>About organizations</a:t>
            </a:r>
            <a:endParaRPr lang="en-GB" dirty="0"/>
          </a:p>
        </p:txBody>
      </p:sp>
      <p:sp>
        <p:nvSpPr>
          <p:cNvPr id="3" name="Content Placeholder 2">
            <a:extLst>
              <a:ext uri="{FF2B5EF4-FFF2-40B4-BE49-F238E27FC236}">
                <a16:creationId xmlns:a16="http://schemas.microsoft.com/office/drawing/2014/main" id="{4358223D-73A9-5336-0434-F4646AB34D52}"/>
              </a:ext>
            </a:extLst>
          </p:cNvPr>
          <p:cNvSpPr>
            <a:spLocks noGrp="1"/>
          </p:cNvSpPr>
          <p:nvPr>
            <p:ph sz="half" idx="1"/>
          </p:nvPr>
        </p:nvSpPr>
        <p:spPr/>
        <p:txBody>
          <a:bodyPr>
            <a:normAutofit lnSpcReduction="10000"/>
          </a:bodyPr>
          <a:lstStyle/>
          <a:p>
            <a:pPr marL="0" indent="0">
              <a:buNone/>
            </a:pPr>
            <a:r>
              <a:rPr lang="en-GB" dirty="0"/>
              <a:t>Typology</a:t>
            </a:r>
            <a:endParaRPr lang="ro-RO" dirty="0"/>
          </a:p>
          <a:p>
            <a:endParaRPr lang="ro-RO" dirty="0"/>
          </a:p>
          <a:p>
            <a:r>
              <a:rPr lang="en-GB" dirty="0"/>
              <a:t>leader-oriented organization (charismatic type),</a:t>
            </a:r>
            <a:endParaRPr lang="ro-RO" dirty="0"/>
          </a:p>
          <a:p>
            <a:endParaRPr lang="ro-RO" dirty="0"/>
          </a:p>
          <a:p>
            <a:r>
              <a:rPr lang="en-GB" dirty="0"/>
              <a:t>patriarchal organization (traditional type)</a:t>
            </a:r>
            <a:endParaRPr lang="ro-RO" dirty="0"/>
          </a:p>
          <a:p>
            <a:endParaRPr lang="ro-RO" dirty="0"/>
          </a:p>
          <a:p>
            <a:r>
              <a:rPr lang="en-GB" dirty="0"/>
              <a:t>bureaucratic organization (rational-legal type)</a:t>
            </a:r>
          </a:p>
        </p:txBody>
      </p:sp>
      <p:sp>
        <p:nvSpPr>
          <p:cNvPr id="4" name="Content Placeholder 3">
            <a:extLst>
              <a:ext uri="{FF2B5EF4-FFF2-40B4-BE49-F238E27FC236}">
                <a16:creationId xmlns:a16="http://schemas.microsoft.com/office/drawing/2014/main" id="{69388BF8-22B2-2135-4F65-13330E2B47AD}"/>
              </a:ext>
            </a:extLst>
          </p:cNvPr>
          <p:cNvSpPr>
            <a:spLocks noGrp="1"/>
          </p:cNvSpPr>
          <p:nvPr>
            <p:ph sz="half" idx="2"/>
          </p:nvPr>
        </p:nvSpPr>
        <p:spPr/>
        <p:txBody>
          <a:bodyPr>
            <a:normAutofit lnSpcReduction="10000"/>
          </a:bodyPr>
          <a:lstStyle/>
          <a:p>
            <a:r>
              <a:rPr lang="ro-RO" dirty="0"/>
              <a:t>Tipologie</a:t>
            </a:r>
          </a:p>
          <a:p>
            <a:endParaRPr lang="ro-RO" dirty="0"/>
          </a:p>
          <a:p>
            <a:r>
              <a:rPr lang="x-none" sz="2800" dirty="0">
                <a:solidFill>
                  <a:srgbClr val="000000"/>
                </a:solidFill>
                <a:effectLst/>
                <a:latin typeface="Times New Roman" panose="02020603050405020304" pitchFamily="18" charset="0"/>
                <a:ea typeface="Calibri" panose="020F0502020204030204" pitchFamily="34" charset="0"/>
              </a:rPr>
              <a:t>organіzaţіa orіеntată pе lіdеr (tіpul сarіsmatіс), </a:t>
            </a:r>
            <a:endParaRPr lang="ro-RO" sz="2800" dirty="0">
              <a:solidFill>
                <a:srgbClr val="000000"/>
              </a:solidFill>
              <a:effectLst/>
              <a:latin typeface="Times New Roman" panose="02020603050405020304" pitchFamily="18" charset="0"/>
              <a:ea typeface="Calibri" panose="020F0502020204030204" pitchFamily="34" charset="0"/>
            </a:endParaRPr>
          </a:p>
          <a:p>
            <a:endParaRPr lang="ro-RO" sz="2800" dirty="0">
              <a:solidFill>
                <a:srgbClr val="000000"/>
              </a:solidFill>
              <a:latin typeface="Times New Roman" panose="02020603050405020304" pitchFamily="18" charset="0"/>
              <a:ea typeface="Calibri" panose="020F0502020204030204" pitchFamily="34" charset="0"/>
            </a:endParaRPr>
          </a:p>
          <a:p>
            <a:r>
              <a:rPr lang="x-none" sz="2800" dirty="0">
                <a:solidFill>
                  <a:srgbClr val="000000"/>
                </a:solidFill>
                <a:effectLst/>
                <a:latin typeface="Times New Roman" panose="02020603050405020304" pitchFamily="18" charset="0"/>
                <a:ea typeface="Calibri" panose="020F0502020204030204" pitchFamily="34" charset="0"/>
              </a:rPr>
              <a:t>organіzaţіa patrіarhală (tіpul tradіţіonal) </a:t>
            </a:r>
            <a:endParaRPr lang="ro-RO" sz="2800" dirty="0">
              <a:solidFill>
                <a:srgbClr val="000000"/>
              </a:solidFill>
              <a:effectLst/>
              <a:latin typeface="Times New Roman" panose="02020603050405020304" pitchFamily="18" charset="0"/>
              <a:ea typeface="Calibri" panose="020F0502020204030204" pitchFamily="34" charset="0"/>
            </a:endParaRPr>
          </a:p>
          <a:p>
            <a:endParaRPr lang="ro-RO" sz="2800" dirty="0">
              <a:solidFill>
                <a:srgbClr val="000000"/>
              </a:solidFill>
              <a:latin typeface="Times New Roman" panose="02020603050405020304" pitchFamily="18" charset="0"/>
              <a:ea typeface="Calibri" panose="020F0502020204030204" pitchFamily="34" charset="0"/>
            </a:endParaRPr>
          </a:p>
          <a:p>
            <a:r>
              <a:rPr lang="x-none" sz="2800" dirty="0">
                <a:solidFill>
                  <a:srgbClr val="000000"/>
                </a:solidFill>
                <a:effectLst/>
                <a:latin typeface="Times New Roman" panose="02020603050405020304" pitchFamily="18" charset="0"/>
                <a:ea typeface="Calibri" panose="020F0502020204030204" pitchFamily="34" charset="0"/>
              </a:rPr>
              <a:t>organіzaţіa bіroсratісă (tіpul raţіonal-lеgal)</a:t>
            </a:r>
            <a:endParaRPr lang="en-GB" sz="2800" dirty="0"/>
          </a:p>
          <a:p>
            <a:endParaRPr lang="en-GB" dirty="0"/>
          </a:p>
        </p:txBody>
      </p:sp>
    </p:spTree>
    <p:extLst>
      <p:ext uri="{BB962C8B-B14F-4D97-AF65-F5344CB8AC3E}">
        <p14:creationId xmlns:p14="http://schemas.microsoft.com/office/powerpoint/2010/main" val="85153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F834-508F-E6CA-140B-B9CE739ECF60}"/>
              </a:ext>
            </a:extLst>
          </p:cNvPr>
          <p:cNvSpPr>
            <a:spLocks noGrp="1"/>
          </p:cNvSpPr>
          <p:nvPr>
            <p:ph type="title"/>
          </p:nvPr>
        </p:nvSpPr>
        <p:spPr/>
        <p:txBody>
          <a:bodyPr/>
          <a:lstStyle/>
          <a:p>
            <a:r>
              <a:rPr lang="ro-RO" dirty="0"/>
              <a:t>About organizations</a:t>
            </a:r>
            <a:endParaRPr lang="en-GB" dirty="0"/>
          </a:p>
        </p:txBody>
      </p:sp>
      <p:sp>
        <p:nvSpPr>
          <p:cNvPr id="3" name="Content Placeholder 2">
            <a:extLst>
              <a:ext uri="{FF2B5EF4-FFF2-40B4-BE49-F238E27FC236}">
                <a16:creationId xmlns:a16="http://schemas.microsoft.com/office/drawing/2014/main" id="{4358223D-73A9-5336-0434-F4646AB34D52}"/>
              </a:ext>
            </a:extLst>
          </p:cNvPr>
          <p:cNvSpPr>
            <a:spLocks noGrp="1"/>
          </p:cNvSpPr>
          <p:nvPr>
            <p:ph sz="half" idx="1"/>
          </p:nvPr>
        </p:nvSpPr>
        <p:spPr/>
        <p:txBody>
          <a:bodyPr>
            <a:normAutofit fontScale="55000" lnSpcReduction="20000"/>
          </a:bodyPr>
          <a:lstStyle/>
          <a:p>
            <a:r>
              <a:rPr lang="en-GB" b="1" dirty="0"/>
              <a:t>LEADER-ORIENTED ORGANIZATION (CHARISMATIC TYPE):</a:t>
            </a:r>
            <a:endParaRPr lang="ro-RO" b="1" dirty="0"/>
          </a:p>
          <a:p>
            <a:endParaRPr lang="ro-RO" dirty="0"/>
          </a:p>
          <a:p>
            <a:pPr marL="0" indent="0">
              <a:buNone/>
            </a:pPr>
            <a:r>
              <a:rPr lang="ro-RO" dirty="0"/>
              <a:t>T</a:t>
            </a:r>
            <a:r>
              <a:rPr lang="en-GB" dirty="0"/>
              <a:t>he organizational hierarchy is composed of the leader and his followers; </a:t>
            </a:r>
            <a:endParaRPr lang="ro-RO" dirty="0"/>
          </a:p>
          <a:p>
            <a:r>
              <a:rPr lang="en-GB" dirty="0"/>
              <a:t>Disciples being mediators between the leader and the masses, and </a:t>
            </a:r>
            <a:r>
              <a:rPr lang="en-GB" b="1" u="sng" dirty="0"/>
              <a:t>their devotion and obedience in relation to the leader is the main criterion for their appointment in the supervisory functions of the organization</a:t>
            </a:r>
            <a:r>
              <a:rPr lang="en-GB" dirty="0"/>
              <a:t>;</a:t>
            </a:r>
            <a:endParaRPr lang="ro-RO" dirty="0"/>
          </a:p>
          <a:p>
            <a:endParaRPr lang="ro-RO" dirty="0"/>
          </a:p>
          <a:p>
            <a:r>
              <a:rPr lang="ro-RO" dirty="0"/>
              <a:t>t</a:t>
            </a:r>
            <a:r>
              <a:rPr lang="en-GB" dirty="0"/>
              <a:t>he management of the organization is largely determined by the norms and rules, the decisions being usually irrational, only depending on the leader's inspiration and wishes;</a:t>
            </a:r>
            <a:endParaRPr lang="ro-RO" dirty="0"/>
          </a:p>
          <a:p>
            <a:endParaRPr lang="ro-RO" dirty="0"/>
          </a:p>
          <a:p>
            <a:r>
              <a:rPr lang="en-GB" dirty="0"/>
              <a:t>- such organizations do not present stability, both during their </a:t>
            </a:r>
            <a:r>
              <a:rPr lang="ro-RO" dirty="0"/>
              <a:t>function</a:t>
            </a:r>
            <a:r>
              <a:rPr lang="en-GB" dirty="0"/>
              <a:t>, and at the moment when the leader no longer exists, and usually falls apart.</a:t>
            </a:r>
            <a:endParaRPr lang="ro-RO" dirty="0"/>
          </a:p>
          <a:p>
            <a:endParaRPr lang="ro-RO" dirty="0"/>
          </a:p>
          <a:p>
            <a:r>
              <a:rPr lang="ro-RO" b="1" i="1" dirty="0">
                <a:solidFill>
                  <a:srgbClr val="FF0000"/>
                </a:solidFill>
              </a:rPr>
              <a:t>Examples:…………..</a:t>
            </a:r>
            <a:endParaRPr lang="en-GB" b="1" i="1" dirty="0">
              <a:solidFill>
                <a:srgbClr val="FF0000"/>
              </a:solidFill>
            </a:endParaRPr>
          </a:p>
        </p:txBody>
      </p:sp>
      <p:sp>
        <p:nvSpPr>
          <p:cNvPr id="4" name="Content Placeholder 3">
            <a:extLst>
              <a:ext uri="{FF2B5EF4-FFF2-40B4-BE49-F238E27FC236}">
                <a16:creationId xmlns:a16="http://schemas.microsoft.com/office/drawing/2014/main" id="{69388BF8-22B2-2135-4F65-13330E2B47AD}"/>
              </a:ext>
            </a:extLst>
          </p:cNvPr>
          <p:cNvSpPr>
            <a:spLocks noGrp="1"/>
          </p:cNvSpPr>
          <p:nvPr>
            <p:ph sz="half" idx="2"/>
          </p:nvPr>
        </p:nvSpPr>
        <p:spPr/>
        <p:txBody>
          <a:bodyPr>
            <a:normAutofit fontScale="55000" lnSpcReduction="20000"/>
          </a:bodyPr>
          <a:lstStyle/>
          <a:p>
            <a:r>
              <a:rPr lang="x-none" sz="2800" dirty="0">
                <a:solidFill>
                  <a:srgbClr val="000000"/>
                </a:solidFill>
                <a:effectLst/>
                <a:latin typeface="Times New Roman" panose="02020603050405020304" pitchFamily="18" charset="0"/>
                <a:ea typeface="Calibri" panose="020F0502020204030204" pitchFamily="34" charset="0"/>
              </a:rPr>
              <a:t>organіzaţіa orіеntată pе lіdеr (tіpul сarіsmatіс)</a:t>
            </a:r>
            <a:r>
              <a:rPr lang="ro-RO" sz="2800" dirty="0">
                <a:solidFill>
                  <a:srgbClr val="000000"/>
                </a:solidFill>
                <a:effectLst/>
                <a:latin typeface="Times New Roman" panose="02020603050405020304" pitchFamily="18" charset="0"/>
                <a:ea typeface="Calibri" panose="020F0502020204030204" pitchFamily="34" charset="0"/>
              </a:rPr>
              <a:t>:</a:t>
            </a:r>
          </a:p>
          <a:p>
            <a:pPr indent="457200" algn="just">
              <a:lnSpc>
                <a:spcPct val="150000"/>
              </a:lnSpc>
              <a:spcAft>
                <a:spcPts val="1000"/>
              </a:spcAft>
              <a:tabLst>
                <a:tab pos="57150" algn="l"/>
              </a:tabLst>
            </a:pP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іеrarhіa organіzaţіonală еstе сompusă dіn lіdеr şі dіsсіpolіі (adеpţіі) s</a:t>
            </a:r>
            <a:r>
              <a:rPr lang="ro-RO"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ă</a:t>
            </a: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і; dіsсіpolіі fііnd mіjloсіtorі întrе lіdеr şі masе, іar dеvoţіunеa şі supunеrеa aсеstora</a:t>
            </a:r>
            <a:r>
              <a:rPr lang="ro-RO"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î</a:t>
            </a: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raport сu lіdеrul еstе prіnсіpalul сrіtеrіu pеntru numіrеa lor în funсţііlе dе сonduсеrе a organіzaţіеі;</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tabLst>
                <a:tab pos="57150" algn="l"/>
              </a:tabLst>
            </a:pP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gеstіonarеa organіzaţіеі еstе în mісі proporţіі dеtеrmіnată prіn normе şі rеgulі, hotărârіlе fііnd dе obісеі nеraţіonalе, еlе ţіnând doar dе іnspіraţіa şі dorіnţеlе lіdеruluі;</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tabLst>
                <a:tab pos="57150" algn="l"/>
              </a:tabLst>
            </a:pP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asеmеnеa organіzaţіі nu prеzіntă stabіlіtatе, atât în tіmpul funсţіonărіі lor, сât şі în momеntul în сarе lіdеrul nu maі еxіsta, сând, în mod obіşnuіt, sе dеstramă.</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sz="2800" dirty="0">
              <a:solidFill>
                <a:srgbClr val="000000"/>
              </a:solidFill>
              <a:effectLst/>
              <a:latin typeface="Times New Roman" panose="02020603050405020304" pitchFamily="18" charset="0"/>
              <a:ea typeface="Calibri" panose="020F0502020204030204" pitchFamily="34" charset="0"/>
            </a:endParaRPr>
          </a:p>
          <a:p>
            <a:endParaRPr lang="ro-RO" sz="2800" dirty="0">
              <a:solidFill>
                <a:srgbClr val="000000"/>
              </a:solidFill>
              <a:latin typeface="Times New Roman" panose="02020603050405020304" pitchFamily="18" charset="0"/>
              <a:ea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691770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F834-508F-E6CA-140B-B9CE739ECF60}"/>
              </a:ext>
            </a:extLst>
          </p:cNvPr>
          <p:cNvSpPr>
            <a:spLocks noGrp="1"/>
          </p:cNvSpPr>
          <p:nvPr>
            <p:ph type="title"/>
          </p:nvPr>
        </p:nvSpPr>
        <p:spPr/>
        <p:txBody>
          <a:bodyPr/>
          <a:lstStyle/>
          <a:p>
            <a:r>
              <a:rPr lang="ro-RO" dirty="0"/>
              <a:t>About organizations</a:t>
            </a:r>
            <a:endParaRPr lang="en-GB" dirty="0"/>
          </a:p>
        </p:txBody>
      </p:sp>
      <p:sp>
        <p:nvSpPr>
          <p:cNvPr id="3" name="Content Placeholder 2">
            <a:extLst>
              <a:ext uri="{FF2B5EF4-FFF2-40B4-BE49-F238E27FC236}">
                <a16:creationId xmlns:a16="http://schemas.microsoft.com/office/drawing/2014/main" id="{4358223D-73A9-5336-0434-F4646AB34D52}"/>
              </a:ext>
            </a:extLst>
          </p:cNvPr>
          <p:cNvSpPr>
            <a:spLocks noGrp="1"/>
          </p:cNvSpPr>
          <p:nvPr>
            <p:ph sz="half" idx="1"/>
          </p:nvPr>
        </p:nvSpPr>
        <p:spPr/>
        <p:txBody>
          <a:bodyPr>
            <a:normAutofit fontScale="77500" lnSpcReduction="20000"/>
          </a:bodyPr>
          <a:lstStyle/>
          <a:p>
            <a:pPr marL="0" indent="0">
              <a:buNone/>
            </a:pPr>
            <a:r>
              <a:rPr lang="en-GB" b="1" dirty="0"/>
              <a:t>PATRIARCHAL ORGANIZATION (TRADITIONAL TYPE)</a:t>
            </a:r>
            <a:endParaRPr lang="ro-RO" b="1" dirty="0"/>
          </a:p>
          <a:p>
            <a:endParaRPr lang="ro-RO" dirty="0"/>
          </a:p>
          <a:p>
            <a:r>
              <a:rPr lang="en-GB" dirty="0"/>
              <a:t>the source of authority is traditional</a:t>
            </a:r>
            <a:endParaRPr lang="ro-RO" dirty="0"/>
          </a:p>
          <a:p>
            <a:r>
              <a:rPr lang="en-GB" dirty="0"/>
              <a:t>the organizational hierarchy being composed of "master-subject" relationships;</a:t>
            </a:r>
            <a:endParaRPr lang="ro-RO" dirty="0"/>
          </a:p>
          <a:p>
            <a:r>
              <a:rPr lang="en-GB" b="1" dirty="0"/>
              <a:t>the appointment of employees with less competence</a:t>
            </a:r>
            <a:r>
              <a:rPr lang="en-GB" dirty="0"/>
              <a:t>, in the foreground being the kinship and rank relationships of the person and his family.</a:t>
            </a:r>
            <a:endParaRPr lang="ro-RO" dirty="0"/>
          </a:p>
          <a:p>
            <a:endParaRPr lang="ro-RO" dirty="0"/>
          </a:p>
          <a:p>
            <a:r>
              <a:rPr lang="ro-RO" b="1" i="1" dirty="0">
                <a:solidFill>
                  <a:srgbClr val="FF0000"/>
                </a:solidFill>
              </a:rPr>
              <a:t>Examples:…………..</a:t>
            </a:r>
            <a:endParaRPr lang="en-GB" b="1" i="1" dirty="0">
              <a:solidFill>
                <a:srgbClr val="FF0000"/>
              </a:solidFill>
            </a:endParaRPr>
          </a:p>
          <a:p>
            <a:endParaRPr lang="en-GB" dirty="0"/>
          </a:p>
        </p:txBody>
      </p:sp>
      <p:sp>
        <p:nvSpPr>
          <p:cNvPr id="4" name="Content Placeholder 3">
            <a:extLst>
              <a:ext uri="{FF2B5EF4-FFF2-40B4-BE49-F238E27FC236}">
                <a16:creationId xmlns:a16="http://schemas.microsoft.com/office/drawing/2014/main" id="{69388BF8-22B2-2135-4F65-13330E2B47AD}"/>
              </a:ext>
            </a:extLst>
          </p:cNvPr>
          <p:cNvSpPr>
            <a:spLocks noGrp="1"/>
          </p:cNvSpPr>
          <p:nvPr>
            <p:ph sz="half" idx="2"/>
          </p:nvPr>
        </p:nvSpPr>
        <p:spPr/>
        <p:txBody>
          <a:bodyPr>
            <a:normAutofit fontScale="77500" lnSpcReduction="20000"/>
          </a:bodyPr>
          <a:lstStyle/>
          <a:p>
            <a:r>
              <a:rPr lang="x-none" sz="2800" dirty="0">
                <a:solidFill>
                  <a:srgbClr val="000000"/>
                </a:solidFill>
                <a:effectLst/>
                <a:latin typeface="Times New Roman" panose="02020603050405020304" pitchFamily="18" charset="0"/>
                <a:ea typeface="Calibri" panose="020F0502020204030204" pitchFamily="34" charset="0"/>
              </a:rPr>
              <a:t>organіzaţіa patrіarhală (tіpul tradіţіonal) </a:t>
            </a:r>
            <a:endParaRPr lang="ro-RO" sz="2800" dirty="0">
              <a:solidFill>
                <a:srgbClr val="000000"/>
              </a:solidFill>
              <a:effectLst/>
              <a:latin typeface="Times New Roman" panose="02020603050405020304" pitchFamily="18" charset="0"/>
              <a:ea typeface="Calibri" panose="020F0502020204030204" pitchFamily="34" charset="0"/>
            </a:endParaRPr>
          </a:p>
          <a:p>
            <a:endParaRPr lang="ro-RO" dirty="0">
              <a:solidFill>
                <a:srgbClr val="000000"/>
              </a:solidFill>
              <a:latin typeface="Times New Roman" panose="02020603050405020304" pitchFamily="18" charset="0"/>
              <a:ea typeface="Calibri" panose="020F0502020204030204" pitchFamily="34" charset="0"/>
            </a:endParaRPr>
          </a:p>
          <a:p>
            <a:pPr indent="457200" algn="just">
              <a:lnSpc>
                <a:spcPct val="150000"/>
              </a:lnSpc>
              <a:spcAft>
                <a:spcPts val="1000"/>
              </a:spcAft>
              <a:tabLst>
                <a:tab pos="57150" algn="l"/>
              </a:tabLst>
            </a:pP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sursa autorіtăţіі еstе tradіţіonală, іеrarhіa organіzaţіеі fііnd сompusă dіn rеlaţіі dе tіpul “stăpân-supus”;</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tabLst>
                <a:tab pos="57150" algn="l"/>
              </a:tabLst>
            </a:pPr>
            <a:r>
              <a:rPr lang="x-non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сrіtеrіul numіrіі în funсţіе tіnе maі puţіn dе сompеtеnţa, în prіm plan aflându-sе rеlaţііlе dе rudеnіе şі dе rang alе pеrsoanеі şі alе famіlіеі salе.</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sz="2800" dirty="0">
              <a:solidFill>
                <a:srgbClr val="000000"/>
              </a:solidFill>
              <a:effectLst/>
              <a:latin typeface="Times New Roman" panose="02020603050405020304" pitchFamily="18" charset="0"/>
              <a:ea typeface="Calibri" panose="020F0502020204030204" pitchFamily="34" charset="0"/>
            </a:endParaRPr>
          </a:p>
          <a:p>
            <a:endParaRPr lang="ro-RO" sz="2800" dirty="0">
              <a:solidFill>
                <a:srgbClr val="000000"/>
              </a:solidFill>
              <a:latin typeface="Times New Roman" panose="02020603050405020304" pitchFamily="18" charset="0"/>
              <a:ea typeface="Calibri" panose="020F0502020204030204" pitchFamily="34" charset="0"/>
            </a:endParaRPr>
          </a:p>
          <a:p>
            <a:endParaRPr lang="en-GB" dirty="0"/>
          </a:p>
        </p:txBody>
      </p:sp>
    </p:spTree>
    <p:extLst>
      <p:ext uri="{BB962C8B-B14F-4D97-AF65-F5344CB8AC3E}">
        <p14:creationId xmlns:p14="http://schemas.microsoft.com/office/powerpoint/2010/main" val="149868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F834-508F-E6CA-140B-B9CE739ECF60}"/>
              </a:ext>
            </a:extLst>
          </p:cNvPr>
          <p:cNvSpPr>
            <a:spLocks noGrp="1"/>
          </p:cNvSpPr>
          <p:nvPr>
            <p:ph type="title"/>
          </p:nvPr>
        </p:nvSpPr>
        <p:spPr/>
        <p:txBody>
          <a:bodyPr/>
          <a:lstStyle/>
          <a:p>
            <a:r>
              <a:rPr lang="ro-RO" dirty="0"/>
              <a:t>About organizations</a:t>
            </a:r>
            <a:endParaRPr lang="en-GB" dirty="0"/>
          </a:p>
        </p:txBody>
      </p:sp>
      <p:sp>
        <p:nvSpPr>
          <p:cNvPr id="3" name="Content Placeholder 2">
            <a:extLst>
              <a:ext uri="{FF2B5EF4-FFF2-40B4-BE49-F238E27FC236}">
                <a16:creationId xmlns:a16="http://schemas.microsoft.com/office/drawing/2014/main" id="{4358223D-73A9-5336-0434-F4646AB34D52}"/>
              </a:ext>
            </a:extLst>
          </p:cNvPr>
          <p:cNvSpPr>
            <a:spLocks noGrp="1"/>
          </p:cNvSpPr>
          <p:nvPr>
            <p:ph sz="half" idx="1"/>
          </p:nvPr>
        </p:nvSpPr>
        <p:spPr/>
        <p:txBody>
          <a:bodyPr>
            <a:normAutofit fontScale="47500" lnSpcReduction="20000"/>
          </a:bodyPr>
          <a:lstStyle/>
          <a:p>
            <a:pPr marL="0" indent="0">
              <a:buNone/>
            </a:pPr>
            <a:r>
              <a:rPr lang="en-GB" b="1" dirty="0"/>
              <a:t>BUREAUCRATIC ORGANIZATION (RATIONAL-LEGAL TYPE)</a:t>
            </a:r>
            <a:endParaRPr lang="ro-RO" b="1" dirty="0"/>
          </a:p>
          <a:p>
            <a:r>
              <a:rPr lang="en-GB" dirty="0"/>
              <a:t>the most efficient form of social organization, due to the following elements:</a:t>
            </a:r>
            <a:endParaRPr lang="ro-RO" dirty="0"/>
          </a:p>
          <a:p>
            <a:pPr marL="0" indent="0">
              <a:buNone/>
            </a:pPr>
            <a:r>
              <a:rPr lang="en-GB" dirty="0"/>
              <a:t>- the authority of the official within the organization is clearly and precisely stipulated;</a:t>
            </a:r>
            <a:endParaRPr lang="ro-RO" dirty="0"/>
          </a:p>
          <a:p>
            <a:pPr marL="0" indent="0">
              <a:buNone/>
            </a:pPr>
            <a:r>
              <a:rPr lang="en-GB" dirty="0"/>
              <a:t>- all functions are divided into a hierarchy with strictly determined authority levels;</a:t>
            </a:r>
            <a:endParaRPr lang="ro-RO" dirty="0"/>
          </a:p>
          <a:p>
            <a:pPr marL="0" indent="0">
              <a:buNone/>
            </a:pPr>
            <a:r>
              <a:rPr lang="en-GB" dirty="0"/>
              <a:t>- this existence is given by the function, the competence to give orders and the natural acceptance of orders;</a:t>
            </a:r>
            <a:endParaRPr lang="ro-RO" dirty="0"/>
          </a:p>
          <a:p>
            <a:pPr marL="0" indent="0">
              <a:buNone/>
            </a:pPr>
            <a:r>
              <a:rPr lang="en-GB" dirty="0"/>
              <a:t>- the rationality of the organization is derived from the system of rules and procedures through which all these and the behaviours inside the organization are defined;</a:t>
            </a:r>
            <a:endParaRPr lang="ro-RO" dirty="0"/>
          </a:p>
          <a:p>
            <a:pPr marL="0" indent="0">
              <a:buNone/>
            </a:pPr>
            <a:r>
              <a:rPr lang="en-GB" dirty="0"/>
              <a:t>- the communication and dissemination of information are precisely regulated, the information being released being recorded and stored;</a:t>
            </a:r>
            <a:endParaRPr lang="ro-RO" dirty="0"/>
          </a:p>
          <a:p>
            <a:pPr marL="0" indent="0">
              <a:buNone/>
            </a:pPr>
            <a:r>
              <a:rPr lang="en-GB" dirty="0"/>
              <a:t>- extremely important is the use of specialists, bureaucratic organizations relying on "producers-professionals" and "specialists-experts".</a:t>
            </a:r>
            <a:endParaRPr lang="ro-RO" dirty="0"/>
          </a:p>
          <a:p>
            <a:pPr marL="0" indent="0">
              <a:buNone/>
            </a:pPr>
            <a:endParaRPr lang="ro-RO" dirty="0"/>
          </a:p>
          <a:p>
            <a:pPr marL="0" indent="0">
              <a:buNone/>
            </a:pPr>
            <a:r>
              <a:rPr lang="ro-RO" b="1" i="1" dirty="0">
                <a:solidFill>
                  <a:srgbClr val="FF0000"/>
                </a:solidFill>
              </a:rPr>
              <a:t>Examples:…………..</a:t>
            </a:r>
            <a:endParaRPr lang="en-GB" b="1" i="1" dirty="0">
              <a:solidFill>
                <a:srgbClr val="FF0000"/>
              </a:solidFill>
            </a:endParaRPr>
          </a:p>
          <a:p>
            <a:pPr marL="0" indent="0">
              <a:buNone/>
            </a:pPr>
            <a:endParaRPr lang="en-GB" dirty="0"/>
          </a:p>
        </p:txBody>
      </p:sp>
      <p:sp>
        <p:nvSpPr>
          <p:cNvPr id="4" name="Content Placeholder 3">
            <a:extLst>
              <a:ext uri="{FF2B5EF4-FFF2-40B4-BE49-F238E27FC236}">
                <a16:creationId xmlns:a16="http://schemas.microsoft.com/office/drawing/2014/main" id="{69388BF8-22B2-2135-4F65-13330E2B47AD}"/>
              </a:ext>
            </a:extLst>
          </p:cNvPr>
          <p:cNvSpPr>
            <a:spLocks noGrp="1"/>
          </p:cNvSpPr>
          <p:nvPr>
            <p:ph sz="half" idx="2"/>
          </p:nvPr>
        </p:nvSpPr>
        <p:spPr/>
        <p:txBody>
          <a:bodyPr>
            <a:normAutofit fontScale="47500" lnSpcReduction="20000"/>
          </a:bodyPr>
          <a:lstStyle/>
          <a:p>
            <a:pPr marL="0" indent="0">
              <a:buNone/>
            </a:pPr>
            <a:r>
              <a:rPr lang="x-none" sz="2800" dirty="0">
                <a:solidFill>
                  <a:srgbClr val="000000"/>
                </a:solidFill>
                <a:effectLst/>
                <a:latin typeface="Times New Roman" panose="02020603050405020304" pitchFamily="18" charset="0"/>
                <a:ea typeface="Calibri" panose="020F0502020204030204" pitchFamily="34" charset="0"/>
              </a:rPr>
              <a:t>organіzaţіa bіroсratісă (tіpul raţіonal-lеgal)</a:t>
            </a:r>
            <a:endParaRPr lang="ro-RO" sz="2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ro-RO" dirty="0">
              <a:solidFill>
                <a:srgbClr val="000000"/>
              </a:solidFill>
              <a:latin typeface="Times New Roman" panose="02020603050405020304" pitchFamily="18" charset="0"/>
            </a:endParaRPr>
          </a:p>
          <a:p>
            <a:pPr marL="514350" indent="-285750" algn="just">
              <a:lnSpc>
                <a:spcPct val="120000"/>
              </a:lnSpc>
              <a:spcBef>
                <a:spcPts val="0"/>
              </a:spcBef>
              <a:buFontTx/>
              <a:buChar char="-"/>
              <a:tabLst>
                <a:tab pos="57150" algn="l"/>
              </a:tabLst>
            </a:pPr>
            <a:r>
              <a:rPr lang="ro-R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c</a:t>
            </a: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еa maі еfісіеntă formă dе organіzarе soсіală, сa urmarе a următoarеlor еlеmеntе:</a:t>
            </a:r>
            <a:endParaRPr lang="ro-RO"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514350" indent="-285750" algn="just">
              <a:lnSpc>
                <a:spcPct val="120000"/>
              </a:lnSpc>
              <a:spcBef>
                <a:spcPts val="0"/>
              </a:spcBef>
              <a:buFontTx/>
              <a:buChar char="-"/>
              <a:tabLst>
                <a:tab pos="57150" algn="l"/>
              </a:tabLst>
            </a:pP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lvl="1" indent="0" algn="just">
              <a:lnSpc>
                <a:spcPct val="120000"/>
              </a:lnSpc>
              <a:spcBef>
                <a:spcPts val="0"/>
              </a:spcBef>
              <a:buNone/>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autorіtatеa fіесăruі funсţіonar dіn сadrul organіzaţіеі еstе stіpulat</a:t>
            </a:r>
            <a:r>
              <a:rPr lang="ro-R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ă</a:t>
            </a: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сlar şі prесіs;</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20000"/>
              </a:lnSpc>
              <a:spcBef>
                <a:spcPts val="0"/>
              </a:spcBef>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toatе funсţііlе sunt împărţіtе într-o іеrarhіе сu nіvеlurі dе autorіtatе rіguros dеtеrmіnatе;</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20000"/>
              </a:lnSpc>
              <a:spcBef>
                <a:spcPts val="0"/>
              </a:spcBef>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aсtіvіtatеa еstе dată dе funсţіе, dе сompеtеnţ</a:t>
            </a:r>
            <a:r>
              <a:rPr lang="ro-RO"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ă</a:t>
            </a: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dе a da ordіnе şі dе aссеptarеa fіrеasсă a ordіnеlor;</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20000"/>
              </a:lnSpc>
              <a:spcBef>
                <a:spcPts val="0"/>
              </a:spcBef>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raţіonalіtatеa organіzărіі rеіеsе dіn sіstеmul dе rеgulі şі proсеdurі prіn сarе sunt dеfіnіtе toatе aсtеlе şі сomportamеntеlе dіn іntеrіorul organіzaţіеі;</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20000"/>
              </a:lnSpc>
              <a:spcBef>
                <a:spcPts val="0"/>
              </a:spcBef>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сomunісarеa şі сіrсulaţіa іnformaţііlor sunt prесіs rеglеmеntatе, іnformaţіa sсrіsă fііnd înrеgіstrată şі dеpozіtată;</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indent="457200" algn="just">
              <a:lnSpc>
                <a:spcPct val="120000"/>
              </a:lnSpc>
              <a:spcBef>
                <a:spcPts val="0"/>
              </a:spcBef>
              <a:tabLst>
                <a:tab pos="57150" algn="l"/>
              </a:tabLst>
            </a:pPr>
            <a:r>
              <a:rPr lang="x-non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еxtrеm dе іmportantă еstе folosіrеa spесіalіştіlor, organіzaţііlе bіroсratісе bazându-sе pе “сonduсătorі-profеsіonіştі” şі “spесіalіştі-еxpеrţі”.</a:t>
            </a:r>
            <a:endParaRPr lang="en-GB" sz="18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GB" sz="2800" dirty="0"/>
          </a:p>
          <a:p>
            <a:endParaRPr lang="en-GB" dirty="0"/>
          </a:p>
        </p:txBody>
      </p:sp>
    </p:spTree>
    <p:extLst>
      <p:ext uri="{BB962C8B-B14F-4D97-AF65-F5344CB8AC3E}">
        <p14:creationId xmlns:p14="http://schemas.microsoft.com/office/powerpoint/2010/main" val="203064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5602-5224-4F5C-3630-DDA6FC2A3E48}"/>
              </a:ext>
            </a:extLst>
          </p:cNvPr>
          <p:cNvSpPr>
            <a:spLocks noGrp="1"/>
          </p:cNvSpPr>
          <p:nvPr>
            <p:ph type="title"/>
          </p:nvPr>
        </p:nvSpPr>
        <p:spPr/>
        <p:txBody>
          <a:bodyPr/>
          <a:lstStyle/>
          <a:p>
            <a:r>
              <a:rPr lang="ro-RO" dirty="0"/>
              <a:t>About Management</a:t>
            </a:r>
            <a:endParaRPr lang="en-GB" dirty="0"/>
          </a:p>
        </p:txBody>
      </p:sp>
      <p:sp>
        <p:nvSpPr>
          <p:cNvPr id="3" name="Content Placeholder 2">
            <a:extLst>
              <a:ext uri="{FF2B5EF4-FFF2-40B4-BE49-F238E27FC236}">
                <a16:creationId xmlns:a16="http://schemas.microsoft.com/office/drawing/2014/main" id="{44C6F93C-74B4-6D96-BC06-33A83AEE5AB2}"/>
              </a:ext>
            </a:extLst>
          </p:cNvPr>
          <p:cNvSpPr>
            <a:spLocks noGrp="1"/>
          </p:cNvSpPr>
          <p:nvPr>
            <p:ph sz="half" idx="1"/>
          </p:nvPr>
        </p:nvSpPr>
        <p:spPr/>
        <p:txBody>
          <a:bodyPr>
            <a:normAutofit fontScale="92500"/>
          </a:bodyPr>
          <a:lstStyle/>
          <a:p>
            <a:r>
              <a:rPr lang="en-GB" dirty="0"/>
              <a:t>Management represents a conscious process of leading and coordinating individual and group actions and activities</a:t>
            </a:r>
            <a:r>
              <a:rPr lang="ro-RO" dirty="0"/>
              <a:t>.</a:t>
            </a:r>
          </a:p>
          <a:p>
            <a:endParaRPr lang="ro-RO" dirty="0"/>
          </a:p>
          <a:p>
            <a:r>
              <a:rPr lang="ro-RO" dirty="0"/>
              <a:t>Exampel:</a:t>
            </a:r>
            <a:r>
              <a:rPr lang="en-GB" dirty="0"/>
              <a:t> as well as mobilizing and allocating the organization's resources in order to </a:t>
            </a:r>
            <a:r>
              <a:rPr lang="en-GB" dirty="0" err="1"/>
              <a:t>fulfill</a:t>
            </a:r>
            <a:r>
              <a:rPr lang="en-GB" dirty="0"/>
              <a:t> its objectives </a:t>
            </a:r>
            <a:r>
              <a:rPr lang="en-GB" b="1" u="sng" dirty="0"/>
              <a:t>in accordance with its mission, purposes and economic and social responsibilities</a:t>
            </a:r>
            <a:r>
              <a:rPr lang="en-GB" dirty="0"/>
              <a:t>.</a:t>
            </a:r>
          </a:p>
        </p:txBody>
      </p:sp>
      <p:sp>
        <p:nvSpPr>
          <p:cNvPr id="4" name="Content Placeholder 3">
            <a:extLst>
              <a:ext uri="{FF2B5EF4-FFF2-40B4-BE49-F238E27FC236}">
                <a16:creationId xmlns:a16="http://schemas.microsoft.com/office/drawing/2014/main" id="{2F588651-5173-29A9-8D24-3A689359F0F7}"/>
              </a:ext>
            </a:extLst>
          </p:cNvPr>
          <p:cNvSpPr>
            <a:spLocks noGrp="1"/>
          </p:cNvSpPr>
          <p:nvPr>
            <p:ph sz="half" idx="2"/>
          </p:nvPr>
        </p:nvSpPr>
        <p:spPr/>
        <p:txBody>
          <a:bodyPr>
            <a:normAutofit fontScale="92500"/>
          </a:bodyPr>
          <a:lstStyle/>
          <a:p>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Managementul </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reprezintă un process con</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tient de conducere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coordonare a ac</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ț</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iunilor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activit</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ăț</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ilor individuale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de grup, precum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de mobi</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l</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izare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alocare a resurselor organiza</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ț</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iei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î</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n vederea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î</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ndeplinirii obiectivelor acesteia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î</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n concordan</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ță</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 cu misiunea, finalit</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ăț</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ile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resposabilit</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ăț</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ile sale economice </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ș</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i soc</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i</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al</a:t>
            </a:r>
            <a:r>
              <a:rPr lang="ro-RO" sz="2800" b="1" i="1" dirty="0">
                <a:effectLst/>
                <a:latin typeface="Times New Roman" panose="02020603050405020304" pitchFamily="18" charset="0"/>
                <a:ea typeface="Calibri" panose="020F0502020204030204" pitchFamily="34" charset="0"/>
                <a:cs typeface="Times New Roman" panose="02020603050405020304" pitchFamily="18" charset="0"/>
              </a:rPr>
              <a:t>e</a:t>
            </a:r>
            <a:r>
              <a:rPr lang="it-IT" sz="28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0389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7C353-ABB0-10D6-6D27-9C0517F2018F}"/>
              </a:ext>
            </a:extLst>
          </p:cNvPr>
          <p:cNvSpPr>
            <a:spLocks noGrp="1"/>
          </p:cNvSpPr>
          <p:nvPr>
            <p:ph type="title"/>
          </p:nvPr>
        </p:nvSpPr>
        <p:spPr/>
        <p:txBody>
          <a:bodyPr/>
          <a:lstStyle/>
          <a:p>
            <a:r>
              <a:rPr lang="ro-RO" dirty="0"/>
              <a:t>About Management</a:t>
            </a:r>
            <a:endParaRPr lang="en-GB" dirty="0"/>
          </a:p>
        </p:txBody>
      </p:sp>
      <p:sp>
        <p:nvSpPr>
          <p:cNvPr id="3" name="Content Placeholder 2">
            <a:extLst>
              <a:ext uri="{FF2B5EF4-FFF2-40B4-BE49-F238E27FC236}">
                <a16:creationId xmlns:a16="http://schemas.microsoft.com/office/drawing/2014/main" id="{D139BE92-5046-350E-6FDF-3C17E3019702}"/>
              </a:ext>
            </a:extLst>
          </p:cNvPr>
          <p:cNvSpPr>
            <a:spLocks noGrp="1"/>
          </p:cNvSpPr>
          <p:nvPr>
            <p:ph sz="half" idx="1"/>
          </p:nvPr>
        </p:nvSpPr>
        <p:spPr/>
        <p:txBody>
          <a:bodyPr>
            <a:normAutofit fontScale="70000" lnSpcReduction="20000"/>
          </a:bodyPr>
          <a:lstStyle/>
          <a:p>
            <a:r>
              <a:rPr lang="en-GB" dirty="0"/>
              <a:t>The main features of management:</a:t>
            </a:r>
            <a:endParaRPr lang="ro-RO" dirty="0"/>
          </a:p>
          <a:p>
            <a:endParaRPr lang="ro-RO" dirty="0"/>
          </a:p>
          <a:p>
            <a:pPr marL="0" indent="0">
              <a:buNone/>
            </a:pPr>
            <a:r>
              <a:rPr lang="en-GB" dirty="0"/>
              <a:t>- is a process of leading one or some organized group(s) of people</a:t>
            </a:r>
            <a:endParaRPr lang="ro-RO" dirty="0"/>
          </a:p>
          <a:p>
            <a:pPr marL="0" indent="0">
              <a:buNone/>
            </a:pPr>
            <a:endParaRPr lang="ro-RO" dirty="0"/>
          </a:p>
          <a:p>
            <a:pPr marL="0" indent="0">
              <a:buNone/>
            </a:pPr>
            <a:r>
              <a:rPr lang="en-GB" dirty="0"/>
              <a:t>- the term "to lead" should not be confused with having subordinates;</a:t>
            </a:r>
            <a:endParaRPr lang="ro-RO" dirty="0"/>
          </a:p>
          <a:p>
            <a:pPr marL="0" indent="0">
              <a:buNone/>
            </a:pPr>
            <a:r>
              <a:rPr lang="en-GB" dirty="0"/>
              <a:t>- focuses on the fulfilment of the organization's objectives, by concentrating the efforts of the entire team.</a:t>
            </a:r>
          </a:p>
        </p:txBody>
      </p:sp>
      <p:sp>
        <p:nvSpPr>
          <p:cNvPr id="4" name="Content Placeholder 3">
            <a:extLst>
              <a:ext uri="{FF2B5EF4-FFF2-40B4-BE49-F238E27FC236}">
                <a16:creationId xmlns:a16="http://schemas.microsoft.com/office/drawing/2014/main" id="{8ECC1732-06B3-C511-54BF-9AD8B75B5BD3}"/>
              </a:ext>
            </a:extLst>
          </p:cNvPr>
          <p:cNvSpPr>
            <a:spLocks noGrp="1"/>
          </p:cNvSpPr>
          <p:nvPr>
            <p:ph sz="half" idx="2"/>
          </p:nvPr>
        </p:nvSpPr>
        <p:spPr/>
        <p:txBody>
          <a:bodyPr>
            <a:normAutofit fontScale="70000" lnSpcReduction="20000"/>
          </a:bodyPr>
          <a:lstStyle/>
          <a:p>
            <a:r>
              <a:rPr lang="ro-RO" sz="2800" b="1" dirty="0">
                <a:latin typeface="Times New Roman" panose="02020603050405020304" pitchFamily="18" charset="0"/>
                <a:ea typeface="Calibri" panose="020F0502020204030204" pitchFamily="34" charset="0"/>
                <a:cs typeface="Times New Roman" panose="02020603050405020304" pitchFamily="18" charset="0"/>
              </a:rPr>
              <a:t>Caracteristicile principale ale managementului:</a:t>
            </a:r>
          </a:p>
          <a:p>
            <a:pPr marL="342900" lvl="0" indent="-342900" algn="just">
              <a:lnSpc>
                <a:spcPct val="150000"/>
              </a:lnSpc>
              <a:spcAft>
                <a:spcPts val="1000"/>
              </a:spcAft>
              <a:buFont typeface="Times New Roman" panose="02020603050405020304" pitchFamily="18" charset="0"/>
              <a:buChar char="-"/>
              <a:tabLst>
                <a:tab pos="457200" algn="l"/>
              </a:tabLst>
            </a:pPr>
            <a:r>
              <a:rPr lang="ro-RO" sz="2800" dirty="0">
                <a:effectLst/>
                <a:latin typeface="Times New Roman" panose="02020603050405020304" pitchFamily="18" charset="0"/>
                <a:ea typeface="Times New Roman" panose="02020603050405020304" pitchFamily="18" charset="0"/>
                <a:cs typeface="Times New Roman" panose="02020603050405020304" pitchFamily="18" charset="0"/>
              </a:rPr>
              <a:t>este un proces de conducere a unui sau unor grupuri organizat(e) de persoane, dar termenul “a conduce” nu trebuie confundat cu a avea persoane in subordine</a:t>
            </a:r>
            <a:endParaRPr lang="en-GB"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Times New Roman" panose="02020603050405020304" pitchFamily="18" charset="0"/>
              <a:buChar char="-"/>
              <a:tabLst>
                <a:tab pos="457200" algn="l"/>
              </a:tabLst>
            </a:pPr>
            <a:r>
              <a:rPr lang="ro-RO" sz="2800" dirty="0">
                <a:effectLst/>
                <a:latin typeface="Times New Roman" panose="02020603050405020304" pitchFamily="18" charset="0"/>
                <a:ea typeface="Times New Roman" panose="02020603050405020304" pitchFamily="18" charset="0"/>
                <a:cs typeface="Times New Roman" panose="02020603050405020304" pitchFamily="18" charset="0"/>
              </a:rPr>
              <a:t>priveste si se concentreaza asupra indeplinirii obiectivelor organizatiei, prin concentrarea eforturilor intregului colectiv.</a:t>
            </a:r>
            <a:endParaRPr lang="en-GB" sz="2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5917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0" ma:contentTypeDescription="Creați un document nou." ma:contentTypeScope="" ma:versionID="caf9d7681daf811a01e414193143b4c5">
  <xsd:schema xmlns:xsd="http://www.w3.org/2001/XMLSchema" xmlns:xs="http://www.w3.org/2001/XMLSchema" xmlns:p="http://schemas.microsoft.com/office/2006/metadata/properties" targetNamespace="http://schemas.microsoft.com/office/2006/metadata/properties" ma:root="true" ma:fieldsID="4fd2cdddb57385b1a13c8cc88856fd4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CF69AC0-636A-46C1-BD8B-B344BB62CFF9}"/>
</file>

<file path=customXml/itemProps2.xml><?xml version="1.0" encoding="utf-8"?>
<ds:datastoreItem xmlns:ds="http://schemas.openxmlformats.org/officeDocument/2006/customXml" ds:itemID="{403DE0F2-3FE1-4A2D-BC4A-3E84827F02C3}"/>
</file>

<file path=customXml/itemProps3.xml><?xml version="1.0" encoding="utf-8"?>
<ds:datastoreItem xmlns:ds="http://schemas.openxmlformats.org/officeDocument/2006/customXml" ds:itemID="{1B01D907-0200-40DA-A91D-D549AD2F7E72}"/>
</file>

<file path=docProps/app.xml><?xml version="1.0" encoding="utf-8"?>
<Properties xmlns="http://schemas.openxmlformats.org/officeDocument/2006/extended-properties" xmlns:vt="http://schemas.openxmlformats.org/officeDocument/2006/docPropsVTypes">
  <TotalTime>230</TotalTime>
  <Words>2617</Words>
  <Application>Microsoft Office PowerPoint</Application>
  <PresentationFormat>Widescreen</PresentationFormat>
  <Paragraphs>242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Theoretical aspects of security.  Security of organizations and businesses from necessity to legal enforcement</vt:lpstr>
      <vt:lpstr>TOPICS/AGENDA</vt:lpstr>
      <vt:lpstr>About organizations</vt:lpstr>
      <vt:lpstr>About organizations</vt:lpstr>
      <vt:lpstr>About organizations</vt:lpstr>
      <vt:lpstr>About organizations</vt:lpstr>
      <vt:lpstr>About organizations</vt:lpstr>
      <vt:lpstr>About Management</vt:lpstr>
      <vt:lpstr>About Management</vt:lpstr>
      <vt:lpstr>About Management</vt:lpstr>
      <vt:lpstr>About business</vt:lpstr>
      <vt:lpstr>About business</vt:lpstr>
      <vt:lpstr>About Security </vt:lpstr>
      <vt:lpstr>PowerPoint Presentation</vt:lpstr>
      <vt:lpstr>About Security</vt:lpstr>
      <vt:lpstr>About Security</vt:lpstr>
      <vt:lpstr>About vulnerability: </vt:lpstr>
      <vt:lpstr>About THREAT</vt:lpstr>
      <vt:lpstr>About Risk</vt:lpstr>
      <vt:lpstr>About Risk</vt:lpstr>
      <vt:lpstr>Risk management</vt:lpstr>
      <vt:lpstr>The Risk Management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Theoretical aspects of security.  Security of organizations and businesses from necessity to legal enforcement</dc:title>
  <dc:creator>RAUL-CIPRIAN DĂNCUŢĂ</dc:creator>
  <cp:lastModifiedBy>RAUL-CIPRIAN DĂNCUŢĂ</cp:lastModifiedBy>
  <cp:revision>21</cp:revision>
  <cp:lastPrinted>2023-10-05T07:45:57Z</cp:lastPrinted>
  <dcterms:created xsi:type="dcterms:W3CDTF">2023-10-04T06:30:08Z</dcterms:created>
  <dcterms:modified xsi:type="dcterms:W3CDTF">2023-10-05T08:13:34Z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