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colors4.xml" ContentType="application/vnd.openxmlformats-officedocument.drawingml.diagramColors+xml"/>
  <Override PartName="/ppt/diagrams/drawing2.xml" ContentType="application/vnd.ms-office.drawingml.diagramDrawing+xml"/>
  <Override PartName="/ppt/diagrams/drawing4.xml" ContentType="application/vnd.ms-office.drawingml.diagramDrawing+xml"/>
  <Override PartName="/ppt/diagrams/quickStyle4.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0"/>
  </p:notesMasterIdLst>
  <p:sldIdLst>
    <p:sldId id="256" r:id="rId2"/>
    <p:sldId id="273"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57" r:id="rId17"/>
    <p:sldId id="262"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49" autoAdjust="0"/>
  </p:normalViewPr>
  <p:slideViewPr>
    <p:cSldViewPr snapToGrid="0">
      <p:cViewPr varScale="1">
        <p:scale>
          <a:sx n="95" d="100"/>
          <a:sy n="95" d="100"/>
        </p:scale>
        <p:origin x="11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5B5C8A-97D0-4AC9-8AA3-E48772DBDD66}"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8DCBA9EA-E353-416B-9361-9A04CD9BF1AF}">
      <dgm:prSet/>
      <dgm:spPr/>
      <dgm:t>
        <a:bodyPr/>
        <a:lstStyle/>
        <a:p>
          <a:r>
            <a:rPr lang="en-GB" dirty="0"/>
            <a:t>A security audit compares organization’s actual security practices with the standards relevant to organization and will identify areas for remediation and growth. </a:t>
          </a:r>
          <a:endParaRPr lang="en-US" dirty="0"/>
        </a:p>
      </dgm:t>
    </dgm:pt>
    <dgm:pt modelId="{5DC687A3-649C-46B3-A012-3F21A30F9C20}" type="parTrans" cxnId="{DCF522D8-B14D-4AE1-B4B4-24ECD9479E04}">
      <dgm:prSet/>
      <dgm:spPr/>
      <dgm:t>
        <a:bodyPr/>
        <a:lstStyle/>
        <a:p>
          <a:endParaRPr lang="en-US"/>
        </a:p>
      </dgm:t>
    </dgm:pt>
    <dgm:pt modelId="{0A6379CC-048B-46D4-8634-51505FBCF52B}" type="sibTrans" cxnId="{DCF522D8-B14D-4AE1-B4B4-24ECD9479E04}">
      <dgm:prSet/>
      <dgm:spPr/>
      <dgm:t>
        <a:bodyPr/>
        <a:lstStyle/>
        <a:p>
          <a:endParaRPr lang="en-US"/>
        </a:p>
      </dgm:t>
    </dgm:pt>
    <dgm:pt modelId="{144EB4FF-2A7D-48FD-9D4B-1E291AE9838C}">
      <dgm:prSet/>
      <dgm:spPr/>
      <dgm:t>
        <a:bodyPr/>
        <a:lstStyle/>
        <a:p>
          <a:r>
            <a:rPr lang="en-GB" dirty="0"/>
            <a:t>Auditors will review security controls for adequacy, validate compliance with security policies, identify breaches, and ultimately make recommendations to address their findings.</a:t>
          </a:r>
          <a:endParaRPr lang="en-US" dirty="0"/>
        </a:p>
      </dgm:t>
    </dgm:pt>
    <dgm:pt modelId="{C8A85E9B-0DA2-439F-A816-0956AECAB6AA}" type="parTrans" cxnId="{AE0327AE-EEDA-44C9-ABEF-7E2470FF09DE}">
      <dgm:prSet/>
      <dgm:spPr/>
      <dgm:t>
        <a:bodyPr/>
        <a:lstStyle/>
        <a:p>
          <a:endParaRPr lang="en-US"/>
        </a:p>
      </dgm:t>
    </dgm:pt>
    <dgm:pt modelId="{F46F875D-8769-4FEE-84E6-82DCD3AF7C54}" type="sibTrans" cxnId="{AE0327AE-EEDA-44C9-ABEF-7E2470FF09DE}">
      <dgm:prSet/>
      <dgm:spPr/>
      <dgm:t>
        <a:bodyPr/>
        <a:lstStyle/>
        <a:p>
          <a:endParaRPr lang="en-US"/>
        </a:p>
      </dgm:t>
    </dgm:pt>
    <dgm:pt modelId="{D77EFFC1-0AF4-4E51-BDD0-F99C9875467E}">
      <dgm:prSet/>
      <dgm:spPr/>
      <dgm:t>
        <a:bodyPr/>
        <a:lstStyle/>
        <a:p>
          <a:r>
            <a:rPr lang="en-GB" dirty="0"/>
            <a:t>The audit will result in a report with observations, recommended changes, and other details about organization’s  security program. </a:t>
          </a:r>
          <a:endParaRPr lang="en-US" dirty="0"/>
        </a:p>
      </dgm:t>
    </dgm:pt>
    <dgm:pt modelId="{2B566AF6-A33F-45C5-810F-3CD456FE1360}" type="parTrans" cxnId="{12EC93BB-6865-4508-AAE0-81C197AEEECB}">
      <dgm:prSet/>
      <dgm:spPr/>
      <dgm:t>
        <a:bodyPr/>
        <a:lstStyle/>
        <a:p>
          <a:endParaRPr lang="en-US"/>
        </a:p>
      </dgm:t>
    </dgm:pt>
    <dgm:pt modelId="{8A0C3409-C31B-4D6F-B4FA-BC57E2625D49}" type="sibTrans" cxnId="{12EC93BB-6865-4508-AAE0-81C197AEEECB}">
      <dgm:prSet/>
      <dgm:spPr/>
      <dgm:t>
        <a:bodyPr/>
        <a:lstStyle/>
        <a:p>
          <a:endParaRPr lang="en-US"/>
        </a:p>
      </dgm:t>
    </dgm:pt>
    <dgm:pt modelId="{02EE8E65-C950-4D52-8AB0-D5F7EC99D06D}">
      <dgm:prSet/>
      <dgm:spPr/>
      <dgm:t>
        <a:bodyPr/>
        <a:lstStyle/>
        <a:p>
          <a:r>
            <a:rPr lang="en-GB"/>
            <a:t>The audit report may describe specific security vulnerabilities or reveal previously undiscovered security breaches. </a:t>
          </a:r>
          <a:endParaRPr lang="en-US"/>
        </a:p>
      </dgm:t>
    </dgm:pt>
    <dgm:pt modelId="{B11831B0-64D6-4255-A019-191F40EA67D0}" type="parTrans" cxnId="{5F641B8D-E983-4706-88F5-DF54BEEDD886}">
      <dgm:prSet/>
      <dgm:spPr/>
      <dgm:t>
        <a:bodyPr/>
        <a:lstStyle/>
        <a:p>
          <a:endParaRPr lang="en-US"/>
        </a:p>
      </dgm:t>
    </dgm:pt>
    <dgm:pt modelId="{1D920953-FE8C-453B-ACB9-06BB0A6CA2DB}" type="sibTrans" cxnId="{5F641B8D-E983-4706-88F5-DF54BEEDD886}">
      <dgm:prSet/>
      <dgm:spPr/>
      <dgm:t>
        <a:bodyPr/>
        <a:lstStyle/>
        <a:p>
          <a:endParaRPr lang="en-US"/>
        </a:p>
      </dgm:t>
    </dgm:pt>
    <dgm:pt modelId="{3851D447-EB00-4362-9DE4-827A47E5EF48}">
      <dgm:prSet/>
      <dgm:spPr/>
      <dgm:t>
        <a:bodyPr/>
        <a:lstStyle/>
        <a:p>
          <a:r>
            <a:rPr lang="en-GB"/>
            <a:t>These findings can then be used to inform organization’s  security risk management approach. </a:t>
          </a:r>
          <a:endParaRPr lang="en-US"/>
        </a:p>
      </dgm:t>
    </dgm:pt>
    <dgm:pt modelId="{72549EBF-CEFD-4575-AE40-610E802C0EF2}" type="parTrans" cxnId="{5E529712-318F-46E4-9A85-FD7964148A7F}">
      <dgm:prSet/>
      <dgm:spPr/>
      <dgm:t>
        <a:bodyPr/>
        <a:lstStyle/>
        <a:p>
          <a:endParaRPr lang="en-US"/>
        </a:p>
      </dgm:t>
    </dgm:pt>
    <dgm:pt modelId="{C941CBEB-4665-4D05-9D89-332D40AB377F}" type="sibTrans" cxnId="{5E529712-318F-46E4-9A85-FD7964148A7F}">
      <dgm:prSet/>
      <dgm:spPr/>
      <dgm:t>
        <a:bodyPr/>
        <a:lstStyle/>
        <a:p>
          <a:endParaRPr lang="en-US"/>
        </a:p>
      </dgm:t>
    </dgm:pt>
    <dgm:pt modelId="{561AF8CB-FAA1-41F7-B53A-4E4068124CA2}">
      <dgm:prSet/>
      <dgm:spPr/>
      <dgm:t>
        <a:bodyPr/>
        <a:lstStyle/>
        <a:p>
          <a:r>
            <a:rPr lang="en-GB" dirty="0"/>
            <a:t>Auditors will rank their findings in order of priority — it’s up to organization’s stakeholders to determine if those priorities align with the business’s strategies and objectives.</a:t>
          </a:r>
          <a:endParaRPr lang="en-US" dirty="0"/>
        </a:p>
      </dgm:t>
    </dgm:pt>
    <dgm:pt modelId="{2451D9C6-ABB9-463D-8247-C23ED0B2FDF8}" type="parTrans" cxnId="{2DDA45AE-242A-4BEF-89B4-951913C4FF7B}">
      <dgm:prSet/>
      <dgm:spPr/>
      <dgm:t>
        <a:bodyPr/>
        <a:lstStyle/>
        <a:p>
          <a:endParaRPr lang="en-US"/>
        </a:p>
      </dgm:t>
    </dgm:pt>
    <dgm:pt modelId="{498418C2-63C4-4662-B86D-B4AFEB5C523A}" type="sibTrans" cxnId="{2DDA45AE-242A-4BEF-89B4-951913C4FF7B}">
      <dgm:prSet/>
      <dgm:spPr/>
      <dgm:t>
        <a:bodyPr/>
        <a:lstStyle/>
        <a:p>
          <a:endParaRPr lang="en-US"/>
        </a:p>
      </dgm:t>
    </dgm:pt>
    <dgm:pt modelId="{3BEFF964-F9BC-453B-8EF2-732ABA15FA00}" type="pres">
      <dgm:prSet presAssocID="{2A5B5C8A-97D0-4AC9-8AA3-E48772DBDD66}" presName="vert0" presStyleCnt="0">
        <dgm:presLayoutVars>
          <dgm:dir/>
          <dgm:animOne val="branch"/>
          <dgm:animLvl val="lvl"/>
        </dgm:presLayoutVars>
      </dgm:prSet>
      <dgm:spPr/>
    </dgm:pt>
    <dgm:pt modelId="{698DC09D-E3AA-4E0C-8D22-AFD8843DEA69}" type="pres">
      <dgm:prSet presAssocID="{8DCBA9EA-E353-416B-9361-9A04CD9BF1AF}" presName="thickLine" presStyleLbl="alignNode1" presStyleIdx="0" presStyleCnt="6"/>
      <dgm:spPr/>
    </dgm:pt>
    <dgm:pt modelId="{F7CAE18C-8B02-4A29-AB9D-B6FA3FCCFBFE}" type="pres">
      <dgm:prSet presAssocID="{8DCBA9EA-E353-416B-9361-9A04CD9BF1AF}" presName="horz1" presStyleCnt="0"/>
      <dgm:spPr/>
    </dgm:pt>
    <dgm:pt modelId="{0DEFEC4C-4BAB-413C-9F16-D58C659FCF51}" type="pres">
      <dgm:prSet presAssocID="{8DCBA9EA-E353-416B-9361-9A04CD9BF1AF}" presName="tx1" presStyleLbl="revTx" presStyleIdx="0" presStyleCnt="6"/>
      <dgm:spPr/>
    </dgm:pt>
    <dgm:pt modelId="{465286F3-BDC8-4DF2-9B57-AC9FBC7DAD1E}" type="pres">
      <dgm:prSet presAssocID="{8DCBA9EA-E353-416B-9361-9A04CD9BF1AF}" presName="vert1" presStyleCnt="0"/>
      <dgm:spPr/>
    </dgm:pt>
    <dgm:pt modelId="{92FE5039-B3E0-42BC-9BA7-BC4613B7B39F}" type="pres">
      <dgm:prSet presAssocID="{144EB4FF-2A7D-48FD-9D4B-1E291AE9838C}" presName="thickLine" presStyleLbl="alignNode1" presStyleIdx="1" presStyleCnt="6"/>
      <dgm:spPr/>
    </dgm:pt>
    <dgm:pt modelId="{3F276C88-0F67-4CCD-AA37-CFD293A80278}" type="pres">
      <dgm:prSet presAssocID="{144EB4FF-2A7D-48FD-9D4B-1E291AE9838C}" presName="horz1" presStyleCnt="0"/>
      <dgm:spPr/>
    </dgm:pt>
    <dgm:pt modelId="{A8C8901C-F4C5-452E-B3DA-25148E4F1212}" type="pres">
      <dgm:prSet presAssocID="{144EB4FF-2A7D-48FD-9D4B-1E291AE9838C}" presName="tx1" presStyleLbl="revTx" presStyleIdx="1" presStyleCnt="6"/>
      <dgm:spPr/>
    </dgm:pt>
    <dgm:pt modelId="{3454B6CB-46DC-431B-A237-AA30EA5DB61F}" type="pres">
      <dgm:prSet presAssocID="{144EB4FF-2A7D-48FD-9D4B-1E291AE9838C}" presName="vert1" presStyleCnt="0"/>
      <dgm:spPr/>
    </dgm:pt>
    <dgm:pt modelId="{317BF1DC-7563-4F3A-BE7D-306528D120BB}" type="pres">
      <dgm:prSet presAssocID="{D77EFFC1-0AF4-4E51-BDD0-F99C9875467E}" presName="thickLine" presStyleLbl="alignNode1" presStyleIdx="2" presStyleCnt="6"/>
      <dgm:spPr/>
    </dgm:pt>
    <dgm:pt modelId="{E49C3CBE-400A-4888-AFED-69897FF30B7C}" type="pres">
      <dgm:prSet presAssocID="{D77EFFC1-0AF4-4E51-BDD0-F99C9875467E}" presName="horz1" presStyleCnt="0"/>
      <dgm:spPr/>
    </dgm:pt>
    <dgm:pt modelId="{43B0E080-F918-40AE-B68F-2E8B1E7EFE5B}" type="pres">
      <dgm:prSet presAssocID="{D77EFFC1-0AF4-4E51-BDD0-F99C9875467E}" presName="tx1" presStyleLbl="revTx" presStyleIdx="2" presStyleCnt="6"/>
      <dgm:spPr/>
    </dgm:pt>
    <dgm:pt modelId="{77915A4A-94E0-460B-B0D8-7631256F5E98}" type="pres">
      <dgm:prSet presAssocID="{D77EFFC1-0AF4-4E51-BDD0-F99C9875467E}" presName="vert1" presStyleCnt="0"/>
      <dgm:spPr/>
    </dgm:pt>
    <dgm:pt modelId="{2928B890-835D-4887-815C-2F34F52C5A44}" type="pres">
      <dgm:prSet presAssocID="{02EE8E65-C950-4D52-8AB0-D5F7EC99D06D}" presName="thickLine" presStyleLbl="alignNode1" presStyleIdx="3" presStyleCnt="6"/>
      <dgm:spPr/>
    </dgm:pt>
    <dgm:pt modelId="{472CD41B-CE3E-4CB0-A6C0-2A6219C0721D}" type="pres">
      <dgm:prSet presAssocID="{02EE8E65-C950-4D52-8AB0-D5F7EC99D06D}" presName="horz1" presStyleCnt="0"/>
      <dgm:spPr/>
    </dgm:pt>
    <dgm:pt modelId="{AF46F235-3DB0-413F-8BB6-B21AF539070E}" type="pres">
      <dgm:prSet presAssocID="{02EE8E65-C950-4D52-8AB0-D5F7EC99D06D}" presName="tx1" presStyleLbl="revTx" presStyleIdx="3" presStyleCnt="6"/>
      <dgm:spPr/>
    </dgm:pt>
    <dgm:pt modelId="{BB7DED52-22BB-4D2E-9F14-4E46867E78B4}" type="pres">
      <dgm:prSet presAssocID="{02EE8E65-C950-4D52-8AB0-D5F7EC99D06D}" presName="vert1" presStyleCnt="0"/>
      <dgm:spPr/>
    </dgm:pt>
    <dgm:pt modelId="{6C5AEBE8-FA73-4577-88D4-EE1DBF149E59}" type="pres">
      <dgm:prSet presAssocID="{3851D447-EB00-4362-9DE4-827A47E5EF48}" presName="thickLine" presStyleLbl="alignNode1" presStyleIdx="4" presStyleCnt="6"/>
      <dgm:spPr/>
    </dgm:pt>
    <dgm:pt modelId="{5B92F781-4494-4201-A61D-29E8DF3D240E}" type="pres">
      <dgm:prSet presAssocID="{3851D447-EB00-4362-9DE4-827A47E5EF48}" presName="horz1" presStyleCnt="0"/>
      <dgm:spPr/>
    </dgm:pt>
    <dgm:pt modelId="{27F600B9-1CB3-43BC-9CD9-783B20C22330}" type="pres">
      <dgm:prSet presAssocID="{3851D447-EB00-4362-9DE4-827A47E5EF48}" presName="tx1" presStyleLbl="revTx" presStyleIdx="4" presStyleCnt="6"/>
      <dgm:spPr/>
    </dgm:pt>
    <dgm:pt modelId="{EFDC243D-142A-4FDE-9C53-9F4A2A1B720A}" type="pres">
      <dgm:prSet presAssocID="{3851D447-EB00-4362-9DE4-827A47E5EF48}" presName="vert1" presStyleCnt="0"/>
      <dgm:spPr/>
    </dgm:pt>
    <dgm:pt modelId="{28D737F2-FD92-4C74-9875-DC142EB6D730}" type="pres">
      <dgm:prSet presAssocID="{561AF8CB-FAA1-41F7-B53A-4E4068124CA2}" presName="thickLine" presStyleLbl="alignNode1" presStyleIdx="5" presStyleCnt="6"/>
      <dgm:spPr/>
    </dgm:pt>
    <dgm:pt modelId="{6E63D6AA-26A4-4DF8-9033-7D298A77D81A}" type="pres">
      <dgm:prSet presAssocID="{561AF8CB-FAA1-41F7-B53A-4E4068124CA2}" presName="horz1" presStyleCnt="0"/>
      <dgm:spPr/>
    </dgm:pt>
    <dgm:pt modelId="{76CD04F9-E465-4E4D-93C0-4BAA7C14CFA8}" type="pres">
      <dgm:prSet presAssocID="{561AF8CB-FAA1-41F7-B53A-4E4068124CA2}" presName="tx1" presStyleLbl="revTx" presStyleIdx="5" presStyleCnt="6"/>
      <dgm:spPr/>
    </dgm:pt>
    <dgm:pt modelId="{6BC8445C-2E9E-4027-B33F-B667E7631E94}" type="pres">
      <dgm:prSet presAssocID="{561AF8CB-FAA1-41F7-B53A-4E4068124CA2}" presName="vert1" presStyleCnt="0"/>
      <dgm:spPr/>
    </dgm:pt>
  </dgm:ptLst>
  <dgm:cxnLst>
    <dgm:cxn modelId="{00C28700-BD62-4822-8DA4-D64B59A8E71B}" type="presOf" srcId="{3851D447-EB00-4362-9DE4-827A47E5EF48}" destId="{27F600B9-1CB3-43BC-9CD9-783B20C22330}" srcOrd="0" destOrd="0" presId="urn:microsoft.com/office/officeart/2008/layout/LinedList"/>
    <dgm:cxn modelId="{5E529712-318F-46E4-9A85-FD7964148A7F}" srcId="{2A5B5C8A-97D0-4AC9-8AA3-E48772DBDD66}" destId="{3851D447-EB00-4362-9DE4-827A47E5EF48}" srcOrd="4" destOrd="0" parTransId="{72549EBF-CEFD-4575-AE40-610E802C0EF2}" sibTransId="{C941CBEB-4665-4D05-9D89-332D40AB377F}"/>
    <dgm:cxn modelId="{EB956939-2730-444D-807A-1065DDACDF69}" type="presOf" srcId="{561AF8CB-FAA1-41F7-B53A-4E4068124CA2}" destId="{76CD04F9-E465-4E4D-93C0-4BAA7C14CFA8}" srcOrd="0" destOrd="0" presId="urn:microsoft.com/office/officeart/2008/layout/LinedList"/>
    <dgm:cxn modelId="{C605BB43-C481-4C19-83C6-882B9E450E21}" type="presOf" srcId="{8DCBA9EA-E353-416B-9361-9A04CD9BF1AF}" destId="{0DEFEC4C-4BAB-413C-9F16-D58C659FCF51}" srcOrd="0" destOrd="0" presId="urn:microsoft.com/office/officeart/2008/layout/LinedList"/>
    <dgm:cxn modelId="{7A7FFE74-819F-4BFD-AEB9-5E292C6FDFDC}" type="presOf" srcId="{144EB4FF-2A7D-48FD-9D4B-1E291AE9838C}" destId="{A8C8901C-F4C5-452E-B3DA-25148E4F1212}" srcOrd="0" destOrd="0" presId="urn:microsoft.com/office/officeart/2008/layout/LinedList"/>
    <dgm:cxn modelId="{5F641B8D-E983-4706-88F5-DF54BEEDD886}" srcId="{2A5B5C8A-97D0-4AC9-8AA3-E48772DBDD66}" destId="{02EE8E65-C950-4D52-8AB0-D5F7EC99D06D}" srcOrd="3" destOrd="0" parTransId="{B11831B0-64D6-4255-A019-191F40EA67D0}" sibTransId="{1D920953-FE8C-453B-ACB9-06BB0A6CA2DB}"/>
    <dgm:cxn modelId="{AE0327AE-EEDA-44C9-ABEF-7E2470FF09DE}" srcId="{2A5B5C8A-97D0-4AC9-8AA3-E48772DBDD66}" destId="{144EB4FF-2A7D-48FD-9D4B-1E291AE9838C}" srcOrd="1" destOrd="0" parTransId="{C8A85E9B-0DA2-439F-A816-0956AECAB6AA}" sibTransId="{F46F875D-8769-4FEE-84E6-82DCD3AF7C54}"/>
    <dgm:cxn modelId="{2DDA45AE-242A-4BEF-89B4-951913C4FF7B}" srcId="{2A5B5C8A-97D0-4AC9-8AA3-E48772DBDD66}" destId="{561AF8CB-FAA1-41F7-B53A-4E4068124CA2}" srcOrd="5" destOrd="0" parTransId="{2451D9C6-ABB9-463D-8247-C23ED0B2FDF8}" sibTransId="{498418C2-63C4-4662-B86D-B4AFEB5C523A}"/>
    <dgm:cxn modelId="{12EC93BB-6865-4508-AAE0-81C197AEEECB}" srcId="{2A5B5C8A-97D0-4AC9-8AA3-E48772DBDD66}" destId="{D77EFFC1-0AF4-4E51-BDD0-F99C9875467E}" srcOrd="2" destOrd="0" parTransId="{2B566AF6-A33F-45C5-810F-3CD456FE1360}" sibTransId="{8A0C3409-C31B-4D6F-B4FA-BC57E2625D49}"/>
    <dgm:cxn modelId="{065253C0-6F2C-4B37-827F-4CD532110060}" type="presOf" srcId="{D77EFFC1-0AF4-4E51-BDD0-F99C9875467E}" destId="{43B0E080-F918-40AE-B68F-2E8B1E7EFE5B}" srcOrd="0" destOrd="0" presId="urn:microsoft.com/office/officeart/2008/layout/LinedList"/>
    <dgm:cxn modelId="{19CBE8CB-56D6-4A97-8968-02AD24BCA43B}" type="presOf" srcId="{2A5B5C8A-97D0-4AC9-8AA3-E48772DBDD66}" destId="{3BEFF964-F9BC-453B-8EF2-732ABA15FA00}" srcOrd="0" destOrd="0" presId="urn:microsoft.com/office/officeart/2008/layout/LinedList"/>
    <dgm:cxn modelId="{DCF522D8-B14D-4AE1-B4B4-24ECD9479E04}" srcId="{2A5B5C8A-97D0-4AC9-8AA3-E48772DBDD66}" destId="{8DCBA9EA-E353-416B-9361-9A04CD9BF1AF}" srcOrd="0" destOrd="0" parTransId="{5DC687A3-649C-46B3-A012-3F21A30F9C20}" sibTransId="{0A6379CC-048B-46D4-8634-51505FBCF52B}"/>
    <dgm:cxn modelId="{5E2A60FB-C85C-4917-A659-4962347E8B14}" type="presOf" srcId="{02EE8E65-C950-4D52-8AB0-D5F7EC99D06D}" destId="{AF46F235-3DB0-413F-8BB6-B21AF539070E}" srcOrd="0" destOrd="0" presId="urn:microsoft.com/office/officeart/2008/layout/LinedList"/>
    <dgm:cxn modelId="{0BF6B3EC-D1AB-4A7B-947D-01288FBA319B}" type="presParOf" srcId="{3BEFF964-F9BC-453B-8EF2-732ABA15FA00}" destId="{698DC09D-E3AA-4E0C-8D22-AFD8843DEA69}" srcOrd="0" destOrd="0" presId="urn:microsoft.com/office/officeart/2008/layout/LinedList"/>
    <dgm:cxn modelId="{E605A339-60D6-4466-9CAC-DD51B6ED222F}" type="presParOf" srcId="{3BEFF964-F9BC-453B-8EF2-732ABA15FA00}" destId="{F7CAE18C-8B02-4A29-AB9D-B6FA3FCCFBFE}" srcOrd="1" destOrd="0" presId="urn:microsoft.com/office/officeart/2008/layout/LinedList"/>
    <dgm:cxn modelId="{E4F62E1D-F7BA-4F75-87CF-17FDB1A37BCD}" type="presParOf" srcId="{F7CAE18C-8B02-4A29-AB9D-B6FA3FCCFBFE}" destId="{0DEFEC4C-4BAB-413C-9F16-D58C659FCF51}" srcOrd="0" destOrd="0" presId="urn:microsoft.com/office/officeart/2008/layout/LinedList"/>
    <dgm:cxn modelId="{5F4F0A30-5B25-4854-A14A-E76478B852EF}" type="presParOf" srcId="{F7CAE18C-8B02-4A29-AB9D-B6FA3FCCFBFE}" destId="{465286F3-BDC8-4DF2-9B57-AC9FBC7DAD1E}" srcOrd="1" destOrd="0" presId="urn:microsoft.com/office/officeart/2008/layout/LinedList"/>
    <dgm:cxn modelId="{6AB071F7-9381-4659-A96F-BAF3DF79E355}" type="presParOf" srcId="{3BEFF964-F9BC-453B-8EF2-732ABA15FA00}" destId="{92FE5039-B3E0-42BC-9BA7-BC4613B7B39F}" srcOrd="2" destOrd="0" presId="urn:microsoft.com/office/officeart/2008/layout/LinedList"/>
    <dgm:cxn modelId="{54BA77FF-04E8-4608-B15E-B7D5C24C68DB}" type="presParOf" srcId="{3BEFF964-F9BC-453B-8EF2-732ABA15FA00}" destId="{3F276C88-0F67-4CCD-AA37-CFD293A80278}" srcOrd="3" destOrd="0" presId="urn:microsoft.com/office/officeart/2008/layout/LinedList"/>
    <dgm:cxn modelId="{25F50C1B-7C2F-46D3-87D6-30B72F64316C}" type="presParOf" srcId="{3F276C88-0F67-4CCD-AA37-CFD293A80278}" destId="{A8C8901C-F4C5-452E-B3DA-25148E4F1212}" srcOrd="0" destOrd="0" presId="urn:microsoft.com/office/officeart/2008/layout/LinedList"/>
    <dgm:cxn modelId="{C866BB83-F74D-4885-9C25-0EDA9B344D40}" type="presParOf" srcId="{3F276C88-0F67-4CCD-AA37-CFD293A80278}" destId="{3454B6CB-46DC-431B-A237-AA30EA5DB61F}" srcOrd="1" destOrd="0" presId="urn:microsoft.com/office/officeart/2008/layout/LinedList"/>
    <dgm:cxn modelId="{42486DBE-9256-42AE-94B3-67E3B64D9B8A}" type="presParOf" srcId="{3BEFF964-F9BC-453B-8EF2-732ABA15FA00}" destId="{317BF1DC-7563-4F3A-BE7D-306528D120BB}" srcOrd="4" destOrd="0" presId="urn:microsoft.com/office/officeart/2008/layout/LinedList"/>
    <dgm:cxn modelId="{2FC29994-4F8F-4C62-BA7F-78DFC80B75A2}" type="presParOf" srcId="{3BEFF964-F9BC-453B-8EF2-732ABA15FA00}" destId="{E49C3CBE-400A-4888-AFED-69897FF30B7C}" srcOrd="5" destOrd="0" presId="urn:microsoft.com/office/officeart/2008/layout/LinedList"/>
    <dgm:cxn modelId="{7FB3782B-71C0-4AAA-A918-88073E35008D}" type="presParOf" srcId="{E49C3CBE-400A-4888-AFED-69897FF30B7C}" destId="{43B0E080-F918-40AE-B68F-2E8B1E7EFE5B}" srcOrd="0" destOrd="0" presId="urn:microsoft.com/office/officeart/2008/layout/LinedList"/>
    <dgm:cxn modelId="{35E8EFDA-9906-4012-90D5-767BDBC4C6BB}" type="presParOf" srcId="{E49C3CBE-400A-4888-AFED-69897FF30B7C}" destId="{77915A4A-94E0-460B-B0D8-7631256F5E98}" srcOrd="1" destOrd="0" presId="urn:microsoft.com/office/officeart/2008/layout/LinedList"/>
    <dgm:cxn modelId="{6EB46859-38F0-4B12-AE7B-E2ECDC0C4ACA}" type="presParOf" srcId="{3BEFF964-F9BC-453B-8EF2-732ABA15FA00}" destId="{2928B890-835D-4887-815C-2F34F52C5A44}" srcOrd="6" destOrd="0" presId="urn:microsoft.com/office/officeart/2008/layout/LinedList"/>
    <dgm:cxn modelId="{59A99FD8-603D-4350-85AA-0CAE2F0C07F0}" type="presParOf" srcId="{3BEFF964-F9BC-453B-8EF2-732ABA15FA00}" destId="{472CD41B-CE3E-4CB0-A6C0-2A6219C0721D}" srcOrd="7" destOrd="0" presId="urn:microsoft.com/office/officeart/2008/layout/LinedList"/>
    <dgm:cxn modelId="{7CF89EAC-B495-4C6F-AB47-D77BB00F37EE}" type="presParOf" srcId="{472CD41B-CE3E-4CB0-A6C0-2A6219C0721D}" destId="{AF46F235-3DB0-413F-8BB6-B21AF539070E}" srcOrd="0" destOrd="0" presId="urn:microsoft.com/office/officeart/2008/layout/LinedList"/>
    <dgm:cxn modelId="{EE9C2A25-8234-4163-86F1-FB648A78420A}" type="presParOf" srcId="{472CD41B-CE3E-4CB0-A6C0-2A6219C0721D}" destId="{BB7DED52-22BB-4D2E-9F14-4E46867E78B4}" srcOrd="1" destOrd="0" presId="urn:microsoft.com/office/officeart/2008/layout/LinedList"/>
    <dgm:cxn modelId="{DFE39347-6E70-4E09-806C-61700DEAC745}" type="presParOf" srcId="{3BEFF964-F9BC-453B-8EF2-732ABA15FA00}" destId="{6C5AEBE8-FA73-4577-88D4-EE1DBF149E59}" srcOrd="8" destOrd="0" presId="urn:microsoft.com/office/officeart/2008/layout/LinedList"/>
    <dgm:cxn modelId="{4919DF2E-A343-45DD-A506-C4BB68985447}" type="presParOf" srcId="{3BEFF964-F9BC-453B-8EF2-732ABA15FA00}" destId="{5B92F781-4494-4201-A61D-29E8DF3D240E}" srcOrd="9" destOrd="0" presId="urn:microsoft.com/office/officeart/2008/layout/LinedList"/>
    <dgm:cxn modelId="{5CE9007F-BAE8-403B-9B77-BA8620042B3D}" type="presParOf" srcId="{5B92F781-4494-4201-A61D-29E8DF3D240E}" destId="{27F600B9-1CB3-43BC-9CD9-783B20C22330}" srcOrd="0" destOrd="0" presId="urn:microsoft.com/office/officeart/2008/layout/LinedList"/>
    <dgm:cxn modelId="{319A2148-626C-443B-99D6-4C44AD86BDD3}" type="presParOf" srcId="{5B92F781-4494-4201-A61D-29E8DF3D240E}" destId="{EFDC243D-142A-4FDE-9C53-9F4A2A1B720A}" srcOrd="1" destOrd="0" presId="urn:microsoft.com/office/officeart/2008/layout/LinedList"/>
    <dgm:cxn modelId="{3C14385A-31F8-4FE8-8B9C-60E5CA1593A1}" type="presParOf" srcId="{3BEFF964-F9BC-453B-8EF2-732ABA15FA00}" destId="{28D737F2-FD92-4C74-9875-DC142EB6D730}" srcOrd="10" destOrd="0" presId="urn:microsoft.com/office/officeart/2008/layout/LinedList"/>
    <dgm:cxn modelId="{1ABDCD66-05FE-4E7C-8934-4C2BFBA02043}" type="presParOf" srcId="{3BEFF964-F9BC-453B-8EF2-732ABA15FA00}" destId="{6E63D6AA-26A4-4DF8-9033-7D298A77D81A}" srcOrd="11" destOrd="0" presId="urn:microsoft.com/office/officeart/2008/layout/LinedList"/>
    <dgm:cxn modelId="{DFFEB8B7-EF76-488A-AD99-3C9C8EC2B69E}" type="presParOf" srcId="{6E63D6AA-26A4-4DF8-9033-7D298A77D81A}" destId="{76CD04F9-E465-4E4D-93C0-4BAA7C14CFA8}" srcOrd="0" destOrd="0" presId="urn:microsoft.com/office/officeart/2008/layout/LinedList"/>
    <dgm:cxn modelId="{2F124E57-CFD9-4D95-A20E-0EA78392519D}" type="presParOf" srcId="{6E63D6AA-26A4-4DF8-9033-7D298A77D81A}" destId="{6BC8445C-2E9E-4027-B33F-B667E7631E9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4F30F1-8698-4ED8-980D-7A436BFC753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96FF95B-9E1E-4E3E-B787-64BF01893769}">
      <dgm:prSet/>
      <dgm:spPr/>
      <dgm:t>
        <a:bodyPr/>
        <a:lstStyle/>
        <a:p>
          <a:r>
            <a:rPr lang="en-GB"/>
            <a:t>A security audit will provide a roadmap of organization’s main security weaknesses and identify where it is meeting the criteria the organization has set out to follow and where it isn’t. </a:t>
          </a:r>
          <a:endParaRPr lang="en-US"/>
        </a:p>
      </dgm:t>
    </dgm:pt>
    <dgm:pt modelId="{1F03B70B-6B3D-4164-97AB-B85B540B820A}" type="parTrans" cxnId="{6145EF71-3249-4DE9-B3D5-D60222130527}">
      <dgm:prSet/>
      <dgm:spPr/>
      <dgm:t>
        <a:bodyPr/>
        <a:lstStyle/>
        <a:p>
          <a:endParaRPr lang="en-US"/>
        </a:p>
      </dgm:t>
    </dgm:pt>
    <dgm:pt modelId="{508E4394-C4EE-4153-BF24-B211360173E1}" type="sibTrans" cxnId="{6145EF71-3249-4DE9-B3D5-D60222130527}">
      <dgm:prSet/>
      <dgm:spPr/>
      <dgm:t>
        <a:bodyPr/>
        <a:lstStyle/>
        <a:p>
          <a:endParaRPr lang="en-US"/>
        </a:p>
      </dgm:t>
    </dgm:pt>
    <dgm:pt modelId="{82F0E491-3F71-41E8-A707-7B561D127412}">
      <dgm:prSet/>
      <dgm:spPr/>
      <dgm:t>
        <a:bodyPr/>
        <a:lstStyle/>
        <a:p>
          <a:r>
            <a:rPr lang="en-GB"/>
            <a:t>Security audits are crucial to developing risk assessment plans and mitigation strategies for organizations dealing with sensitive and confidential data. </a:t>
          </a:r>
          <a:endParaRPr lang="en-US"/>
        </a:p>
      </dgm:t>
    </dgm:pt>
    <dgm:pt modelId="{91AEDAEC-FDE0-4D53-8E3A-18EF76CA9A75}" type="parTrans" cxnId="{097FCD9A-9A47-4898-A764-1DA7EB44B19B}">
      <dgm:prSet/>
      <dgm:spPr/>
      <dgm:t>
        <a:bodyPr/>
        <a:lstStyle/>
        <a:p>
          <a:endParaRPr lang="en-US"/>
        </a:p>
      </dgm:t>
    </dgm:pt>
    <dgm:pt modelId="{BB3C189F-5264-42F8-B17F-2F16139CA0AF}" type="sibTrans" cxnId="{097FCD9A-9A47-4898-A764-1DA7EB44B19B}">
      <dgm:prSet/>
      <dgm:spPr/>
      <dgm:t>
        <a:bodyPr/>
        <a:lstStyle/>
        <a:p>
          <a:endParaRPr lang="en-US"/>
        </a:p>
      </dgm:t>
    </dgm:pt>
    <dgm:pt modelId="{9E0D3704-1A9A-4B04-9865-34EEFF9A2C62}">
      <dgm:prSet/>
      <dgm:spPr/>
      <dgm:t>
        <a:bodyPr/>
        <a:lstStyle/>
        <a:p>
          <a:r>
            <a:rPr lang="en-GB"/>
            <a:t>Successful security audits should give your team a snapshot of your organization’s security posture at that point in time and provide enough detail to give your team a place to start with remediation or improvement activities. </a:t>
          </a:r>
          <a:endParaRPr lang="en-US"/>
        </a:p>
      </dgm:t>
    </dgm:pt>
    <dgm:pt modelId="{CFA5CB73-91BE-4AE7-B596-BD7F8362A71C}" type="parTrans" cxnId="{1B546C79-6719-40C6-979B-42924E0B12DF}">
      <dgm:prSet/>
      <dgm:spPr/>
      <dgm:t>
        <a:bodyPr/>
        <a:lstStyle/>
        <a:p>
          <a:endParaRPr lang="en-US"/>
        </a:p>
      </dgm:t>
    </dgm:pt>
    <dgm:pt modelId="{204F6F70-8577-4592-B2C1-C54A3CD96EEC}" type="sibTrans" cxnId="{1B546C79-6719-40C6-979B-42924E0B12DF}">
      <dgm:prSet/>
      <dgm:spPr/>
      <dgm:t>
        <a:bodyPr/>
        <a:lstStyle/>
        <a:p>
          <a:endParaRPr lang="en-US"/>
        </a:p>
      </dgm:t>
    </dgm:pt>
    <dgm:pt modelId="{E36A34D6-3FA5-48D3-8CC1-E44DC75F0BA7}" type="pres">
      <dgm:prSet presAssocID="{2F4F30F1-8698-4ED8-980D-7A436BFC753B}" presName="hierChild1" presStyleCnt="0">
        <dgm:presLayoutVars>
          <dgm:chPref val="1"/>
          <dgm:dir/>
          <dgm:animOne val="branch"/>
          <dgm:animLvl val="lvl"/>
          <dgm:resizeHandles/>
        </dgm:presLayoutVars>
      </dgm:prSet>
      <dgm:spPr/>
    </dgm:pt>
    <dgm:pt modelId="{5244D28A-CDCE-49F1-B5E1-28D860D96C10}" type="pres">
      <dgm:prSet presAssocID="{B96FF95B-9E1E-4E3E-B787-64BF01893769}" presName="hierRoot1" presStyleCnt="0"/>
      <dgm:spPr/>
    </dgm:pt>
    <dgm:pt modelId="{AB27AE9F-B349-41DC-85D7-BEB148A0E5B8}" type="pres">
      <dgm:prSet presAssocID="{B96FF95B-9E1E-4E3E-B787-64BF01893769}" presName="composite" presStyleCnt="0"/>
      <dgm:spPr/>
    </dgm:pt>
    <dgm:pt modelId="{DE2B05CD-4030-475D-8FAD-0D5490451FCA}" type="pres">
      <dgm:prSet presAssocID="{B96FF95B-9E1E-4E3E-B787-64BF01893769}" presName="background" presStyleLbl="node0" presStyleIdx="0" presStyleCnt="3"/>
      <dgm:spPr/>
    </dgm:pt>
    <dgm:pt modelId="{0618423F-B190-46EB-951E-88AD7E4076C6}" type="pres">
      <dgm:prSet presAssocID="{B96FF95B-9E1E-4E3E-B787-64BF01893769}" presName="text" presStyleLbl="fgAcc0" presStyleIdx="0" presStyleCnt="3">
        <dgm:presLayoutVars>
          <dgm:chPref val="3"/>
        </dgm:presLayoutVars>
      </dgm:prSet>
      <dgm:spPr/>
    </dgm:pt>
    <dgm:pt modelId="{D83EC193-3DE3-42B0-862E-512908677ADC}" type="pres">
      <dgm:prSet presAssocID="{B96FF95B-9E1E-4E3E-B787-64BF01893769}" presName="hierChild2" presStyleCnt="0"/>
      <dgm:spPr/>
    </dgm:pt>
    <dgm:pt modelId="{C6AAA282-830A-4E3A-A942-F43D85E18B12}" type="pres">
      <dgm:prSet presAssocID="{82F0E491-3F71-41E8-A707-7B561D127412}" presName="hierRoot1" presStyleCnt="0"/>
      <dgm:spPr/>
    </dgm:pt>
    <dgm:pt modelId="{697D2CF1-8C93-40AB-9467-FABC1E88224E}" type="pres">
      <dgm:prSet presAssocID="{82F0E491-3F71-41E8-A707-7B561D127412}" presName="composite" presStyleCnt="0"/>
      <dgm:spPr/>
    </dgm:pt>
    <dgm:pt modelId="{B013E54C-0B48-486B-9ADA-2B3B6A5FBAE4}" type="pres">
      <dgm:prSet presAssocID="{82F0E491-3F71-41E8-A707-7B561D127412}" presName="background" presStyleLbl="node0" presStyleIdx="1" presStyleCnt="3"/>
      <dgm:spPr/>
    </dgm:pt>
    <dgm:pt modelId="{7B5C0803-7F91-400E-B475-06A9741BC9AC}" type="pres">
      <dgm:prSet presAssocID="{82F0E491-3F71-41E8-A707-7B561D127412}" presName="text" presStyleLbl="fgAcc0" presStyleIdx="1" presStyleCnt="3">
        <dgm:presLayoutVars>
          <dgm:chPref val="3"/>
        </dgm:presLayoutVars>
      </dgm:prSet>
      <dgm:spPr/>
    </dgm:pt>
    <dgm:pt modelId="{33BE5789-CD55-481D-ABD8-014A6503CB14}" type="pres">
      <dgm:prSet presAssocID="{82F0E491-3F71-41E8-A707-7B561D127412}" presName="hierChild2" presStyleCnt="0"/>
      <dgm:spPr/>
    </dgm:pt>
    <dgm:pt modelId="{275AD5C0-C2A4-4B3F-A486-40E03E1D445C}" type="pres">
      <dgm:prSet presAssocID="{9E0D3704-1A9A-4B04-9865-34EEFF9A2C62}" presName="hierRoot1" presStyleCnt="0"/>
      <dgm:spPr/>
    </dgm:pt>
    <dgm:pt modelId="{C3E9A29F-4C6E-49CE-88C9-EA22A17E8BB7}" type="pres">
      <dgm:prSet presAssocID="{9E0D3704-1A9A-4B04-9865-34EEFF9A2C62}" presName="composite" presStyleCnt="0"/>
      <dgm:spPr/>
    </dgm:pt>
    <dgm:pt modelId="{49E717F2-710A-4AA9-AA1B-D29A7BA9DC66}" type="pres">
      <dgm:prSet presAssocID="{9E0D3704-1A9A-4B04-9865-34EEFF9A2C62}" presName="background" presStyleLbl="node0" presStyleIdx="2" presStyleCnt="3"/>
      <dgm:spPr/>
    </dgm:pt>
    <dgm:pt modelId="{A8196A76-D7ED-4CA8-BA20-27535D928509}" type="pres">
      <dgm:prSet presAssocID="{9E0D3704-1A9A-4B04-9865-34EEFF9A2C62}" presName="text" presStyleLbl="fgAcc0" presStyleIdx="2" presStyleCnt="3">
        <dgm:presLayoutVars>
          <dgm:chPref val="3"/>
        </dgm:presLayoutVars>
      </dgm:prSet>
      <dgm:spPr/>
    </dgm:pt>
    <dgm:pt modelId="{B2CC208B-61AA-4E85-B090-D9894B2DB0C2}" type="pres">
      <dgm:prSet presAssocID="{9E0D3704-1A9A-4B04-9865-34EEFF9A2C62}" presName="hierChild2" presStyleCnt="0"/>
      <dgm:spPr/>
    </dgm:pt>
  </dgm:ptLst>
  <dgm:cxnLst>
    <dgm:cxn modelId="{96967A01-37F1-41CD-BFAE-7D8298480767}" type="presOf" srcId="{82F0E491-3F71-41E8-A707-7B561D127412}" destId="{7B5C0803-7F91-400E-B475-06A9741BC9AC}" srcOrd="0" destOrd="0" presId="urn:microsoft.com/office/officeart/2005/8/layout/hierarchy1"/>
    <dgm:cxn modelId="{EAD0F340-CEC3-4A73-8C78-F5434E7B7DB1}" type="presOf" srcId="{B96FF95B-9E1E-4E3E-B787-64BF01893769}" destId="{0618423F-B190-46EB-951E-88AD7E4076C6}" srcOrd="0" destOrd="0" presId="urn:microsoft.com/office/officeart/2005/8/layout/hierarchy1"/>
    <dgm:cxn modelId="{6145EF71-3249-4DE9-B3D5-D60222130527}" srcId="{2F4F30F1-8698-4ED8-980D-7A436BFC753B}" destId="{B96FF95B-9E1E-4E3E-B787-64BF01893769}" srcOrd="0" destOrd="0" parTransId="{1F03B70B-6B3D-4164-97AB-B85B540B820A}" sibTransId="{508E4394-C4EE-4153-BF24-B211360173E1}"/>
    <dgm:cxn modelId="{1B546C79-6719-40C6-979B-42924E0B12DF}" srcId="{2F4F30F1-8698-4ED8-980D-7A436BFC753B}" destId="{9E0D3704-1A9A-4B04-9865-34EEFF9A2C62}" srcOrd="2" destOrd="0" parTransId="{CFA5CB73-91BE-4AE7-B596-BD7F8362A71C}" sibTransId="{204F6F70-8577-4592-B2C1-C54A3CD96EEC}"/>
    <dgm:cxn modelId="{2264B485-E9F0-4623-BE0E-5079053F41E2}" type="presOf" srcId="{9E0D3704-1A9A-4B04-9865-34EEFF9A2C62}" destId="{A8196A76-D7ED-4CA8-BA20-27535D928509}" srcOrd="0" destOrd="0" presId="urn:microsoft.com/office/officeart/2005/8/layout/hierarchy1"/>
    <dgm:cxn modelId="{097FCD9A-9A47-4898-A764-1DA7EB44B19B}" srcId="{2F4F30F1-8698-4ED8-980D-7A436BFC753B}" destId="{82F0E491-3F71-41E8-A707-7B561D127412}" srcOrd="1" destOrd="0" parTransId="{91AEDAEC-FDE0-4D53-8E3A-18EF76CA9A75}" sibTransId="{BB3C189F-5264-42F8-B17F-2F16139CA0AF}"/>
    <dgm:cxn modelId="{77A908F9-5326-4B79-96B1-0561300CEC66}" type="presOf" srcId="{2F4F30F1-8698-4ED8-980D-7A436BFC753B}" destId="{E36A34D6-3FA5-48D3-8CC1-E44DC75F0BA7}" srcOrd="0" destOrd="0" presId="urn:microsoft.com/office/officeart/2005/8/layout/hierarchy1"/>
    <dgm:cxn modelId="{33BEA04C-A63C-4821-9710-E521D9637471}" type="presParOf" srcId="{E36A34D6-3FA5-48D3-8CC1-E44DC75F0BA7}" destId="{5244D28A-CDCE-49F1-B5E1-28D860D96C10}" srcOrd="0" destOrd="0" presId="urn:microsoft.com/office/officeart/2005/8/layout/hierarchy1"/>
    <dgm:cxn modelId="{8119CFBE-9E67-409B-8A14-01294B18A5ED}" type="presParOf" srcId="{5244D28A-CDCE-49F1-B5E1-28D860D96C10}" destId="{AB27AE9F-B349-41DC-85D7-BEB148A0E5B8}" srcOrd="0" destOrd="0" presId="urn:microsoft.com/office/officeart/2005/8/layout/hierarchy1"/>
    <dgm:cxn modelId="{E0B8883F-DB0A-4BDF-A4D5-617C046EB4EB}" type="presParOf" srcId="{AB27AE9F-B349-41DC-85D7-BEB148A0E5B8}" destId="{DE2B05CD-4030-475D-8FAD-0D5490451FCA}" srcOrd="0" destOrd="0" presId="urn:microsoft.com/office/officeart/2005/8/layout/hierarchy1"/>
    <dgm:cxn modelId="{67E5DC67-92BA-4EFF-B9C6-9112E837BBD2}" type="presParOf" srcId="{AB27AE9F-B349-41DC-85D7-BEB148A0E5B8}" destId="{0618423F-B190-46EB-951E-88AD7E4076C6}" srcOrd="1" destOrd="0" presId="urn:microsoft.com/office/officeart/2005/8/layout/hierarchy1"/>
    <dgm:cxn modelId="{A184DB21-D839-46CF-8B9B-5D5FAA9B9756}" type="presParOf" srcId="{5244D28A-CDCE-49F1-B5E1-28D860D96C10}" destId="{D83EC193-3DE3-42B0-862E-512908677ADC}" srcOrd="1" destOrd="0" presId="urn:microsoft.com/office/officeart/2005/8/layout/hierarchy1"/>
    <dgm:cxn modelId="{56164CAD-08FD-4D5B-A162-F989D6DA808A}" type="presParOf" srcId="{E36A34D6-3FA5-48D3-8CC1-E44DC75F0BA7}" destId="{C6AAA282-830A-4E3A-A942-F43D85E18B12}" srcOrd="1" destOrd="0" presId="urn:microsoft.com/office/officeart/2005/8/layout/hierarchy1"/>
    <dgm:cxn modelId="{7061A85F-7511-4B05-8D49-54F1B12AA0FC}" type="presParOf" srcId="{C6AAA282-830A-4E3A-A942-F43D85E18B12}" destId="{697D2CF1-8C93-40AB-9467-FABC1E88224E}" srcOrd="0" destOrd="0" presId="urn:microsoft.com/office/officeart/2005/8/layout/hierarchy1"/>
    <dgm:cxn modelId="{6BD6D336-2EEB-47F3-8EDF-AB6A69FA66F5}" type="presParOf" srcId="{697D2CF1-8C93-40AB-9467-FABC1E88224E}" destId="{B013E54C-0B48-486B-9ADA-2B3B6A5FBAE4}" srcOrd="0" destOrd="0" presId="urn:microsoft.com/office/officeart/2005/8/layout/hierarchy1"/>
    <dgm:cxn modelId="{17107F6C-7210-4343-BAA1-4D6E319D7716}" type="presParOf" srcId="{697D2CF1-8C93-40AB-9467-FABC1E88224E}" destId="{7B5C0803-7F91-400E-B475-06A9741BC9AC}" srcOrd="1" destOrd="0" presId="urn:microsoft.com/office/officeart/2005/8/layout/hierarchy1"/>
    <dgm:cxn modelId="{F1550FD1-0053-40F3-963E-703F42A78563}" type="presParOf" srcId="{C6AAA282-830A-4E3A-A942-F43D85E18B12}" destId="{33BE5789-CD55-481D-ABD8-014A6503CB14}" srcOrd="1" destOrd="0" presId="urn:microsoft.com/office/officeart/2005/8/layout/hierarchy1"/>
    <dgm:cxn modelId="{3D2B5658-8296-4840-A227-1D670456DC60}" type="presParOf" srcId="{E36A34D6-3FA5-48D3-8CC1-E44DC75F0BA7}" destId="{275AD5C0-C2A4-4B3F-A486-40E03E1D445C}" srcOrd="2" destOrd="0" presId="urn:microsoft.com/office/officeart/2005/8/layout/hierarchy1"/>
    <dgm:cxn modelId="{92789A66-9B1C-4E18-BA93-7810AA696521}" type="presParOf" srcId="{275AD5C0-C2A4-4B3F-A486-40E03E1D445C}" destId="{C3E9A29F-4C6E-49CE-88C9-EA22A17E8BB7}" srcOrd="0" destOrd="0" presId="urn:microsoft.com/office/officeart/2005/8/layout/hierarchy1"/>
    <dgm:cxn modelId="{CA11ABB5-F18F-45B5-95F4-61777FF4F9F8}" type="presParOf" srcId="{C3E9A29F-4C6E-49CE-88C9-EA22A17E8BB7}" destId="{49E717F2-710A-4AA9-AA1B-D29A7BA9DC66}" srcOrd="0" destOrd="0" presId="urn:microsoft.com/office/officeart/2005/8/layout/hierarchy1"/>
    <dgm:cxn modelId="{F6165F2F-DC60-47A6-9506-B91D4F54DE70}" type="presParOf" srcId="{C3E9A29F-4C6E-49CE-88C9-EA22A17E8BB7}" destId="{A8196A76-D7ED-4CA8-BA20-27535D928509}" srcOrd="1" destOrd="0" presId="urn:microsoft.com/office/officeart/2005/8/layout/hierarchy1"/>
    <dgm:cxn modelId="{56D697A8-A9B5-4061-8B2B-1AEBB6FCBA3E}" type="presParOf" srcId="{275AD5C0-C2A4-4B3F-A486-40E03E1D445C}" destId="{B2CC208B-61AA-4E85-B090-D9894B2DB0C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CE7F41-9CB8-4675-AAA0-7E1ACFD3268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0446F29-2AB9-4008-A223-71BD34DE9EE6}">
      <dgm:prSet/>
      <dgm:spPr/>
      <dgm:t>
        <a:bodyPr/>
        <a:lstStyle/>
        <a:p>
          <a:r>
            <a:rPr lang="en-GB"/>
            <a:t>Some security-centric audits may also serve as formal compliance audits, completed by a third-party audit team for the purpose of certifying against ISO 27001 or receiving a SOC 2 attestation, for example.</a:t>
          </a:r>
          <a:endParaRPr lang="en-US"/>
        </a:p>
      </dgm:t>
    </dgm:pt>
    <dgm:pt modelId="{70EC5D0E-C3ED-49EA-86D9-A36CB28ADA02}" type="parTrans" cxnId="{DA31B2E3-D4F8-49F8-BC18-143C9F6A1647}">
      <dgm:prSet/>
      <dgm:spPr/>
      <dgm:t>
        <a:bodyPr/>
        <a:lstStyle/>
        <a:p>
          <a:endParaRPr lang="en-US"/>
        </a:p>
      </dgm:t>
    </dgm:pt>
    <dgm:pt modelId="{98EBBBDC-5E66-4319-819A-0A4D226D22CD}" type="sibTrans" cxnId="{DA31B2E3-D4F8-49F8-BC18-143C9F6A1647}">
      <dgm:prSet/>
      <dgm:spPr/>
      <dgm:t>
        <a:bodyPr/>
        <a:lstStyle/>
        <a:p>
          <a:endParaRPr lang="en-US"/>
        </a:p>
      </dgm:t>
    </dgm:pt>
    <dgm:pt modelId="{96A31AF1-259F-49DB-93DE-9FF07ADF8670}">
      <dgm:prSet/>
      <dgm:spPr/>
      <dgm:t>
        <a:bodyPr/>
        <a:lstStyle/>
        <a:p>
          <a:r>
            <a:rPr lang="en-GB"/>
            <a:t>Security audits also provide organization with a different view of  security practices and strategy, whether they are conducted by an internal audit function or through an external audit. </a:t>
          </a:r>
          <a:endParaRPr lang="en-US"/>
        </a:p>
      </dgm:t>
    </dgm:pt>
    <dgm:pt modelId="{A8C1C4BB-7B16-42A4-BFBD-88905C0F9115}" type="parTrans" cxnId="{CDD5E02E-433F-46B1-9D80-B708BFFB7DE1}">
      <dgm:prSet/>
      <dgm:spPr/>
      <dgm:t>
        <a:bodyPr/>
        <a:lstStyle/>
        <a:p>
          <a:endParaRPr lang="en-US"/>
        </a:p>
      </dgm:t>
    </dgm:pt>
    <dgm:pt modelId="{E6CFBAF3-C22D-4D5C-A291-F0D7759346C0}" type="sibTrans" cxnId="{CDD5E02E-433F-46B1-9D80-B708BFFB7DE1}">
      <dgm:prSet/>
      <dgm:spPr/>
      <dgm:t>
        <a:bodyPr/>
        <a:lstStyle/>
        <a:p>
          <a:endParaRPr lang="en-US"/>
        </a:p>
      </dgm:t>
    </dgm:pt>
    <dgm:pt modelId="{759433E9-50ED-4A8E-B879-48D5E18DEC78}">
      <dgm:prSet/>
      <dgm:spPr/>
      <dgm:t>
        <a:bodyPr/>
        <a:lstStyle/>
        <a:p>
          <a:r>
            <a:rPr lang="en-GB"/>
            <a:t>Having organization’s security policies scrutinized can provide valuable insights into how to implement better controls or streamline existing processes. </a:t>
          </a:r>
          <a:endParaRPr lang="en-US"/>
        </a:p>
      </dgm:t>
    </dgm:pt>
    <dgm:pt modelId="{ED0023EB-7D56-4EA5-9531-ADFFE9561BDC}" type="parTrans" cxnId="{EF2E25A8-D11E-4AC5-A6A6-4F8A498A172F}">
      <dgm:prSet/>
      <dgm:spPr/>
      <dgm:t>
        <a:bodyPr/>
        <a:lstStyle/>
        <a:p>
          <a:endParaRPr lang="en-US"/>
        </a:p>
      </dgm:t>
    </dgm:pt>
    <dgm:pt modelId="{C9A958C0-ECF2-478E-83BD-AAA34B77341A}" type="sibTrans" cxnId="{EF2E25A8-D11E-4AC5-A6A6-4F8A498A172F}">
      <dgm:prSet/>
      <dgm:spPr/>
      <dgm:t>
        <a:bodyPr/>
        <a:lstStyle/>
        <a:p>
          <a:endParaRPr lang="en-US"/>
        </a:p>
      </dgm:t>
    </dgm:pt>
    <dgm:pt modelId="{8A55CF2E-9727-4A9C-8C8E-70855DFF85FF}">
      <dgm:prSet/>
      <dgm:spPr/>
      <dgm:t>
        <a:bodyPr/>
        <a:lstStyle/>
        <a:p>
          <a:r>
            <a:rPr lang="en-GB"/>
            <a:t>With cyber-attacks coming from every angle and some threats originating internally, having a faceted view of cybersecurity amplifies an organization’s capability to respond to security threats.</a:t>
          </a:r>
          <a:endParaRPr lang="en-US"/>
        </a:p>
      </dgm:t>
    </dgm:pt>
    <dgm:pt modelId="{662AA1A5-216B-42C3-B1BB-45D3F1DEE40B}" type="parTrans" cxnId="{B643C2C2-4D4C-4120-A942-BDB16E3CD58A}">
      <dgm:prSet/>
      <dgm:spPr/>
      <dgm:t>
        <a:bodyPr/>
        <a:lstStyle/>
        <a:p>
          <a:endParaRPr lang="en-US"/>
        </a:p>
      </dgm:t>
    </dgm:pt>
    <dgm:pt modelId="{9CB6FDA0-51C8-44DD-8559-D6271639552D}" type="sibTrans" cxnId="{B643C2C2-4D4C-4120-A942-BDB16E3CD58A}">
      <dgm:prSet/>
      <dgm:spPr/>
      <dgm:t>
        <a:bodyPr/>
        <a:lstStyle/>
        <a:p>
          <a:endParaRPr lang="en-US"/>
        </a:p>
      </dgm:t>
    </dgm:pt>
    <dgm:pt modelId="{F039BFFC-F6C9-47ED-89E5-E0B61BF347BB}">
      <dgm:prSet/>
      <dgm:spPr/>
      <dgm:t>
        <a:bodyPr/>
        <a:lstStyle/>
        <a:p>
          <a:r>
            <a:rPr lang="en-GB"/>
            <a:t>Security audits are an important tool and method for operating an up-to-date and effective information security program.</a:t>
          </a:r>
          <a:endParaRPr lang="en-US"/>
        </a:p>
      </dgm:t>
    </dgm:pt>
    <dgm:pt modelId="{198746ED-C2DC-42DD-824B-D5526852CB94}" type="parTrans" cxnId="{4C60C776-9A3C-41C0-87FC-3B127EE3DA6A}">
      <dgm:prSet/>
      <dgm:spPr/>
      <dgm:t>
        <a:bodyPr/>
        <a:lstStyle/>
        <a:p>
          <a:endParaRPr lang="en-US"/>
        </a:p>
      </dgm:t>
    </dgm:pt>
    <dgm:pt modelId="{F2DBA81D-5239-49FA-8548-2042469CA090}" type="sibTrans" cxnId="{4C60C776-9A3C-41C0-87FC-3B127EE3DA6A}">
      <dgm:prSet/>
      <dgm:spPr/>
      <dgm:t>
        <a:bodyPr/>
        <a:lstStyle/>
        <a:p>
          <a:endParaRPr lang="en-US"/>
        </a:p>
      </dgm:t>
    </dgm:pt>
    <dgm:pt modelId="{2F041BE3-3BE1-4186-93D6-6C492B940330}" type="pres">
      <dgm:prSet presAssocID="{BBCE7F41-9CB8-4675-AAA0-7E1ACFD3268E}" presName="outerComposite" presStyleCnt="0">
        <dgm:presLayoutVars>
          <dgm:chMax val="5"/>
          <dgm:dir/>
          <dgm:resizeHandles val="exact"/>
        </dgm:presLayoutVars>
      </dgm:prSet>
      <dgm:spPr/>
    </dgm:pt>
    <dgm:pt modelId="{0F43B051-48F6-4373-AD95-002E8C0599EA}" type="pres">
      <dgm:prSet presAssocID="{BBCE7F41-9CB8-4675-AAA0-7E1ACFD3268E}" presName="dummyMaxCanvas" presStyleCnt="0">
        <dgm:presLayoutVars/>
      </dgm:prSet>
      <dgm:spPr/>
    </dgm:pt>
    <dgm:pt modelId="{17D5F71D-76FE-4CD9-B192-27E89C5C73A6}" type="pres">
      <dgm:prSet presAssocID="{BBCE7F41-9CB8-4675-AAA0-7E1ACFD3268E}" presName="FiveNodes_1" presStyleLbl="node1" presStyleIdx="0" presStyleCnt="5">
        <dgm:presLayoutVars>
          <dgm:bulletEnabled val="1"/>
        </dgm:presLayoutVars>
      </dgm:prSet>
      <dgm:spPr/>
    </dgm:pt>
    <dgm:pt modelId="{C67D659B-51E1-4E34-9C30-73A373F5BDD3}" type="pres">
      <dgm:prSet presAssocID="{BBCE7F41-9CB8-4675-AAA0-7E1ACFD3268E}" presName="FiveNodes_2" presStyleLbl="node1" presStyleIdx="1" presStyleCnt="5">
        <dgm:presLayoutVars>
          <dgm:bulletEnabled val="1"/>
        </dgm:presLayoutVars>
      </dgm:prSet>
      <dgm:spPr/>
    </dgm:pt>
    <dgm:pt modelId="{CAC05EFF-57F9-44F2-96CF-04A8E70CCCAF}" type="pres">
      <dgm:prSet presAssocID="{BBCE7F41-9CB8-4675-AAA0-7E1ACFD3268E}" presName="FiveNodes_3" presStyleLbl="node1" presStyleIdx="2" presStyleCnt="5">
        <dgm:presLayoutVars>
          <dgm:bulletEnabled val="1"/>
        </dgm:presLayoutVars>
      </dgm:prSet>
      <dgm:spPr/>
    </dgm:pt>
    <dgm:pt modelId="{2A5ACB28-33C2-48B9-8752-F40A69648BEB}" type="pres">
      <dgm:prSet presAssocID="{BBCE7F41-9CB8-4675-AAA0-7E1ACFD3268E}" presName="FiveNodes_4" presStyleLbl="node1" presStyleIdx="3" presStyleCnt="5">
        <dgm:presLayoutVars>
          <dgm:bulletEnabled val="1"/>
        </dgm:presLayoutVars>
      </dgm:prSet>
      <dgm:spPr/>
    </dgm:pt>
    <dgm:pt modelId="{0822B10F-C642-41FF-8F2A-B25E70992954}" type="pres">
      <dgm:prSet presAssocID="{BBCE7F41-9CB8-4675-AAA0-7E1ACFD3268E}" presName="FiveNodes_5" presStyleLbl="node1" presStyleIdx="4" presStyleCnt="5">
        <dgm:presLayoutVars>
          <dgm:bulletEnabled val="1"/>
        </dgm:presLayoutVars>
      </dgm:prSet>
      <dgm:spPr/>
    </dgm:pt>
    <dgm:pt modelId="{DF843D94-7007-4B36-AED5-9F0BCF5D2C6B}" type="pres">
      <dgm:prSet presAssocID="{BBCE7F41-9CB8-4675-AAA0-7E1ACFD3268E}" presName="FiveConn_1-2" presStyleLbl="fgAccFollowNode1" presStyleIdx="0" presStyleCnt="4">
        <dgm:presLayoutVars>
          <dgm:bulletEnabled val="1"/>
        </dgm:presLayoutVars>
      </dgm:prSet>
      <dgm:spPr/>
    </dgm:pt>
    <dgm:pt modelId="{09F0C7CB-1AA6-4B0E-A08B-5AA32FE76677}" type="pres">
      <dgm:prSet presAssocID="{BBCE7F41-9CB8-4675-AAA0-7E1ACFD3268E}" presName="FiveConn_2-3" presStyleLbl="fgAccFollowNode1" presStyleIdx="1" presStyleCnt="4">
        <dgm:presLayoutVars>
          <dgm:bulletEnabled val="1"/>
        </dgm:presLayoutVars>
      </dgm:prSet>
      <dgm:spPr/>
    </dgm:pt>
    <dgm:pt modelId="{6162AA20-C501-4ECC-A180-0DF9B2174A54}" type="pres">
      <dgm:prSet presAssocID="{BBCE7F41-9CB8-4675-AAA0-7E1ACFD3268E}" presName="FiveConn_3-4" presStyleLbl="fgAccFollowNode1" presStyleIdx="2" presStyleCnt="4">
        <dgm:presLayoutVars>
          <dgm:bulletEnabled val="1"/>
        </dgm:presLayoutVars>
      </dgm:prSet>
      <dgm:spPr/>
    </dgm:pt>
    <dgm:pt modelId="{C709D46B-98B2-4B0B-A078-A1182237A4C2}" type="pres">
      <dgm:prSet presAssocID="{BBCE7F41-9CB8-4675-AAA0-7E1ACFD3268E}" presName="FiveConn_4-5" presStyleLbl="fgAccFollowNode1" presStyleIdx="3" presStyleCnt="4">
        <dgm:presLayoutVars>
          <dgm:bulletEnabled val="1"/>
        </dgm:presLayoutVars>
      </dgm:prSet>
      <dgm:spPr/>
    </dgm:pt>
    <dgm:pt modelId="{BEA4A988-7E33-4503-B0D2-0CBEE37ABBEB}" type="pres">
      <dgm:prSet presAssocID="{BBCE7F41-9CB8-4675-AAA0-7E1ACFD3268E}" presName="FiveNodes_1_text" presStyleLbl="node1" presStyleIdx="4" presStyleCnt="5">
        <dgm:presLayoutVars>
          <dgm:bulletEnabled val="1"/>
        </dgm:presLayoutVars>
      </dgm:prSet>
      <dgm:spPr/>
    </dgm:pt>
    <dgm:pt modelId="{0D977189-5F83-4FE0-B7C8-6AC5241874D1}" type="pres">
      <dgm:prSet presAssocID="{BBCE7F41-9CB8-4675-AAA0-7E1ACFD3268E}" presName="FiveNodes_2_text" presStyleLbl="node1" presStyleIdx="4" presStyleCnt="5">
        <dgm:presLayoutVars>
          <dgm:bulletEnabled val="1"/>
        </dgm:presLayoutVars>
      </dgm:prSet>
      <dgm:spPr/>
    </dgm:pt>
    <dgm:pt modelId="{9B10F790-B73A-4139-927E-A1CF86C52DB4}" type="pres">
      <dgm:prSet presAssocID="{BBCE7F41-9CB8-4675-AAA0-7E1ACFD3268E}" presName="FiveNodes_3_text" presStyleLbl="node1" presStyleIdx="4" presStyleCnt="5">
        <dgm:presLayoutVars>
          <dgm:bulletEnabled val="1"/>
        </dgm:presLayoutVars>
      </dgm:prSet>
      <dgm:spPr/>
    </dgm:pt>
    <dgm:pt modelId="{48B09AFF-E367-41F6-8493-A8D6B5662D5F}" type="pres">
      <dgm:prSet presAssocID="{BBCE7F41-9CB8-4675-AAA0-7E1ACFD3268E}" presName="FiveNodes_4_text" presStyleLbl="node1" presStyleIdx="4" presStyleCnt="5">
        <dgm:presLayoutVars>
          <dgm:bulletEnabled val="1"/>
        </dgm:presLayoutVars>
      </dgm:prSet>
      <dgm:spPr/>
    </dgm:pt>
    <dgm:pt modelId="{CCDB122E-97C0-45E7-9CAB-2DE576F5AD34}" type="pres">
      <dgm:prSet presAssocID="{BBCE7F41-9CB8-4675-AAA0-7E1ACFD3268E}" presName="FiveNodes_5_text" presStyleLbl="node1" presStyleIdx="4" presStyleCnt="5">
        <dgm:presLayoutVars>
          <dgm:bulletEnabled val="1"/>
        </dgm:presLayoutVars>
      </dgm:prSet>
      <dgm:spPr/>
    </dgm:pt>
  </dgm:ptLst>
  <dgm:cxnLst>
    <dgm:cxn modelId="{06A1EF01-2BFE-488C-9CA6-ADC6C2305047}" type="presOf" srcId="{BBCE7F41-9CB8-4675-AAA0-7E1ACFD3268E}" destId="{2F041BE3-3BE1-4186-93D6-6C492B940330}" srcOrd="0" destOrd="0" presId="urn:microsoft.com/office/officeart/2005/8/layout/vProcess5"/>
    <dgm:cxn modelId="{2ED5330D-A838-4E49-87E6-A6B49F730086}" type="presOf" srcId="{C9A958C0-ECF2-478E-83BD-AAA34B77341A}" destId="{6162AA20-C501-4ECC-A180-0DF9B2174A54}" srcOrd="0" destOrd="0" presId="urn:microsoft.com/office/officeart/2005/8/layout/vProcess5"/>
    <dgm:cxn modelId="{50F41518-AB76-439C-AE04-7A6507ADB8B3}" type="presOf" srcId="{E6CFBAF3-C22D-4D5C-A291-F0D7759346C0}" destId="{09F0C7CB-1AA6-4B0E-A08B-5AA32FE76677}" srcOrd="0" destOrd="0" presId="urn:microsoft.com/office/officeart/2005/8/layout/vProcess5"/>
    <dgm:cxn modelId="{45F9F928-94F1-4C77-9824-2624A9688186}" type="presOf" srcId="{759433E9-50ED-4A8E-B879-48D5E18DEC78}" destId="{CAC05EFF-57F9-44F2-96CF-04A8E70CCCAF}" srcOrd="0" destOrd="0" presId="urn:microsoft.com/office/officeart/2005/8/layout/vProcess5"/>
    <dgm:cxn modelId="{D90F532D-9D1C-4380-9BFE-55782026A696}" type="presOf" srcId="{9CB6FDA0-51C8-44DD-8559-D6271639552D}" destId="{C709D46B-98B2-4B0B-A078-A1182237A4C2}" srcOrd="0" destOrd="0" presId="urn:microsoft.com/office/officeart/2005/8/layout/vProcess5"/>
    <dgm:cxn modelId="{CDD5E02E-433F-46B1-9D80-B708BFFB7DE1}" srcId="{BBCE7F41-9CB8-4675-AAA0-7E1ACFD3268E}" destId="{96A31AF1-259F-49DB-93DE-9FF07ADF8670}" srcOrd="1" destOrd="0" parTransId="{A8C1C4BB-7B16-42A4-BFBD-88905C0F9115}" sibTransId="{E6CFBAF3-C22D-4D5C-A291-F0D7759346C0}"/>
    <dgm:cxn modelId="{4ABC1C3C-DF3D-4512-9407-B347F3888020}" type="presOf" srcId="{96A31AF1-259F-49DB-93DE-9FF07ADF8670}" destId="{C67D659B-51E1-4E34-9C30-73A373F5BDD3}" srcOrd="0" destOrd="0" presId="urn:microsoft.com/office/officeart/2005/8/layout/vProcess5"/>
    <dgm:cxn modelId="{094C3540-82B7-42AE-B6CE-12B95CA52CE8}" type="presOf" srcId="{759433E9-50ED-4A8E-B879-48D5E18DEC78}" destId="{9B10F790-B73A-4139-927E-A1CF86C52DB4}" srcOrd="1" destOrd="0" presId="urn:microsoft.com/office/officeart/2005/8/layout/vProcess5"/>
    <dgm:cxn modelId="{D0EB9850-8CBB-452A-82A1-2A30531E42CD}" type="presOf" srcId="{96A31AF1-259F-49DB-93DE-9FF07ADF8670}" destId="{0D977189-5F83-4FE0-B7C8-6AC5241874D1}" srcOrd="1" destOrd="0" presId="urn:microsoft.com/office/officeart/2005/8/layout/vProcess5"/>
    <dgm:cxn modelId="{4E8CD554-D766-439A-99BF-EA1CF005B2E3}" type="presOf" srcId="{8A55CF2E-9727-4A9C-8C8E-70855DFF85FF}" destId="{2A5ACB28-33C2-48B9-8752-F40A69648BEB}" srcOrd="0" destOrd="0" presId="urn:microsoft.com/office/officeart/2005/8/layout/vProcess5"/>
    <dgm:cxn modelId="{4C60C776-9A3C-41C0-87FC-3B127EE3DA6A}" srcId="{BBCE7F41-9CB8-4675-AAA0-7E1ACFD3268E}" destId="{F039BFFC-F6C9-47ED-89E5-E0B61BF347BB}" srcOrd="4" destOrd="0" parTransId="{198746ED-C2DC-42DD-824B-D5526852CB94}" sibTransId="{F2DBA81D-5239-49FA-8548-2042469CA090}"/>
    <dgm:cxn modelId="{C8AAC77E-7C06-4082-BA6F-4F13862E232C}" type="presOf" srcId="{70446F29-2AB9-4008-A223-71BD34DE9EE6}" destId="{BEA4A988-7E33-4503-B0D2-0CBEE37ABBEB}" srcOrd="1" destOrd="0" presId="urn:microsoft.com/office/officeart/2005/8/layout/vProcess5"/>
    <dgm:cxn modelId="{EF2E25A8-D11E-4AC5-A6A6-4F8A498A172F}" srcId="{BBCE7F41-9CB8-4675-AAA0-7E1ACFD3268E}" destId="{759433E9-50ED-4A8E-B879-48D5E18DEC78}" srcOrd="2" destOrd="0" parTransId="{ED0023EB-7D56-4EA5-9531-ADFFE9561BDC}" sibTransId="{C9A958C0-ECF2-478E-83BD-AAA34B77341A}"/>
    <dgm:cxn modelId="{6AD12AA8-BDB3-47A1-BA8E-361F32294B1B}" type="presOf" srcId="{70446F29-2AB9-4008-A223-71BD34DE9EE6}" destId="{17D5F71D-76FE-4CD9-B192-27E89C5C73A6}" srcOrd="0" destOrd="0" presId="urn:microsoft.com/office/officeart/2005/8/layout/vProcess5"/>
    <dgm:cxn modelId="{023E05B2-E8AC-4B4F-8632-BDEC623FDEB0}" type="presOf" srcId="{F039BFFC-F6C9-47ED-89E5-E0B61BF347BB}" destId="{0822B10F-C642-41FF-8F2A-B25E70992954}" srcOrd="0" destOrd="0" presId="urn:microsoft.com/office/officeart/2005/8/layout/vProcess5"/>
    <dgm:cxn modelId="{29F121B7-CE68-471C-B72D-6DBD2BA19BBC}" type="presOf" srcId="{98EBBBDC-5E66-4319-819A-0A4D226D22CD}" destId="{DF843D94-7007-4B36-AED5-9F0BCF5D2C6B}" srcOrd="0" destOrd="0" presId="urn:microsoft.com/office/officeart/2005/8/layout/vProcess5"/>
    <dgm:cxn modelId="{B643C2C2-4D4C-4120-A942-BDB16E3CD58A}" srcId="{BBCE7F41-9CB8-4675-AAA0-7E1ACFD3268E}" destId="{8A55CF2E-9727-4A9C-8C8E-70855DFF85FF}" srcOrd="3" destOrd="0" parTransId="{662AA1A5-216B-42C3-B1BB-45D3F1DEE40B}" sibTransId="{9CB6FDA0-51C8-44DD-8559-D6271639552D}"/>
    <dgm:cxn modelId="{5E8A0ED8-2573-4912-93B8-83A64854E436}" type="presOf" srcId="{8A55CF2E-9727-4A9C-8C8E-70855DFF85FF}" destId="{48B09AFF-E367-41F6-8493-A8D6B5662D5F}" srcOrd="1" destOrd="0" presId="urn:microsoft.com/office/officeart/2005/8/layout/vProcess5"/>
    <dgm:cxn modelId="{DA31B2E3-D4F8-49F8-BC18-143C9F6A1647}" srcId="{BBCE7F41-9CB8-4675-AAA0-7E1ACFD3268E}" destId="{70446F29-2AB9-4008-A223-71BD34DE9EE6}" srcOrd="0" destOrd="0" parTransId="{70EC5D0E-C3ED-49EA-86D9-A36CB28ADA02}" sibTransId="{98EBBBDC-5E66-4319-819A-0A4D226D22CD}"/>
    <dgm:cxn modelId="{5780E1F8-77C5-45F9-AED3-A141BBF8291E}" type="presOf" srcId="{F039BFFC-F6C9-47ED-89E5-E0B61BF347BB}" destId="{CCDB122E-97C0-45E7-9CAB-2DE576F5AD34}" srcOrd="1" destOrd="0" presId="urn:microsoft.com/office/officeart/2005/8/layout/vProcess5"/>
    <dgm:cxn modelId="{81349752-943B-409E-AA9D-FE93F462E36E}" type="presParOf" srcId="{2F041BE3-3BE1-4186-93D6-6C492B940330}" destId="{0F43B051-48F6-4373-AD95-002E8C0599EA}" srcOrd="0" destOrd="0" presId="urn:microsoft.com/office/officeart/2005/8/layout/vProcess5"/>
    <dgm:cxn modelId="{69052512-DB13-4C40-ACB0-19C34B488D7B}" type="presParOf" srcId="{2F041BE3-3BE1-4186-93D6-6C492B940330}" destId="{17D5F71D-76FE-4CD9-B192-27E89C5C73A6}" srcOrd="1" destOrd="0" presId="urn:microsoft.com/office/officeart/2005/8/layout/vProcess5"/>
    <dgm:cxn modelId="{F36B4B62-2286-4921-B3DB-C601D03E0620}" type="presParOf" srcId="{2F041BE3-3BE1-4186-93D6-6C492B940330}" destId="{C67D659B-51E1-4E34-9C30-73A373F5BDD3}" srcOrd="2" destOrd="0" presId="urn:microsoft.com/office/officeart/2005/8/layout/vProcess5"/>
    <dgm:cxn modelId="{91FBCC1D-6637-4462-AB2F-E974F17AFAEC}" type="presParOf" srcId="{2F041BE3-3BE1-4186-93D6-6C492B940330}" destId="{CAC05EFF-57F9-44F2-96CF-04A8E70CCCAF}" srcOrd="3" destOrd="0" presId="urn:microsoft.com/office/officeart/2005/8/layout/vProcess5"/>
    <dgm:cxn modelId="{30E70A9E-73D5-4D41-8828-C2321359C2A7}" type="presParOf" srcId="{2F041BE3-3BE1-4186-93D6-6C492B940330}" destId="{2A5ACB28-33C2-48B9-8752-F40A69648BEB}" srcOrd="4" destOrd="0" presId="urn:microsoft.com/office/officeart/2005/8/layout/vProcess5"/>
    <dgm:cxn modelId="{BD557FC5-6D0B-47D7-8163-A534D3840CB8}" type="presParOf" srcId="{2F041BE3-3BE1-4186-93D6-6C492B940330}" destId="{0822B10F-C642-41FF-8F2A-B25E70992954}" srcOrd="5" destOrd="0" presId="urn:microsoft.com/office/officeart/2005/8/layout/vProcess5"/>
    <dgm:cxn modelId="{CC1F98D0-A741-4A7B-8771-5BE47E3534FA}" type="presParOf" srcId="{2F041BE3-3BE1-4186-93D6-6C492B940330}" destId="{DF843D94-7007-4B36-AED5-9F0BCF5D2C6B}" srcOrd="6" destOrd="0" presId="urn:microsoft.com/office/officeart/2005/8/layout/vProcess5"/>
    <dgm:cxn modelId="{B3013154-E627-4BB8-B8D9-3ADB7AFC8054}" type="presParOf" srcId="{2F041BE3-3BE1-4186-93D6-6C492B940330}" destId="{09F0C7CB-1AA6-4B0E-A08B-5AA32FE76677}" srcOrd="7" destOrd="0" presId="urn:microsoft.com/office/officeart/2005/8/layout/vProcess5"/>
    <dgm:cxn modelId="{135378CF-62F4-49FD-806E-350963A3D427}" type="presParOf" srcId="{2F041BE3-3BE1-4186-93D6-6C492B940330}" destId="{6162AA20-C501-4ECC-A180-0DF9B2174A54}" srcOrd="8" destOrd="0" presId="urn:microsoft.com/office/officeart/2005/8/layout/vProcess5"/>
    <dgm:cxn modelId="{D7C633A6-AB26-4E22-A619-38DA04034BC9}" type="presParOf" srcId="{2F041BE3-3BE1-4186-93D6-6C492B940330}" destId="{C709D46B-98B2-4B0B-A078-A1182237A4C2}" srcOrd="9" destOrd="0" presId="urn:microsoft.com/office/officeart/2005/8/layout/vProcess5"/>
    <dgm:cxn modelId="{E1744BAA-BC0B-4C5F-94C5-4466DD19660D}" type="presParOf" srcId="{2F041BE3-3BE1-4186-93D6-6C492B940330}" destId="{BEA4A988-7E33-4503-B0D2-0CBEE37ABBEB}" srcOrd="10" destOrd="0" presId="urn:microsoft.com/office/officeart/2005/8/layout/vProcess5"/>
    <dgm:cxn modelId="{B3944BEE-9F6E-4FA7-9825-4FAF99A18231}" type="presParOf" srcId="{2F041BE3-3BE1-4186-93D6-6C492B940330}" destId="{0D977189-5F83-4FE0-B7C8-6AC5241874D1}" srcOrd="11" destOrd="0" presId="urn:microsoft.com/office/officeart/2005/8/layout/vProcess5"/>
    <dgm:cxn modelId="{B3A8239E-BBF8-4970-85FC-164362BDC7F4}" type="presParOf" srcId="{2F041BE3-3BE1-4186-93D6-6C492B940330}" destId="{9B10F790-B73A-4139-927E-A1CF86C52DB4}" srcOrd="12" destOrd="0" presId="urn:microsoft.com/office/officeart/2005/8/layout/vProcess5"/>
    <dgm:cxn modelId="{6FE7BB13-759C-438E-9A54-0DA6B422251D}" type="presParOf" srcId="{2F041BE3-3BE1-4186-93D6-6C492B940330}" destId="{48B09AFF-E367-41F6-8493-A8D6B5662D5F}" srcOrd="13" destOrd="0" presId="urn:microsoft.com/office/officeart/2005/8/layout/vProcess5"/>
    <dgm:cxn modelId="{6BCF1360-47F2-4435-BECB-B9FB336C1CA3}" type="presParOf" srcId="{2F041BE3-3BE1-4186-93D6-6C492B940330}" destId="{CCDB122E-97C0-45E7-9CAB-2DE576F5AD3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28EA6C-CAFC-4369-98C0-6C2E13D696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62AF01E-FEB3-4C43-AC9B-20895E5AC75D}">
      <dgm:prSet/>
      <dgm:spPr/>
      <dgm:t>
        <a:bodyPr/>
        <a:lstStyle/>
        <a:p>
          <a:r>
            <a:rPr lang="en-GB"/>
            <a:t>A cybersecurity audit, is a comprehensive assessment of organization’s information systems; </a:t>
          </a:r>
          <a:endParaRPr lang="en-US"/>
        </a:p>
      </dgm:t>
    </dgm:pt>
    <dgm:pt modelId="{D346BCA3-D122-4162-8D64-4F22EBE26A69}" type="parTrans" cxnId="{321B242F-4722-4A67-80BE-068A5BC65F9D}">
      <dgm:prSet/>
      <dgm:spPr/>
      <dgm:t>
        <a:bodyPr/>
        <a:lstStyle/>
        <a:p>
          <a:endParaRPr lang="en-US"/>
        </a:p>
      </dgm:t>
    </dgm:pt>
    <dgm:pt modelId="{27679074-B331-4E61-8055-BE32601AEDBE}" type="sibTrans" cxnId="{321B242F-4722-4A67-80BE-068A5BC65F9D}">
      <dgm:prSet/>
      <dgm:spPr/>
      <dgm:t>
        <a:bodyPr/>
        <a:lstStyle/>
        <a:p>
          <a:endParaRPr lang="en-US"/>
        </a:p>
      </dgm:t>
    </dgm:pt>
    <dgm:pt modelId="{DB5BB0A8-23D8-48AF-B54C-008A6EF3E449}">
      <dgm:prSet/>
      <dgm:spPr/>
      <dgm:t>
        <a:bodyPr/>
        <a:lstStyle/>
        <a:p>
          <a:r>
            <a:rPr lang="ro-RO" dirty="0"/>
            <a:t>This </a:t>
          </a:r>
          <a:r>
            <a:rPr lang="en-GB" dirty="0"/>
            <a:t>assessment measures your information system’s security against an audit checklist of industry best practices, externally established standards, and/or federal regulations. </a:t>
          </a:r>
          <a:endParaRPr lang="en-US" dirty="0"/>
        </a:p>
      </dgm:t>
    </dgm:pt>
    <dgm:pt modelId="{BD25128D-86AF-4A70-B169-4EB2CD539388}" type="parTrans" cxnId="{ACFE8DC7-CA5C-484E-9ED0-926382138B01}">
      <dgm:prSet/>
      <dgm:spPr/>
      <dgm:t>
        <a:bodyPr/>
        <a:lstStyle/>
        <a:p>
          <a:endParaRPr lang="en-US"/>
        </a:p>
      </dgm:t>
    </dgm:pt>
    <dgm:pt modelId="{E034535B-D6C7-4D4D-B501-62520AFF6A30}" type="sibTrans" cxnId="{ACFE8DC7-CA5C-484E-9ED0-926382138B01}">
      <dgm:prSet/>
      <dgm:spPr/>
      <dgm:t>
        <a:bodyPr/>
        <a:lstStyle/>
        <a:p>
          <a:endParaRPr lang="en-US"/>
        </a:p>
      </dgm:t>
    </dgm:pt>
    <dgm:pt modelId="{889C4DD0-AA62-4FD0-AF24-2A74D73C69BA}">
      <dgm:prSet/>
      <dgm:spPr/>
      <dgm:t>
        <a:bodyPr/>
        <a:lstStyle/>
        <a:p>
          <a:r>
            <a:rPr lang="en-GB" dirty="0"/>
            <a:t>A comprehensive security audit will assess an organization’s security controls relating to the following: </a:t>
          </a:r>
          <a:endParaRPr lang="en-US" dirty="0"/>
        </a:p>
      </dgm:t>
    </dgm:pt>
    <dgm:pt modelId="{011BE2EB-56DB-4379-B109-92DB739D10A3}" type="parTrans" cxnId="{A8294AE1-7114-45CD-A6A8-E25372830B3C}">
      <dgm:prSet/>
      <dgm:spPr/>
      <dgm:t>
        <a:bodyPr/>
        <a:lstStyle/>
        <a:p>
          <a:endParaRPr lang="en-US"/>
        </a:p>
      </dgm:t>
    </dgm:pt>
    <dgm:pt modelId="{FBFEAC91-5FF5-4367-9ED8-28C05CD32D1C}" type="sibTrans" cxnId="{A8294AE1-7114-45CD-A6A8-E25372830B3C}">
      <dgm:prSet/>
      <dgm:spPr/>
      <dgm:t>
        <a:bodyPr/>
        <a:lstStyle/>
        <a:p>
          <a:endParaRPr lang="en-US"/>
        </a:p>
      </dgm:t>
    </dgm:pt>
    <dgm:pt modelId="{FE3A9B6F-E70E-4B86-9CD9-9B8D9F58E8A6}">
      <dgm:prSet/>
      <dgm:spPr/>
      <dgm:t>
        <a:bodyPr/>
        <a:lstStyle/>
        <a:p>
          <a:r>
            <a:rPr lang="en-GB" dirty="0"/>
            <a:t>Physical components of information system and the environment in which the information system is housed. </a:t>
          </a:r>
          <a:endParaRPr lang="en-US" dirty="0"/>
        </a:p>
      </dgm:t>
    </dgm:pt>
    <dgm:pt modelId="{EC075552-08FF-4836-B090-7237338399AB}" type="parTrans" cxnId="{DE871A76-755E-418A-A47A-69D62BBD0219}">
      <dgm:prSet/>
      <dgm:spPr/>
      <dgm:t>
        <a:bodyPr/>
        <a:lstStyle/>
        <a:p>
          <a:endParaRPr lang="en-US"/>
        </a:p>
      </dgm:t>
    </dgm:pt>
    <dgm:pt modelId="{9ED0361B-24E0-4EF7-9139-91428BF69078}" type="sibTrans" cxnId="{DE871A76-755E-418A-A47A-69D62BBD0219}">
      <dgm:prSet/>
      <dgm:spPr/>
      <dgm:t>
        <a:bodyPr/>
        <a:lstStyle/>
        <a:p>
          <a:endParaRPr lang="en-US"/>
        </a:p>
      </dgm:t>
    </dgm:pt>
    <dgm:pt modelId="{CFF65F3E-33B1-47B6-BF41-5FDE025A0E36}">
      <dgm:prSet/>
      <dgm:spPr/>
      <dgm:t>
        <a:bodyPr/>
        <a:lstStyle/>
        <a:p>
          <a:r>
            <a:rPr lang="en-GB"/>
            <a:t>Applications and software, including security patches your systems administrators, have already implemented.</a:t>
          </a:r>
          <a:endParaRPr lang="en-US"/>
        </a:p>
      </dgm:t>
    </dgm:pt>
    <dgm:pt modelId="{FB998C08-032E-45C2-B10F-7DAE80111654}" type="parTrans" cxnId="{1A6A8ACE-D474-4713-93C8-C0D6A7267BA3}">
      <dgm:prSet/>
      <dgm:spPr/>
      <dgm:t>
        <a:bodyPr/>
        <a:lstStyle/>
        <a:p>
          <a:endParaRPr lang="en-US"/>
        </a:p>
      </dgm:t>
    </dgm:pt>
    <dgm:pt modelId="{40E67525-87BC-4137-A7AB-28645E9ED627}" type="sibTrans" cxnId="{1A6A8ACE-D474-4713-93C8-C0D6A7267BA3}">
      <dgm:prSet/>
      <dgm:spPr/>
      <dgm:t>
        <a:bodyPr/>
        <a:lstStyle/>
        <a:p>
          <a:endParaRPr lang="en-US"/>
        </a:p>
      </dgm:t>
    </dgm:pt>
    <dgm:pt modelId="{A32B35C8-A930-42A2-8D52-88B18DEC215E}">
      <dgm:prSet/>
      <dgm:spPr/>
      <dgm:t>
        <a:bodyPr/>
        <a:lstStyle/>
        <a:p>
          <a:r>
            <a:rPr lang="en-GB"/>
            <a:t>Network vulnerabilities, including public and private access and firewall configurations. </a:t>
          </a:r>
          <a:endParaRPr lang="en-US"/>
        </a:p>
      </dgm:t>
    </dgm:pt>
    <dgm:pt modelId="{4F6F4D76-81A3-4342-AC7A-12891D7A1B30}" type="parTrans" cxnId="{0CB307F5-E37F-44AA-801B-D270743C9334}">
      <dgm:prSet/>
      <dgm:spPr/>
      <dgm:t>
        <a:bodyPr/>
        <a:lstStyle/>
        <a:p>
          <a:endParaRPr lang="en-US"/>
        </a:p>
      </dgm:t>
    </dgm:pt>
    <dgm:pt modelId="{B480ABFE-5148-4A91-BFF6-AA29BE662C2B}" type="sibTrans" cxnId="{0CB307F5-E37F-44AA-801B-D270743C9334}">
      <dgm:prSet/>
      <dgm:spPr/>
      <dgm:t>
        <a:bodyPr/>
        <a:lstStyle/>
        <a:p>
          <a:endParaRPr lang="en-US"/>
        </a:p>
      </dgm:t>
    </dgm:pt>
    <dgm:pt modelId="{BA637B84-3D39-4EE5-8E5F-903E2E138F42}">
      <dgm:prSet/>
      <dgm:spPr/>
      <dgm:t>
        <a:bodyPr/>
        <a:lstStyle/>
        <a:p>
          <a:r>
            <a:rPr lang="en-GB"/>
            <a:t>The human dimension, including how employees collect, share, and store highly sensitive information. </a:t>
          </a:r>
          <a:endParaRPr lang="en-US"/>
        </a:p>
      </dgm:t>
    </dgm:pt>
    <dgm:pt modelId="{FDEB562E-4F18-4855-A95F-7DFD53FE5081}" type="parTrans" cxnId="{565A742C-E427-476C-9B44-DA84B72B2FD8}">
      <dgm:prSet/>
      <dgm:spPr/>
      <dgm:t>
        <a:bodyPr/>
        <a:lstStyle/>
        <a:p>
          <a:endParaRPr lang="en-US"/>
        </a:p>
      </dgm:t>
    </dgm:pt>
    <dgm:pt modelId="{13854A5A-8C74-417D-91E2-E3D5869FF6ED}" type="sibTrans" cxnId="{565A742C-E427-476C-9B44-DA84B72B2FD8}">
      <dgm:prSet/>
      <dgm:spPr/>
      <dgm:t>
        <a:bodyPr/>
        <a:lstStyle/>
        <a:p>
          <a:endParaRPr lang="en-US"/>
        </a:p>
      </dgm:t>
    </dgm:pt>
    <dgm:pt modelId="{38AF9AF4-C995-4B33-9032-57C70DB0247F}">
      <dgm:prSet/>
      <dgm:spPr/>
      <dgm:t>
        <a:bodyPr/>
        <a:lstStyle/>
        <a:p>
          <a:r>
            <a:rPr lang="en-GB"/>
            <a:t>The organization’s overall security strategy, including security policies, organization charts, and risk assessments.</a:t>
          </a:r>
          <a:endParaRPr lang="en-US"/>
        </a:p>
      </dgm:t>
    </dgm:pt>
    <dgm:pt modelId="{3D151337-9CC8-480B-96CA-0CDA537EFE8E}" type="parTrans" cxnId="{3D2CDFAD-753B-4495-BE02-7BB80866DF31}">
      <dgm:prSet/>
      <dgm:spPr/>
      <dgm:t>
        <a:bodyPr/>
        <a:lstStyle/>
        <a:p>
          <a:endParaRPr lang="en-US"/>
        </a:p>
      </dgm:t>
    </dgm:pt>
    <dgm:pt modelId="{89E9E1DF-0F41-4333-B7F7-7F3321F44611}" type="sibTrans" cxnId="{3D2CDFAD-753B-4495-BE02-7BB80866DF31}">
      <dgm:prSet/>
      <dgm:spPr/>
      <dgm:t>
        <a:bodyPr/>
        <a:lstStyle/>
        <a:p>
          <a:endParaRPr lang="en-US"/>
        </a:p>
      </dgm:t>
    </dgm:pt>
    <dgm:pt modelId="{7643D5E8-D587-49E7-9F40-D8ACAB5F0DAF}" type="pres">
      <dgm:prSet presAssocID="{6328EA6C-CAFC-4369-98C0-6C2E13D696FA}" presName="linear" presStyleCnt="0">
        <dgm:presLayoutVars>
          <dgm:animLvl val="lvl"/>
          <dgm:resizeHandles val="exact"/>
        </dgm:presLayoutVars>
      </dgm:prSet>
      <dgm:spPr/>
    </dgm:pt>
    <dgm:pt modelId="{AC8EDB59-4E92-4365-89CD-4F1FE379D682}" type="pres">
      <dgm:prSet presAssocID="{762AF01E-FEB3-4C43-AC9B-20895E5AC75D}" presName="parentText" presStyleLbl="node1" presStyleIdx="0" presStyleCnt="3">
        <dgm:presLayoutVars>
          <dgm:chMax val="0"/>
          <dgm:bulletEnabled val="1"/>
        </dgm:presLayoutVars>
      </dgm:prSet>
      <dgm:spPr/>
    </dgm:pt>
    <dgm:pt modelId="{FCCC6384-A6F3-41E5-AF5B-CAA9D486FF77}" type="pres">
      <dgm:prSet presAssocID="{27679074-B331-4E61-8055-BE32601AEDBE}" presName="spacer" presStyleCnt="0"/>
      <dgm:spPr/>
    </dgm:pt>
    <dgm:pt modelId="{6F5031DF-607A-4B07-90B1-F61F8FC24777}" type="pres">
      <dgm:prSet presAssocID="{DB5BB0A8-23D8-48AF-B54C-008A6EF3E449}" presName="parentText" presStyleLbl="node1" presStyleIdx="1" presStyleCnt="3">
        <dgm:presLayoutVars>
          <dgm:chMax val="0"/>
          <dgm:bulletEnabled val="1"/>
        </dgm:presLayoutVars>
      </dgm:prSet>
      <dgm:spPr/>
    </dgm:pt>
    <dgm:pt modelId="{2037D0F1-C10C-42AA-AE18-A57A9301DAF3}" type="pres">
      <dgm:prSet presAssocID="{E034535B-D6C7-4D4D-B501-62520AFF6A30}" presName="spacer" presStyleCnt="0"/>
      <dgm:spPr/>
    </dgm:pt>
    <dgm:pt modelId="{1B86AEB1-F95C-4A5F-B50D-D3558910A6EC}" type="pres">
      <dgm:prSet presAssocID="{889C4DD0-AA62-4FD0-AF24-2A74D73C69BA}" presName="parentText" presStyleLbl="node1" presStyleIdx="2" presStyleCnt="3">
        <dgm:presLayoutVars>
          <dgm:chMax val="0"/>
          <dgm:bulletEnabled val="1"/>
        </dgm:presLayoutVars>
      </dgm:prSet>
      <dgm:spPr/>
    </dgm:pt>
    <dgm:pt modelId="{9F6C6BEB-278E-47E4-A68F-FA93C3865C91}" type="pres">
      <dgm:prSet presAssocID="{889C4DD0-AA62-4FD0-AF24-2A74D73C69BA}" presName="childText" presStyleLbl="revTx" presStyleIdx="0" presStyleCnt="1">
        <dgm:presLayoutVars>
          <dgm:bulletEnabled val="1"/>
        </dgm:presLayoutVars>
      </dgm:prSet>
      <dgm:spPr/>
    </dgm:pt>
  </dgm:ptLst>
  <dgm:cxnLst>
    <dgm:cxn modelId="{56A59705-98EE-4954-B984-0BF0AA961646}" type="presOf" srcId="{BA637B84-3D39-4EE5-8E5F-903E2E138F42}" destId="{9F6C6BEB-278E-47E4-A68F-FA93C3865C91}" srcOrd="0" destOrd="3" presId="urn:microsoft.com/office/officeart/2005/8/layout/vList2"/>
    <dgm:cxn modelId="{0830F60C-211E-4F28-9C92-53C54B1BED68}" type="presOf" srcId="{6328EA6C-CAFC-4369-98C0-6C2E13D696FA}" destId="{7643D5E8-D587-49E7-9F40-D8ACAB5F0DAF}" srcOrd="0" destOrd="0" presId="urn:microsoft.com/office/officeart/2005/8/layout/vList2"/>
    <dgm:cxn modelId="{565A742C-E427-476C-9B44-DA84B72B2FD8}" srcId="{889C4DD0-AA62-4FD0-AF24-2A74D73C69BA}" destId="{BA637B84-3D39-4EE5-8E5F-903E2E138F42}" srcOrd="3" destOrd="0" parTransId="{FDEB562E-4F18-4855-A95F-7DFD53FE5081}" sibTransId="{13854A5A-8C74-417D-91E2-E3D5869FF6ED}"/>
    <dgm:cxn modelId="{321B242F-4722-4A67-80BE-068A5BC65F9D}" srcId="{6328EA6C-CAFC-4369-98C0-6C2E13D696FA}" destId="{762AF01E-FEB3-4C43-AC9B-20895E5AC75D}" srcOrd="0" destOrd="0" parTransId="{D346BCA3-D122-4162-8D64-4F22EBE26A69}" sibTransId="{27679074-B331-4E61-8055-BE32601AEDBE}"/>
    <dgm:cxn modelId="{DE871A76-755E-418A-A47A-69D62BBD0219}" srcId="{889C4DD0-AA62-4FD0-AF24-2A74D73C69BA}" destId="{FE3A9B6F-E70E-4B86-9CD9-9B8D9F58E8A6}" srcOrd="0" destOrd="0" parTransId="{EC075552-08FF-4836-B090-7237338399AB}" sibTransId="{9ED0361B-24E0-4EF7-9139-91428BF69078}"/>
    <dgm:cxn modelId="{7F39B576-B5DC-4B0A-8A7C-F4B06AF0CB44}" type="presOf" srcId="{A32B35C8-A930-42A2-8D52-88B18DEC215E}" destId="{9F6C6BEB-278E-47E4-A68F-FA93C3865C91}" srcOrd="0" destOrd="2" presId="urn:microsoft.com/office/officeart/2005/8/layout/vList2"/>
    <dgm:cxn modelId="{AB2C1A93-2C9B-4F29-A4E0-E541CF717128}" type="presOf" srcId="{38AF9AF4-C995-4B33-9032-57C70DB0247F}" destId="{9F6C6BEB-278E-47E4-A68F-FA93C3865C91}" srcOrd="0" destOrd="4" presId="urn:microsoft.com/office/officeart/2005/8/layout/vList2"/>
    <dgm:cxn modelId="{93FE4BA6-875C-46C9-A6F6-9A7BD5BC8649}" type="presOf" srcId="{889C4DD0-AA62-4FD0-AF24-2A74D73C69BA}" destId="{1B86AEB1-F95C-4A5F-B50D-D3558910A6EC}" srcOrd="0" destOrd="0" presId="urn:microsoft.com/office/officeart/2005/8/layout/vList2"/>
    <dgm:cxn modelId="{3D2CDFAD-753B-4495-BE02-7BB80866DF31}" srcId="{889C4DD0-AA62-4FD0-AF24-2A74D73C69BA}" destId="{38AF9AF4-C995-4B33-9032-57C70DB0247F}" srcOrd="4" destOrd="0" parTransId="{3D151337-9CC8-480B-96CA-0CDA537EFE8E}" sibTransId="{89E9E1DF-0F41-4333-B7F7-7F3321F44611}"/>
    <dgm:cxn modelId="{F0704EB3-1F49-4D0B-8A86-7B245AA2E1FE}" type="presOf" srcId="{CFF65F3E-33B1-47B6-BF41-5FDE025A0E36}" destId="{9F6C6BEB-278E-47E4-A68F-FA93C3865C91}" srcOrd="0" destOrd="1" presId="urn:microsoft.com/office/officeart/2005/8/layout/vList2"/>
    <dgm:cxn modelId="{ACFE8DC7-CA5C-484E-9ED0-926382138B01}" srcId="{6328EA6C-CAFC-4369-98C0-6C2E13D696FA}" destId="{DB5BB0A8-23D8-48AF-B54C-008A6EF3E449}" srcOrd="1" destOrd="0" parTransId="{BD25128D-86AF-4A70-B169-4EB2CD539388}" sibTransId="{E034535B-D6C7-4D4D-B501-62520AFF6A30}"/>
    <dgm:cxn modelId="{1A6A8ACE-D474-4713-93C8-C0D6A7267BA3}" srcId="{889C4DD0-AA62-4FD0-AF24-2A74D73C69BA}" destId="{CFF65F3E-33B1-47B6-BF41-5FDE025A0E36}" srcOrd="1" destOrd="0" parTransId="{FB998C08-032E-45C2-B10F-7DAE80111654}" sibTransId="{40E67525-87BC-4137-A7AB-28645E9ED627}"/>
    <dgm:cxn modelId="{51101AD5-45B7-4443-99F6-1F2CBB09C1EF}" type="presOf" srcId="{DB5BB0A8-23D8-48AF-B54C-008A6EF3E449}" destId="{6F5031DF-607A-4B07-90B1-F61F8FC24777}" srcOrd="0" destOrd="0" presId="urn:microsoft.com/office/officeart/2005/8/layout/vList2"/>
    <dgm:cxn modelId="{A8294AE1-7114-45CD-A6A8-E25372830B3C}" srcId="{6328EA6C-CAFC-4369-98C0-6C2E13D696FA}" destId="{889C4DD0-AA62-4FD0-AF24-2A74D73C69BA}" srcOrd="2" destOrd="0" parTransId="{011BE2EB-56DB-4379-B109-92DB739D10A3}" sibTransId="{FBFEAC91-5FF5-4367-9ED8-28C05CD32D1C}"/>
    <dgm:cxn modelId="{068613E8-21AA-4A06-9A36-FCEE10BA3990}" type="presOf" srcId="{762AF01E-FEB3-4C43-AC9B-20895E5AC75D}" destId="{AC8EDB59-4E92-4365-89CD-4F1FE379D682}" srcOrd="0" destOrd="0" presId="urn:microsoft.com/office/officeart/2005/8/layout/vList2"/>
    <dgm:cxn modelId="{0CB307F5-E37F-44AA-801B-D270743C9334}" srcId="{889C4DD0-AA62-4FD0-AF24-2A74D73C69BA}" destId="{A32B35C8-A930-42A2-8D52-88B18DEC215E}" srcOrd="2" destOrd="0" parTransId="{4F6F4D76-81A3-4342-AC7A-12891D7A1B30}" sibTransId="{B480ABFE-5148-4A91-BFF6-AA29BE662C2B}"/>
    <dgm:cxn modelId="{7A3732FB-8D40-4020-ACF2-3FE65835B912}" type="presOf" srcId="{FE3A9B6F-E70E-4B86-9CD9-9B8D9F58E8A6}" destId="{9F6C6BEB-278E-47E4-A68F-FA93C3865C91}" srcOrd="0" destOrd="0" presId="urn:microsoft.com/office/officeart/2005/8/layout/vList2"/>
    <dgm:cxn modelId="{CF165FA2-8F42-4FA5-8825-316528C3B5B5}" type="presParOf" srcId="{7643D5E8-D587-49E7-9F40-D8ACAB5F0DAF}" destId="{AC8EDB59-4E92-4365-89CD-4F1FE379D682}" srcOrd="0" destOrd="0" presId="urn:microsoft.com/office/officeart/2005/8/layout/vList2"/>
    <dgm:cxn modelId="{CB6E2D97-142D-4393-957D-A75CA5F9F729}" type="presParOf" srcId="{7643D5E8-D587-49E7-9F40-D8ACAB5F0DAF}" destId="{FCCC6384-A6F3-41E5-AF5B-CAA9D486FF77}" srcOrd="1" destOrd="0" presId="urn:microsoft.com/office/officeart/2005/8/layout/vList2"/>
    <dgm:cxn modelId="{2985048C-90E2-40E7-89B8-3ECE7320A97F}" type="presParOf" srcId="{7643D5E8-D587-49E7-9F40-D8ACAB5F0DAF}" destId="{6F5031DF-607A-4B07-90B1-F61F8FC24777}" srcOrd="2" destOrd="0" presId="urn:microsoft.com/office/officeart/2005/8/layout/vList2"/>
    <dgm:cxn modelId="{EB8B8199-2401-41E2-B3E4-239C6EDE3597}" type="presParOf" srcId="{7643D5E8-D587-49E7-9F40-D8ACAB5F0DAF}" destId="{2037D0F1-C10C-42AA-AE18-A57A9301DAF3}" srcOrd="3" destOrd="0" presId="urn:microsoft.com/office/officeart/2005/8/layout/vList2"/>
    <dgm:cxn modelId="{147A10CE-A2E4-4CD3-AA6E-8D1F3B2BC11A}" type="presParOf" srcId="{7643D5E8-D587-49E7-9F40-D8ACAB5F0DAF}" destId="{1B86AEB1-F95C-4A5F-B50D-D3558910A6EC}" srcOrd="4" destOrd="0" presId="urn:microsoft.com/office/officeart/2005/8/layout/vList2"/>
    <dgm:cxn modelId="{35186ACD-D59B-4333-A6C6-0CB5E0C40565}" type="presParOf" srcId="{7643D5E8-D587-49E7-9F40-D8ACAB5F0DAF}" destId="{9F6C6BEB-278E-47E4-A68F-FA93C3865C9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DC09D-E3AA-4E0C-8D22-AFD8843DEA69}">
      <dsp:nvSpPr>
        <dsp:cNvPr id="0" name=""/>
        <dsp:cNvSpPr/>
      </dsp:nvSpPr>
      <dsp:spPr>
        <a:xfrm>
          <a:off x="0" y="2723"/>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FEC4C-4BAB-413C-9F16-D58C659FCF51}">
      <dsp:nvSpPr>
        <dsp:cNvPr id="0" name=""/>
        <dsp:cNvSpPr/>
      </dsp:nvSpPr>
      <dsp:spPr>
        <a:xfrm>
          <a:off x="0" y="2723"/>
          <a:ext cx="6967728"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A security audit compares organization’s actual security practices with the standards relevant to organization and will identify areas for remediation and growth. </a:t>
          </a:r>
          <a:endParaRPr lang="en-US" sz="1800" kern="1200" dirty="0"/>
        </a:p>
      </dsp:txBody>
      <dsp:txXfrm>
        <a:off x="0" y="2723"/>
        <a:ext cx="6967728" cy="928732"/>
      </dsp:txXfrm>
    </dsp:sp>
    <dsp:sp modelId="{92FE5039-B3E0-42BC-9BA7-BC4613B7B39F}">
      <dsp:nvSpPr>
        <dsp:cNvPr id="0" name=""/>
        <dsp:cNvSpPr/>
      </dsp:nvSpPr>
      <dsp:spPr>
        <a:xfrm>
          <a:off x="0" y="931455"/>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C8901C-F4C5-452E-B3DA-25148E4F1212}">
      <dsp:nvSpPr>
        <dsp:cNvPr id="0" name=""/>
        <dsp:cNvSpPr/>
      </dsp:nvSpPr>
      <dsp:spPr>
        <a:xfrm>
          <a:off x="0" y="931455"/>
          <a:ext cx="6967728"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Auditors will review security controls for adequacy, validate compliance with security policies, identify breaches, and ultimately make recommendations to address their findings.</a:t>
          </a:r>
          <a:endParaRPr lang="en-US" sz="1800" kern="1200" dirty="0"/>
        </a:p>
      </dsp:txBody>
      <dsp:txXfrm>
        <a:off x="0" y="931455"/>
        <a:ext cx="6967728" cy="928732"/>
      </dsp:txXfrm>
    </dsp:sp>
    <dsp:sp modelId="{317BF1DC-7563-4F3A-BE7D-306528D120BB}">
      <dsp:nvSpPr>
        <dsp:cNvPr id="0" name=""/>
        <dsp:cNvSpPr/>
      </dsp:nvSpPr>
      <dsp:spPr>
        <a:xfrm>
          <a:off x="0" y="1860187"/>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B0E080-F918-40AE-B68F-2E8B1E7EFE5B}">
      <dsp:nvSpPr>
        <dsp:cNvPr id="0" name=""/>
        <dsp:cNvSpPr/>
      </dsp:nvSpPr>
      <dsp:spPr>
        <a:xfrm>
          <a:off x="0" y="1860187"/>
          <a:ext cx="6967728"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The audit will result in a report with observations, recommended changes, and other details about organization’s  security program. </a:t>
          </a:r>
          <a:endParaRPr lang="en-US" sz="1800" kern="1200" dirty="0"/>
        </a:p>
      </dsp:txBody>
      <dsp:txXfrm>
        <a:off x="0" y="1860187"/>
        <a:ext cx="6967728" cy="928732"/>
      </dsp:txXfrm>
    </dsp:sp>
    <dsp:sp modelId="{2928B890-835D-4887-815C-2F34F52C5A44}">
      <dsp:nvSpPr>
        <dsp:cNvPr id="0" name=""/>
        <dsp:cNvSpPr/>
      </dsp:nvSpPr>
      <dsp:spPr>
        <a:xfrm>
          <a:off x="0" y="2788919"/>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46F235-3DB0-413F-8BB6-B21AF539070E}">
      <dsp:nvSpPr>
        <dsp:cNvPr id="0" name=""/>
        <dsp:cNvSpPr/>
      </dsp:nvSpPr>
      <dsp:spPr>
        <a:xfrm>
          <a:off x="0" y="2788919"/>
          <a:ext cx="6967728"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The audit report may describe specific security vulnerabilities or reveal previously undiscovered security breaches. </a:t>
          </a:r>
          <a:endParaRPr lang="en-US" sz="1800" kern="1200"/>
        </a:p>
      </dsp:txBody>
      <dsp:txXfrm>
        <a:off x="0" y="2788919"/>
        <a:ext cx="6967728" cy="928732"/>
      </dsp:txXfrm>
    </dsp:sp>
    <dsp:sp modelId="{6C5AEBE8-FA73-4577-88D4-EE1DBF149E59}">
      <dsp:nvSpPr>
        <dsp:cNvPr id="0" name=""/>
        <dsp:cNvSpPr/>
      </dsp:nvSpPr>
      <dsp:spPr>
        <a:xfrm>
          <a:off x="0" y="3717652"/>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600B9-1CB3-43BC-9CD9-783B20C22330}">
      <dsp:nvSpPr>
        <dsp:cNvPr id="0" name=""/>
        <dsp:cNvSpPr/>
      </dsp:nvSpPr>
      <dsp:spPr>
        <a:xfrm>
          <a:off x="0" y="3717652"/>
          <a:ext cx="6967728"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These findings can then be used to inform organization’s  security risk management approach. </a:t>
          </a:r>
          <a:endParaRPr lang="en-US" sz="1800" kern="1200"/>
        </a:p>
      </dsp:txBody>
      <dsp:txXfrm>
        <a:off x="0" y="3717652"/>
        <a:ext cx="6967728" cy="928732"/>
      </dsp:txXfrm>
    </dsp:sp>
    <dsp:sp modelId="{28D737F2-FD92-4C74-9875-DC142EB6D730}">
      <dsp:nvSpPr>
        <dsp:cNvPr id="0" name=""/>
        <dsp:cNvSpPr/>
      </dsp:nvSpPr>
      <dsp:spPr>
        <a:xfrm>
          <a:off x="0" y="4646384"/>
          <a:ext cx="6967728"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D04F9-E465-4E4D-93C0-4BAA7C14CFA8}">
      <dsp:nvSpPr>
        <dsp:cNvPr id="0" name=""/>
        <dsp:cNvSpPr/>
      </dsp:nvSpPr>
      <dsp:spPr>
        <a:xfrm>
          <a:off x="0" y="4646384"/>
          <a:ext cx="6967728"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Auditors will rank their findings in order of priority — it’s up to organization’s stakeholders to determine if those priorities align with the business’s strategies and objectives.</a:t>
          </a:r>
          <a:endParaRPr lang="en-US" sz="1800" kern="1200" dirty="0"/>
        </a:p>
      </dsp:txBody>
      <dsp:txXfrm>
        <a:off x="0" y="4646384"/>
        <a:ext cx="6967728" cy="928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B05CD-4030-475D-8FAD-0D5490451FCA}">
      <dsp:nvSpPr>
        <dsp:cNvPr id="0" name=""/>
        <dsp:cNvSpPr/>
      </dsp:nvSpPr>
      <dsp:spPr>
        <a:xfrm>
          <a:off x="0"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8423F-B190-46EB-951E-88AD7E4076C6}">
      <dsp:nvSpPr>
        <dsp:cNvPr id="0" name=""/>
        <dsp:cNvSpPr/>
      </dsp:nvSpPr>
      <dsp:spPr>
        <a:xfrm>
          <a:off x="328612"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A security audit will provide a roadmap of organization’s main security weaknesses and identify where it is meeting the criteria the organization has set out to follow and where it isn’t. </a:t>
          </a:r>
          <a:endParaRPr lang="en-US" sz="1400" kern="1200"/>
        </a:p>
      </dsp:txBody>
      <dsp:txXfrm>
        <a:off x="383617" y="1450847"/>
        <a:ext cx="2847502" cy="1768010"/>
      </dsp:txXfrm>
    </dsp:sp>
    <dsp:sp modelId="{B013E54C-0B48-486B-9ADA-2B3B6A5FBAE4}">
      <dsp:nvSpPr>
        <dsp:cNvPr id="0" name=""/>
        <dsp:cNvSpPr/>
      </dsp:nvSpPr>
      <dsp:spPr>
        <a:xfrm>
          <a:off x="3614737"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C0803-7F91-400E-B475-06A9741BC9AC}">
      <dsp:nvSpPr>
        <dsp:cNvPr id="0" name=""/>
        <dsp:cNvSpPr/>
      </dsp:nvSpPr>
      <dsp:spPr>
        <a:xfrm>
          <a:off x="3943350"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Security audits are crucial to developing risk assessment plans and mitigation strategies for organizations dealing with sensitive and confidential data. </a:t>
          </a:r>
          <a:endParaRPr lang="en-US" sz="1400" kern="1200"/>
        </a:p>
      </dsp:txBody>
      <dsp:txXfrm>
        <a:off x="3998355" y="1450847"/>
        <a:ext cx="2847502" cy="1768010"/>
      </dsp:txXfrm>
    </dsp:sp>
    <dsp:sp modelId="{49E717F2-710A-4AA9-AA1B-D29A7BA9DC66}">
      <dsp:nvSpPr>
        <dsp:cNvPr id="0" name=""/>
        <dsp:cNvSpPr/>
      </dsp:nvSpPr>
      <dsp:spPr>
        <a:xfrm>
          <a:off x="7229475" y="108366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96A76-D7ED-4CA8-BA20-27535D928509}">
      <dsp:nvSpPr>
        <dsp:cNvPr id="0" name=""/>
        <dsp:cNvSpPr/>
      </dsp:nvSpPr>
      <dsp:spPr>
        <a:xfrm>
          <a:off x="7558087" y="139584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Successful security audits should give your team a snapshot of your organization’s security posture at that point in time and provide enough detail to give your team a place to start with remediation or improvement activities. </a:t>
          </a:r>
          <a:endParaRPr lang="en-US" sz="1400" kern="1200"/>
        </a:p>
      </dsp:txBody>
      <dsp:txXfrm>
        <a:off x="7613092" y="1450847"/>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5F71D-76FE-4CD9-B192-27E89C5C73A6}">
      <dsp:nvSpPr>
        <dsp:cNvPr id="0" name=""/>
        <dsp:cNvSpPr/>
      </dsp:nvSpPr>
      <dsp:spPr>
        <a:xfrm>
          <a:off x="0" y="0"/>
          <a:ext cx="8097012" cy="7843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Some security-centric audits may also serve as formal compliance audits, completed by a third-party audit team for the purpose of certifying against ISO 27001 or receiving a SOC 2 attestation, for example.</a:t>
          </a:r>
          <a:endParaRPr lang="en-US" sz="1400" kern="1200"/>
        </a:p>
      </dsp:txBody>
      <dsp:txXfrm>
        <a:off x="22973" y="22973"/>
        <a:ext cx="7158862" cy="738408"/>
      </dsp:txXfrm>
    </dsp:sp>
    <dsp:sp modelId="{C67D659B-51E1-4E34-9C30-73A373F5BDD3}">
      <dsp:nvSpPr>
        <dsp:cNvPr id="0" name=""/>
        <dsp:cNvSpPr/>
      </dsp:nvSpPr>
      <dsp:spPr>
        <a:xfrm>
          <a:off x="604647" y="893292"/>
          <a:ext cx="8097012" cy="784354"/>
        </a:xfrm>
        <a:prstGeom prst="roundRect">
          <a:avLst>
            <a:gd name="adj" fmla="val 10000"/>
          </a:avLst>
        </a:prstGeom>
        <a:solidFill>
          <a:schemeClr val="accent2">
            <a:hueOff val="380842"/>
            <a:satOff val="-148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Security audits also provide organization with a different view of  security practices and strategy, whether they are conducted by an internal audit function or through an external audit. </a:t>
          </a:r>
          <a:endParaRPr lang="en-US" sz="1400" kern="1200"/>
        </a:p>
      </dsp:txBody>
      <dsp:txXfrm>
        <a:off x="627620" y="916265"/>
        <a:ext cx="6936588" cy="738408"/>
      </dsp:txXfrm>
    </dsp:sp>
    <dsp:sp modelId="{CAC05EFF-57F9-44F2-96CF-04A8E70CCCAF}">
      <dsp:nvSpPr>
        <dsp:cNvPr id="0" name=""/>
        <dsp:cNvSpPr/>
      </dsp:nvSpPr>
      <dsp:spPr>
        <a:xfrm>
          <a:off x="1209293" y="1786584"/>
          <a:ext cx="8097012" cy="784354"/>
        </a:xfrm>
        <a:prstGeom prst="roundRect">
          <a:avLst>
            <a:gd name="adj" fmla="val 10000"/>
          </a:avLst>
        </a:prstGeom>
        <a:solidFill>
          <a:schemeClr val="accent2">
            <a:hueOff val="761683"/>
            <a:satOff val="-2963"/>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Having organization’s security policies scrutinized can provide valuable insights into how to implement better controls or streamline existing processes. </a:t>
          </a:r>
          <a:endParaRPr lang="en-US" sz="1400" kern="1200"/>
        </a:p>
      </dsp:txBody>
      <dsp:txXfrm>
        <a:off x="1232266" y="1809557"/>
        <a:ext cx="6936588" cy="738408"/>
      </dsp:txXfrm>
    </dsp:sp>
    <dsp:sp modelId="{2A5ACB28-33C2-48B9-8752-F40A69648BEB}">
      <dsp:nvSpPr>
        <dsp:cNvPr id="0" name=""/>
        <dsp:cNvSpPr/>
      </dsp:nvSpPr>
      <dsp:spPr>
        <a:xfrm>
          <a:off x="1813940" y="2679877"/>
          <a:ext cx="8097012" cy="784354"/>
        </a:xfrm>
        <a:prstGeom prst="roundRect">
          <a:avLst>
            <a:gd name="adj" fmla="val 10000"/>
          </a:avLst>
        </a:prstGeom>
        <a:solidFill>
          <a:schemeClr val="accent2">
            <a:hueOff val="1142525"/>
            <a:satOff val="-4444"/>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With cyber-attacks coming from every angle and some threats originating internally, having a faceted view of cybersecurity amplifies an organization’s capability to respond to security threats.</a:t>
          </a:r>
          <a:endParaRPr lang="en-US" sz="1400" kern="1200"/>
        </a:p>
      </dsp:txBody>
      <dsp:txXfrm>
        <a:off x="1836913" y="2702850"/>
        <a:ext cx="6936588" cy="738408"/>
      </dsp:txXfrm>
    </dsp:sp>
    <dsp:sp modelId="{0822B10F-C642-41FF-8F2A-B25E70992954}">
      <dsp:nvSpPr>
        <dsp:cNvPr id="0" name=""/>
        <dsp:cNvSpPr/>
      </dsp:nvSpPr>
      <dsp:spPr>
        <a:xfrm>
          <a:off x="2418587" y="3573169"/>
          <a:ext cx="8097012" cy="784354"/>
        </a:xfrm>
        <a:prstGeom prst="roundRect">
          <a:avLst>
            <a:gd name="adj" fmla="val 10000"/>
          </a:avLst>
        </a:prstGeom>
        <a:solidFill>
          <a:schemeClr val="accent2">
            <a:hueOff val="1523367"/>
            <a:satOff val="-592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a:t>Security audits are an important tool and method for operating an up-to-date and effective information security program.</a:t>
          </a:r>
          <a:endParaRPr lang="en-US" sz="1400" kern="1200"/>
        </a:p>
      </dsp:txBody>
      <dsp:txXfrm>
        <a:off x="2441560" y="3596142"/>
        <a:ext cx="6936588" cy="738408"/>
      </dsp:txXfrm>
    </dsp:sp>
    <dsp:sp modelId="{DF843D94-7007-4B36-AED5-9F0BCF5D2C6B}">
      <dsp:nvSpPr>
        <dsp:cNvPr id="0" name=""/>
        <dsp:cNvSpPr/>
      </dsp:nvSpPr>
      <dsp:spPr>
        <a:xfrm>
          <a:off x="7587181" y="573014"/>
          <a:ext cx="509830" cy="50983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1893" y="573014"/>
        <a:ext cx="280406" cy="383647"/>
      </dsp:txXfrm>
    </dsp:sp>
    <dsp:sp modelId="{09F0C7CB-1AA6-4B0E-A08B-5AA32FE76677}">
      <dsp:nvSpPr>
        <dsp:cNvPr id="0" name=""/>
        <dsp:cNvSpPr/>
      </dsp:nvSpPr>
      <dsp:spPr>
        <a:xfrm>
          <a:off x="8191828" y="1466306"/>
          <a:ext cx="509830" cy="509830"/>
        </a:xfrm>
        <a:prstGeom prst="downArrow">
          <a:avLst>
            <a:gd name="adj1" fmla="val 55000"/>
            <a:gd name="adj2" fmla="val 45000"/>
          </a:avLst>
        </a:prstGeom>
        <a:solidFill>
          <a:schemeClr val="accent2">
            <a:tint val="40000"/>
            <a:alpha val="90000"/>
            <a:hueOff val="573466"/>
            <a:satOff val="-1434"/>
            <a:lumOff val="23"/>
            <a:alphaOff val="0"/>
          </a:schemeClr>
        </a:solidFill>
        <a:ln w="12700" cap="flat" cmpd="sng" algn="ctr">
          <a:solidFill>
            <a:schemeClr val="accent2">
              <a:tint val="40000"/>
              <a:alpha val="90000"/>
              <a:hueOff val="573466"/>
              <a:satOff val="-1434"/>
              <a:lumOff val="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6540" y="1466306"/>
        <a:ext cx="280406" cy="383647"/>
      </dsp:txXfrm>
    </dsp:sp>
    <dsp:sp modelId="{6162AA20-C501-4ECC-A180-0DF9B2174A54}">
      <dsp:nvSpPr>
        <dsp:cNvPr id="0" name=""/>
        <dsp:cNvSpPr/>
      </dsp:nvSpPr>
      <dsp:spPr>
        <a:xfrm>
          <a:off x="8796475" y="2346526"/>
          <a:ext cx="509830" cy="509830"/>
        </a:xfrm>
        <a:prstGeom prst="downArrow">
          <a:avLst>
            <a:gd name="adj1" fmla="val 55000"/>
            <a:gd name="adj2" fmla="val 45000"/>
          </a:avLst>
        </a:prstGeom>
        <a:solidFill>
          <a:schemeClr val="accent2">
            <a:tint val="40000"/>
            <a:alpha val="90000"/>
            <a:hueOff val="1146933"/>
            <a:satOff val="-2867"/>
            <a:lumOff val="47"/>
            <a:alphaOff val="0"/>
          </a:schemeClr>
        </a:solidFill>
        <a:ln w="12700" cap="flat" cmpd="sng" algn="ctr">
          <a:solidFill>
            <a:schemeClr val="accent2">
              <a:tint val="40000"/>
              <a:alpha val="90000"/>
              <a:hueOff val="1146933"/>
              <a:satOff val="-2867"/>
              <a:lumOff val="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187" y="2346526"/>
        <a:ext cx="280406" cy="383647"/>
      </dsp:txXfrm>
    </dsp:sp>
    <dsp:sp modelId="{C709D46B-98B2-4B0B-A078-A1182237A4C2}">
      <dsp:nvSpPr>
        <dsp:cNvPr id="0" name=""/>
        <dsp:cNvSpPr/>
      </dsp:nvSpPr>
      <dsp:spPr>
        <a:xfrm>
          <a:off x="9401122" y="3248534"/>
          <a:ext cx="509830" cy="509830"/>
        </a:xfrm>
        <a:prstGeom prst="downArrow">
          <a:avLst>
            <a:gd name="adj1" fmla="val 55000"/>
            <a:gd name="adj2" fmla="val 45000"/>
          </a:avLst>
        </a:prstGeom>
        <a:solidFill>
          <a:schemeClr val="accent2">
            <a:tint val="40000"/>
            <a:alpha val="90000"/>
            <a:hueOff val="1720399"/>
            <a:satOff val="-4301"/>
            <a:lumOff val="70"/>
            <a:alphaOff val="0"/>
          </a:schemeClr>
        </a:solidFill>
        <a:ln w="12700" cap="flat" cmpd="sng" algn="ctr">
          <a:solidFill>
            <a:schemeClr val="accent2">
              <a:tint val="40000"/>
              <a:alpha val="90000"/>
              <a:hueOff val="1720399"/>
              <a:satOff val="-4301"/>
              <a:lumOff val="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5834" y="3248534"/>
        <a:ext cx="280406" cy="383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8EDB59-4E92-4365-89CD-4F1FE379D682}">
      <dsp:nvSpPr>
        <dsp:cNvPr id="0" name=""/>
        <dsp:cNvSpPr/>
      </dsp:nvSpPr>
      <dsp:spPr>
        <a:xfrm>
          <a:off x="0" y="107878"/>
          <a:ext cx="10168127"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A cybersecurity audit, is a comprehensive assessment of organization’s information systems; </a:t>
          </a:r>
          <a:endParaRPr lang="en-US" sz="1800" kern="1200"/>
        </a:p>
      </dsp:txBody>
      <dsp:txXfrm>
        <a:off x="34906" y="142784"/>
        <a:ext cx="10098315" cy="645240"/>
      </dsp:txXfrm>
    </dsp:sp>
    <dsp:sp modelId="{6F5031DF-607A-4B07-90B1-F61F8FC24777}">
      <dsp:nvSpPr>
        <dsp:cNvPr id="0" name=""/>
        <dsp:cNvSpPr/>
      </dsp:nvSpPr>
      <dsp:spPr>
        <a:xfrm>
          <a:off x="0" y="874771"/>
          <a:ext cx="10168127"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ro-RO" sz="1800" kern="1200" dirty="0"/>
            <a:t>This </a:t>
          </a:r>
          <a:r>
            <a:rPr lang="en-GB" sz="1800" kern="1200" dirty="0"/>
            <a:t>assessment measures your information system’s security against an audit checklist of industry best practices, externally established standards, and/or federal regulations. </a:t>
          </a:r>
          <a:endParaRPr lang="en-US" sz="1800" kern="1200" dirty="0"/>
        </a:p>
      </dsp:txBody>
      <dsp:txXfrm>
        <a:off x="34906" y="909677"/>
        <a:ext cx="10098315" cy="645240"/>
      </dsp:txXfrm>
    </dsp:sp>
    <dsp:sp modelId="{1B86AEB1-F95C-4A5F-B50D-D3558910A6EC}">
      <dsp:nvSpPr>
        <dsp:cNvPr id="0" name=""/>
        <dsp:cNvSpPr/>
      </dsp:nvSpPr>
      <dsp:spPr>
        <a:xfrm>
          <a:off x="0" y="1641664"/>
          <a:ext cx="10168127"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A comprehensive security audit will assess an organization’s security controls relating to the following: </a:t>
          </a:r>
          <a:endParaRPr lang="en-US" sz="1800" kern="1200" dirty="0"/>
        </a:p>
      </dsp:txBody>
      <dsp:txXfrm>
        <a:off x="34906" y="1676570"/>
        <a:ext cx="10098315" cy="645240"/>
      </dsp:txXfrm>
    </dsp:sp>
    <dsp:sp modelId="{9F6C6BEB-278E-47E4-A68F-FA93C3865C91}">
      <dsp:nvSpPr>
        <dsp:cNvPr id="0" name=""/>
        <dsp:cNvSpPr/>
      </dsp:nvSpPr>
      <dsp:spPr>
        <a:xfrm>
          <a:off x="0" y="2356717"/>
          <a:ext cx="10168127" cy="1229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83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dirty="0"/>
            <a:t>Physical components of information system and the environment in which the information system is housed. </a:t>
          </a:r>
          <a:endParaRPr lang="en-US" sz="1400" kern="1200" dirty="0"/>
        </a:p>
        <a:p>
          <a:pPr marL="114300" lvl="1" indent="-114300" algn="l" defTabSz="622300">
            <a:lnSpc>
              <a:spcPct val="90000"/>
            </a:lnSpc>
            <a:spcBef>
              <a:spcPct val="0"/>
            </a:spcBef>
            <a:spcAft>
              <a:spcPct val="20000"/>
            </a:spcAft>
            <a:buChar char="•"/>
          </a:pPr>
          <a:r>
            <a:rPr lang="en-GB" sz="1400" kern="1200"/>
            <a:t>Applications and software, including security patches your systems administrators, have already implemented.</a:t>
          </a:r>
          <a:endParaRPr lang="en-US" sz="1400" kern="1200"/>
        </a:p>
        <a:p>
          <a:pPr marL="114300" lvl="1" indent="-114300" algn="l" defTabSz="622300">
            <a:lnSpc>
              <a:spcPct val="90000"/>
            </a:lnSpc>
            <a:spcBef>
              <a:spcPct val="0"/>
            </a:spcBef>
            <a:spcAft>
              <a:spcPct val="20000"/>
            </a:spcAft>
            <a:buChar char="•"/>
          </a:pPr>
          <a:r>
            <a:rPr lang="en-GB" sz="1400" kern="1200"/>
            <a:t>Network vulnerabilities, including public and private access and firewall configurations. </a:t>
          </a:r>
          <a:endParaRPr lang="en-US" sz="1400" kern="1200"/>
        </a:p>
        <a:p>
          <a:pPr marL="114300" lvl="1" indent="-114300" algn="l" defTabSz="622300">
            <a:lnSpc>
              <a:spcPct val="90000"/>
            </a:lnSpc>
            <a:spcBef>
              <a:spcPct val="0"/>
            </a:spcBef>
            <a:spcAft>
              <a:spcPct val="20000"/>
            </a:spcAft>
            <a:buChar char="•"/>
          </a:pPr>
          <a:r>
            <a:rPr lang="en-GB" sz="1400" kern="1200"/>
            <a:t>The human dimension, including how employees collect, share, and store highly sensitive information. </a:t>
          </a:r>
          <a:endParaRPr lang="en-US" sz="1400" kern="1200"/>
        </a:p>
        <a:p>
          <a:pPr marL="114300" lvl="1" indent="-114300" algn="l" defTabSz="622300">
            <a:lnSpc>
              <a:spcPct val="90000"/>
            </a:lnSpc>
            <a:spcBef>
              <a:spcPct val="0"/>
            </a:spcBef>
            <a:spcAft>
              <a:spcPct val="20000"/>
            </a:spcAft>
            <a:buChar char="•"/>
          </a:pPr>
          <a:r>
            <a:rPr lang="en-GB" sz="1400" kern="1200"/>
            <a:t>The organization’s overall security strategy, including security policies, organization charts, and risk assessments.</a:t>
          </a:r>
          <a:endParaRPr lang="en-US" sz="1400" kern="1200"/>
        </a:p>
      </dsp:txBody>
      <dsp:txXfrm>
        <a:off x="0" y="2356717"/>
        <a:ext cx="10168127" cy="122958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5E5C4-133D-401E-BAD6-D880B7F8F53C}" type="datetimeFigureOut">
              <a:rPr lang="en-GB" smtClean="0"/>
              <a:t>11/01/2024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45E80-492D-4F67-A3D8-AB8096AF4EBC}" type="slidenum">
              <a:rPr lang="en-GB" smtClean="0"/>
              <a:t>‹#›</a:t>
            </a:fld>
            <a:endParaRPr lang="en-GB"/>
          </a:p>
        </p:txBody>
      </p:sp>
    </p:spTree>
    <p:extLst>
      <p:ext uri="{BB962C8B-B14F-4D97-AF65-F5344CB8AC3E}">
        <p14:creationId xmlns:p14="http://schemas.microsoft.com/office/powerpoint/2010/main" val="274933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a:t>
            </a:fld>
            <a:endParaRPr lang="en-GB"/>
          </a:p>
        </p:txBody>
      </p:sp>
    </p:spTree>
    <p:extLst>
      <p:ext uri="{BB962C8B-B14F-4D97-AF65-F5344CB8AC3E}">
        <p14:creationId xmlns:p14="http://schemas.microsoft.com/office/powerpoint/2010/main" val="3736088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3. Consultați registrele/jurnalele și răspunsurile la evenimente Examinați activitatea în rețea și jurnalele de evenimente. Urmărirea îndeaproape a jurnalelor vă va ajuta să vă asigurați că numai angajații cu permisiunile corespunzătoare accesează date restricționate și că acești angajați respectă măsurile de securitate adecvate. Registrele/jurnalele de audit pot oferi informații valoroase pentru efectuarea răspunsului la incident și a analizei cauzei principale – acestea ar trebui păstrate în conformitate cu politicile de securitate ale organizației. Dacă personalul de monitorizare semnalează o problemă, echipele de răspuns ar trebui să fie pregătite să acționeze. Crearea de șabloane și proceduri standard de operare pentru evenimente obișnuite poate fi o modalitate ușoară de a eficientiza auditurile de conformitate și securitate. </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10</a:t>
            </a:fld>
            <a:endParaRPr lang="en-GB"/>
          </a:p>
        </p:txBody>
      </p:sp>
    </p:spTree>
    <p:extLst>
      <p:ext uri="{BB962C8B-B14F-4D97-AF65-F5344CB8AC3E}">
        <p14:creationId xmlns:p14="http://schemas.microsoft.com/office/powerpoint/2010/main" val="305790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4. Identificați vulnerabilități </a:t>
            </a:r>
          </a:p>
          <a:p>
            <a:endParaRPr lang="ro-RO" dirty="0"/>
          </a:p>
          <a:p>
            <a:endParaRPr lang="ro-RO" dirty="0"/>
          </a:p>
          <a:p>
            <a:r>
              <a:rPr lang="ro-RO" dirty="0"/>
              <a:t>Înainte de a efectua un test de penetrare sau o evaluare a vulnerabilității, auditul de securitate ar trebui să descopere unele dintre cele mai flagrante vulnerabilități, cum ar fi dacă un patch de securitate este învechit sau parolele angajaților nu au fost modificate de peste un an. Auditurile regulate de securitate fac testele de penetrare și evaluările vulnerabilităților mai eficiente și eficiente. Auditurile de securitate ar trebui să identifice, de asemenea, lacune în politici și controale de securitate, permițând organizației să remedieze astfel de constatări.</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11</a:t>
            </a:fld>
            <a:endParaRPr lang="en-GB"/>
          </a:p>
        </p:txBody>
      </p:sp>
    </p:spTree>
    <p:extLst>
      <p:ext uri="{BB962C8B-B14F-4D97-AF65-F5344CB8AC3E}">
        <p14:creationId xmlns:p14="http://schemas.microsoft.com/office/powerpoint/2010/main" val="4211040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5. Implementați protecții </a:t>
            </a:r>
          </a:p>
          <a:p>
            <a:endParaRPr lang="ro-RO" dirty="0"/>
          </a:p>
          <a:p>
            <a:endParaRPr lang="ro-RO" dirty="0"/>
          </a:p>
          <a:p>
            <a:r>
              <a:rPr lang="ro-RO" dirty="0"/>
              <a:t>Odată ce ați revizuit vulnerabilitățile organizației și ați confirmat că personalul este instruit și urmează protocolul adecvat, asigurați-vă că organizația folosește controale interne pentru a preveni riscurile. Organizațiile care efectuează audituri anuale de securitate vor dori să-și revizuiască și să aprobe politicile de securitate în mod regulat, iar proprietarii de control ar trebui să verifice dacă există documentație suficientă pentru a arăta că controalele funcționează conform prevederilor.</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12</a:t>
            </a:fld>
            <a:endParaRPr lang="en-GB"/>
          </a:p>
        </p:txBody>
      </p:sp>
    </p:spTree>
    <p:extLst>
      <p:ext uri="{BB962C8B-B14F-4D97-AF65-F5344CB8AC3E}">
        <p14:creationId xmlns:p14="http://schemas.microsoft.com/office/powerpoint/2010/main" val="235754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Procesul de audit de securitate </a:t>
            </a:r>
          </a:p>
          <a:p>
            <a:endParaRPr lang="ro-RO" dirty="0"/>
          </a:p>
          <a:p>
            <a:r>
              <a:rPr lang="ro-RO" dirty="0"/>
              <a:t>Modul în care efectuați un audit de securitate depinde de criteriile utilizate pentru evaluarea sistemelor informaționale ale organizației. </a:t>
            </a:r>
          </a:p>
          <a:p>
            <a:endParaRPr lang="ro-RO" dirty="0"/>
          </a:p>
          <a:p>
            <a:r>
              <a:rPr lang="ro-RO" dirty="0"/>
              <a:t>Un audit de securitate complet implică adesea auditori interni sau externi ai organizației, iar pașii depind de măsurile externe de conformitate pe care trebuie să le îndeplinească organizația. </a:t>
            </a:r>
          </a:p>
          <a:p>
            <a:endParaRPr lang="ro-RO" dirty="0"/>
          </a:p>
          <a:p>
            <a:r>
              <a:rPr lang="ro-RO" dirty="0"/>
              <a:t>Un audit de securitate va implica interviuri cu părțile interesate pentru a înțelege datele sensibile conținute, controalele de securitate aplicate pentru a proteja activele și modul în care infrastructura funcționează împreună. </a:t>
            </a:r>
          </a:p>
          <a:p>
            <a:endParaRPr lang="ro-RO" dirty="0"/>
          </a:p>
          <a:p>
            <a:r>
              <a:rPr lang="ro-RO" dirty="0"/>
              <a:t>Aceste interviuri pot acoperi, de asemenea, mediul IT mai larg, inclusiv firewall-uri perimetrale, orice încălcare anterioară a datelor și orice incidente recente. </a:t>
            </a:r>
          </a:p>
          <a:p>
            <a:endParaRPr lang="ro-RO" dirty="0"/>
          </a:p>
          <a:p>
            <a:r>
              <a:rPr lang="ro-RO" dirty="0"/>
              <a:t>Unii auditori pot dori, de asemenea, să observe executarea controalelor în timp real.</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13</a:t>
            </a:fld>
            <a:endParaRPr lang="en-GB"/>
          </a:p>
        </p:txBody>
      </p:sp>
    </p:spTree>
    <p:extLst>
      <p:ext uri="{BB962C8B-B14F-4D97-AF65-F5344CB8AC3E}">
        <p14:creationId xmlns:p14="http://schemas.microsoft.com/office/powerpoint/2010/main" val="3783783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Într-un audit de securitate, așteptați-vă ca echipa de audit să solicite anumite documente și jurnale de examinat, inclusiv politici de securitate relevante, liste de verificare, diagrame și tichete.</a:t>
            </a:r>
          </a:p>
          <a:p>
            <a:endParaRPr lang="ro-RO" dirty="0"/>
          </a:p>
          <a:p>
            <a:r>
              <a:rPr lang="ro-RO" dirty="0"/>
              <a:t> Ei vor inspecta aceste artefacte pentru a determina dacă practicile de securitate sunt efectuate conform politicii. </a:t>
            </a:r>
          </a:p>
          <a:p>
            <a:endParaRPr lang="ro-RO" dirty="0"/>
          </a:p>
          <a:p>
            <a:r>
              <a:rPr lang="ro-RO" dirty="0"/>
              <a:t>Practicienii de audit din spațiul securității cibernetice pot alege chiar să execute teste de penetrare sau scanări de vulnerabilitate în timpul auditului sau să folosească tehnologia automatizată pentru a efectua anumite proceduri de audit pentru ei.</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14</a:t>
            </a:fld>
            <a:endParaRPr lang="en-GB"/>
          </a:p>
        </p:txBody>
      </p:sp>
    </p:spTree>
    <p:extLst>
      <p:ext uri="{BB962C8B-B14F-4D97-AF65-F5344CB8AC3E}">
        <p14:creationId xmlns:p14="http://schemas.microsoft.com/office/powerpoint/2010/main" val="4014612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Auditurile de securitate, în funcție de obiectivul organizației, pot fi efectuate de o funcție de audit intern sau de o firmă de audit extern. </a:t>
            </a:r>
          </a:p>
          <a:p>
            <a:endParaRPr lang="ro-RO" dirty="0"/>
          </a:p>
          <a:p>
            <a:r>
              <a:rPr lang="ro-RO" dirty="0"/>
              <a:t>Atunci când se urmăresc certificări sau atestări, este de obicei necesar un audit de conformitate terță parte. </a:t>
            </a:r>
          </a:p>
          <a:p>
            <a:endParaRPr lang="ro-RO" dirty="0"/>
          </a:p>
          <a:p>
            <a:r>
              <a:rPr lang="ro-RO" dirty="0"/>
              <a:t>Există avantaje abordării auditului intern și extern al securității. </a:t>
            </a:r>
          </a:p>
          <a:p>
            <a:endParaRPr lang="ro-RO" dirty="0"/>
          </a:p>
          <a:p>
            <a:r>
              <a:rPr lang="ro-RO" dirty="0"/>
              <a:t>Auditorii externi tind să aibă punctul de vedere al unui străin și pot aduce perspective unice la masă. </a:t>
            </a:r>
          </a:p>
          <a:p>
            <a:endParaRPr lang="ro-RO" dirty="0"/>
          </a:p>
          <a:p>
            <a:r>
              <a:rPr lang="ro-RO" dirty="0"/>
              <a:t>Între timp, auditorii interni au o familiaritate profundă cu organizația, controalele și sistemele, permițându-le să construiască relații cu părțile interesate cheie și să optimizeze procesele.</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15</a:t>
            </a:fld>
            <a:endParaRPr lang="en-GB"/>
          </a:p>
        </p:txBody>
      </p:sp>
    </p:spTree>
    <p:extLst>
      <p:ext uri="{BB962C8B-B14F-4D97-AF65-F5344CB8AC3E}">
        <p14:creationId xmlns:p14="http://schemas.microsoft.com/office/powerpoint/2010/main" val="835274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 audit de </a:t>
            </a:r>
            <a:r>
              <a:rPr lang="en-GB" dirty="0" err="1"/>
              <a:t>securitate</a:t>
            </a:r>
            <a:r>
              <a:rPr lang="en-GB" dirty="0"/>
              <a:t> </a:t>
            </a:r>
            <a:r>
              <a:rPr lang="en-GB" dirty="0" err="1"/>
              <a:t>cibernetică</a:t>
            </a:r>
            <a:r>
              <a:rPr lang="en-GB" dirty="0"/>
              <a:t> </a:t>
            </a:r>
            <a:r>
              <a:rPr lang="en-GB" dirty="0" err="1"/>
              <a:t>este</a:t>
            </a:r>
            <a:r>
              <a:rPr lang="en-GB" dirty="0"/>
              <a:t> o </a:t>
            </a:r>
            <a:r>
              <a:rPr lang="en-GB" dirty="0" err="1"/>
              <a:t>evaluare</a:t>
            </a:r>
            <a:r>
              <a:rPr lang="en-GB" dirty="0"/>
              <a:t> </a:t>
            </a:r>
            <a:r>
              <a:rPr lang="en-GB" dirty="0" err="1"/>
              <a:t>cuprinzătoare</a:t>
            </a:r>
            <a:r>
              <a:rPr lang="en-GB" dirty="0"/>
              <a:t> a </a:t>
            </a:r>
            <a:r>
              <a:rPr lang="en-GB" dirty="0" err="1"/>
              <a:t>sistemelor</a:t>
            </a:r>
            <a:r>
              <a:rPr lang="en-GB" dirty="0"/>
              <a:t> </a:t>
            </a:r>
            <a:r>
              <a:rPr lang="en-GB" dirty="0" err="1"/>
              <a:t>informaționale</a:t>
            </a:r>
            <a:r>
              <a:rPr lang="en-GB" dirty="0"/>
              <a:t> ale </a:t>
            </a:r>
            <a:r>
              <a:rPr lang="en-GB" dirty="0" err="1"/>
              <a:t>organizației</a:t>
            </a:r>
            <a:r>
              <a:rPr lang="en-GB" dirty="0"/>
              <a:t>; </a:t>
            </a:r>
            <a:endParaRPr lang="ro-RO" dirty="0"/>
          </a:p>
          <a:p>
            <a:r>
              <a:rPr lang="en-GB" dirty="0"/>
              <a:t>de </a:t>
            </a:r>
            <a:r>
              <a:rPr lang="en-GB" dirty="0" err="1"/>
              <a:t>obicei</a:t>
            </a:r>
            <a:r>
              <a:rPr lang="en-GB" dirty="0"/>
              <a:t>, </a:t>
            </a:r>
            <a:r>
              <a:rPr lang="en-GB" dirty="0" err="1"/>
              <a:t>această</a:t>
            </a:r>
            <a:r>
              <a:rPr lang="en-GB" dirty="0"/>
              <a:t> </a:t>
            </a:r>
            <a:r>
              <a:rPr lang="en-GB" dirty="0" err="1"/>
              <a:t>evaluare</a:t>
            </a:r>
            <a:r>
              <a:rPr lang="en-GB" dirty="0"/>
              <a:t> </a:t>
            </a:r>
            <a:r>
              <a:rPr lang="en-GB" dirty="0" err="1"/>
              <a:t>măsoară</a:t>
            </a:r>
            <a:r>
              <a:rPr lang="en-GB" dirty="0"/>
              <a:t> </a:t>
            </a:r>
            <a:r>
              <a:rPr lang="en-GB" dirty="0" err="1"/>
              <a:t>securitatea</a:t>
            </a:r>
            <a:r>
              <a:rPr lang="en-GB" dirty="0"/>
              <a:t> </a:t>
            </a:r>
            <a:r>
              <a:rPr lang="en-GB" dirty="0" err="1"/>
              <a:t>sistemului</a:t>
            </a:r>
            <a:r>
              <a:rPr lang="en-GB" dirty="0"/>
              <a:t> </a:t>
            </a:r>
            <a:r>
              <a:rPr lang="en-GB" dirty="0" err="1"/>
              <a:t>dumneavoastră</a:t>
            </a:r>
            <a:r>
              <a:rPr lang="en-GB" dirty="0"/>
              <a:t> de </a:t>
            </a:r>
            <a:r>
              <a:rPr lang="en-GB" dirty="0" err="1"/>
              <a:t>informații</a:t>
            </a:r>
            <a:r>
              <a:rPr lang="en-GB" dirty="0"/>
              <a:t> </a:t>
            </a:r>
            <a:r>
              <a:rPr lang="en-GB" dirty="0" err="1"/>
              <a:t>în</a:t>
            </a:r>
            <a:r>
              <a:rPr lang="en-GB" dirty="0"/>
              <a:t> </a:t>
            </a:r>
            <a:r>
              <a:rPr lang="en-GB" dirty="0" err="1"/>
              <a:t>raport</a:t>
            </a:r>
            <a:r>
              <a:rPr lang="en-GB" dirty="0"/>
              <a:t> cu o </a:t>
            </a:r>
            <a:r>
              <a:rPr lang="en-GB" dirty="0" err="1"/>
              <a:t>listă</a:t>
            </a:r>
            <a:r>
              <a:rPr lang="en-GB" dirty="0"/>
              <a:t> de </a:t>
            </a:r>
            <a:r>
              <a:rPr lang="en-GB" dirty="0" err="1"/>
              <a:t>verificare</a:t>
            </a:r>
            <a:r>
              <a:rPr lang="en-GB" dirty="0"/>
              <a:t> a </a:t>
            </a:r>
            <a:r>
              <a:rPr lang="en-GB" dirty="0" err="1"/>
              <a:t>celor</a:t>
            </a:r>
            <a:r>
              <a:rPr lang="en-GB" dirty="0"/>
              <a:t> </a:t>
            </a:r>
            <a:r>
              <a:rPr lang="en-GB" dirty="0" err="1"/>
              <a:t>mai</a:t>
            </a:r>
            <a:r>
              <a:rPr lang="en-GB" dirty="0"/>
              <a:t> </a:t>
            </a:r>
            <a:r>
              <a:rPr lang="en-GB" dirty="0" err="1"/>
              <a:t>bune</a:t>
            </a:r>
            <a:r>
              <a:rPr lang="en-GB" dirty="0"/>
              <a:t> </a:t>
            </a:r>
            <a:r>
              <a:rPr lang="en-GB" dirty="0" err="1"/>
              <a:t>practici</a:t>
            </a:r>
            <a:r>
              <a:rPr lang="en-GB" dirty="0"/>
              <a:t> din </a:t>
            </a:r>
            <a:r>
              <a:rPr lang="en-GB" dirty="0" err="1"/>
              <a:t>industrie</a:t>
            </a:r>
            <a:r>
              <a:rPr lang="en-GB" dirty="0"/>
              <a:t>, </a:t>
            </a:r>
            <a:r>
              <a:rPr lang="en-GB" dirty="0" err="1"/>
              <a:t>standarde</a:t>
            </a:r>
            <a:r>
              <a:rPr lang="en-GB" dirty="0"/>
              <a:t> </a:t>
            </a:r>
            <a:r>
              <a:rPr lang="en-GB" dirty="0" err="1"/>
              <a:t>stabilite</a:t>
            </a:r>
            <a:r>
              <a:rPr lang="en-GB" dirty="0"/>
              <a:t> extern </a:t>
            </a:r>
            <a:r>
              <a:rPr lang="en-GB" dirty="0" err="1"/>
              <a:t>și</a:t>
            </a:r>
            <a:r>
              <a:rPr lang="en-GB" dirty="0"/>
              <a:t>/</a:t>
            </a:r>
            <a:r>
              <a:rPr lang="en-GB" dirty="0" err="1"/>
              <a:t>sau</a:t>
            </a:r>
            <a:r>
              <a:rPr lang="en-GB" dirty="0"/>
              <a:t> </a:t>
            </a:r>
            <a:r>
              <a:rPr lang="en-GB" dirty="0" err="1"/>
              <a:t>reglementări</a:t>
            </a:r>
            <a:r>
              <a:rPr lang="en-GB" dirty="0"/>
              <a:t> </a:t>
            </a:r>
            <a:r>
              <a:rPr lang="en-GB" dirty="0" err="1"/>
              <a:t>federale</a:t>
            </a:r>
            <a:r>
              <a:rPr lang="en-GB" dirty="0"/>
              <a:t>.</a:t>
            </a:r>
            <a:endParaRPr lang="ro-RO" dirty="0"/>
          </a:p>
          <a:p>
            <a:r>
              <a:rPr lang="en-GB" dirty="0"/>
              <a:t>Un audit de </a:t>
            </a:r>
            <a:r>
              <a:rPr lang="en-GB" dirty="0" err="1"/>
              <a:t>securitate</a:t>
            </a:r>
            <a:r>
              <a:rPr lang="en-GB" dirty="0"/>
              <a:t> </a:t>
            </a:r>
            <a:r>
              <a:rPr lang="en-GB" dirty="0" err="1"/>
              <a:t>cuprinzător</a:t>
            </a:r>
            <a:r>
              <a:rPr lang="en-GB" dirty="0"/>
              <a:t> </a:t>
            </a:r>
            <a:r>
              <a:rPr lang="en-GB" dirty="0" err="1"/>
              <a:t>va</a:t>
            </a:r>
            <a:r>
              <a:rPr lang="en-GB" dirty="0"/>
              <a:t> </a:t>
            </a:r>
            <a:r>
              <a:rPr lang="en-GB" dirty="0" err="1"/>
              <a:t>evalua</a:t>
            </a:r>
            <a:r>
              <a:rPr lang="en-GB" dirty="0"/>
              <a:t> </a:t>
            </a:r>
            <a:r>
              <a:rPr lang="en-GB" dirty="0" err="1"/>
              <a:t>controalele</a:t>
            </a:r>
            <a:r>
              <a:rPr lang="en-GB" dirty="0"/>
              <a:t> de </a:t>
            </a:r>
            <a:r>
              <a:rPr lang="en-GB" dirty="0" err="1"/>
              <a:t>securitate</a:t>
            </a:r>
            <a:r>
              <a:rPr lang="en-GB" dirty="0"/>
              <a:t> ale </a:t>
            </a:r>
            <a:r>
              <a:rPr lang="en-GB" dirty="0" err="1"/>
              <a:t>unei</a:t>
            </a:r>
            <a:r>
              <a:rPr lang="en-GB" dirty="0"/>
              <a:t> </a:t>
            </a:r>
            <a:r>
              <a:rPr lang="en-GB" dirty="0" err="1"/>
              <a:t>organizații</a:t>
            </a:r>
            <a:r>
              <a:rPr lang="en-GB" dirty="0"/>
              <a:t> </a:t>
            </a:r>
            <a:r>
              <a:rPr lang="en-GB" dirty="0" err="1"/>
              <a:t>referitoare</a:t>
            </a:r>
            <a:r>
              <a:rPr lang="en-GB" dirty="0"/>
              <a:t> la </a:t>
            </a:r>
            <a:r>
              <a:rPr lang="en-GB" dirty="0" err="1"/>
              <a:t>următoarele</a:t>
            </a:r>
            <a:r>
              <a:rPr lang="en-GB" dirty="0"/>
              <a:t>:</a:t>
            </a:r>
            <a:endParaRPr lang="ro-RO" dirty="0"/>
          </a:p>
          <a:p>
            <a:endParaRPr lang="ro-RO" dirty="0"/>
          </a:p>
          <a:p>
            <a:r>
              <a:rPr lang="en-GB" dirty="0" err="1"/>
              <a:t>Componentele</a:t>
            </a:r>
            <a:r>
              <a:rPr lang="en-GB" dirty="0"/>
              <a:t> </a:t>
            </a:r>
            <a:r>
              <a:rPr lang="en-GB" dirty="0" err="1"/>
              <a:t>fizice</a:t>
            </a:r>
            <a:r>
              <a:rPr lang="en-GB" dirty="0"/>
              <a:t> ale </a:t>
            </a:r>
            <a:r>
              <a:rPr lang="en-GB" dirty="0" err="1"/>
              <a:t>sistemului</a:t>
            </a:r>
            <a:r>
              <a:rPr lang="en-GB" dirty="0"/>
              <a:t> </a:t>
            </a:r>
            <a:r>
              <a:rPr lang="en-GB" dirty="0" err="1"/>
              <a:t>informațional</a:t>
            </a:r>
            <a:r>
              <a:rPr lang="en-GB" dirty="0"/>
              <a:t> </a:t>
            </a:r>
            <a:r>
              <a:rPr lang="en-GB" dirty="0" err="1"/>
              <a:t>și</a:t>
            </a:r>
            <a:r>
              <a:rPr lang="en-GB" dirty="0"/>
              <a:t> </a:t>
            </a:r>
            <a:r>
              <a:rPr lang="en-GB" dirty="0" err="1"/>
              <a:t>mediul</a:t>
            </a:r>
            <a:r>
              <a:rPr lang="en-GB" dirty="0"/>
              <a:t> </a:t>
            </a:r>
            <a:r>
              <a:rPr lang="en-GB" dirty="0" err="1"/>
              <a:t>în</a:t>
            </a:r>
            <a:r>
              <a:rPr lang="en-GB" dirty="0"/>
              <a:t> care </a:t>
            </a:r>
            <a:r>
              <a:rPr lang="en-GB" dirty="0" err="1"/>
              <a:t>este</a:t>
            </a:r>
            <a:r>
              <a:rPr lang="en-GB" dirty="0"/>
              <a:t> </a:t>
            </a:r>
            <a:r>
              <a:rPr lang="en-GB" dirty="0" err="1"/>
              <a:t>găzduit</a:t>
            </a:r>
            <a:r>
              <a:rPr lang="en-GB" dirty="0"/>
              <a:t> </a:t>
            </a:r>
            <a:r>
              <a:rPr lang="en-GB" dirty="0" err="1"/>
              <a:t>sistemul</a:t>
            </a:r>
            <a:r>
              <a:rPr lang="en-GB" dirty="0"/>
              <a:t> </a:t>
            </a:r>
            <a:r>
              <a:rPr lang="en-GB" dirty="0" err="1"/>
              <a:t>informațional</a:t>
            </a:r>
            <a:r>
              <a:rPr lang="en-GB" dirty="0"/>
              <a:t>.</a:t>
            </a:r>
            <a:endParaRPr lang="ro-RO" dirty="0"/>
          </a:p>
          <a:p>
            <a:r>
              <a:rPr lang="en-GB" dirty="0" err="1"/>
              <a:t>Aplicațiile</a:t>
            </a:r>
            <a:r>
              <a:rPr lang="en-GB" dirty="0"/>
              <a:t> </a:t>
            </a:r>
            <a:r>
              <a:rPr lang="en-GB" dirty="0" err="1"/>
              <a:t>și</a:t>
            </a:r>
            <a:r>
              <a:rPr lang="en-GB" dirty="0"/>
              <a:t> software-</a:t>
            </a:r>
            <a:r>
              <a:rPr lang="en-GB" dirty="0" err="1"/>
              <a:t>ul</a:t>
            </a:r>
            <a:r>
              <a:rPr lang="en-GB" dirty="0"/>
              <a:t>, </a:t>
            </a:r>
            <a:r>
              <a:rPr lang="en-GB" dirty="0" err="1"/>
              <a:t>inclusiv</a:t>
            </a:r>
            <a:r>
              <a:rPr lang="en-GB" dirty="0"/>
              <a:t> </a:t>
            </a:r>
            <a:r>
              <a:rPr lang="en-GB" dirty="0" err="1"/>
              <a:t>corecțiile</a:t>
            </a:r>
            <a:r>
              <a:rPr lang="en-GB" dirty="0"/>
              <a:t> de </a:t>
            </a:r>
            <a:r>
              <a:rPr lang="en-GB" dirty="0" err="1"/>
              <a:t>securitate</a:t>
            </a:r>
            <a:r>
              <a:rPr lang="en-GB" dirty="0"/>
              <a:t>, </a:t>
            </a:r>
            <a:r>
              <a:rPr lang="en-GB" dirty="0" err="1"/>
              <a:t>administratorii</a:t>
            </a:r>
            <a:r>
              <a:rPr lang="en-GB" dirty="0"/>
              <a:t> </a:t>
            </a:r>
            <a:r>
              <a:rPr lang="en-GB" dirty="0" err="1"/>
              <a:t>dvs</a:t>
            </a:r>
            <a:r>
              <a:rPr lang="en-GB" dirty="0"/>
              <a:t>. de </a:t>
            </a:r>
            <a:r>
              <a:rPr lang="en-GB" dirty="0" err="1"/>
              <a:t>sisteme</a:t>
            </a:r>
            <a:r>
              <a:rPr lang="en-GB" dirty="0"/>
              <a:t> le-au </a:t>
            </a:r>
            <a:r>
              <a:rPr lang="en-GB" dirty="0" err="1"/>
              <a:t>implementat</a:t>
            </a:r>
            <a:r>
              <a:rPr lang="en-GB" dirty="0"/>
              <a:t> </a:t>
            </a:r>
            <a:r>
              <a:rPr lang="en-GB" dirty="0" err="1"/>
              <a:t>deja</a:t>
            </a:r>
            <a:r>
              <a:rPr lang="en-GB" dirty="0"/>
              <a:t>.</a:t>
            </a:r>
            <a:endParaRPr lang="ro-RO" dirty="0"/>
          </a:p>
          <a:p>
            <a:r>
              <a:rPr lang="ro-RO" dirty="0"/>
              <a:t>V</a:t>
            </a:r>
            <a:r>
              <a:rPr lang="en-GB" dirty="0" err="1"/>
              <a:t>ulnerabilitatea</a:t>
            </a:r>
            <a:r>
              <a:rPr lang="en-GB" dirty="0"/>
              <a:t> </a:t>
            </a:r>
            <a:r>
              <a:rPr lang="en-GB" dirty="0" err="1"/>
              <a:t>rețelei</a:t>
            </a:r>
            <a:r>
              <a:rPr lang="en-GB" dirty="0"/>
              <a:t>, </a:t>
            </a:r>
            <a:r>
              <a:rPr lang="en-GB" dirty="0" err="1"/>
              <a:t>inclusiv</a:t>
            </a:r>
            <a:r>
              <a:rPr lang="en-GB" dirty="0"/>
              <a:t> </a:t>
            </a:r>
            <a:r>
              <a:rPr lang="en-GB" dirty="0" err="1"/>
              <a:t>accesul</a:t>
            </a:r>
            <a:r>
              <a:rPr lang="en-GB" dirty="0"/>
              <a:t> public </a:t>
            </a:r>
            <a:r>
              <a:rPr lang="en-GB" dirty="0" err="1"/>
              <a:t>și</a:t>
            </a:r>
            <a:r>
              <a:rPr lang="en-GB" dirty="0"/>
              <a:t> </a:t>
            </a:r>
            <a:r>
              <a:rPr lang="en-GB" dirty="0" err="1"/>
              <a:t>privat</a:t>
            </a:r>
            <a:r>
              <a:rPr lang="en-GB" dirty="0"/>
              <a:t> </a:t>
            </a:r>
            <a:r>
              <a:rPr lang="en-GB" dirty="0" err="1"/>
              <a:t>și</a:t>
            </a:r>
            <a:r>
              <a:rPr lang="en-GB" dirty="0"/>
              <a:t> </a:t>
            </a:r>
            <a:r>
              <a:rPr lang="en-GB" dirty="0" err="1"/>
              <a:t>configurațiile</a:t>
            </a:r>
            <a:r>
              <a:rPr lang="en-GB" dirty="0"/>
              <a:t> firewall.</a:t>
            </a:r>
            <a:endParaRPr lang="ro-RO" dirty="0"/>
          </a:p>
          <a:p>
            <a:r>
              <a:rPr lang="en-GB" dirty="0" err="1"/>
              <a:t>Dimensiunea</a:t>
            </a:r>
            <a:r>
              <a:rPr lang="en-GB" dirty="0"/>
              <a:t> </a:t>
            </a:r>
            <a:r>
              <a:rPr lang="en-GB" dirty="0" err="1"/>
              <a:t>umană</a:t>
            </a:r>
            <a:r>
              <a:rPr lang="en-GB" dirty="0"/>
              <a:t>, </a:t>
            </a:r>
            <a:r>
              <a:rPr lang="en-GB" dirty="0" err="1"/>
              <a:t>inclusiv</a:t>
            </a:r>
            <a:r>
              <a:rPr lang="en-GB" dirty="0"/>
              <a:t> </a:t>
            </a:r>
            <a:r>
              <a:rPr lang="en-GB" dirty="0" err="1"/>
              <a:t>modul</a:t>
            </a:r>
            <a:r>
              <a:rPr lang="en-GB" dirty="0"/>
              <a:t> </a:t>
            </a:r>
            <a:r>
              <a:rPr lang="en-GB" dirty="0" err="1"/>
              <a:t>în</a:t>
            </a:r>
            <a:r>
              <a:rPr lang="en-GB" dirty="0"/>
              <a:t> care </a:t>
            </a:r>
            <a:r>
              <a:rPr lang="en-GB" dirty="0" err="1"/>
              <a:t>angajații</a:t>
            </a:r>
            <a:r>
              <a:rPr lang="en-GB" dirty="0"/>
              <a:t> </a:t>
            </a:r>
            <a:r>
              <a:rPr lang="en-GB" dirty="0" err="1"/>
              <a:t>colectează</a:t>
            </a:r>
            <a:r>
              <a:rPr lang="en-GB" dirty="0"/>
              <a:t>, </a:t>
            </a:r>
            <a:r>
              <a:rPr lang="en-GB" dirty="0" err="1"/>
              <a:t>partajează</a:t>
            </a:r>
            <a:r>
              <a:rPr lang="en-GB" dirty="0"/>
              <a:t> </a:t>
            </a:r>
            <a:r>
              <a:rPr lang="en-GB" dirty="0" err="1"/>
              <a:t>și</a:t>
            </a:r>
            <a:r>
              <a:rPr lang="en-GB" dirty="0"/>
              <a:t> </a:t>
            </a:r>
            <a:r>
              <a:rPr lang="en-GB" dirty="0" err="1"/>
              <a:t>stochează</a:t>
            </a:r>
            <a:r>
              <a:rPr lang="en-GB" dirty="0"/>
              <a:t> </a:t>
            </a:r>
            <a:r>
              <a:rPr lang="en-GB" dirty="0" err="1"/>
              <a:t>informații</a:t>
            </a:r>
            <a:r>
              <a:rPr lang="en-GB" dirty="0"/>
              <a:t> </a:t>
            </a:r>
            <a:r>
              <a:rPr lang="en-GB" dirty="0" err="1"/>
              <a:t>extrem</a:t>
            </a:r>
            <a:r>
              <a:rPr lang="en-GB" dirty="0"/>
              <a:t> de </a:t>
            </a:r>
            <a:r>
              <a:rPr lang="en-GB" dirty="0" err="1"/>
              <a:t>sensibile</a:t>
            </a:r>
            <a:r>
              <a:rPr lang="en-GB" dirty="0"/>
              <a:t>.</a:t>
            </a:r>
            <a:endParaRPr lang="ro-RO" dirty="0"/>
          </a:p>
          <a:p>
            <a:r>
              <a:rPr lang="en-GB" dirty="0" err="1"/>
              <a:t>Strategia</a:t>
            </a:r>
            <a:r>
              <a:rPr lang="en-GB" dirty="0"/>
              <a:t> </a:t>
            </a:r>
            <a:r>
              <a:rPr lang="en-GB" dirty="0" err="1"/>
              <a:t>generală</a:t>
            </a:r>
            <a:r>
              <a:rPr lang="en-GB" dirty="0"/>
              <a:t> de </a:t>
            </a:r>
            <a:r>
              <a:rPr lang="en-GB" dirty="0" err="1"/>
              <a:t>securitate</a:t>
            </a:r>
            <a:r>
              <a:rPr lang="en-GB" dirty="0"/>
              <a:t> a </a:t>
            </a:r>
            <a:r>
              <a:rPr lang="en-GB" dirty="0" err="1"/>
              <a:t>organizației</a:t>
            </a:r>
            <a:r>
              <a:rPr lang="en-GB" dirty="0"/>
              <a:t>, </a:t>
            </a:r>
            <a:r>
              <a:rPr lang="en-GB" dirty="0" err="1"/>
              <a:t>inclusiv</a:t>
            </a:r>
            <a:r>
              <a:rPr lang="en-GB" dirty="0"/>
              <a:t> </a:t>
            </a:r>
            <a:r>
              <a:rPr lang="en-GB" dirty="0" err="1"/>
              <a:t>politicile</a:t>
            </a:r>
            <a:r>
              <a:rPr lang="en-GB" dirty="0"/>
              <a:t> de </a:t>
            </a:r>
            <a:r>
              <a:rPr lang="en-GB" dirty="0" err="1"/>
              <a:t>securitate</a:t>
            </a:r>
            <a:r>
              <a:rPr lang="en-GB" dirty="0"/>
              <a:t>, </a:t>
            </a:r>
            <a:r>
              <a:rPr lang="en-GB" dirty="0" err="1"/>
              <a:t>organigramele</a:t>
            </a:r>
            <a:r>
              <a:rPr lang="en-GB" dirty="0"/>
              <a:t> </a:t>
            </a:r>
            <a:r>
              <a:rPr lang="en-GB" dirty="0" err="1"/>
              <a:t>și</a:t>
            </a:r>
            <a:r>
              <a:rPr lang="en-GB" dirty="0"/>
              <a:t> </a:t>
            </a:r>
            <a:r>
              <a:rPr lang="en-GB" dirty="0" err="1"/>
              <a:t>evaluările</a:t>
            </a:r>
            <a:r>
              <a:rPr lang="en-GB" dirty="0"/>
              <a:t> </a:t>
            </a:r>
            <a:r>
              <a:rPr lang="en-GB" dirty="0" err="1"/>
              <a:t>riscurilor</a:t>
            </a:r>
            <a:r>
              <a:rPr lang="en-GB" dirty="0"/>
              <a:t>.</a:t>
            </a:r>
          </a:p>
        </p:txBody>
      </p:sp>
      <p:sp>
        <p:nvSpPr>
          <p:cNvPr id="4" name="Slide Number Placeholder 3"/>
          <p:cNvSpPr>
            <a:spLocks noGrp="1"/>
          </p:cNvSpPr>
          <p:nvPr>
            <p:ph type="sldNum" sz="quarter" idx="5"/>
          </p:nvPr>
        </p:nvSpPr>
        <p:spPr/>
        <p:txBody>
          <a:bodyPr/>
          <a:lstStyle/>
          <a:p>
            <a:fld id="{DC545E80-492D-4F67-A3D8-AB8096AF4EBC}" type="slidenum">
              <a:rPr lang="en-GB" smtClean="0"/>
              <a:t>16</a:t>
            </a:fld>
            <a:endParaRPr lang="en-GB"/>
          </a:p>
        </p:txBody>
      </p:sp>
    </p:spTree>
    <p:extLst>
      <p:ext uri="{BB962C8B-B14F-4D97-AF65-F5344CB8AC3E}">
        <p14:creationId xmlns:p14="http://schemas.microsoft.com/office/powerpoint/2010/main" val="311900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Audituri de securitate VS. Testarea de penetrare și evaluarea vulnerabilităților Un audit de securitate IT acoperă un domeniu mai larg decât testarea de penetrare sau evaluările vulnerabilităților. De fapt, un audit de securitate IT poate cuprinde și include un test de penetrare sau o evaluare a vulnerabilității. Testarea de penetrare presupune ca hackerii etici să încerce să atace sistemele organizațiilor pentru a descoperi lacune și vulnerabilități de securitate. Evaluările sau scanările vulnerabilităților rulează peste sisteme pentru a identifica vulnerabilitățile cunoscute. Când sunt efectuate în mod regulat, toate cele trei mecanisme de securitate pot fi arme eficiente în stiva de securitate cibernetică a unei organizații.</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17</a:t>
            </a:fld>
            <a:endParaRPr lang="en-GB"/>
          </a:p>
        </p:txBody>
      </p:sp>
    </p:spTree>
    <p:extLst>
      <p:ext uri="{BB962C8B-B14F-4D97-AF65-F5344CB8AC3E}">
        <p14:creationId xmlns:p14="http://schemas.microsoft.com/office/powerpoint/2010/main" val="313442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Auditurile de securitate IT ar trebui să acopere și să testeze: - puterea configurațiilor firewall-ului, - protectie antivirus si malware, - politici de parole, - masuri de protectie a datelor, - controale de acces, autentificare, - managementul schimbării, - și multe alte categorii de controale care contribuie la o strategie de securitate eficientă. Spre deosebire de testele de penetrare sau de evaluările vulnerabilităților, auditurile de securitate se uită și la guvernanța generală a securității la nivelul organizației, ceea ce poate avea un impact semnificativ asupra succesului unui program de securitate.</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18</a:t>
            </a:fld>
            <a:endParaRPr lang="en-GB"/>
          </a:p>
        </p:txBody>
      </p:sp>
    </p:spTree>
    <p:extLst>
      <p:ext uri="{BB962C8B-B14F-4D97-AF65-F5344CB8AC3E}">
        <p14:creationId xmlns:p14="http://schemas.microsoft.com/office/powerpoint/2010/main" val="127591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să</a:t>
            </a:r>
            <a:r>
              <a:rPr lang="en-GB" dirty="0"/>
              <a:t> </a:t>
            </a:r>
            <a:r>
              <a:rPr lang="en-GB" dirty="0" err="1"/>
              <a:t>facă</a:t>
            </a:r>
            <a:r>
              <a:rPr lang="en-GB" dirty="0"/>
              <a:t> o </a:t>
            </a:r>
            <a:r>
              <a:rPr lang="en-GB" dirty="0" err="1"/>
              <a:t>examinare</a:t>
            </a:r>
            <a:r>
              <a:rPr lang="en-GB" dirty="0"/>
              <a:t> </a:t>
            </a:r>
            <a:r>
              <a:rPr lang="en-GB" dirty="0" err="1"/>
              <a:t>oficială</a:t>
            </a:r>
            <a:r>
              <a:rPr lang="en-GB" dirty="0"/>
              <a:t> a </a:t>
            </a:r>
            <a:r>
              <a:rPr lang="en-GB" dirty="0" err="1"/>
              <a:t>conturilor</a:t>
            </a:r>
            <a:r>
              <a:rPr lang="en-GB" dirty="0"/>
              <a:t> </a:t>
            </a:r>
            <a:r>
              <a:rPr lang="en-GB" dirty="0" err="1"/>
              <a:t>unei</a:t>
            </a:r>
            <a:r>
              <a:rPr lang="en-GB" dirty="0"/>
              <a:t> </a:t>
            </a:r>
            <a:r>
              <a:rPr lang="en-GB" dirty="0" err="1"/>
              <a:t>afaceri</a:t>
            </a:r>
            <a:r>
              <a:rPr lang="en-GB" dirty="0"/>
              <a:t> </a:t>
            </a:r>
            <a:r>
              <a:rPr lang="en-GB" dirty="0" err="1"/>
              <a:t>și</a:t>
            </a:r>
            <a:r>
              <a:rPr lang="en-GB" dirty="0"/>
              <a:t> </a:t>
            </a:r>
            <a:r>
              <a:rPr lang="en-GB" dirty="0" err="1"/>
              <a:t>să</a:t>
            </a:r>
            <a:r>
              <a:rPr lang="en-GB" dirty="0"/>
              <a:t> </a:t>
            </a:r>
            <a:r>
              <a:rPr lang="en-GB" dirty="0" err="1"/>
              <a:t>întocmească</a:t>
            </a:r>
            <a:r>
              <a:rPr lang="en-GB" dirty="0"/>
              <a:t> un </a:t>
            </a:r>
            <a:r>
              <a:rPr lang="en-GB" dirty="0" err="1"/>
              <a:t>raport</a:t>
            </a:r>
            <a:endParaRPr lang="ro-RO" dirty="0"/>
          </a:p>
          <a:p>
            <a:endParaRPr lang="ro-RO" dirty="0"/>
          </a:p>
          <a:p>
            <a:r>
              <a:rPr lang="en-GB" dirty="0"/>
              <a:t>o </a:t>
            </a:r>
            <a:r>
              <a:rPr lang="en-GB" dirty="0" err="1"/>
              <a:t>examinare</a:t>
            </a:r>
            <a:r>
              <a:rPr lang="en-GB" dirty="0"/>
              <a:t> a </a:t>
            </a:r>
            <a:r>
              <a:rPr lang="en-GB" dirty="0" err="1"/>
              <a:t>conturilor</a:t>
            </a:r>
            <a:r>
              <a:rPr lang="en-GB" dirty="0"/>
              <a:t> </a:t>
            </a:r>
            <a:r>
              <a:rPr lang="en-GB" dirty="0" err="1"/>
              <a:t>unei</a:t>
            </a:r>
            <a:r>
              <a:rPr lang="en-GB" dirty="0"/>
              <a:t> </a:t>
            </a:r>
            <a:r>
              <a:rPr lang="en-GB" dirty="0" err="1"/>
              <a:t>afaceri</a:t>
            </a:r>
            <a:r>
              <a:rPr lang="en-GB" dirty="0"/>
              <a:t>, de </a:t>
            </a:r>
            <a:r>
              <a:rPr lang="en-GB" dirty="0" err="1"/>
              <a:t>obicei</a:t>
            </a:r>
            <a:r>
              <a:rPr lang="en-GB" dirty="0"/>
              <a:t> de </a:t>
            </a:r>
            <a:r>
              <a:rPr lang="en-GB" dirty="0" err="1"/>
              <a:t>către</a:t>
            </a:r>
            <a:r>
              <a:rPr lang="en-GB" dirty="0"/>
              <a:t> </a:t>
            </a:r>
            <a:r>
              <a:rPr lang="en-GB" dirty="0" err="1"/>
              <a:t>experți</a:t>
            </a:r>
            <a:r>
              <a:rPr lang="en-GB" dirty="0"/>
              <a:t> din afara </a:t>
            </a:r>
            <a:r>
              <a:rPr lang="en-GB" dirty="0" err="1"/>
              <a:t>afacerii</a:t>
            </a:r>
            <a:endParaRPr lang="ro-RO" dirty="0"/>
          </a:p>
          <a:p>
            <a:endParaRPr lang="ro-RO" dirty="0"/>
          </a:p>
          <a:p>
            <a:r>
              <a:rPr lang="en-GB" dirty="0"/>
              <a:t>o </a:t>
            </a:r>
            <a:r>
              <a:rPr lang="en-GB" dirty="0" err="1"/>
              <a:t>examinare</a:t>
            </a:r>
            <a:r>
              <a:rPr lang="en-GB" dirty="0"/>
              <a:t> </a:t>
            </a:r>
            <a:r>
              <a:rPr lang="en-GB" dirty="0" err="1"/>
              <a:t>oficială</a:t>
            </a:r>
            <a:r>
              <a:rPr lang="en-GB" dirty="0"/>
              <a:t> a </a:t>
            </a:r>
            <a:r>
              <a:rPr lang="en-GB" dirty="0" err="1"/>
              <a:t>calității</a:t>
            </a:r>
            <a:r>
              <a:rPr lang="en-GB" dirty="0"/>
              <a:t> </a:t>
            </a:r>
            <a:r>
              <a:rPr lang="en-GB" dirty="0" err="1"/>
              <a:t>sau</a:t>
            </a:r>
            <a:r>
              <a:rPr lang="en-GB" dirty="0"/>
              <a:t> </a:t>
            </a:r>
            <a:r>
              <a:rPr lang="en-GB" dirty="0" err="1"/>
              <a:t>stării</a:t>
            </a:r>
            <a:r>
              <a:rPr lang="en-GB" dirty="0"/>
              <a:t> a </a:t>
            </a:r>
            <a:r>
              <a:rPr lang="en-GB" dirty="0" err="1"/>
              <a:t>ceva</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2</a:t>
            </a:fld>
            <a:endParaRPr lang="en-GB"/>
          </a:p>
        </p:txBody>
      </p:sp>
    </p:spTree>
    <p:extLst>
      <p:ext uri="{BB962C8B-B14F-4D97-AF65-F5344CB8AC3E}">
        <p14:creationId xmlns:p14="http://schemas.microsoft.com/office/powerpoint/2010/main" val="148622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 audit de </a:t>
            </a:r>
            <a:r>
              <a:rPr lang="en-GB" dirty="0" err="1"/>
              <a:t>securitate</a:t>
            </a:r>
            <a:r>
              <a:rPr lang="en-GB" dirty="0"/>
              <a:t> </a:t>
            </a:r>
            <a:r>
              <a:rPr lang="en-GB" dirty="0" err="1"/>
              <a:t>funcționează</a:t>
            </a:r>
            <a:r>
              <a:rPr lang="en-GB" dirty="0"/>
              <a:t> </a:t>
            </a:r>
            <a:r>
              <a:rPr lang="en-GB" dirty="0" err="1"/>
              <a:t>prin</a:t>
            </a:r>
            <a:r>
              <a:rPr lang="en-GB" dirty="0"/>
              <a:t> </a:t>
            </a:r>
            <a:r>
              <a:rPr lang="en-GB" dirty="0" err="1"/>
              <a:t>testarea</a:t>
            </a:r>
            <a:r>
              <a:rPr lang="en-GB" dirty="0"/>
              <a:t> </a:t>
            </a:r>
            <a:r>
              <a:rPr lang="en-GB" dirty="0" err="1"/>
              <a:t>dacă</a:t>
            </a:r>
            <a:r>
              <a:rPr lang="en-GB" dirty="0"/>
              <a:t> </a:t>
            </a:r>
            <a:r>
              <a:rPr lang="en-GB" dirty="0" err="1"/>
              <a:t>sistemele</a:t>
            </a:r>
            <a:r>
              <a:rPr lang="en-GB" dirty="0"/>
              <a:t> de </a:t>
            </a:r>
            <a:r>
              <a:rPr lang="en-GB" dirty="0" err="1"/>
              <a:t>securitate</a:t>
            </a:r>
            <a:r>
              <a:rPr lang="en-GB" dirty="0"/>
              <a:t> ale </a:t>
            </a:r>
            <a:r>
              <a:rPr lang="en-GB" dirty="0" err="1"/>
              <a:t>organizației</a:t>
            </a:r>
            <a:r>
              <a:rPr lang="en-GB" dirty="0"/>
              <a:t> </a:t>
            </a:r>
            <a:r>
              <a:rPr lang="en-GB" dirty="0" err="1"/>
              <a:t>respectă</a:t>
            </a:r>
            <a:r>
              <a:rPr lang="en-GB" dirty="0"/>
              <a:t> un set de </a:t>
            </a:r>
            <a:r>
              <a:rPr lang="en-GB" dirty="0" err="1"/>
              <a:t>criterii</a:t>
            </a:r>
            <a:r>
              <a:rPr lang="en-GB" dirty="0"/>
              <a:t> interne </a:t>
            </a:r>
            <a:r>
              <a:rPr lang="en-GB" dirty="0" err="1"/>
              <a:t>sau</a:t>
            </a:r>
            <a:r>
              <a:rPr lang="en-GB" dirty="0"/>
              <a:t> externe care </a:t>
            </a:r>
            <a:r>
              <a:rPr lang="en-GB" dirty="0" err="1"/>
              <a:t>reglementează</a:t>
            </a:r>
            <a:r>
              <a:rPr lang="en-GB" dirty="0"/>
              <a:t> </a:t>
            </a:r>
            <a:r>
              <a:rPr lang="en-GB" dirty="0" err="1"/>
              <a:t>securitatea</a:t>
            </a:r>
            <a:r>
              <a:rPr lang="en-GB" dirty="0"/>
              <a:t> </a:t>
            </a:r>
            <a:r>
              <a:rPr lang="en-GB" dirty="0" err="1"/>
              <a:t>fizică</a:t>
            </a:r>
            <a:r>
              <a:rPr lang="en-GB" dirty="0"/>
              <a:t>, </a:t>
            </a:r>
            <a:r>
              <a:rPr lang="en-GB" dirty="0" err="1"/>
              <a:t>securitatea</a:t>
            </a:r>
            <a:r>
              <a:rPr lang="en-GB" dirty="0"/>
              <a:t> </a:t>
            </a:r>
            <a:r>
              <a:rPr lang="en-GB" dirty="0" err="1"/>
              <a:t>personalului</a:t>
            </a:r>
            <a:r>
              <a:rPr lang="en-GB" dirty="0"/>
              <a:t>, </a:t>
            </a:r>
            <a:r>
              <a:rPr lang="en-GB" dirty="0" err="1"/>
              <a:t>securitatea</a:t>
            </a:r>
            <a:r>
              <a:rPr lang="en-GB" dirty="0"/>
              <a:t> </a:t>
            </a:r>
            <a:r>
              <a:rPr lang="en-GB" dirty="0" err="1"/>
              <a:t>datelor</a:t>
            </a:r>
            <a:r>
              <a:rPr lang="en-GB" dirty="0"/>
              <a:t>, INFOSEC </a:t>
            </a:r>
            <a:r>
              <a:rPr lang="en-GB" dirty="0" err="1"/>
              <a:t>și</a:t>
            </a:r>
            <a:r>
              <a:rPr lang="en-GB" dirty="0"/>
              <a:t> </a:t>
            </a:r>
            <a:r>
              <a:rPr lang="en-GB" dirty="0" err="1"/>
              <a:t>securitatea</a:t>
            </a:r>
            <a:r>
              <a:rPr lang="en-GB" dirty="0"/>
              <a:t> </a:t>
            </a:r>
            <a:r>
              <a:rPr lang="en-GB" dirty="0" err="1"/>
              <a:t>infrastructurii</a:t>
            </a:r>
            <a:r>
              <a:rPr lang="en-GB" dirty="0"/>
              <a:t>.</a:t>
            </a:r>
            <a:endParaRPr lang="ro-RO" dirty="0"/>
          </a:p>
          <a:p>
            <a:endParaRPr lang="ro-RO" dirty="0"/>
          </a:p>
          <a:p>
            <a:r>
              <a:rPr lang="en-GB" dirty="0" err="1"/>
              <a:t>Criteriile</a:t>
            </a:r>
            <a:r>
              <a:rPr lang="en-GB" dirty="0"/>
              <a:t> interne </a:t>
            </a:r>
            <a:r>
              <a:rPr lang="en-GB" dirty="0" err="1"/>
              <a:t>includ</a:t>
            </a:r>
            <a:r>
              <a:rPr lang="en-GB" dirty="0"/>
              <a:t> </a:t>
            </a:r>
            <a:r>
              <a:rPr lang="en-GB" dirty="0" err="1"/>
              <a:t>politicile</a:t>
            </a:r>
            <a:r>
              <a:rPr lang="en-GB" dirty="0"/>
              <a:t>, </a:t>
            </a:r>
            <a:r>
              <a:rPr lang="en-GB" dirty="0" err="1"/>
              <a:t>procedurile</a:t>
            </a:r>
            <a:r>
              <a:rPr lang="en-GB" dirty="0"/>
              <a:t> </a:t>
            </a:r>
            <a:r>
              <a:rPr lang="en-GB" dirty="0" err="1"/>
              <a:t>și</a:t>
            </a:r>
            <a:r>
              <a:rPr lang="en-GB" dirty="0"/>
              <a:t> </a:t>
            </a:r>
            <a:r>
              <a:rPr lang="en-GB" dirty="0" err="1"/>
              <a:t>controalele</a:t>
            </a:r>
            <a:r>
              <a:rPr lang="en-GB" dirty="0"/>
              <a:t> de </a:t>
            </a:r>
            <a:r>
              <a:rPr lang="en-GB" dirty="0" err="1"/>
              <a:t>securitate</a:t>
            </a:r>
            <a:r>
              <a:rPr lang="en-GB" dirty="0"/>
              <a:t> ale </a:t>
            </a:r>
            <a:r>
              <a:rPr lang="en-GB" dirty="0" err="1"/>
              <a:t>organizației</a:t>
            </a:r>
            <a:r>
              <a:rPr lang="en-GB" dirty="0"/>
              <a:t>.</a:t>
            </a:r>
            <a:endParaRPr lang="ro-RO" dirty="0"/>
          </a:p>
          <a:p>
            <a:endParaRPr lang="ro-RO" dirty="0"/>
          </a:p>
          <a:p>
            <a:r>
              <a:rPr lang="en-GB" dirty="0" err="1"/>
              <a:t>Criteriile</a:t>
            </a:r>
            <a:r>
              <a:rPr lang="en-GB" dirty="0"/>
              <a:t> externe </a:t>
            </a:r>
            <a:r>
              <a:rPr lang="en-GB" dirty="0" err="1"/>
              <a:t>includ</a:t>
            </a:r>
            <a:r>
              <a:rPr lang="en-GB" dirty="0"/>
              <a:t> </a:t>
            </a:r>
            <a:r>
              <a:rPr lang="en-GB" dirty="0" err="1"/>
              <a:t>reglementări</a:t>
            </a:r>
            <a:r>
              <a:rPr lang="en-GB" dirty="0"/>
              <a:t> </a:t>
            </a:r>
            <a:r>
              <a:rPr lang="en-GB" dirty="0" err="1"/>
              <a:t>legale</a:t>
            </a:r>
            <a:r>
              <a:rPr lang="en-GB" dirty="0"/>
              <a:t> </a:t>
            </a:r>
            <a:r>
              <a:rPr lang="en-GB" dirty="0" err="1"/>
              <a:t>și</a:t>
            </a:r>
            <a:r>
              <a:rPr lang="en-GB" dirty="0"/>
              <a:t> </a:t>
            </a:r>
            <a:r>
              <a:rPr lang="en-GB" dirty="0" err="1"/>
              <a:t>standarde</a:t>
            </a:r>
            <a:r>
              <a:rPr lang="en-GB" dirty="0"/>
              <a:t> </a:t>
            </a:r>
            <a:r>
              <a:rPr lang="en-GB" dirty="0" err="1"/>
              <a:t>naționale</a:t>
            </a:r>
            <a:r>
              <a:rPr lang="en-GB" dirty="0"/>
              <a:t> </a:t>
            </a:r>
            <a:r>
              <a:rPr lang="en-GB" dirty="0" err="1"/>
              <a:t>și</a:t>
            </a:r>
            <a:r>
              <a:rPr lang="en-GB" dirty="0"/>
              <a:t> </a:t>
            </a:r>
            <a:r>
              <a:rPr lang="en-GB" dirty="0" err="1"/>
              <a:t>internaționale</a:t>
            </a:r>
            <a:r>
              <a:rPr lang="en-GB" dirty="0"/>
              <a:t> (ISO)</a:t>
            </a:r>
            <a:endParaRPr lang="ro-RO" dirty="0"/>
          </a:p>
          <a:p>
            <a:endParaRPr lang="ro-RO" dirty="0"/>
          </a:p>
          <a:p>
            <a:r>
              <a:rPr lang="en-GB" dirty="0" err="1"/>
              <a:t>Utilizarea</a:t>
            </a:r>
            <a:r>
              <a:rPr lang="en-GB" dirty="0"/>
              <a:t> </a:t>
            </a:r>
            <a:r>
              <a:rPr lang="en-GB" dirty="0" err="1"/>
              <a:t>unui</a:t>
            </a:r>
            <a:r>
              <a:rPr lang="en-GB" dirty="0"/>
              <a:t> </a:t>
            </a:r>
            <a:r>
              <a:rPr lang="en-GB" dirty="0" err="1"/>
              <a:t>amestec</a:t>
            </a:r>
            <a:r>
              <a:rPr lang="en-GB" dirty="0"/>
              <a:t> de </a:t>
            </a:r>
            <a:r>
              <a:rPr lang="en-GB" dirty="0" err="1"/>
              <a:t>criterii</a:t>
            </a:r>
            <a:r>
              <a:rPr lang="en-GB" dirty="0"/>
              <a:t> interne </a:t>
            </a:r>
            <a:r>
              <a:rPr lang="en-GB" dirty="0" err="1"/>
              <a:t>și</a:t>
            </a:r>
            <a:r>
              <a:rPr lang="en-GB" dirty="0"/>
              <a:t> externe </a:t>
            </a:r>
            <a:r>
              <a:rPr lang="en-GB" dirty="0" err="1"/>
              <a:t>aduce</a:t>
            </a:r>
            <a:r>
              <a:rPr lang="en-GB" dirty="0"/>
              <a:t> de </a:t>
            </a:r>
            <a:r>
              <a:rPr lang="en-GB" dirty="0" err="1"/>
              <a:t>obicei</a:t>
            </a:r>
            <a:r>
              <a:rPr lang="en-GB" dirty="0"/>
              <a:t> </a:t>
            </a:r>
            <a:r>
              <a:rPr lang="en-GB" dirty="0" err="1"/>
              <a:t>cele</a:t>
            </a:r>
            <a:r>
              <a:rPr lang="en-GB" dirty="0"/>
              <a:t> </a:t>
            </a:r>
            <a:r>
              <a:rPr lang="en-GB" dirty="0" err="1"/>
              <a:t>mai</a:t>
            </a:r>
            <a:r>
              <a:rPr lang="en-GB" dirty="0"/>
              <a:t> </a:t>
            </a:r>
            <a:r>
              <a:rPr lang="en-GB" dirty="0" err="1"/>
              <a:t>bune</a:t>
            </a:r>
            <a:r>
              <a:rPr lang="en-GB" dirty="0"/>
              <a:t> </a:t>
            </a:r>
            <a:r>
              <a:rPr lang="en-GB" dirty="0" err="1"/>
              <a:t>beneficii</a:t>
            </a:r>
            <a:r>
              <a:rPr lang="en-GB" dirty="0"/>
              <a:t> </a:t>
            </a:r>
            <a:r>
              <a:rPr lang="en-GB" dirty="0" err="1"/>
              <a:t>pentru</a:t>
            </a:r>
            <a:r>
              <a:rPr lang="en-GB" dirty="0"/>
              <a:t> </a:t>
            </a:r>
            <a:r>
              <a:rPr lang="en-GB" dirty="0" err="1"/>
              <a:t>organizațiile</a:t>
            </a:r>
            <a:r>
              <a:rPr lang="en-GB" dirty="0"/>
              <a:t> care </a:t>
            </a:r>
            <a:r>
              <a:rPr lang="en-GB" dirty="0" err="1"/>
              <a:t>efectuează</a:t>
            </a:r>
            <a:r>
              <a:rPr lang="en-GB" dirty="0"/>
              <a:t> </a:t>
            </a:r>
            <a:r>
              <a:rPr lang="en-GB" dirty="0" err="1"/>
              <a:t>aceste</a:t>
            </a:r>
            <a:r>
              <a:rPr lang="en-GB" dirty="0"/>
              <a:t> </a:t>
            </a:r>
            <a:r>
              <a:rPr lang="en-GB" dirty="0" err="1"/>
              <a:t>tipuri</a:t>
            </a:r>
            <a:r>
              <a:rPr lang="en-GB" dirty="0"/>
              <a:t> de </a:t>
            </a:r>
            <a:r>
              <a:rPr lang="en-GB" dirty="0" err="1"/>
              <a:t>audituri</a:t>
            </a:r>
            <a:r>
              <a:rPr lang="en-GB" dirty="0"/>
              <a:t>.</a:t>
            </a:r>
          </a:p>
        </p:txBody>
      </p:sp>
      <p:sp>
        <p:nvSpPr>
          <p:cNvPr id="4" name="Slide Number Placeholder 3"/>
          <p:cNvSpPr>
            <a:spLocks noGrp="1"/>
          </p:cNvSpPr>
          <p:nvPr>
            <p:ph type="sldNum" sz="quarter" idx="5"/>
          </p:nvPr>
        </p:nvSpPr>
        <p:spPr/>
        <p:txBody>
          <a:bodyPr/>
          <a:lstStyle/>
          <a:p>
            <a:fld id="{DC545E80-492D-4F67-A3D8-AB8096AF4EBC}" type="slidenum">
              <a:rPr lang="en-GB" smtClean="0"/>
              <a:t>3</a:t>
            </a:fld>
            <a:endParaRPr lang="en-GB"/>
          </a:p>
        </p:txBody>
      </p:sp>
    </p:spTree>
    <p:extLst>
      <p:ext uri="{BB962C8B-B14F-4D97-AF65-F5344CB8AC3E}">
        <p14:creationId xmlns:p14="http://schemas.microsoft.com/office/powerpoint/2010/main" val="131514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 audit de </a:t>
            </a:r>
            <a:r>
              <a:rPr lang="en-GB" dirty="0" err="1"/>
              <a:t>securitate</a:t>
            </a:r>
            <a:r>
              <a:rPr lang="en-GB" dirty="0"/>
              <a:t> </a:t>
            </a:r>
            <a:r>
              <a:rPr lang="en-GB" dirty="0" err="1"/>
              <a:t>compară</a:t>
            </a:r>
            <a:r>
              <a:rPr lang="en-GB" dirty="0"/>
              <a:t> </a:t>
            </a:r>
            <a:r>
              <a:rPr lang="en-GB" dirty="0" err="1"/>
              <a:t>practicile</a:t>
            </a:r>
            <a:r>
              <a:rPr lang="en-GB" dirty="0"/>
              <a:t> </a:t>
            </a:r>
            <a:r>
              <a:rPr lang="en-GB" dirty="0" err="1"/>
              <a:t>reale</a:t>
            </a:r>
            <a:r>
              <a:rPr lang="en-GB" dirty="0"/>
              <a:t> de </a:t>
            </a:r>
            <a:r>
              <a:rPr lang="en-GB" dirty="0" err="1"/>
              <a:t>securitate</a:t>
            </a:r>
            <a:r>
              <a:rPr lang="en-GB" dirty="0"/>
              <a:t> ale </a:t>
            </a:r>
            <a:r>
              <a:rPr lang="en-GB" dirty="0" err="1"/>
              <a:t>organizației</a:t>
            </a:r>
            <a:r>
              <a:rPr lang="en-GB" dirty="0"/>
              <a:t> cu </a:t>
            </a:r>
            <a:r>
              <a:rPr lang="en-GB" dirty="0" err="1"/>
              <a:t>standardele</a:t>
            </a:r>
            <a:r>
              <a:rPr lang="en-GB" dirty="0"/>
              <a:t> </a:t>
            </a:r>
            <a:r>
              <a:rPr lang="en-GB" dirty="0" err="1"/>
              <a:t>relevante</a:t>
            </a:r>
            <a:r>
              <a:rPr lang="en-GB" dirty="0"/>
              <a:t> </a:t>
            </a:r>
            <a:r>
              <a:rPr lang="en-GB" dirty="0" err="1"/>
              <a:t>pentru</a:t>
            </a:r>
            <a:r>
              <a:rPr lang="en-GB" dirty="0"/>
              <a:t> </a:t>
            </a:r>
            <a:r>
              <a:rPr lang="en-GB" dirty="0" err="1"/>
              <a:t>organizație</a:t>
            </a:r>
            <a:r>
              <a:rPr lang="en-GB" dirty="0"/>
              <a:t> </a:t>
            </a:r>
            <a:r>
              <a:rPr lang="en-GB" dirty="0" err="1"/>
              <a:t>și</a:t>
            </a:r>
            <a:r>
              <a:rPr lang="en-GB" dirty="0"/>
              <a:t> </a:t>
            </a:r>
            <a:r>
              <a:rPr lang="en-GB" dirty="0" err="1"/>
              <a:t>va</a:t>
            </a:r>
            <a:r>
              <a:rPr lang="en-GB" dirty="0"/>
              <a:t> </a:t>
            </a:r>
            <a:r>
              <a:rPr lang="en-GB" dirty="0" err="1"/>
              <a:t>identifica</a:t>
            </a:r>
            <a:r>
              <a:rPr lang="en-GB" dirty="0"/>
              <a:t> </a:t>
            </a:r>
            <a:r>
              <a:rPr lang="en-GB" dirty="0" err="1"/>
              <a:t>domeniile</a:t>
            </a:r>
            <a:r>
              <a:rPr lang="en-GB" dirty="0"/>
              <a:t> de </a:t>
            </a:r>
            <a:r>
              <a:rPr lang="en-GB" dirty="0" err="1"/>
              <a:t>remediere</a:t>
            </a:r>
            <a:r>
              <a:rPr lang="en-GB" dirty="0"/>
              <a:t> </a:t>
            </a:r>
            <a:r>
              <a:rPr lang="en-GB" dirty="0" err="1"/>
              <a:t>și</a:t>
            </a:r>
            <a:r>
              <a:rPr lang="en-GB" dirty="0"/>
              <a:t> </a:t>
            </a:r>
            <a:r>
              <a:rPr lang="en-GB" dirty="0" err="1"/>
              <a:t>creștere</a:t>
            </a:r>
            <a:r>
              <a:rPr lang="en-GB" dirty="0"/>
              <a:t>.</a:t>
            </a:r>
            <a:endParaRPr lang="ro-RO" dirty="0"/>
          </a:p>
          <a:p>
            <a:endParaRPr lang="ro-RO" dirty="0"/>
          </a:p>
          <a:p>
            <a:r>
              <a:rPr lang="en-GB" dirty="0" err="1"/>
              <a:t>Auditorii</a:t>
            </a:r>
            <a:r>
              <a:rPr lang="en-GB" dirty="0"/>
              <a:t> </a:t>
            </a:r>
            <a:r>
              <a:rPr lang="en-GB" dirty="0" err="1"/>
              <a:t>vor</a:t>
            </a:r>
            <a:r>
              <a:rPr lang="en-GB" dirty="0"/>
              <a:t> </a:t>
            </a:r>
            <a:r>
              <a:rPr lang="en-GB" dirty="0" err="1"/>
              <a:t>examina</a:t>
            </a:r>
            <a:r>
              <a:rPr lang="en-GB" dirty="0"/>
              <a:t> </a:t>
            </a:r>
            <a:r>
              <a:rPr lang="en-GB" dirty="0" err="1"/>
              <a:t>controalele</a:t>
            </a:r>
            <a:r>
              <a:rPr lang="en-GB" dirty="0"/>
              <a:t> de </a:t>
            </a:r>
            <a:r>
              <a:rPr lang="en-GB" dirty="0" err="1"/>
              <a:t>securitate</a:t>
            </a:r>
            <a:r>
              <a:rPr lang="en-GB" dirty="0"/>
              <a:t> </a:t>
            </a:r>
            <a:r>
              <a:rPr lang="en-GB" dirty="0" err="1"/>
              <a:t>pentru</a:t>
            </a:r>
            <a:r>
              <a:rPr lang="en-GB" dirty="0"/>
              <a:t> a </a:t>
            </a:r>
            <a:r>
              <a:rPr lang="en-GB" dirty="0" err="1"/>
              <a:t>verifica</a:t>
            </a:r>
            <a:r>
              <a:rPr lang="en-GB" dirty="0"/>
              <a:t> </a:t>
            </a:r>
            <a:r>
              <a:rPr lang="en-GB" dirty="0" err="1"/>
              <a:t>caracterul</a:t>
            </a:r>
            <a:r>
              <a:rPr lang="en-GB" dirty="0"/>
              <a:t> </a:t>
            </a:r>
            <a:r>
              <a:rPr lang="en-GB" dirty="0" err="1"/>
              <a:t>adecvat</a:t>
            </a:r>
            <a:r>
              <a:rPr lang="en-GB" dirty="0"/>
              <a:t>, </a:t>
            </a:r>
            <a:r>
              <a:rPr lang="en-GB" dirty="0" err="1"/>
              <a:t>vor</a:t>
            </a:r>
            <a:r>
              <a:rPr lang="en-GB" dirty="0"/>
              <a:t> </a:t>
            </a:r>
            <a:r>
              <a:rPr lang="en-GB" dirty="0" err="1"/>
              <a:t>valida</a:t>
            </a:r>
            <a:r>
              <a:rPr lang="en-GB" dirty="0"/>
              <a:t> </a:t>
            </a:r>
            <a:r>
              <a:rPr lang="en-GB" dirty="0" err="1"/>
              <a:t>conformitatea</a:t>
            </a:r>
            <a:r>
              <a:rPr lang="en-GB" dirty="0"/>
              <a:t> cu </a:t>
            </a:r>
            <a:r>
              <a:rPr lang="en-GB" dirty="0" err="1"/>
              <a:t>politicile</a:t>
            </a:r>
            <a:r>
              <a:rPr lang="en-GB" dirty="0"/>
              <a:t> de </a:t>
            </a:r>
            <a:r>
              <a:rPr lang="en-GB" dirty="0" err="1"/>
              <a:t>securitate</a:t>
            </a:r>
            <a:r>
              <a:rPr lang="en-GB" dirty="0"/>
              <a:t>, </a:t>
            </a:r>
            <a:r>
              <a:rPr lang="en-GB" dirty="0" err="1"/>
              <a:t>vor</a:t>
            </a:r>
            <a:r>
              <a:rPr lang="en-GB" dirty="0"/>
              <a:t> </a:t>
            </a:r>
            <a:r>
              <a:rPr lang="en-GB" dirty="0" err="1"/>
              <a:t>identifica</a:t>
            </a:r>
            <a:r>
              <a:rPr lang="en-GB" dirty="0"/>
              <a:t> </a:t>
            </a:r>
            <a:r>
              <a:rPr lang="en-GB" dirty="0" err="1"/>
              <a:t>încălcările</a:t>
            </a:r>
            <a:r>
              <a:rPr lang="en-GB" dirty="0"/>
              <a:t> </a:t>
            </a:r>
            <a:r>
              <a:rPr lang="en-GB" dirty="0" err="1"/>
              <a:t>și</a:t>
            </a:r>
            <a:r>
              <a:rPr lang="en-GB" dirty="0"/>
              <a:t>, </a:t>
            </a:r>
            <a:r>
              <a:rPr lang="en-GB" dirty="0" err="1"/>
              <a:t>în</a:t>
            </a:r>
            <a:r>
              <a:rPr lang="en-GB" dirty="0"/>
              <a:t> </a:t>
            </a:r>
            <a:r>
              <a:rPr lang="en-GB" dirty="0" err="1"/>
              <a:t>cele</a:t>
            </a:r>
            <a:r>
              <a:rPr lang="en-GB" dirty="0"/>
              <a:t> din </a:t>
            </a:r>
            <a:r>
              <a:rPr lang="en-GB" dirty="0" err="1"/>
              <a:t>urmă</a:t>
            </a:r>
            <a:r>
              <a:rPr lang="en-GB" dirty="0"/>
              <a:t>, </a:t>
            </a:r>
            <a:r>
              <a:rPr lang="en-GB" dirty="0" err="1"/>
              <a:t>vor</a:t>
            </a:r>
            <a:r>
              <a:rPr lang="en-GB" dirty="0"/>
              <a:t> face </a:t>
            </a:r>
            <a:r>
              <a:rPr lang="en-GB" dirty="0" err="1"/>
              <a:t>recomandări</a:t>
            </a:r>
            <a:r>
              <a:rPr lang="en-GB" dirty="0"/>
              <a:t> </a:t>
            </a:r>
            <a:r>
              <a:rPr lang="en-GB" dirty="0" err="1"/>
              <a:t>pentru</a:t>
            </a:r>
            <a:r>
              <a:rPr lang="en-GB" dirty="0"/>
              <a:t> a </a:t>
            </a:r>
            <a:r>
              <a:rPr lang="en-GB" dirty="0" err="1"/>
              <a:t>aborda</a:t>
            </a:r>
            <a:r>
              <a:rPr lang="en-GB" dirty="0"/>
              <a:t> </a:t>
            </a:r>
            <a:r>
              <a:rPr lang="en-GB" dirty="0" err="1"/>
              <a:t>constatările</a:t>
            </a:r>
            <a:r>
              <a:rPr lang="en-GB" dirty="0"/>
              <a:t> lor.</a:t>
            </a:r>
            <a:endParaRPr lang="ro-RO" dirty="0"/>
          </a:p>
          <a:p>
            <a:endParaRPr lang="ro-RO" dirty="0"/>
          </a:p>
          <a:p>
            <a:endParaRPr lang="ro-RO" dirty="0"/>
          </a:p>
          <a:p>
            <a:r>
              <a:rPr lang="en-GB" dirty="0" err="1"/>
              <a:t>Auditorii</a:t>
            </a:r>
            <a:r>
              <a:rPr lang="en-GB" dirty="0"/>
              <a:t> </a:t>
            </a:r>
            <a:r>
              <a:rPr lang="en-GB" dirty="0" err="1"/>
              <a:t>își</a:t>
            </a:r>
            <a:r>
              <a:rPr lang="en-GB" dirty="0"/>
              <a:t> </a:t>
            </a:r>
            <a:r>
              <a:rPr lang="en-GB" dirty="0" err="1"/>
              <a:t>vor</a:t>
            </a:r>
            <a:r>
              <a:rPr lang="en-GB" dirty="0"/>
              <a:t> </a:t>
            </a:r>
            <a:r>
              <a:rPr lang="en-GB" dirty="0" err="1"/>
              <a:t>clasa</a:t>
            </a:r>
            <a:r>
              <a:rPr lang="en-GB" dirty="0"/>
              <a:t> </a:t>
            </a:r>
            <a:r>
              <a:rPr lang="en-GB" dirty="0" err="1"/>
              <a:t>constatările</a:t>
            </a:r>
            <a:r>
              <a:rPr lang="en-GB" dirty="0"/>
              <a:t> </a:t>
            </a:r>
            <a:r>
              <a:rPr lang="en-GB" dirty="0" err="1"/>
              <a:t>în</a:t>
            </a:r>
            <a:r>
              <a:rPr lang="en-GB" dirty="0"/>
              <a:t> </a:t>
            </a:r>
            <a:r>
              <a:rPr lang="en-GB" dirty="0" err="1"/>
              <a:t>ordinea</a:t>
            </a:r>
            <a:r>
              <a:rPr lang="en-GB" dirty="0"/>
              <a:t> </a:t>
            </a:r>
            <a:r>
              <a:rPr lang="en-GB" dirty="0" err="1"/>
              <a:t>priorităților</a:t>
            </a:r>
            <a:r>
              <a:rPr lang="en-GB" dirty="0"/>
              <a:t> - </a:t>
            </a:r>
            <a:r>
              <a:rPr lang="en-GB" dirty="0" err="1"/>
              <a:t>depinde</a:t>
            </a:r>
            <a:r>
              <a:rPr lang="en-GB" dirty="0"/>
              <a:t> de </a:t>
            </a:r>
            <a:r>
              <a:rPr lang="en-GB" dirty="0" err="1"/>
              <a:t>părțile</a:t>
            </a:r>
            <a:r>
              <a:rPr lang="en-GB" dirty="0"/>
              <a:t> </a:t>
            </a:r>
            <a:r>
              <a:rPr lang="en-GB" dirty="0" err="1"/>
              <a:t>interesate</a:t>
            </a:r>
            <a:r>
              <a:rPr lang="en-GB" dirty="0"/>
              <a:t> ale </a:t>
            </a:r>
            <a:r>
              <a:rPr lang="en-GB" dirty="0" err="1"/>
              <a:t>organizației</a:t>
            </a:r>
            <a:r>
              <a:rPr lang="en-GB" dirty="0"/>
              <a:t> </a:t>
            </a:r>
            <a:r>
              <a:rPr lang="en-GB" dirty="0" err="1"/>
              <a:t>să</a:t>
            </a:r>
            <a:r>
              <a:rPr lang="en-GB" dirty="0"/>
              <a:t> determine </a:t>
            </a:r>
            <a:r>
              <a:rPr lang="en-GB" dirty="0" err="1"/>
              <a:t>dacă</a:t>
            </a:r>
            <a:r>
              <a:rPr lang="en-GB" dirty="0"/>
              <a:t> </a:t>
            </a:r>
            <a:r>
              <a:rPr lang="en-GB" dirty="0" err="1"/>
              <a:t>acele</a:t>
            </a:r>
            <a:r>
              <a:rPr lang="en-GB" dirty="0"/>
              <a:t> </a:t>
            </a:r>
            <a:r>
              <a:rPr lang="en-GB" dirty="0" err="1"/>
              <a:t>priorități</a:t>
            </a:r>
            <a:r>
              <a:rPr lang="en-GB" dirty="0"/>
              <a:t> se </a:t>
            </a:r>
            <a:r>
              <a:rPr lang="en-GB" dirty="0" err="1"/>
              <a:t>aliniază</a:t>
            </a:r>
            <a:r>
              <a:rPr lang="en-GB" dirty="0"/>
              <a:t> cu </a:t>
            </a:r>
            <a:r>
              <a:rPr lang="en-GB" dirty="0" err="1"/>
              <a:t>strategiile</a:t>
            </a:r>
            <a:r>
              <a:rPr lang="en-GB" dirty="0"/>
              <a:t> </a:t>
            </a:r>
            <a:r>
              <a:rPr lang="en-GB" dirty="0" err="1"/>
              <a:t>și</a:t>
            </a:r>
            <a:r>
              <a:rPr lang="en-GB" dirty="0"/>
              <a:t> </a:t>
            </a:r>
            <a:r>
              <a:rPr lang="en-GB" dirty="0" err="1"/>
              <a:t>obiectivele</a:t>
            </a:r>
            <a:r>
              <a:rPr lang="en-GB" dirty="0"/>
              <a:t> </a:t>
            </a:r>
            <a:r>
              <a:rPr lang="en-GB" dirty="0" err="1"/>
              <a:t>afacerii</a:t>
            </a:r>
            <a:r>
              <a:rPr lang="en-GB" dirty="0"/>
              <a:t>.</a:t>
            </a:r>
          </a:p>
        </p:txBody>
      </p:sp>
      <p:sp>
        <p:nvSpPr>
          <p:cNvPr id="4" name="Slide Number Placeholder 3"/>
          <p:cNvSpPr>
            <a:spLocks noGrp="1"/>
          </p:cNvSpPr>
          <p:nvPr>
            <p:ph type="sldNum" sz="quarter" idx="5"/>
          </p:nvPr>
        </p:nvSpPr>
        <p:spPr/>
        <p:txBody>
          <a:bodyPr/>
          <a:lstStyle/>
          <a:p>
            <a:fld id="{DC545E80-492D-4F67-A3D8-AB8096AF4EBC}" type="slidenum">
              <a:rPr lang="en-GB" smtClean="0"/>
              <a:t>4</a:t>
            </a:fld>
            <a:endParaRPr lang="en-GB"/>
          </a:p>
        </p:txBody>
      </p:sp>
    </p:spTree>
    <p:extLst>
      <p:ext uri="{BB962C8B-B14F-4D97-AF65-F5344CB8AC3E}">
        <p14:creationId xmlns:p14="http://schemas.microsoft.com/office/powerpoint/2010/main" val="3250479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Un audit de securitate va oferi o foaie de parcurs a principalelor deficiențe de securitate ale organizației și va identifica unde îndeplinește criteriile pe care organizația și-a propus să le urmeze și unde nu. </a:t>
            </a:r>
          </a:p>
          <a:p>
            <a:endParaRPr lang="ro-RO" dirty="0"/>
          </a:p>
          <a:p>
            <a:r>
              <a:rPr lang="ro-RO" dirty="0"/>
              <a:t>Auditurile de securitate sunt cruciale pentru dezvoltarea planurilor de evaluare a riscurilor și a strategiilor de atenuare pentru organizațiile care se ocupă de date sensibile și confidențiale. </a:t>
            </a:r>
          </a:p>
          <a:p>
            <a:endParaRPr lang="ro-RO" dirty="0"/>
          </a:p>
          <a:p>
            <a:r>
              <a:rPr lang="ro-RO" dirty="0"/>
              <a:t>Auditurile de securitate reușite ar trebui să ofere echipei dvs. un instantaneu al poziției de securitate a organizației dvs. în acel moment și să ofere suficiente detalii pentru a oferi echipei dvs. un loc de unde începe cu activitățile de remediere sau îmbunătățire.</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5</a:t>
            </a:fld>
            <a:endParaRPr lang="en-GB"/>
          </a:p>
        </p:txBody>
      </p:sp>
    </p:spTree>
    <p:extLst>
      <p:ext uri="{BB962C8B-B14F-4D97-AF65-F5344CB8AC3E}">
        <p14:creationId xmlns:p14="http://schemas.microsoft.com/office/powerpoint/2010/main" val="169034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Unele audituri centrate pe securitate pot servi și ca audituri oficiale de conformitate, finalizate de o echipă de audit terță parte în scopul certificării conform ISO 27001 sau a primirii unei atestari SOC 2, de exemplu. </a:t>
            </a:r>
          </a:p>
          <a:p>
            <a:endParaRPr lang="ro-RO" dirty="0"/>
          </a:p>
          <a:p>
            <a:r>
              <a:rPr lang="ro-RO" dirty="0"/>
              <a:t>Auditurile de securitate oferă, de asemenea, organizației o viziune diferită asupra practicilor și strategiei de securitate, indiferent dacă acestea sunt efectuate de o funcție de audit intern sau printr-un audit extern. </a:t>
            </a:r>
          </a:p>
          <a:p>
            <a:endParaRPr lang="ro-RO" dirty="0"/>
          </a:p>
          <a:p>
            <a:r>
              <a:rPr lang="ro-RO" dirty="0"/>
              <a:t>Analizarea politicilor de securitate ale organizației poate oferi informații valoroase despre cum să implementați controale mai bune sau să eficientizați procesele existente. </a:t>
            </a:r>
          </a:p>
          <a:p>
            <a:endParaRPr lang="ro-RO" dirty="0"/>
          </a:p>
          <a:p>
            <a:r>
              <a:rPr lang="ro-RO" dirty="0"/>
              <a:t>Având în vedere atacurile cibernetice din toate unghiurile și unele amenințări care provin din interior, a avea o viziune cu fațete asupra securității cibernetice amplifică capacitatea unei organizații de a răspunde amenințărilor de securitate.</a:t>
            </a:r>
          </a:p>
          <a:p>
            <a:endParaRPr lang="ro-RO" dirty="0"/>
          </a:p>
          <a:p>
            <a:r>
              <a:rPr lang="ro-RO" dirty="0"/>
              <a:t> Auditurile de securitate sunt un instrument și o metodă importantă pentru operarea unui program de securitate a informațiilor actualizat și eficient.</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6</a:t>
            </a:fld>
            <a:endParaRPr lang="en-GB"/>
          </a:p>
        </p:txBody>
      </p:sp>
    </p:spTree>
    <p:extLst>
      <p:ext uri="{BB962C8B-B14F-4D97-AF65-F5344CB8AC3E}">
        <p14:creationId xmlns:p14="http://schemas.microsoft.com/office/powerpoint/2010/main" val="2516648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Un audit de securitate constă din: Un audit de securitate constă într-o evaluare completă a tuturor componentelor infrastructurii de securitate - aceasta include sisteme de securitate, servere, instrumente de comunicare digitală și partajare, aplicații, procese de stocare și colectare a datelor, furnizori terți și multe altele. Pașii obișnuiți pe care trebuie să îi luați atunci când efectuați un audit de securitate sunt: 1. Selectați Criterii de audit de securitate 2. Evaluați pregătirea personalului 3. Revizuiți /Înregistrările/Jurnalele și răspunsurile la evenimente 4. Identificați vulnerabilități 5. Implementați protecții</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7</a:t>
            </a:fld>
            <a:endParaRPr lang="en-GB"/>
          </a:p>
        </p:txBody>
      </p:sp>
    </p:spTree>
    <p:extLst>
      <p:ext uri="{BB962C8B-B14F-4D97-AF65-F5344CB8AC3E}">
        <p14:creationId xmlns:p14="http://schemas.microsoft.com/office/powerpoint/2010/main" val="423558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1. Selectați Criterii de audit de securitate Determinați ce criterii interne și externe doriți sau trebuie să le îndepliniți și utilizați-le pentru a vă dezvolta lista de controale de securitate pentru a le analiza și testa. Păstrați o evidență a politicilor interne ale organizației dvs., în special a celor legate de securitatea cibernetică, deoarece acestea vor fi de obicei examinate ca parte a unui audit de securitate. Dacă organizația dvs. urmărește un audit de securitate care funcționează ca un audit de conformitate, cum ar fi SOC 2 sau ISO 27001, asigurați-vă că există procesele potrivite pentru a satisface standardul sau criteriile.</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8</a:t>
            </a:fld>
            <a:endParaRPr lang="en-GB"/>
          </a:p>
        </p:txBody>
      </p:sp>
    </p:spTree>
    <p:extLst>
      <p:ext uri="{BB962C8B-B14F-4D97-AF65-F5344CB8AC3E}">
        <p14:creationId xmlns:p14="http://schemas.microsoft.com/office/powerpoint/2010/main" val="2564620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2. Evaluați pregătirea personalului </a:t>
            </a:r>
          </a:p>
          <a:p>
            <a:endParaRPr lang="ro-RO" dirty="0"/>
          </a:p>
          <a:p>
            <a:r>
              <a:rPr lang="ro-RO" dirty="0"/>
              <a:t>Cu cât sunt mai mulți oameni care au acces la date extrem de sensibile, cu atât sunt mai mari șansele de eroare umană. Asigurați-vă că există o înregistrare a membrilor personalului care au acces la informații sensibile și care angajați au fost instruiți în gestionarea riscurilor de securitate, securitate IT și/sau practici de conformitate. Planifică să-i antrenezi pe cei care încă au nevoie de pregătire.</a:t>
            </a:r>
            <a:endParaRPr lang="en-GB" dirty="0"/>
          </a:p>
        </p:txBody>
      </p:sp>
      <p:sp>
        <p:nvSpPr>
          <p:cNvPr id="4" name="Slide Number Placeholder 3"/>
          <p:cNvSpPr>
            <a:spLocks noGrp="1"/>
          </p:cNvSpPr>
          <p:nvPr>
            <p:ph type="sldNum" sz="quarter" idx="5"/>
          </p:nvPr>
        </p:nvSpPr>
        <p:spPr/>
        <p:txBody>
          <a:bodyPr/>
          <a:lstStyle/>
          <a:p>
            <a:fld id="{DC545E80-492D-4F67-A3D8-AB8096AF4EBC}" type="slidenum">
              <a:rPr lang="en-GB" smtClean="0"/>
              <a:t>9</a:t>
            </a:fld>
            <a:endParaRPr lang="en-GB"/>
          </a:p>
        </p:txBody>
      </p:sp>
    </p:spTree>
    <p:extLst>
      <p:ext uri="{BB962C8B-B14F-4D97-AF65-F5344CB8AC3E}">
        <p14:creationId xmlns:p14="http://schemas.microsoft.com/office/powerpoint/2010/main" val="393857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1/11/2024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403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1/11/2024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655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1/11/2024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650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5723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1/11/2024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297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136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1/11/2024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58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1/11/2024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2575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1/11/2024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472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9176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1/11/2024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660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9610130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dictionary.cambridge.org/dictionary/english/report" TargetMode="External"/><Relationship Id="rId3" Type="http://schemas.openxmlformats.org/officeDocument/2006/relationships/hyperlink" Target="https://dictionary.cambridge.org/dictionary/english/official" TargetMode="External"/><Relationship Id="rId7" Type="http://schemas.openxmlformats.org/officeDocument/2006/relationships/hyperlink" Target="https://dictionary.cambridge.org/dictionary/english/produce" TargetMode="External"/><Relationship Id="rId12" Type="http://schemas.openxmlformats.org/officeDocument/2006/relationships/hyperlink" Target="https://dictionary.cambridge.org/dictionary/english/condi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ictionary.cambridge.org/dictionary/english/business" TargetMode="External"/><Relationship Id="rId11" Type="http://schemas.openxmlformats.org/officeDocument/2006/relationships/hyperlink" Target="https://dictionary.cambridge.org/dictionary/english/quality" TargetMode="External"/><Relationship Id="rId5" Type="http://schemas.openxmlformats.org/officeDocument/2006/relationships/hyperlink" Target="https://dictionary.cambridge.org/dictionary/english/accounts" TargetMode="External"/><Relationship Id="rId10" Type="http://schemas.openxmlformats.org/officeDocument/2006/relationships/hyperlink" Target="https://dictionary.cambridge.org/dictionary/english/outside" TargetMode="External"/><Relationship Id="rId4" Type="http://schemas.openxmlformats.org/officeDocument/2006/relationships/hyperlink" Target="https://dictionary.cambridge.org/dictionary/english/examination" TargetMode="External"/><Relationship Id="rId9" Type="http://schemas.openxmlformats.org/officeDocument/2006/relationships/hyperlink" Target="https://dictionary.cambridge.org/dictionary/english/exper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ye exam equipment">
            <a:extLst>
              <a:ext uri="{FF2B5EF4-FFF2-40B4-BE49-F238E27FC236}">
                <a16:creationId xmlns:a16="http://schemas.microsoft.com/office/drawing/2014/main" id="{916C0E2D-FE9B-2325-7297-3F724181F1B4}"/>
              </a:ext>
            </a:extLst>
          </p:cNvPr>
          <p:cNvPicPr>
            <a:picLocks noChangeAspect="1"/>
          </p:cNvPicPr>
          <p:nvPr/>
        </p:nvPicPr>
        <p:blipFill rotWithShape="1">
          <a:blip r:embed="rId3"/>
          <a:srcRect l="24990" r="3910"/>
          <a:stretch/>
        </p:blipFill>
        <p:spPr>
          <a:xfrm>
            <a:off x="3399077" y="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227B51-4D86-8C24-3ED0-ACE69B77DC0B}"/>
              </a:ext>
            </a:extLst>
          </p:cNvPr>
          <p:cNvSpPr>
            <a:spLocks noGrp="1"/>
          </p:cNvSpPr>
          <p:nvPr>
            <p:ph type="ctrTitle"/>
          </p:nvPr>
        </p:nvSpPr>
        <p:spPr>
          <a:xfrm>
            <a:off x="477980" y="1122363"/>
            <a:ext cx="10952020" cy="4762622"/>
          </a:xfrm>
        </p:spPr>
        <p:txBody>
          <a:bodyPr anchor="b">
            <a:noAutofit/>
          </a:bodyPr>
          <a:lstStyle/>
          <a:p>
            <a:pPr algn="ctr"/>
            <a:br>
              <a:rPr lang="ro-RO" sz="4000" dirty="0">
                <a:solidFill>
                  <a:schemeClr val="bg1"/>
                </a:solidFill>
              </a:rPr>
            </a:br>
            <a:br>
              <a:rPr lang="ro-RO" sz="4000" dirty="0">
                <a:solidFill>
                  <a:schemeClr val="bg1"/>
                </a:solidFill>
              </a:rPr>
            </a:br>
            <a:br>
              <a:rPr lang="ro-RO" sz="4000" dirty="0">
                <a:solidFill>
                  <a:schemeClr val="bg1"/>
                </a:solidFill>
              </a:rPr>
            </a:br>
            <a:r>
              <a:rPr lang="en-GB" sz="4000" dirty="0">
                <a:solidFill>
                  <a:schemeClr val="bg1"/>
                </a:solidFill>
              </a:rPr>
              <a:t>Theoretical and practical aspects of security audit</a:t>
            </a:r>
            <a:r>
              <a:rPr lang="ro-RO" sz="4000" dirty="0">
                <a:solidFill>
                  <a:schemeClr val="bg1"/>
                </a:solidFill>
              </a:rPr>
              <a:t>  </a:t>
            </a:r>
            <a:br>
              <a:rPr lang="ro-RO" sz="4000" dirty="0">
                <a:solidFill>
                  <a:schemeClr val="bg1"/>
                </a:solidFill>
              </a:rPr>
            </a:br>
            <a:r>
              <a:rPr lang="ro-RO" sz="4000" dirty="0">
                <a:solidFill>
                  <a:schemeClr val="bg1"/>
                </a:solidFill>
              </a:rPr>
              <a:t>&amp; </a:t>
            </a:r>
            <a:br>
              <a:rPr lang="ro-RO" sz="4000" dirty="0">
                <a:solidFill>
                  <a:schemeClr val="bg1"/>
                </a:solidFill>
              </a:rPr>
            </a:br>
            <a:r>
              <a:rPr lang="en-GB" sz="4000" dirty="0">
                <a:solidFill>
                  <a:schemeClr val="bg1"/>
                </a:solidFill>
              </a:rPr>
              <a:t>The audit process of a security management system</a:t>
            </a:r>
            <a:br>
              <a:rPr lang="ro-RO" sz="4000" dirty="0">
                <a:solidFill>
                  <a:schemeClr val="bg1"/>
                </a:solidFill>
              </a:rPr>
            </a:br>
            <a:br>
              <a:rPr lang="ro-RO" sz="4000" dirty="0">
                <a:solidFill>
                  <a:schemeClr val="bg1"/>
                </a:solidFill>
              </a:rPr>
            </a:br>
            <a:endParaRPr lang="en-GB" sz="4000" dirty="0">
              <a:solidFill>
                <a:schemeClr val="bg1"/>
              </a:solidFill>
            </a:endParaRPr>
          </a:p>
        </p:txBody>
      </p:sp>
      <p:sp>
        <p:nvSpPr>
          <p:cNvPr id="3" name="Subtitle 2">
            <a:extLst>
              <a:ext uri="{FF2B5EF4-FFF2-40B4-BE49-F238E27FC236}">
                <a16:creationId xmlns:a16="http://schemas.microsoft.com/office/drawing/2014/main" id="{27A27ECB-2F3C-6E41-8D8D-CDEA8719F12E}"/>
              </a:ext>
            </a:extLst>
          </p:cNvPr>
          <p:cNvSpPr>
            <a:spLocks noGrp="1"/>
          </p:cNvSpPr>
          <p:nvPr>
            <p:ph type="subTitle" idx="1"/>
          </p:nvPr>
        </p:nvSpPr>
        <p:spPr>
          <a:xfrm>
            <a:off x="477980" y="4872922"/>
            <a:ext cx="4023359" cy="1208141"/>
          </a:xfrm>
        </p:spPr>
        <p:txBody>
          <a:bodyPr>
            <a:normAutofit/>
          </a:bodyPr>
          <a:lstStyle/>
          <a:p>
            <a:endParaRPr lang="en-GB" sz="2000" dirty="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93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0D85-2E7C-1104-853D-B5F786FF8786}"/>
              </a:ext>
            </a:extLst>
          </p:cNvPr>
          <p:cNvSpPr>
            <a:spLocks noGrp="1"/>
          </p:cNvSpPr>
          <p:nvPr>
            <p:ph type="title"/>
          </p:nvPr>
        </p:nvSpPr>
        <p:spPr/>
        <p:txBody>
          <a:bodyPr>
            <a:normAutofit fontScale="90000"/>
          </a:bodyPr>
          <a:lstStyle/>
          <a:p>
            <a:r>
              <a:rPr lang="en-GB" dirty="0"/>
              <a:t>3. Review Registers/Logs and Responses to Events</a:t>
            </a:r>
            <a:br>
              <a:rPr lang="en-GB" dirty="0"/>
            </a:br>
            <a:endParaRPr lang="en-GB" dirty="0"/>
          </a:p>
        </p:txBody>
      </p:sp>
      <p:sp>
        <p:nvSpPr>
          <p:cNvPr id="3" name="Content Placeholder 2">
            <a:extLst>
              <a:ext uri="{FF2B5EF4-FFF2-40B4-BE49-F238E27FC236}">
                <a16:creationId xmlns:a16="http://schemas.microsoft.com/office/drawing/2014/main" id="{BFF8174E-DE38-5D99-0269-4BCE0D81D6B0}"/>
              </a:ext>
            </a:extLst>
          </p:cNvPr>
          <p:cNvSpPr>
            <a:spLocks noGrp="1"/>
          </p:cNvSpPr>
          <p:nvPr>
            <p:ph idx="1"/>
          </p:nvPr>
        </p:nvSpPr>
        <p:spPr>
          <a:xfrm>
            <a:off x="1115568" y="1922585"/>
            <a:ext cx="10168128" cy="4249615"/>
          </a:xfrm>
        </p:spPr>
        <p:txBody>
          <a:bodyPr>
            <a:normAutofit fontScale="62500" lnSpcReduction="20000"/>
          </a:bodyPr>
          <a:lstStyle/>
          <a:p>
            <a:endParaRPr lang="en-GB" dirty="0"/>
          </a:p>
          <a:p>
            <a:r>
              <a:rPr lang="en-GB" dirty="0"/>
              <a:t>Review network activity and event logs. </a:t>
            </a:r>
          </a:p>
          <a:p>
            <a:endParaRPr lang="en-GB" dirty="0"/>
          </a:p>
          <a:p>
            <a:r>
              <a:rPr lang="en-GB" dirty="0"/>
              <a:t>Keeping close track of logs will help to ensure only employees with the proper permissions are accessing restricted data, and that those employees are following the proper security measures. </a:t>
            </a:r>
          </a:p>
          <a:p>
            <a:endParaRPr lang="en-GB" dirty="0"/>
          </a:p>
          <a:p>
            <a:r>
              <a:rPr lang="en-GB" dirty="0"/>
              <a:t>Audit registers/logs can provide valuable information for performing incident response and root cause analysis — they should be retained according to the organization’s security policies.</a:t>
            </a:r>
          </a:p>
          <a:p>
            <a:endParaRPr lang="en-GB" dirty="0"/>
          </a:p>
          <a:p>
            <a:r>
              <a:rPr lang="en-GB" dirty="0"/>
              <a:t>If monitoring personnel flags an issue, response teams should be prepared to act. </a:t>
            </a:r>
          </a:p>
          <a:p>
            <a:endParaRPr lang="en-GB" dirty="0"/>
          </a:p>
          <a:p>
            <a:r>
              <a:rPr lang="en-GB" dirty="0"/>
              <a:t>Having templates and standard operating procedures in place for common events can be an easy way to streamline compliance and security audits.</a:t>
            </a:r>
          </a:p>
        </p:txBody>
      </p:sp>
    </p:spTree>
    <p:extLst>
      <p:ext uri="{BB962C8B-B14F-4D97-AF65-F5344CB8AC3E}">
        <p14:creationId xmlns:p14="http://schemas.microsoft.com/office/powerpoint/2010/main" val="406063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F7D5-5AF2-CF3E-4E92-F04AF988C6D4}"/>
              </a:ext>
            </a:extLst>
          </p:cNvPr>
          <p:cNvSpPr>
            <a:spLocks noGrp="1"/>
          </p:cNvSpPr>
          <p:nvPr>
            <p:ph type="title"/>
          </p:nvPr>
        </p:nvSpPr>
        <p:spPr/>
        <p:txBody>
          <a:bodyPr>
            <a:normAutofit fontScale="90000"/>
          </a:bodyPr>
          <a:lstStyle/>
          <a:p>
            <a:r>
              <a:rPr lang="en-GB" dirty="0"/>
              <a:t>4. Identify Vulnerabilities</a:t>
            </a:r>
            <a:br>
              <a:rPr lang="en-GB" dirty="0"/>
            </a:br>
            <a:endParaRPr lang="en-GB" dirty="0"/>
          </a:p>
        </p:txBody>
      </p:sp>
      <p:sp>
        <p:nvSpPr>
          <p:cNvPr id="3" name="Content Placeholder 2">
            <a:extLst>
              <a:ext uri="{FF2B5EF4-FFF2-40B4-BE49-F238E27FC236}">
                <a16:creationId xmlns:a16="http://schemas.microsoft.com/office/drawing/2014/main" id="{CBD94396-9832-AE1D-9854-ED84D2EBD8D6}"/>
              </a:ext>
            </a:extLst>
          </p:cNvPr>
          <p:cNvSpPr>
            <a:spLocks noGrp="1"/>
          </p:cNvSpPr>
          <p:nvPr>
            <p:ph idx="1"/>
          </p:nvPr>
        </p:nvSpPr>
        <p:spPr/>
        <p:txBody>
          <a:bodyPr>
            <a:normAutofit fontScale="85000" lnSpcReduction="20000"/>
          </a:bodyPr>
          <a:lstStyle/>
          <a:p>
            <a:endParaRPr lang="en-GB" dirty="0"/>
          </a:p>
          <a:p>
            <a:r>
              <a:rPr lang="en-GB" dirty="0"/>
              <a:t>Before conducting a penetration test or vulnerability assessment, security audit should uncover some of your most glaring vulnerabilities, like whether a security patch is outdated or employee passwords haven’t been changed in over a year. </a:t>
            </a:r>
          </a:p>
          <a:p>
            <a:endParaRPr lang="en-GB" dirty="0"/>
          </a:p>
          <a:p>
            <a:r>
              <a:rPr lang="en-GB" dirty="0"/>
              <a:t>Regular security audits make penetration tests and vulnerability assessments more efficient and effective. </a:t>
            </a:r>
          </a:p>
          <a:p>
            <a:endParaRPr lang="en-GB" dirty="0"/>
          </a:p>
          <a:p>
            <a:r>
              <a:rPr lang="en-GB" dirty="0"/>
              <a:t>Security audits should also identify gaps in policies and security controls, enabling the organization to remediate such findings.</a:t>
            </a:r>
          </a:p>
        </p:txBody>
      </p:sp>
    </p:spTree>
    <p:extLst>
      <p:ext uri="{BB962C8B-B14F-4D97-AF65-F5344CB8AC3E}">
        <p14:creationId xmlns:p14="http://schemas.microsoft.com/office/powerpoint/2010/main" val="2116971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0152-DC08-7CC6-0A91-ED81CF245F39}"/>
              </a:ext>
            </a:extLst>
          </p:cNvPr>
          <p:cNvSpPr>
            <a:spLocks noGrp="1"/>
          </p:cNvSpPr>
          <p:nvPr>
            <p:ph type="title"/>
          </p:nvPr>
        </p:nvSpPr>
        <p:spPr/>
        <p:txBody>
          <a:bodyPr>
            <a:normAutofit fontScale="90000"/>
          </a:bodyPr>
          <a:lstStyle/>
          <a:p>
            <a:r>
              <a:rPr lang="en-GB" dirty="0"/>
              <a:t>5. Implement Protections</a:t>
            </a:r>
            <a:br>
              <a:rPr lang="en-GB" dirty="0"/>
            </a:br>
            <a:endParaRPr lang="en-GB" dirty="0"/>
          </a:p>
        </p:txBody>
      </p:sp>
      <p:sp>
        <p:nvSpPr>
          <p:cNvPr id="3" name="Content Placeholder 2">
            <a:extLst>
              <a:ext uri="{FF2B5EF4-FFF2-40B4-BE49-F238E27FC236}">
                <a16:creationId xmlns:a16="http://schemas.microsoft.com/office/drawing/2014/main" id="{29F68419-3547-00FB-1D6D-45457C45B65B}"/>
              </a:ext>
            </a:extLst>
          </p:cNvPr>
          <p:cNvSpPr>
            <a:spLocks noGrp="1"/>
          </p:cNvSpPr>
          <p:nvPr>
            <p:ph idx="1"/>
          </p:nvPr>
        </p:nvSpPr>
        <p:spPr/>
        <p:txBody>
          <a:bodyPr>
            <a:normAutofit fontScale="92500" lnSpcReduction="10000"/>
          </a:bodyPr>
          <a:lstStyle/>
          <a:p>
            <a:endParaRPr lang="en-GB" dirty="0"/>
          </a:p>
          <a:p>
            <a:r>
              <a:rPr lang="en-GB" dirty="0"/>
              <a:t>Once have reviewed the organization’s vulnerabilities and confirmed that staff is trained and following the proper protocol, make sure the organization is </a:t>
            </a:r>
            <a:r>
              <a:rPr lang="en-GB" dirty="0" err="1"/>
              <a:t>employinginternal</a:t>
            </a:r>
            <a:r>
              <a:rPr lang="en-GB" dirty="0"/>
              <a:t> controls to prevent risks. </a:t>
            </a:r>
          </a:p>
          <a:p>
            <a:endParaRPr lang="en-GB" dirty="0"/>
          </a:p>
          <a:p>
            <a:r>
              <a:rPr lang="en-GB" dirty="0"/>
              <a:t>Organizations performing annual security audits will want to review and approve their security policies regularly, and control owners should verify that sufficient documentation is in place to show that controls are working as intended.</a:t>
            </a:r>
          </a:p>
        </p:txBody>
      </p:sp>
    </p:spTree>
    <p:extLst>
      <p:ext uri="{BB962C8B-B14F-4D97-AF65-F5344CB8AC3E}">
        <p14:creationId xmlns:p14="http://schemas.microsoft.com/office/powerpoint/2010/main" val="13129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F7F7-0DCD-37C7-F969-E72E24482594}"/>
              </a:ext>
            </a:extLst>
          </p:cNvPr>
          <p:cNvSpPr>
            <a:spLocks noGrp="1"/>
          </p:cNvSpPr>
          <p:nvPr>
            <p:ph type="title"/>
          </p:nvPr>
        </p:nvSpPr>
        <p:spPr/>
        <p:txBody>
          <a:bodyPr>
            <a:normAutofit fontScale="90000"/>
          </a:bodyPr>
          <a:lstStyle/>
          <a:p>
            <a:r>
              <a:rPr lang="en-GB" dirty="0"/>
              <a:t>Security Audit Process</a:t>
            </a:r>
            <a:br>
              <a:rPr lang="en-GB" dirty="0"/>
            </a:br>
            <a:endParaRPr lang="en-GB" dirty="0"/>
          </a:p>
        </p:txBody>
      </p:sp>
      <p:sp>
        <p:nvSpPr>
          <p:cNvPr id="3" name="Content Placeholder 2">
            <a:extLst>
              <a:ext uri="{FF2B5EF4-FFF2-40B4-BE49-F238E27FC236}">
                <a16:creationId xmlns:a16="http://schemas.microsoft.com/office/drawing/2014/main" id="{58C98E4E-D2FC-233D-CC00-B5298D6C71F1}"/>
              </a:ext>
            </a:extLst>
          </p:cNvPr>
          <p:cNvSpPr>
            <a:spLocks noGrp="1"/>
          </p:cNvSpPr>
          <p:nvPr>
            <p:ph idx="1"/>
          </p:nvPr>
        </p:nvSpPr>
        <p:spPr>
          <a:xfrm>
            <a:off x="1115568" y="2051538"/>
            <a:ext cx="10168128" cy="4120662"/>
          </a:xfrm>
        </p:spPr>
        <p:txBody>
          <a:bodyPr>
            <a:normAutofit fontScale="62500" lnSpcReduction="20000"/>
          </a:bodyPr>
          <a:lstStyle/>
          <a:p>
            <a:endParaRPr lang="en-GB" dirty="0"/>
          </a:p>
          <a:p>
            <a:r>
              <a:rPr lang="en-GB" dirty="0"/>
              <a:t>How you perform a security audit depends upon the criteria being used to evaluate organization’s information systems. </a:t>
            </a:r>
          </a:p>
          <a:p>
            <a:endParaRPr lang="en-GB" dirty="0"/>
          </a:p>
          <a:p>
            <a:r>
              <a:rPr lang="en-GB" dirty="0"/>
              <a:t>A full security audit often involves auditors both internal or external to the organization, and the steps depend on the external security compliance measures </a:t>
            </a:r>
            <a:r>
              <a:rPr lang="en-GB" dirty="0" err="1"/>
              <a:t>rganization</a:t>
            </a:r>
            <a:r>
              <a:rPr lang="en-GB" dirty="0"/>
              <a:t> must meet. </a:t>
            </a:r>
          </a:p>
          <a:p>
            <a:endParaRPr lang="en-GB" dirty="0"/>
          </a:p>
          <a:p>
            <a:r>
              <a:rPr lang="en-GB" dirty="0"/>
              <a:t>A security audit will involve interviews with stakeholders to understand the sensitive data contained, the security controls in place to protect </a:t>
            </a:r>
            <a:r>
              <a:rPr lang="en-GB" dirty="0" err="1"/>
              <a:t>asets</a:t>
            </a:r>
            <a:r>
              <a:rPr lang="en-GB" dirty="0"/>
              <a:t>, and how the infrastructure works together. </a:t>
            </a:r>
          </a:p>
          <a:p>
            <a:endParaRPr lang="en-GB" dirty="0"/>
          </a:p>
          <a:p>
            <a:r>
              <a:rPr lang="en-GB" dirty="0"/>
              <a:t>These interviews might also cover the wider IT environment, including perimeter firewalls, any previous data breaches, and any recent incidents. </a:t>
            </a:r>
          </a:p>
          <a:p>
            <a:endParaRPr lang="en-GB" dirty="0"/>
          </a:p>
          <a:p>
            <a:r>
              <a:rPr lang="en-GB" dirty="0"/>
              <a:t>Some auditors may also want to observe controls being executed in real-time.</a:t>
            </a:r>
          </a:p>
        </p:txBody>
      </p:sp>
    </p:spTree>
    <p:extLst>
      <p:ext uri="{BB962C8B-B14F-4D97-AF65-F5344CB8AC3E}">
        <p14:creationId xmlns:p14="http://schemas.microsoft.com/office/powerpoint/2010/main" val="25581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259B-68EA-C97A-D995-3FD795EE733D}"/>
              </a:ext>
            </a:extLst>
          </p:cNvPr>
          <p:cNvSpPr>
            <a:spLocks noGrp="1"/>
          </p:cNvSpPr>
          <p:nvPr>
            <p:ph type="title"/>
          </p:nvPr>
        </p:nvSpPr>
        <p:spPr/>
        <p:txBody>
          <a:bodyPr/>
          <a:lstStyle/>
          <a:p>
            <a:r>
              <a:rPr lang="en-GB" dirty="0"/>
              <a:t>Security Audit Process</a:t>
            </a:r>
          </a:p>
        </p:txBody>
      </p:sp>
      <p:sp>
        <p:nvSpPr>
          <p:cNvPr id="3" name="Content Placeholder 2">
            <a:extLst>
              <a:ext uri="{FF2B5EF4-FFF2-40B4-BE49-F238E27FC236}">
                <a16:creationId xmlns:a16="http://schemas.microsoft.com/office/drawing/2014/main" id="{8D3CC566-CCE7-E42A-A12D-EFE0C93B0B3C}"/>
              </a:ext>
            </a:extLst>
          </p:cNvPr>
          <p:cNvSpPr>
            <a:spLocks noGrp="1"/>
          </p:cNvSpPr>
          <p:nvPr>
            <p:ph idx="1"/>
          </p:nvPr>
        </p:nvSpPr>
        <p:spPr/>
        <p:txBody>
          <a:bodyPr>
            <a:normAutofit fontScale="92500" lnSpcReduction="20000"/>
          </a:bodyPr>
          <a:lstStyle/>
          <a:p>
            <a:r>
              <a:rPr lang="en-GB" dirty="0"/>
              <a:t>In a security audit, expect the audit team to request certain documents and logs to review, including relevant security policies, checklists, diagrams, and tickets. </a:t>
            </a:r>
          </a:p>
          <a:p>
            <a:endParaRPr lang="en-GB" dirty="0"/>
          </a:p>
          <a:p>
            <a:r>
              <a:rPr lang="en-GB" dirty="0"/>
              <a:t>They will inspect these artifacts to determine if security practices are being carried out according to policy.</a:t>
            </a:r>
          </a:p>
          <a:p>
            <a:endParaRPr lang="en-GB" dirty="0"/>
          </a:p>
          <a:p>
            <a:r>
              <a:rPr lang="en-GB" dirty="0"/>
              <a:t>Audit practitioners in the cybersecurity space may even opt to run penetration tests or vulnerability scans during the audit, or leverage automated technology to perform certain audit procedures for them.</a:t>
            </a:r>
          </a:p>
        </p:txBody>
      </p:sp>
    </p:spTree>
    <p:extLst>
      <p:ext uri="{BB962C8B-B14F-4D97-AF65-F5344CB8AC3E}">
        <p14:creationId xmlns:p14="http://schemas.microsoft.com/office/powerpoint/2010/main" val="33603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EB33D-1FA7-86A7-4168-DD9F42E698A6}"/>
              </a:ext>
            </a:extLst>
          </p:cNvPr>
          <p:cNvSpPr>
            <a:spLocks noGrp="1"/>
          </p:cNvSpPr>
          <p:nvPr>
            <p:ph type="title"/>
          </p:nvPr>
        </p:nvSpPr>
        <p:spPr/>
        <p:txBody>
          <a:bodyPr/>
          <a:lstStyle/>
          <a:p>
            <a:r>
              <a:rPr lang="ro-RO" dirty="0"/>
              <a:t>Inernal vs external security audit</a:t>
            </a:r>
            <a:endParaRPr lang="en-GB" dirty="0"/>
          </a:p>
        </p:txBody>
      </p:sp>
      <p:sp>
        <p:nvSpPr>
          <p:cNvPr id="3" name="Content Placeholder 2">
            <a:extLst>
              <a:ext uri="{FF2B5EF4-FFF2-40B4-BE49-F238E27FC236}">
                <a16:creationId xmlns:a16="http://schemas.microsoft.com/office/drawing/2014/main" id="{01C2D81B-9030-42AC-B1B1-9672A7C22D3C}"/>
              </a:ext>
            </a:extLst>
          </p:cNvPr>
          <p:cNvSpPr>
            <a:spLocks noGrp="1"/>
          </p:cNvSpPr>
          <p:nvPr>
            <p:ph idx="1"/>
          </p:nvPr>
        </p:nvSpPr>
        <p:spPr>
          <a:xfrm>
            <a:off x="1115568" y="1728216"/>
            <a:ext cx="10168128" cy="5000830"/>
          </a:xfrm>
        </p:spPr>
        <p:txBody>
          <a:bodyPr>
            <a:normAutofit fontScale="70000" lnSpcReduction="20000"/>
          </a:bodyPr>
          <a:lstStyle/>
          <a:p>
            <a:endParaRPr lang="en-GB" dirty="0"/>
          </a:p>
          <a:p>
            <a:r>
              <a:rPr lang="en-GB" dirty="0"/>
              <a:t>Security audits, depending on the organization’s objective, can be performed by an internal audit function or by an external audit firm. </a:t>
            </a:r>
          </a:p>
          <a:p>
            <a:endParaRPr lang="en-GB" dirty="0"/>
          </a:p>
          <a:p>
            <a:r>
              <a:rPr lang="en-GB" dirty="0"/>
              <a:t>When pursuing certifications or attestations, a third-party compliance audit is typically required. </a:t>
            </a:r>
          </a:p>
          <a:p>
            <a:endParaRPr lang="en-GB" dirty="0"/>
          </a:p>
          <a:p>
            <a:r>
              <a:rPr lang="en-GB" dirty="0"/>
              <a:t>There are benefits to the internal and external audit approach. </a:t>
            </a:r>
          </a:p>
          <a:p>
            <a:endParaRPr lang="en-GB" dirty="0"/>
          </a:p>
          <a:p>
            <a:r>
              <a:rPr lang="en-GB" dirty="0"/>
              <a:t>External auditors tend to have an outsider’s point of view and can bring unique insights to the table. </a:t>
            </a:r>
          </a:p>
          <a:p>
            <a:endParaRPr lang="en-GB" dirty="0"/>
          </a:p>
          <a:p>
            <a:r>
              <a:rPr lang="en-GB" dirty="0"/>
              <a:t>Internal auditors, meanwhile, have deep familiarity with the organization, controls, and systems, enabling them to build relationships with key stakeholders and optimize processes.</a:t>
            </a:r>
          </a:p>
        </p:txBody>
      </p:sp>
    </p:spTree>
    <p:extLst>
      <p:ext uri="{BB962C8B-B14F-4D97-AF65-F5344CB8AC3E}">
        <p14:creationId xmlns:p14="http://schemas.microsoft.com/office/powerpoint/2010/main" val="366254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4C63-F08D-F9FA-83A8-F1ADCF875038}"/>
              </a:ext>
            </a:extLst>
          </p:cNvPr>
          <p:cNvSpPr>
            <a:spLocks noGrp="1"/>
          </p:cNvSpPr>
          <p:nvPr>
            <p:ph type="title"/>
          </p:nvPr>
        </p:nvSpPr>
        <p:spPr/>
        <p:txBody>
          <a:bodyPr/>
          <a:lstStyle/>
          <a:p>
            <a:pPr algn="ctr"/>
            <a:r>
              <a:rPr lang="en-GB"/>
              <a:t>CYBERSECURITY AUDIT</a:t>
            </a:r>
            <a:endParaRPr lang="en-GB" dirty="0"/>
          </a:p>
        </p:txBody>
      </p:sp>
      <p:graphicFrame>
        <p:nvGraphicFramePr>
          <p:cNvPr id="7" name="Content Placeholder 2">
            <a:extLst>
              <a:ext uri="{FF2B5EF4-FFF2-40B4-BE49-F238E27FC236}">
                <a16:creationId xmlns:a16="http://schemas.microsoft.com/office/drawing/2014/main" id="{6F6AB986-758D-94A3-A818-96F4E9352D7E}"/>
              </a:ext>
            </a:extLst>
          </p:cNvPr>
          <p:cNvGraphicFramePr>
            <a:graphicFrameLocks noGrp="1"/>
          </p:cNvGraphicFramePr>
          <p:nvPr>
            <p:ph idx="1"/>
            <p:extLst>
              <p:ext uri="{D42A27DB-BD31-4B8C-83A1-F6EECF244321}">
                <p14:modId xmlns:p14="http://schemas.microsoft.com/office/powerpoint/2010/main" val="467226216"/>
              </p:ext>
            </p:extLst>
          </p:nvPr>
        </p:nvGraphicFramePr>
        <p:xfrm>
          <a:off x="1115568" y="2495779"/>
          <a:ext cx="10168128" cy="369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57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2A4A-BB4E-B904-F05F-9F8AE2712ED2}"/>
              </a:ext>
            </a:extLst>
          </p:cNvPr>
          <p:cNvSpPr>
            <a:spLocks noGrp="1"/>
          </p:cNvSpPr>
          <p:nvPr>
            <p:ph type="title"/>
          </p:nvPr>
        </p:nvSpPr>
        <p:spPr/>
        <p:txBody>
          <a:bodyPr>
            <a:normAutofit fontScale="90000"/>
          </a:bodyPr>
          <a:lstStyle/>
          <a:p>
            <a:r>
              <a:rPr lang="ro-RO" dirty="0"/>
              <a:t>IT </a:t>
            </a:r>
            <a:r>
              <a:rPr lang="en-GB" dirty="0"/>
              <a:t>Security Audits VS. Penetration Testing and Vulnerability Assessments</a:t>
            </a:r>
            <a:br>
              <a:rPr lang="en-GB" dirty="0"/>
            </a:br>
            <a:endParaRPr lang="en-GB" dirty="0"/>
          </a:p>
        </p:txBody>
      </p:sp>
      <p:sp>
        <p:nvSpPr>
          <p:cNvPr id="3" name="Content Placeholder 2">
            <a:extLst>
              <a:ext uri="{FF2B5EF4-FFF2-40B4-BE49-F238E27FC236}">
                <a16:creationId xmlns:a16="http://schemas.microsoft.com/office/drawing/2014/main" id="{A714D7CF-2254-7831-6C39-6DD15C77769D}"/>
              </a:ext>
            </a:extLst>
          </p:cNvPr>
          <p:cNvSpPr>
            <a:spLocks noGrp="1"/>
          </p:cNvSpPr>
          <p:nvPr>
            <p:ph idx="1"/>
          </p:nvPr>
        </p:nvSpPr>
        <p:spPr/>
        <p:txBody>
          <a:bodyPr>
            <a:normAutofit fontScale="62500" lnSpcReduction="20000"/>
          </a:bodyPr>
          <a:lstStyle/>
          <a:p>
            <a:endParaRPr lang="en-GB" dirty="0"/>
          </a:p>
          <a:p>
            <a:r>
              <a:rPr lang="en-GB" dirty="0"/>
              <a:t>A IT security audit covers a broader scope than penetration testing or vulnerability assessments. </a:t>
            </a:r>
          </a:p>
          <a:p>
            <a:endParaRPr lang="en-GB" dirty="0"/>
          </a:p>
          <a:p>
            <a:r>
              <a:rPr lang="en-GB" dirty="0"/>
              <a:t>In fact, a IT security audit can encompass and include a penetration test or vulnerability assessment. </a:t>
            </a:r>
          </a:p>
          <a:p>
            <a:endParaRPr lang="en-GB" dirty="0"/>
          </a:p>
          <a:p>
            <a:r>
              <a:rPr lang="en-GB" dirty="0"/>
              <a:t>Penetration testing involves having ethical hackers attempt to attack </a:t>
            </a:r>
            <a:r>
              <a:rPr lang="en-GB" dirty="0" err="1"/>
              <a:t>oganizations</a:t>
            </a:r>
            <a:r>
              <a:rPr lang="en-GB" dirty="0"/>
              <a:t> systems in order to uncover security gaps and vulnerabilities. </a:t>
            </a:r>
          </a:p>
          <a:p>
            <a:endParaRPr lang="en-GB" dirty="0"/>
          </a:p>
          <a:p>
            <a:r>
              <a:rPr lang="en-GB" dirty="0"/>
              <a:t>Vulnerability assessments or scans run over systems to identify known vulnerabilities. When performed regularly, all three security mechanisms can be effective weapons in an organization’s cybersecurity stack.</a:t>
            </a:r>
          </a:p>
        </p:txBody>
      </p:sp>
    </p:spTree>
    <p:extLst>
      <p:ext uri="{BB962C8B-B14F-4D97-AF65-F5344CB8AC3E}">
        <p14:creationId xmlns:p14="http://schemas.microsoft.com/office/powerpoint/2010/main" val="3521903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9280-7EFE-7A8A-D3EF-9150B82824CF}"/>
              </a:ext>
            </a:extLst>
          </p:cNvPr>
          <p:cNvSpPr>
            <a:spLocks noGrp="1"/>
          </p:cNvSpPr>
          <p:nvPr>
            <p:ph type="title"/>
          </p:nvPr>
        </p:nvSpPr>
        <p:spPr/>
        <p:txBody>
          <a:bodyPr>
            <a:normAutofit fontScale="90000"/>
          </a:bodyPr>
          <a:lstStyle/>
          <a:p>
            <a:r>
              <a:rPr lang="en-GB" dirty="0"/>
              <a:t>IT Security audits should cover and test the:</a:t>
            </a:r>
            <a:br>
              <a:rPr lang="en-GB" dirty="0"/>
            </a:br>
            <a:endParaRPr lang="en-GB" dirty="0"/>
          </a:p>
        </p:txBody>
      </p:sp>
      <p:sp>
        <p:nvSpPr>
          <p:cNvPr id="3" name="Content Placeholder 2">
            <a:extLst>
              <a:ext uri="{FF2B5EF4-FFF2-40B4-BE49-F238E27FC236}">
                <a16:creationId xmlns:a16="http://schemas.microsoft.com/office/drawing/2014/main" id="{6A4993DB-A462-E0C9-B29E-204E3499AEBB}"/>
              </a:ext>
            </a:extLst>
          </p:cNvPr>
          <p:cNvSpPr>
            <a:spLocks noGrp="1"/>
          </p:cNvSpPr>
          <p:nvPr>
            <p:ph idx="1"/>
          </p:nvPr>
        </p:nvSpPr>
        <p:spPr/>
        <p:txBody>
          <a:bodyPr>
            <a:normAutofit fontScale="70000" lnSpcReduction="20000"/>
          </a:bodyPr>
          <a:lstStyle/>
          <a:p>
            <a:r>
              <a:rPr lang="en-GB" dirty="0"/>
              <a:t>- strength of firewall configurations,</a:t>
            </a:r>
          </a:p>
          <a:p>
            <a:r>
              <a:rPr lang="en-GB" dirty="0"/>
              <a:t>- malware and antivirus protection,</a:t>
            </a:r>
          </a:p>
          <a:p>
            <a:r>
              <a:rPr lang="en-GB" dirty="0"/>
              <a:t>- password policies, </a:t>
            </a:r>
          </a:p>
          <a:p>
            <a:r>
              <a:rPr lang="en-GB" dirty="0"/>
              <a:t>- data protection measures, </a:t>
            </a:r>
          </a:p>
          <a:p>
            <a:r>
              <a:rPr lang="en-GB" dirty="0"/>
              <a:t>- access controls, authentication, </a:t>
            </a:r>
          </a:p>
          <a:p>
            <a:r>
              <a:rPr lang="en-GB" dirty="0"/>
              <a:t>- change management, </a:t>
            </a:r>
          </a:p>
          <a:p>
            <a:r>
              <a:rPr lang="en-GB" dirty="0"/>
              <a:t>- and many other categories of controls that contribute to an effective security strategy.</a:t>
            </a:r>
          </a:p>
          <a:p>
            <a:endParaRPr lang="en-GB" dirty="0"/>
          </a:p>
          <a:p>
            <a:r>
              <a:rPr lang="en-GB" dirty="0"/>
              <a:t> Unlike penetration testing or vulnerability assessments, security audits also look at the overall governance of security at the organization, which can have a significant impact on the success of a security program.</a:t>
            </a:r>
          </a:p>
        </p:txBody>
      </p:sp>
    </p:spTree>
    <p:extLst>
      <p:ext uri="{BB962C8B-B14F-4D97-AF65-F5344CB8AC3E}">
        <p14:creationId xmlns:p14="http://schemas.microsoft.com/office/powerpoint/2010/main" val="420857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531E-9768-7A65-1B29-5BA14B3AF48E}"/>
              </a:ext>
            </a:extLst>
          </p:cNvPr>
          <p:cNvSpPr>
            <a:spLocks noGrp="1"/>
          </p:cNvSpPr>
          <p:nvPr>
            <p:ph type="title"/>
          </p:nvPr>
        </p:nvSpPr>
        <p:spPr/>
        <p:txBody>
          <a:bodyPr/>
          <a:lstStyle/>
          <a:p>
            <a:r>
              <a:rPr lang="ro-RO" dirty="0"/>
              <a:t>Audit definition:</a:t>
            </a:r>
            <a:endParaRPr lang="en-GB" dirty="0"/>
          </a:p>
        </p:txBody>
      </p:sp>
      <p:sp>
        <p:nvSpPr>
          <p:cNvPr id="3" name="Content Placeholder 2">
            <a:extLst>
              <a:ext uri="{FF2B5EF4-FFF2-40B4-BE49-F238E27FC236}">
                <a16:creationId xmlns:a16="http://schemas.microsoft.com/office/drawing/2014/main" id="{8C8F5AD5-344E-17FC-7167-E2EB43762887}"/>
              </a:ext>
            </a:extLst>
          </p:cNvPr>
          <p:cNvSpPr>
            <a:spLocks noGrp="1"/>
          </p:cNvSpPr>
          <p:nvPr>
            <p:ph idx="1"/>
          </p:nvPr>
        </p:nvSpPr>
        <p:spPr/>
        <p:txBody>
          <a:bodyPr>
            <a:normAutofit lnSpcReduction="10000"/>
          </a:bodyPr>
          <a:lstStyle/>
          <a:p>
            <a:pPr marL="0" indent="0">
              <a:buNone/>
            </a:pPr>
            <a:r>
              <a:rPr lang="ro-RO" dirty="0"/>
              <a:t>Cambridge Dictionary: </a:t>
            </a:r>
          </a:p>
          <a:p>
            <a:r>
              <a:rPr lang="en-GB" dirty="0"/>
              <a:t>to make an </a:t>
            </a:r>
            <a:r>
              <a:rPr lang="en-GB" dirty="0">
                <a:hlinkClick r:id="rId3" tooltip="official"/>
              </a:rPr>
              <a:t>official</a:t>
            </a:r>
            <a:r>
              <a:rPr lang="en-GB" dirty="0"/>
              <a:t> </a:t>
            </a:r>
            <a:r>
              <a:rPr lang="en-GB" dirty="0">
                <a:hlinkClick r:id="rId4" tooltip="examination"/>
              </a:rPr>
              <a:t>examination</a:t>
            </a:r>
            <a:r>
              <a:rPr lang="en-GB" dirty="0"/>
              <a:t> of the </a:t>
            </a:r>
            <a:r>
              <a:rPr lang="en-GB" dirty="0">
                <a:hlinkClick r:id="rId5" tooltip="accounts"/>
              </a:rPr>
              <a:t>accounts</a:t>
            </a:r>
            <a:r>
              <a:rPr lang="en-GB" dirty="0"/>
              <a:t> of a </a:t>
            </a:r>
            <a:r>
              <a:rPr lang="en-GB" dirty="0">
                <a:hlinkClick r:id="rId6" tooltip="business"/>
              </a:rPr>
              <a:t>business</a:t>
            </a:r>
            <a:r>
              <a:rPr lang="en-GB" dirty="0"/>
              <a:t> and </a:t>
            </a:r>
            <a:r>
              <a:rPr lang="en-GB" dirty="0">
                <a:hlinkClick r:id="rId7" tooltip="produce"/>
              </a:rPr>
              <a:t>produce</a:t>
            </a:r>
            <a:r>
              <a:rPr lang="en-GB" dirty="0"/>
              <a:t> a </a:t>
            </a:r>
            <a:r>
              <a:rPr lang="en-GB" dirty="0">
                <a:hlinkClick r:id="rId8" tooltip="report"/>
              </a:rPr>
              <a:t>report</a:t>
            </a:r>
            <a:endParaRPr lang="ro-RO" dirty="0"/>
          </a:p>
          <a:p>
            <a:endParaRPr lang="ro-RO" dirty="0"/>
          </a:p>
          <a:p>
            <a:r>
              <a:rPr lang="en-GB" dirty="0"/>
              <a:t>an </a:t>
            </a:r>
            <a:r>
              <a:rPr lang="en-GB" dirty="0">
                <a:hlinkClick r:id="rId4" tooltip="examination"/>
              </a:rPr>
              <a:t>examination</a:t>
            </a:r>
            <a:r>
              <a:rPr lang="en-GB" dirty="0"/>
              <a:t> of the </a:t>
            </a:r>
            <a:r>
              <a:rPr lang="en-GB" dirty="0">
                <a:hlinkClick r:id="rId5" tooltip="accounts"/>
              </a:rPr>
              <a:t>accounts</a:t>
            </a:r>
            <a:r>
              <a:rPr lang="en-GB" dirty="0"/>
              <a:t> of a </a:t>
            </a:r>
            <a:r>
              <a:rPr lang="en-GB" dirty="0">
                <a:hlinkClick r:id="rId6" tooltip="business"/>
              </a:rPr>
              <a:t>business</a:t>
            </a:r>
            <a:r>
              <a:rPr lang="en-GB" dirty="0"/>
              <a:t>, usually by </a:t>
            </a:r>
            <a:r>
              <a:rPr lang="en-GB" dirty="0">
                <a:hlinkClick r:id="rId9" tooltip="experts"/>
              </a:rPr>
              <a:t>experts</a:t>
            </a:r>
            <a:r>
              <a:rPr lang="en-GB" dirty="0"/>
              <a:t> from </a:t>
            </a:r>
            <a:r>
              <a:rPr lang="en-GB" dirty="0">
                <a:hlinkClick r:id="rId10" tooltip="outside"/>
              </a:rPr>
              <a:t>outside</a:t>
            </a:r>
            <a:r>
              <a:rPr lang="en-GB" dirty="0"/>
              <a:t> the </a:t>
            </a:r>
            <a:r>
              <a:rPr lang="en-GB" dirty="0">
                <a:hlinkClick r:id="rId6" tooltip="business"/>
              </a:rPr>
              <a:t>business</a:t>
            </a:r>
            <a:endParaRPr lang="ro-RO" dirty="0"/>
          </a:p>
          <a:p>
            <a:endParaRPr lang="ro-RO" dirty="0"/>
          </a:p>
          <a:p>
            <a:r>
              <a:rPr lang="en-GB" dirty="0"/>
              <a:t>an </a:t>
            </a:r>
            <a:r>
              <a:rPr lang="en-GB" dirty="0">
                <a:hlinkClick r:id="rId3" tooltip="official"/>
              </a:rPr>
              <a:t>official</a:t>
            </a:r>
            <a:r>
              <a:rPr lang="en-GB" dirty="0"/>
              <a:t> </a:t>
            </a:r>
            <a:r>
              <a:rPr lang="en-GB" dirty="0">
                <a:hlinkClick r:id="rId4" tooltip="examination"/>
              </a:rPr>
              <a:t>examination</a:t>
            </a:r>
            <a:r>
              <a:rPr lang="en-GB" dirty="0"/>
              <a:t> of the </a:t>
            </a:r>
            <a:r>
              <a:rPr lang="en-GB" dirty="0">
                <a:hlinkClick r:id="rId11" tooltip="quality"/>
              </a:rPr>
              <a:t>quality</a:t>
            </a:r>
            <a:r>
              <a:rPr lang="en-GB" dirty="0"/>
              <a:t> or </a:t>
            </a:r>
            <a:r>
              <a:rPr lang="en-GB" dirty="0">
                <a:hlinkClick r:id="rId12" tooltip="condition"/>
              </a:rPr>
              <a:t>condition</a:t>
            </a:r>
            <a:r>
              <a:rPr lang="en-GB" dirty="0"/>
              <a:t> of something</a:t>
            </a:r>
          </a:p>
        </p:txBody>
      </p:sp>
    </p:spTree>
    <p:extLst>
      <p:ext uri="{BB962C8B-B14F-4D97-AF65-F5344CB8AC3E}">
        <p14:creationId xmlns:p14="http://schemas.microsoft.com/office/powerpoint/2010/main" val="410542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E3BA4-2679-0A3F-3E4E-5D10B9503AC5}"/>
              </a:ext>
            </a:extLst>
          </p:cNvPr>
          <p:cNvSpPr>
            <a:spLocks noGrp="1"/>
          </p:cNvSpPr>
          <p:nvPr>
            <p:ph type="title"/>
          </p:nvPr>
        </p:nvSpPr>
        <p:spPr>
          <a:xfrm>
            <a:off x="5080216" y="1076325"/>
            <a:ext cx="6272784" cy="424230"/>
          </a:xfrm>
        </p:spPr>
        <p:txBody>
          <a:bodyPr anchor="b">
            <a:normAutofit fontScale="90000"/>
          </a:bodyPr>
          <a:lstStyle/>
          <a:p>
            <a:r>
              <a:rPr lang="en-GB" sz="3300" dirty="0"/>
              <a:t>General aspects</a:t>
            </a:r>
            <a:r>
              <a:rPr lang="ro-RO" sz="3300" dirty="0"/>
              <a:t> about security audit</a:t>
            </a:r>
            <a:br>
              <a:rPr lang="en-GB" sz="3300" dirty="0"/>
            </a:br>
            <a:endParaRPr lang="en-GB" sz="3300" dirty="0"/>
          </a:p>
        </p:txBody>
      </p:sp>
      <p:pic>
        <p:nvPicPr>
          <p:cNvPr id="5" name="Picture 4" descr="3D box skeletons">
            <a:extLst>
              <a:ext uri="{FF2B5EF4-FFF2-40B4-BE49-F238E27FC236}">
                <a16:creationId xmlns:a16="http://schemas.microsoft.com/office/drawing/2014/main" id="{EF9ED69F-A61E-229D-BCF6-4F9C13DAAF5A}"/>
              </a:ext>
            </a:extLst>
          </p:cNvPr>
          <p:cNvPicPr>
            <a:picLocks noChangeAspect="1"/>
          </p:cNvPicPr>
          <p:nvPr/>
        </p:nvPicPr>
        <p:blipFill rotWithShape="1">
          <a:blip r:embed="rId3"/>
          <a:srcRect l="29791" r="26358"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2EE4A22-ACD8-A7F5-59FF-673B8C2562D5}"/>
              </a:ext>
            </a:extLst>
          </p:cNvPr>
          <p:cNvSpPr>
            <a:spLocks noGrp="1"/>
          </p:cNvSpPr>
          <p:nvPr>
            <p:ph idx="1"/>
          </p:nvPr>
        </p:nvSpPr>
        <p:spPr>
          <a:xfrm>
            <a:off x="5080216" y="2438399"/>
            <a:ext cx="6272784" cy="4173415"/>
          </a:xfrm>
        </p:spPr>
        <p:txBody>
          <a:bodyPr>
            <a:normAutofit fontScale="92500"/>
          </a:bodyPr>
          <a:lstStyle/>
          <a:p>
            <a:pPr>
              <a:lnSpc>
                <a:spcPct val="100000"/>
              </a:lnSpc>
            </a:pPr>
            <a:endParaRPr lang="en-GB" sz="1100" dirty="0"/>
          </a:p>
          <a:p>
            <a:pPr>
              <a:lnSpc>
                <a:spcPct val="100000"/>
              </a:lnSpc>
            </a:pPr>
            <a:r>
              <a:rPr lang="en-GB" sz="1600" dirty="0"/>
              <a:t>A security audit works by testing whether organization’s security systems are adhering to a set of internal or external criteria regulating physical security, </a:t>
            </a:r>
            <a:r>
              <a:rPr lang="en-GB" sz="1600" dirty="0" err="1"/>
              <a:t>personel</a:t>
            </a:r>
            <a:r>
              <a:rPr lang="en-GB" sz="1600" dirty="0"/>
              <a:t> security, data security, INFOSEC, and infrastructure security. </a:t>
            </a:r>
          </a:p>
          <a:p>
            <a:pPr>
              <a:lnSpc>
                <a:spcPct val="100000"/>
              </a:lnSpc>
            </a:pPr>
            <a:endParaRPr lang="en-GB" sz="1600" dirty="0"/>
          </a:p>
          <a:p>
            <a:pPr>
              <a:lnSpc>
                <a:spcPct val="100000"/>
              </a:lnSpc>
            </a:pPr>
            <a:r>
              <a:rPr lang="en-GB" sz="1600" dirty="0"/>
              <a:t>Internal criteria include organization’s security policies, procedures, and security controls. </a:t>
            </a:r>
          </a:p>
          <a:p>
            <a:pPr>
              <a:lnSpc>
                <a:spcPct val="100000"/>
              </a:lnSpc>
            </a:pPr>
            <a:endParaRPr lang="en-GB" sz="1600" dirty="0"/>
          </a:p>
          <a:p>
            <a:pPr>
              <a:lnSpc>
                <a:spcPct val="100000"/>
              </a:lnSpc>
            </a:pPr>
            <a:r>
              <a:rPr lang="en-GB" sz="1600" dirty="0"/>
              <a:t>External criteria include legal regulations and national and international standards (ISO) </a:t>
            </a:r>
          </a:p>
          <a:p>
            <a:pPr>
              <a:lnSpc>
                <a:spcPct val="100000"/>
              </a:lnSpc>
            </a:pPr>
            <a:endParaRPr lang="en-GB" sz="1600" dirty="0"/>
          </a:p>
          <a:p>
            <a:pPr>
              <a:lnSpc>
                <a:spcPct val="100000"/>
              </a:lnSpc>
            </a:pPr>
            <a:r>
              <a:rPr lang="en-GB" sz="1600" dirty="0"/>
              <a:t>Using a blend of internal and external criteria typically yields the best benefits for organizations performing these types of audits. </a:t>
            </a:r>
          </a:p>
          <a:p>
            <a:pPr>
              <a:lnSpc>
                <a:spcPct val="100000"/>
              </a:lnSpc>
            </a:pPr>
            <a:endParaRPr lang="en-GB" sz="1100" dirty="0"/>
          </a:p>
        </p:txBody>
      </p:sp>
    </p:spTree>
    <p:extLst>
      <p:ext uri="{BB962C8B-B14F-4D97-AF65-F5344CB8AC3E}">
        <p14:creationId xmlns:p14="http://schemas.microsoft.com/office/powerpoint/2010/main" val="60762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8942FC-2858-8C49-F47D-AE8A46E91508}"/>
              </a:ext>
            </a:extLst>
          </p:cNvPr>
          <p:cNvSpPr>
            <a:spLocks noGrp="1"/>
          </p:cNvSpPr>
          <p:nvPr>
            <p:ph type="title"/>
          </p:nvPr>
        </p:nvSpPr>
        <p:spPr>
          <a:xfrm>
            <a:off x="868680" y="1719072"/>
            <a:ext cx="3103427" cy="3520440"/>
          </a:xfrm>
        </p:spPr>
        <p:txBody>
          <a:bodyPr anchor="t">
            <a:normAutofit/>
          </a:bodyPr>
          <a:lstStyle/>
          <a:p>
            <a:r>
              <a:rPr lang="en-GB" sz="3600"/>
              <a:t>General aspects</a:t>
            </a:r>
            <a:r>
              <a:rPr lang="ro-RO" sz="3600"/>
              <a:t> about security audit</a:t>
            </a:r>
            <a:endParaRPr lang="en-GB" sz="3600"/>
          </a:p>
        </p:txBody>
      </p:sp>
      <p:sp>
        <p:nvSpPr>
          <p:cNvPr id="24" name="Rectangle 23">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15C0E3AF-8E82-687F-97BE-94874486218E}"/>
              </a:ext>
            </a:extLst>
          </p:cNvPr>
          <p:cNvGraphicFramePr>
            <a:graphicFrameLocks noGrp="1"/>
          </p:cNvGraphicFramePr>
          <p:nvPr>
            <p:ph idx="1"/>
            <p:extLst>
              <p:ext uri="{D42A27DB-BD31-4B8C-83A1-F6EECF244321}">
                <p14:modId xmlns:p14="http://schemas.microsoft.com/office/powerpoint/2010/main" val="764974363"/>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548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A8764-31C8-3268-7BC4-7629D1535F55}"/>
              </a:ext>
            </a:extLst>
          </p:cNvPr>
          <p:cNvSpPr>
            <a:spLocks noGrp="1"/>
          </p:cNvSpPr>
          <p:nvPr>
            <p:ph type="title"/>
          </p:nvPr>
        </p:nvSpPr>
        <p:spPr>
          <a:xfrm>
            <a:off x="841248" y="256032"/>
            <a:ext cx="10506456" cy="1014984"/>
          </a:xfrm>
        </p:spPr>
        <p:txBody>
          <a:bodyPr anchor="b">
            <a:normAutofit/>
          </a:bodyPr>
          <a:lstStyle/>
          <a:p>
            <a:r>
              <a:rPr lang="en-GB" sz="3100" dirty="0"/>
              <a:t>Main Purpose of a Security Audit</a:t>
            </a:r>
            <a:br>
              <a:rPr lang="en-GB" sz="3100" dirty="0"/>
            </a:br>
            <a:endParaRPr lang="en-GB" sz="3100"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5958F0A6-ABEB-ACF2-1CAE-792164A5AEB3}"/>
              </a:ext>
            </a:extLst>
          </p:cNvPr>
          <p:cNvGraphicFramePr>
            <a:graphicFrameLocks noGrp="1"/>
          </p:cNvGraphicFramePr>
          <p:nvPr>
            <p:ph idx="1"/>
            <p:extLst>
              <p:ext uri="{D42A27DB-BD31-4B8C-83A1-F6EECF244321}">
                <p14:modId xmlns:p14="http://schemas.microsoft.com/office/powerpoint/2010/main" val="297046966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43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80E76-2FE3-F4A9-4306-55745B00DCDA}"/>
              </a:ext>
            </a:extLst>
          </p:cNvPr>
          <p:cNvSpPr>
            <a:spLocks noGrp="1"/>
          </p:cNvSpPr>
          <p:nvPr>
            <p:ph type="title"/>
          </p:nvPr>
        </p:nvSpPr>
        <p:spPr>
          <a:xfrm>
            <a:off x="841248" y="256032"/>
            <a:ext cx="10506456" cy="1014984"/>
          </a:xfrm>
        </p:spPr>
        <p:txBody>
          <a:bodyPr anchor="b">
            <a:normAutofit/>
          </a:bodyPr>
          <a:lstStyle/>
          <a:p>
            <a:r>
              <a:rPr lang="en-GB"/>
              <a:t>Main Purpose of a Security Audit</a:t>
            </a:r>
            <a:endParaRPr lang="en-GB"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93EE15F-66A8-EC8C-1578-BAC6640F76F6}"/>
              </a:ext>
            </a:extLst>
          </p:cNvPr>
          <p:cNvGraphicFramePr>
            <a:graphicFrameLocks noGrp="1"/>
          </p:cNvGraphicFramePr>
          <p:nvPr>
            <p:ph idx="1"/>
            <p:extLst>
              <p:ext uri="{D42A27DB-BD31-4B8C-83A1-F6EECF244321}">
                <p14:modId xmlns:p14="http://schemas.microsoft.com/office/powerpoint/2010/main" val="86522631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405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B99A-0AC6-B2E7-D874-99DDF24A7815}"/>
              </a:ext>
            </a:extLst>
          </p:cNvPr>
          <p:cNvSpPr>
            <a:spLocks noGrp="1"/>
          </p:cNvSpPr>
          <p:nvPr>
            <p:ph type="title"/>
          </p:nvPr>
        </p:nvSpPr>
        <p:spPr/>
        <p:txBody>
          <a:bodyPr>
            <a:normAutofit fontScale="90000"/>
          </a:bodyPr>
          <a:lstStyle/>
          <a:p>
            <a:r>
              <a:rPr lang="en-GB" dirty="0"/>
              <a:t>A Security Audit Consist of:</a:t>
            </a:r>
            <a:br>
              <a:rPr lang="en-GB" dirty="0"/>
            </a:br>
            <a:endParaRPr lang="en-GB" dirty="0"/>
          </a:p>
        </p:txBody>
      </p:sp>
      <p:sp>
        <p:nvSpPr>
          <p:cNvPr id="3" name="Content Placeholder 2">
            <a:extLst>
              <a:ext uri="{FF2B5EF4-FFF2-40B4-BE49-F238E27FC236}">
                <a16:creationId xmlns:a16="http://schemas.microsoft.com/office/drawing/2014/main" id="{DADA6215-7E9D-CA25-2103-18AEA0970DF4}"/>
              </a:ext>
            </a:extLst>
          </p:cNvPr>
          <p:cNvSpPr>
            <a:spLocks noGrp="1"/>
          </p:cNvSpPr>
          <p:nvPr>
            <p:ph idx="1"/>
          </p:nvPr>
        </p:nvSpPr>
        <p:spPr/>
        <p:txBody>
          <a:bodyPr>
            <a:normAutofit fontScale="70000" lnSpcReduction="20000"/>
          </a:bodyPr>
          <a:lstStyle/>
          <a:p>
            <a:endParaRPr lang="en-GB" dirty="0"/>
          </a:p>
          <a:p>
            <a:r>
              <a:rPr lang="en-GB" dirty="0"/>
              <a:t>A security audit consists of a complete assessment of all components of security infrastructure — this includes security systems, servers, digital communication and sharing tools, applications, data storage and collection processes, third-party providers, and more. </a:t>
            </a:r>
          </a:p>
          <a:p>
            <a:endParaRPr lang="en-GB" dirty="0"/>
          </a:p>
          <a:p>
            <a:r>
              <a:rPr lang="en-GB" dirty="0"/>
              <a:t>Common steps to take when conducting a security audit are:</a:t>
            </a:r>
          </a:p>
          <a:p>
            <a:r>
              <a:rPr lang="en-GB" dirty="0"/>
              <a:t>1. Select Security Audit Criteria</a:t>
            </a:r>
          </a:p>
          <a:p>
            <a:r>
              <a:rPr lang="en-GB" dirty="0"/>
              <a:t>2. Assess Staff Training</a:t>
            </a:r>
          </a:p>
          <a:p>
            <a:r>
              <a:rPr lang="en-GB" dirty="0"/>
              <a:t>3. Review /Registers/Logs and Responses to Events</a:t>
            </a:r>
          </a:p>
          <a:p>
            <a:r>
              <a:rPr lang="en-GB" dirty="0"/>
              <a:t>4. Identify Vulnerabilities</a:t>
            </a:r>
          </a:p>
          <a:p>
            <a:r>
              <a:rPr lang="en-GB" dirty="0"/>
              <a:t>5. Implement Protections</a:t>
            </a:r>
          </a:p>
        </p:txBody>
      </p:sp>
    </p:spTree>
    <p:extLst>
      <p:ext uri="{BB962C8B-B14F-4D97-AF65-F5344CB8AC3E}">
        <p14:creationId xmlns:p14="http://schemas.microsoft.com/office/powerpoint/2010/main" val="19132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B22D-A3E0-63A9-B07B-98714FA9BE39}"/>
              </a:ext>
            </a:extLst>
          </p:cNvPr>
          <p:cNvSpPr>
            <a:spLocks noGrp="1"/>
          </p:cNvSpPr>
          <p:nvPr>
            <p:ph type="title"/>
          </p:nvPr>
        </p:nvSpPr>
        <p:spPr/>
        <p:txBody>
          <a:bodyPr>
            <a:normAutofit fontScale="90000"/>
          </a:bodyPr>
          <a:lstStyle/>
          <a:p>
            <a:r>
              <a:rPr lang="en-GB" dirty="0"/>
              <a:t>1. Select Security Audit Criteria</a:t>
            </a:r>
            <a:br>
              <a:rPr lang="en-GB" dirty="0"/>
            </a:br>
            <a:endParaRPr lang="en-GB" dirty="0"/>
          </a:p>
        </p:txBody>
      </p:sp>
      <p:sp>
        <p:nvSpPr>
          <p:cNvPr id="3" name="Content Placeholder 2">
            <a:extLst>
              <a:ext uri="{FF2B5EF4-FFF2-40B4-BE49-F238E27FC236}">
                <a16:creationId xmlns:a16="http://schemas.microsoft.com/office/drawing/2014/main" id="{A67A0B85-5A89-1505-6D77-A1EE2549CDEB}"/>
              </a:ext>
            </a:extLst>
          </p:cNvPr>
          <p:cNvSpPr>
            <a:spLocks noGrp="1"/>
          </p:cNvSpPr>
          <p:nvPr>
            <p:ph idx="1"/>
          </p:nvPr>
        </p:nvSpPr>
        <p:spPr/>
        <p:txBody>
          <a:bodyPr>
            <a:normAutofit fontScale="85000" lnSpcReduction="20000"/>
          </a:bodyPr>
          <a:lstStyle/>
          <a:p>
            <a:endParaRPr lang="en-GB" dirty="0"/>
          </a:p>
          <a:p>
            <a:r>
              <a:rPr lang="en-GB" dirty="0"/>
              <a:t>Determine which internal and external criteria you want or need to meet, and use these to develop your list of security controls to </a:t>
            </a:r>
            <a:r>
              <a:rPr lang="en-GB" dirty="0" err="1"/>
              <a:t>analyze</a:t>
            </a:r>
            <a:r>
              <a:rPr lang="en-GB" dirty="0"/>
              <a:t> and test. </a:t>
            </a:r>
          </a:p>
          <a:p>
            <a:endParaRPr lang="en-GB" dirty="0"/>
          </a:p>
          <a:p>
            <a:r>
              <a:rPr lang="en-GB" dirty="0"/>
              <a:t>Keep a record of your organization’s internal policies, especially those related to cybersecurity as they will typically be examined as part of a security audit. </a:t>
            </a:r>
          </a:p>
          <a:p>
            <a:endParaRPr lang="en-GB" dirty="0"/>
          </a:p>
          <a:p>
            <a:r>
              <a:rPr lang="en-GB" dirty="0"/>
              <a:t>If your organization is pursuing a security audit that doubles as a compliance audit, like for SOC 2 or ISO 27001, ensure that the right processes are in place to satisfy the standard or criteria.</a:t>
            </a:r>
          </a:p>
          <a:p>
            <a:endParaRPr lang="en-GB" dirty="0"/>
          </a:p>
        </p:txBody>
      </p:sp>
    </p:spTree>
    <p:extLst>
      <p:ext uri="{BB962C8B-B14F-4D97-AF65-F5344CB8AC3E}">
        <p14:creationId xmlns:p14="http://schemas.microsoft.com/office/powerpoint/2010/main" val="178762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E622-8D77-D698-7998-84EEA9727CCA}"/>
              </a:ext>
            </a:extLst>
          </p:cNvPr>
          <p:cNvSpPr>
            <a:spLocks noGrp="1"/>
          </p:cNvSpPr>
          <p:nvPr>
            <p:ph type="title"/>
          </p:nvPr>
        </p:nvSpPr>
        <p:spPr/>
        <p:txBody>
          <a:bodyPr>
            <a:normAutofit fontScale="90000"/>
          </a:bodyPr>
          <a:lstStyle/>
          <a:p>
            <a:r>
              <a:rPr lang="en-GB" dirty="0"/>
              <a:t>2. Assess Staff Training</a:t>
            </a:r>
            <a:br>
              <a:rPr lang="en-GB" dirty="0"/>
            </a:br>
            <a:endParaRPr lang="en-GB" dirty="0"/>
          </a:p>
        </p:txBody>
      </p:sp>
      <p:sp>
        <p:nvSpPr>
          <p:cNvPr id="3" name="Content Placeholder 2">
            <a:extLst>
              <a:ext uri="{FF2B5EF4-FFF2-40B4-BE49-F238E27FC236}">
                <a16:creationId xmlns:a16="http://schemas.microsoft.com/office/drawing/2014/main" id="{FE9D3AC3-5B8B-971D-14BE-255C7C62A9DE}"/>
              </a:ext>
            </a:extLst>
          </p:cNvPr>
          <p:cNvSpPr>
            <a:spLocks noGrp="1"/>
          </p:cNvSpPr>
          <p:nvPr>
            <p:ph idx="1"/>
          </p:nvPr>
        </p:nvSpPr>
        <p:spPr/>
        <p:txBody>
          <a:bodyPr>
            <a:normAutofit fontScale="85000" lnSpcReduction="20000"/>
          </a:bodyPr>
          <a:lstStyle/>
          <a:p>
            <a:endParaRPr lang="en-GB" dirty="0"/>
          </a:p>
          <a:p>
            <a:endParaRPr lang="en-GB" dirty="0"/>
          </a:p>
          <a:p>
            <a:r>
              <a:rPr lang="en-GB" dirty="0"/>
              <a:t>The more people who have access to highly sensitive data, the greater the chance for human error. </a:t>
            </a:r>
          </a:p>
          <a:p>
            <a:endParaRPr lang="en-GB" dirty="0"/>
          </a:p>
          <a:p>
            <a:r>
              <a:rPr lang="en-GB" dirty="0"/>
              <a:t>Make sure there is a record of which staff members have access to sensitive information and which employees have been trained in security risk management, IT security, and/or compliance practices. </a:t>
            </a:r>
          </a:p>
          <a:p>
            <a:endParaRPr lang="en-GB" dirty="0"/>
          </a:p>
          <a:p>
            <a:r>
              <a:rPr lang="en-GB" dirty="0"/>
              <a:t>Plan to train those who still require training.</a:t>
            </a:r>
          </a:p>
        </p:txBody>
      </p:sp>
    </p:spTree>
    <p:extLst>
      <p:ext uri="{BB962C8B-B14F-4D97-AF65-F5344CB8AC3E}">
        <p14:creationId xmlns:p14="http://schemas.microsoft.com/office/powerpoint/2010/main" val="4162813963"/>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2941"/>
      </a:dk2>
      <a:lt2>
        <a:srgbClr val="E2E5E8"/>
      </a:lt2>
      <a:accent1>
        <a:srgbClr val="BB9B82"/>
      </a:accent1>
      <a:accent2>
        <a:srgbClr val="AAA274"/>
      </a:accent2>
      <a:accent3>
        <a:srgbClr val="9AA57D"/>
      </a:accent3>
      <a:accent4>
        <a:srgbClr val="86AC76"/>
      </a:accent4>
      <a:accent5>
        <a:srgbClr val="81AC86"/>
      </a:accent5>
      <a:accent6>
        <a:srgbClr val="77AE94"/>
      </a:accent6>
      <a:hlink>
        <a:srgbClr val="5B86A7"/>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E25470AF0544287FF5B43AA4D7B8A" ma:contentTypeVersion="4" ma:contentTypeDescription="Creați un document nou." ma:contentTypeScope="" ma:versionID="d02e3822fe6da988d1dc081e76724785">
  <xsd:schema xmlns:xsd="http://www.w3.org/2001/XMLSchema" xmlns:xs="http://www.w3.org/2001/XMLSchema" xmlns:p="http://schemas.microsoft.com/office/2006/metadata/properties" xmlns:ns2="b587a08c-6c06-4a94-bad8-8f2813f19972" targetNamespace="http://schemas.microsoft.com/office/2006/metadata/properties" ma:root="true" ma:fieldsID="6f4a87ca5b5aa43a2bb4a1cbabc763f8" ns2:_="">
    <xsd:import namespace="b587a08c-6c06-4a94-bad8-8f2813f199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7a08c-6c06-4a94-bad8-8f2813f19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1A40DF-F1FA-4299-877A-4C7E4BA4D9D9}"/>
</file>

<file path=customXml/itemProps2.xml><?xml version="1.0" encoding="utf-8"?>
<ds:datastoreItem xmlns:ds="http://schemas.openxmlformats.org/officeDocument/2006/customXml" ds:itemID="{2CB04B66-741F-4FDD-A449-28A6D2F08425}"/>
</file>

<file path=customXml/itemProps3.xml><?xml version="1.0" encoding="utf-8"?>
<ds:datastoreItem xmlns:ds="http://schemas.openxmlformats.org/officeDocument/2006/customXml" ds:itemID="{4879A676-0168-4FCD-8EFD-8814A848C003}"/>
</file>

<file path=docProps/app.xml><?xml version="1.0" encoding="utf-8"?>
<Properties xmlns="http://schemas.openxmlformats.org/officeDocument/2006/extended-properties" xmlns:vt="http://schemas.openxmlformats.org/officeDocument/2006/docPropsVTypes">
  <TotalTime>2827</TotalTime>
  <Words>3439</Words>
  <Application>Microsoft Office PowerPoint</Application>
  <PresentationFormat>Widescreen</PresentationFormat>
  <Paragraphs>238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Neue Haas Grotesk Text Pro</vt:lpstr>
      <vt:lpstr>AccentBoxVTI</vt:lpstr>
      <vt:lpstr>   Theoretical and practical aspects of security audit   &amp;  The audit process of a security management system  </vt:lpstr>
      <vt:lpstr>Audit definition:</vt:lpstr>
      <vt:lpstr>General aspects about security audit </vt:lpstr>
      <vt:lpstr>General aspects about security audit</vt:lpstr>
      <vt:lpstr>Main Purpose of a Security Audit </vt:lpstr>
      <vt:lpstr>Main Purpose of a Security Audit</vt:lpstr>
      <vt:lpstr>A Security Audit Consist of: </vt:lpstr>
      <vt:lpstr>1. Select Security Audit Criteria </vt:lpstr>
      <vt:lpstr>2. Assess Staff Training </vt:lpstr>
      <vt:lpstr>3. Review Registers/Logs and Responses to Events </vt:lpstr>
      <vt:lpstr>4. Identify Vulnerabilities </vt:lpstr>
      <vt:lpstr>5. Implement Protections </vt:lpstr>
      <vt:lpstr>Security Audit Process </vt:lpstr>
      <vt:lpstr>Security Audit Process</vt:lpstr>
      <vt:lpstr>Inernal vs external security audit</vt:lpstr>
      <vt:lpstr>CYBERSECURITY AUDIT</vt:lpstr>
      <vt:lpstr>IT Security Audits VS. Penetration Testing and Vulnerability Assessments </vt:lpstr>
      <vt:lpstr>IT Security audits should cover and test the: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and practical aspects of security audit</dc:title>
  <dc:creator>RAUL-CIPRIAN DĂNCUŢĂ</dc:creator>
  <cp:lastModifiedBy>RAUL-CIPRIAN DĂNCUŢĂ</cp:lastModifiedBy>
  <cp:revision>22</cp:revision>
  <dcterms:created xsi:type="dcterms:W3CDTF">2024-01-11T07:20:17Z</dcterms:created>
  <dcterms:modified xsi:type="dcterms:W3CDTF">2024-01-13T06:27:26Z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0x010100680E25470AF0544287FF5B43AA4D7B8A</vt:lpwstr>
  </property>
</Properties>
</file>