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9145E-F6E2-C0D1-F660-36C431F4D8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465A4DD-F2C1-52F1-D924-142BBC6134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7FB9419-79C8-3B43-0028-ADA117998858}"/>
              </a:ext>
            </a:extLst>
          </p:cNvPr>
          <p:cNvSpPr>
            <a:spLocks noGrp="1"/>
          </p:cNvSpPr>
          <p:nvPr>
            <p:ph type="dt" sz="half" idx="10"/>
          </p:nvPr>
        </p:nvSpPr>
        <p:spPr/>
        <p:txBody>
          <a:bodyPr/>
          <a:lstStyle/>
          <a:p>
            <a:fld id="{51F3A10C-EABB-46D4-AB03-8A7AD6796A25}" type="datetimeFigureOut">
              <a:rPr lang="en-GB" smtClean="0"/>
              <a:t>18/01/2024</a:t>
            </a:fld>
            <a:endParaRPr lang="en-GB"/>
          </a:p>
        </p:txBody>
      </p:sp>
      <p:sp>
        <p:nvSpPr>
          <p:cNvPr id="5" name="Footer Placeholder 4">
            <a:extLst>
              <a:ext uri="{FF2B5EF4-FFF2-40B4-BE49-F238E27FC236}">
                <a16:creationId xmlns:a16="http://schemas.microsoft.com/office/drawing/2014/main" id="{FACF0B0C-E757-676F-5CA5-1E86231B8E7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9F08E94-F040-5502-3D96-C95CBC14C308}"/>
              </a:ext>
            </a:extLst>
          </p:cNvPr>
          <p:cNvSpPr>
            <a:spLocks noGrp="1"/>
          </p:cNvSpPr>
          <p:nvPr>
            <p:ph type="sldNum" sz="quarter" idx="12"/>
          </p:nvPr>
        </p:nvSpPr>
        <p:spPr/>
        <p:txBody>
          <a:bodyPr/>
          <a:lstStyle/>
          <a:p>
            <a:fld id="{971A5E35-C0F4-4C24-A1BC-5A19440098A3}" type="slidenum">
              <a:rPr lang="en-GB" smtClean="0"/>
              <a:t>‹#›</a:t>
            </a:fld>
            <a:endParaRPr lang="en-GB"/>
          </a:p>
        </p:txBody>
      </p:sp>
    </p:spTree>
    <p:extLst>
      <p:ext uri="{BB962C8B-B14F-4D97-AF65-F5344CB8AC3E}">
        <p14:creationId xmlns:p14="http://schemas.microsoft.com/office/powerpoint/2010/main" val="580432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8AFF3-02B8-EACE-BEBC-8F6C39545C7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A0AAAAB-C332-CABC-5E23-81124B9C187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0795AEF-4E16-847E-260E-CF810E31825F}"/>
              </a:ext>
            </a:extLst>
          </p:cNvPr>
          <p:cNvSpPr>
            <a:spLocks noGrp="1"/>
          </p:cNvSpPr>
          <p:nvPr>
            <p:ph type="dt" sz="half" idx="10"/>
          </p:nvPr>
        </p:nvSpPr>
        <p:spPr/>
        <p:txBody>
          <a:bodyPr/>
          <a:lstStyle/>
          <a:p>
            <a:fld id="{51F3A10C-EABB-46D4-AB03-8A7AD6796A25}" type="datetimeFigureOut">
              <a:rPr lang="en-GB" smtClean="0"/>
              <a:t>18/01/2024</a:t>
            </a:fld>
            <a:endParaRPr lang="en-GB"/>
          </a:p>
        </p:txBody>
      </p:sp>
      <p:sp>
        <p:nvSpPr>
          <p:cNvPr id="5" name="Footer Placeholder 4">
            <a:extLst>
              <a:ext uri="{FF2B5EF4-FFF2-40B4-BE49-F238E27FC236}">
                <a16:creationId xmlns:a16="http://schemas.microsoft.com/office/drawing/2014/main" id="{6B63AF6A-AE67-49F6-A908-E97AA689A25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F2471C6-BF68-926B-1E28-E03B083A61FC}"/>
              </a:ext>
            </a:extLst>
          </p:cNvPr>
          <p:cNvSpPr>
            <a:spLocks noGrp="1"/>
          </p:cNvSpPr>
          <p:nvPr>
            <p:ph type="sldNum" sz="quarter" idx="12"/>
          </p:nvPr>
        </p:nvSpPr>
        <p:spPr/>
        <p:txBody>
          <a:bodyPr/>
          <a:lstStyle/>
          <a:p>
            <a:fld id="{971A5E35-C0F4-4C24-A1BC-5A19440098A3}" type="slidenum">
              <a:rPr lang="en-GB" smtClean="0"/>
              <a:t>‹#›</a:t>
            </a:fld>
            <a:endParaRPr lang="en-GB"/>
          </a:p>
        </p:txBody>
      </p:sp>
    </p:spTree>
    <p:extLst>
      <p:ext uri="{BB962C8B-B14F-4D97-AF65-F5344CB8AC3E}">
        <p14:creationId xmlns:p14="http://schemas.microsoft.com/office/powerpoint/2010/main" val="3316697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03DA0D-ECAE-05A8-88D9-50005AABC09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FC86896-A821-71B6-4AE4-4B8F602DBD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6C9B562-7588-E50A-5DAA-EF15501663B2}"/>
              </a:ext>
            </a:extLst>
          </p:cNvPr>
          <p:cNvSpPr>
            <a:spLocks noGrp="1"/>
          </p:cNvSpPr>
          <p:nvPr>
            <p:ph type="dt" sz="half" idx="10"/>
          </p:nvPr>
        </p:nvSpPr>
        <p:spPr/>
        <p:txBody>
          <a:bodyPr/>
          <a:lstStyle/>
          <a:p>
            <a:fld id="{51F3A10C-EABB-46D4-AB03-8A7AD6796A25}" type="datetimeFigureOut">
              <a:rPr lang="en-GB" smtClean="0"/>
              <a:t>18/01/2024</a:t>
            </a:fld>
            <a:endParaRPr lang="en-GB"/>
          </a:p>
        </p:txBody>
      </p:sp>
      <p:sp>
        <p:nvSpPr>
          <p:cNvPr id="5" name="Footer Placeholder 4">
            <a:extLst>
              <a:ext uri="{FF2B5EF4-FFF2-40B4-BE49-F238E27FC236}">
                <a16:creationId xmlns:a16="http://schemas.microsoft.com/office/drawing/2014/main" id="{A44290AD-6C0C-51DC-BE70-BAD051FD73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9E689A7-AC24-7BCC-8884-B141698B1E54}"/>
              </a:ext>
            </a:extLst>
          </p:cNvPr>
          <p:cNvSpPr>
            <a:spLocks noGrp="1"/>
          </p:cNvSpPr>
          <p:nvPr>
            <p:ph type="sldNum" sz="quarter" idx="12"/>
          </p:nvPr>
        </p:nvSpPr>
        <p:spPr/>
        <p:txBody>
          <a:bodyPr/>
          <a:lstStyle/>
          <a:p>
            <a:fld id="{971A5E35-C0F4-4C24-A1BC-5A19440098A3}" type="slidenum">
              <a:rPr lang="en-GB" smtClean="0"/>
              <a:t>‹#›</a:t>
            </a:fld>
            <a:endParaRPr lang="en-GB"/>
          </a:p>
        </p:txBody>
      </p:sp>
    </p:spTree>
    <p:extLst>
      <p:ext uri="{BB962C8B-B14F-4D97-AF65-F5344CB8AC3E}">
        <p14:creationId xmlns:p14="http://schemas.microsoft.com/office/powerpoint/2010/main" val="819206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B64B0-FE59-D162-A333-2C404E09F96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88AD8B1-DF20-5570-9EDB-A325A65E0B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7562C60-A2BE-BF11-3447-BA60940931B9}"/>
              </a:ext>
            </a:extLst>
          </p:cNvPr>
          <p:cNvSpPr>
            <a:spLocks noGrp="1"/>
          </p:cNvSpPr>
          <p:nvPr>
            <p:ph type="dt" sz="half" idx="10"/>
          </p:nvPr>
        </p:nvSpPr>
        <p:spPr/>
        <p:txBody>
          <a:bodyPr/>
          <a:lstStyle/>
          <a:p>
            <a:fld id="{51F3A10C-EABB-46D4-AB03-8A7AD6796A25}" type="datetimeFigureOut">
              <a:rPr lang="en-GB" smtClean="0"/>
              <a:t>18/01/2024</a:t>
            </a:fld>
            <a:endParaRPr lang="en-GB"/>
          </a:p>
        </p:txBody>
      </p:sp>
      <p:sp>
        <p:nvSpPr>
          <p:cNvPr id="5" name="Footer Placeholder 4">
            <a:extLst>
              <a:ext uri="{FF2B5EF4-FFF2-40B4-BE49-F238E27FC236}">
                <a16:creationId xmlns:a16="http://schemas.microsoft.com/office/drawing/2014/main" id="{5D0AF6AF-9400-5681-4E9D-7DDFBDA9B1D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5A49606-5FDD-CD6B-611F-031CA4D15552}"/>
              </a:ext>
            </a:extLst>
          </p:cNvPr>
          <p:cNvSpPr>
            <a:spLocks noGrp="1"/>
          </p:cNvSpPr>
          <p:nvPr>
            <p:ph type="sldNum" sz="quarter" idx="12"/>
          </p:nvPr>
        </p:nvSpPr>
        <p:spPr/>
        <p:txBody>
          <a:bodyPr/>
          <a:lstStyle/>
          <a:p>
            <a:fld id="{971A5E35-C0F4-4C24-A1BC-5A19440098A3}" type="slidenum">
              <a:rPr lang="en-GB" smtClean="0"/>
              <a:t>‹#›</a:t>
            </a:fld>
            <a:endParaRPr lang="en-GB"/>
          </a:p>
        </p:txBody>
      </p:sp>
    </p:spTree>
    <p:extLst>
      <p:ext uri="{BB962C8B-B14F-4D97-AF65-F5344CB8AC3E}">
        <p14:creationId xmlns:p14="http://schemas.microsoft.com/office/powerpoint/2010/main" val="1424588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0D0F0-8C53-C215-B2F3-9481352377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21C4B9A-C8B5-0315-B480-1F58FA9FD6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133B3A-55C3-63CA-B7F9-8B0D10C36797}"/>
              </a:ext>
            </a:extLst>
          </p:cNvPr>
          <p:cNvSpPr>
            <a:spLocks noGrp="1"/>
          </p:cNvSpPr>
          <p:nvPr>
            <p:ph type="dt" sz="half" idx="10"/>
          </p:nvPr>
        </p:nvSpPr>
        <p:spPr/>
        <p:txBody>
          <a:bodyPr/>
          <a:lstStyle/>
          <a:p>
            <a:fld id="{51F3A10C-EABB-46D4-AB03-8A7AD6796A25}" type="datetimeFigureOut">
              <a:rPr lang="en-GB" smtClean="0"/>
              <a:t>18/01/2024</a:t>
            </a:fld>
            <a:endParaRPr lang="en-GB"/>
          </a:p>
        </p:txBody>
      </p:sp>
      <p:sp>
        <p:nvSpPr>
          <p:cNvPr id="5" name="Footer Placeholder 4">
            <a:extLst>
              <a:ext uri="{FF2B5EF4-FFF2-40B4-BE49-F238E27FC236}">
                <a16:creationId xmlns:a16="http://schemas.microsoft.com/office/drawing/2014/main" id="{9779FDB7-D263-0C6C-723A-8A2B5B81456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8755194-FEA2-C923-B111-1094A023153F}"/>
              </a:ext>
            </a:extLst>
          </p:cNvPr>
          <p:cNvSpPr>
            <a:spLocks noGrp="1"/>
          </p:cNvSpPr>
          <p:nvPr>
            <p:ph type="sldNum" sz="quarter" idx="12"/>
          </p:nvPr>
        </p:nvSpPr>
        <p:spPr/>
        <p:txBody>
          <a:bodyPr/>
          <a:lstStyle/>
          <a:p>
            <a:fld id="{971A5E35-C0F4-4C24-A1BC-5A19440098A3}" type="slidenum">
              <a:rPr lang="en-GB" smtClean="0"/>
              <a:t>‹#›</a:t>
            </a:fld>
            <a:endParaRPr lang="en-GB"/>
          </a:p>
        </p:txBody>
      </p:sp>
    </p:spTree>
    <p:extLst>
      <p:ext uri="{BB962C8B-B14F-4D97-AF65-F5344CB8AC3E}">
        <p14:creationId xmlns:p14="http://schemas.microsoft.com/office/powerpoint/2010/main" val="740974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DD0F3-5EEE-42C5-01C5-0E8F790813A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CD971BA-0206-2B4D-FA79-42C1847159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08AF003-18F6-B0A4-74D8-52BDA11A0FD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FD25035-262C-0F28-86D0-E8A1F55BD363}"/>
              </a:ext>
            </a:extLst>
          </p:cNvPr>
          <p:cNvSpPr>
            <a:spLocks noGrp="1"/>
          </p:cNvSpPr>
          <p:nvPr>
            <p:ph type="dt" sz="half" idx="10"/>
          </p:nvPr>
        </p:nvSpPr>
        <p:spPr/>
        <p:txBody>
          <a:bodyPr/>
          <a:lstStyle/>
          <a:p>
            <a:fld id="{51F3A10C-EABB-46D4-AB03-8A7AD6796A25}" type="datetimeFigureOut">
              <a:rPr lang="en-GB" smtClean="0"/>
              <a:t>18/01/2024</a:t>
            </a:fld>
            <a:endParaRPr lang="en-GB"/>
          </a:p>
        </p:txBody>
      </p:sp>
      <p:sp>
        <p:nvSpPr>
          <p:cNvPr id="6" name="Footer Placeholder 5">
            <a:extLst>
              <a:ext uri="{FF2B5EF4-FFF2-40B4-BE49-F238E27FC236}">
                <a16:creationId xmlns:a16="http://schemas.microsoft.com/office/drawing/2014/main" id="{FFBADBDA-1E27-C092-EA0C-B318A5F1A44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1A08D05-422C-A03B-A129-65074A35FF05}"/>
              </a:ext>
            </a:extLst>
          </p:cNvPr>
          <p:cNvSpPr>
            <a:spLocks noGrp="1"/>
          </p:cNvSpPr>
          <p:nvPr>
            <p:ph type="sldNum" sz="quarter" idx="12"/>
          </p:nvPr>
        </p:nvSpPr>
        <p:spPr/>
        <p:txBody>
          <a:bodyPr/>
          <a:lstStyle/>
          <a:p>
            <a:fld id="{971A5E35-C0F4-4C24-A1BC-5A19440098A3}" type="slidenum">
              <a:rPr lang="en-GB" smtClean="0"/>
              <a:t>‹#›</a:t>
            </a:fld>
            <a:endParaRPr lang="en-GB"/>
          </a:p>
        </p:txBody>
      </p:sp>
    </p:spTree>
    <p:extLst>
      <p:ext uri="{BB962C8B-B14F-4D97-AF65-F5344CB8AC3E}">
        <p14:creationId xmlns:p14="http://schemas.microsoft.com/office/powerpoint/2010/main" val="328603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0D7E8-C25D-C9AC-75DC-A4E7C81DAA7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0ABA4AD-DE1E-0498-C1FB-B199050625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B262A72-93BE-39C1-49A2-BFCAC39B5A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F822D63-5E69-0598-1272-3192FFC6D8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FC42B7F-6D5A-6A66-8C1B-10D4858FB1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F2A164D-5C29-2DD1-237B-57C7B8A71867}"/>
              </a:ext>
            </a:extLst>
          </p:cNvPr>
          <p:cNvSpPr>
            <a:spLocks noGrp="1"/>
          </p:cNvSpPr>
          <p:nvPr>
            <p:ph type="dt" sz="half" idx="10"/>
          </p:nvPr>
        </p:nvSpPr>
        <p:spPr/>
        <p:txBody>
          <a:bodyPr/>
          <a:lstStyle/>
          <a:p>
            <a:fld id="{51F3A10C-EABB-46D4-AB03-8A7AD6796A25}" type="datetimeFigureOut">
              <a:rPr lang="en-GB" smtClean="0"/>
              <a:t>18/01/2024</a:t>
            </a:fld>
            <a:endParaRPr lang="en-GB"/>
          </a:p>
        </p:txBody>
      </p:sp>
      <p:sp>
        <p:nvSpPr>
          <p:cNvPr id="8" name="Footer Placeholder 7">
            <a:extLst>
              <a:ext uri="{FF2B5EF4-FFF2-40B4-BE49-F238E27FC236}">
                <a16:creationId xmlns:a16="http://schemas.microsoft.com/office/drawing/2014/main" id="{A2775018-88A0-030E-E52F-74C46B5FFA1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67F2036-EFFA-689A-E720-A92BE43706B6}"/>
              </a:ext>
            </a:extLst>
          </p:cNvPr>
          <p:cNvSpPr>
            <a:spLocks noGrp="1"/>
          </p:cNvSpPr>
          <p:nvPr>
            <p:ph type="sldNum" sz="quarter" idx="12"/>
          </p:nvPr>
        </p:nvSpPr>
        <p:spPr/>
        <p:txBody>
          <a:bodyPr/>
          <a:lstStyle/>
          <a:p>
            <a:fld id="{971A5E35-C0F4-4C24-A1BC-5A19440098A3}" type="slidenum">
              <a:rPr lang="en-GB" smtClean="0"/>
              <a:t>‹#›</a:t>
            </a:fld>
            <a:endParaRPr lang="en-GB"/>
          </a:p>
        </p:txBody>
      </p:sp>
    </p:spTree>
    <p:extLst>
      <p:ext uri="{BB962C8B-B14F-4D97-AF65-F5344CB8AC3E}">
        <p14:creationId xmlns:p14="http://schemas.microsoft.com/office/powerpoint/2010/main" val="2006456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7E409-C6F3-78B1-BA16-A139813D5AE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2167D57-E272-AB54-1B3B-78B03EFCF908}"/>
              </a:ext>
            </a:extLst>
          </p:cNvPr>
          <p:cNvSpPr>
            <a:spLocks noGrp="1"/>
          </p:cNvSpPr>
          <p:nvPr>
            <p:ph type="dt" sz="half" idx="10"/>
          </p:nvPr>
        </p:nvSpPr>
        <p:spPr/>
        <p:txBody>
          <a:bodyPr/>
          <a:lstStyle/>
          <a:p>
            <a:fld id="{51F3A10C-EABB-46D4-AB03-8A7AD6796A25}" type="datetimeFigureOut">
              <a:rPr lang="en-GB" smtClean="0"/>
              <a:t>18/01/2024</a:t>
            </a:fld>
            <a:endParaRPr lang="en-GB"/>
          </a:p>
        </p:txBody>
      </p:sp>
      <p:sp>
        <p:nvSpPr>
          <p:cNvPr id="4" name="Footer Placeholder 3">
            <a:extLst>
              <a:ext uri="{FF2B5EF4-FFF2-40B4-BE49-F238E27FC236}">
                <a16:creationId xmlns:a16="http://schemas.microsoft.com/office/drawing/2014/main" id="{2C1E29C4-359F-9261-BCC5-EC4CE712ADC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F843A26-A53E-F17D-0430-9FA92AAFAF30}"/>
              </a:ext>
            </a:extLst>
          </p:cNvPr>
          <p:cNvSpPr>
            <a:spLocks noGrp="1"/>
          </p:cNvSpPr>
          <p:nvPr>
            <p:ph type="sldNum" sz="quarter" idx="12"/>
          </p:nvPr>
        </p:nvSpPr>
        <p:spPr/>
        <p:txBody>
          <a:bodyPr/>
          <a:lstStyle/>
          <a:p>
            <a:fld id="{971A5E35-C0F4-4C24-A1BC-5A19440098A3}" type="slidenum">
              <a:rPr lang="en-GB" smtClean="0"/>
              <a:t>‹#›</a:t>
            </a:fld>
            <a:endParaRPr lang="en-GB"/>
          </a:p>
        </p:txBody>
      </p:sp>
    </p:spTree>
    <p:extLst>
      <p:ext uri="{BB962C8B-B14F-4D97-AF65-F5344CB8AC3E}">
        <p14:creationId xmlns:p14="http://schemas.microsoft.com/office/powerpoint/2010/main" val="2488206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29DCDF-2D47-4B5C-117C-1CCD08B93F52}"/>
              </a:ext>
            </a:extLst>
          </p:cNvPr>
          <p:cNvSpPr>
            <a:spLocks noGrp="1"/>
          </p:cNvSpPr>
          <p:nvPr>
            <p:ph type="dt" sz="half" idx="10"/>
          </p:nvPr>
        </p:nvSpPr>
        <p:spPr/>
        <p:txBody>
          <a:bodyPr/>
          <a:lstStyle/>
          <a:p>
            <a:fld id="{51F3A10C-EABB-46D4-AB03-8A7AD6796A25}" type="datetimeFigureOut">
              <a:rPr lang="en-GB" smtClean="0"/>
              <a:t>18/01/2024</a:t>
            </a:fld>
            <a:endParaRPr lang="en-GB"/>
          </a:p>
        </p:txBody>
      </p:sp>
      <p:sp>
        <p:nvSpPr>
          <p:cNvPr id="3" name="Footer Placeholder 2">
            <a:extLst>
              <a:ext uri="{FF2B5EF4-FFF2-40B4-BE49-F238E27FC236}">
                <a16:creationId xmlns:a16="http://schemas.microsoft.com/office/drawing/2014/main" id="{400129A5-FC6B-8423-8FFD-1AEF9A6DA13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01A5036-3C0C-B4D7-7AB5-A003E9457DA9}"/>
              </a:ext>
            </a:extLst>
          </p:cNvPr>
          <p:cNvSpPr>
            <a:spLocks noGrp="1"/>
          </p:cNvSpPr>
          <p:nvPr>
            <p:ph type="sldNum" sz="quarter" idx="12"/>
          </p:nvPr>
        </p:nvSpPr>
        <p:spPr/>
        <p:txBody>
          <a:bodyPr/>
          <a:lstStyle/>
          <a:p>
            <a:fld id="{971A5E35-C0F4-4C24-A1BC-5A19440098A3}" type="slidenum">
              <a:rPr lang="en-GB" smtClean="0"/>
              <a:t>‹#›</a:t>
            </a:fld>
            <a:endParaRPr lang="en-GB"/>
          </a:p>
        </p:txBody>
      </p:sp>
    </p:spTree>
    <p:extLst>
      <p:ext uri="{BB962C8B-B14F-4D97-AF65-F5344CB8AC3E}">
        <p14:creationId xmlns:p14="http://schemas.microsoft.com/office/powerpoint/2010/main" val="1616997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2D196-60A2-08A9-D6E8-B1FF3782CC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BBCCBBC-00F8-C43B-66C6-0B79D12143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6C79504-870D-4416-E65A-CA5465E3A4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50754C-7029-879E-3746-E9F9C0A6CFB9}"/>
              </a:ext>
            </a:extLst>
          </p:cNvPr>
          <p:cNvSpPr>
            <a:spLocks noGrp="1"/>
          </p:cNvSpPr>
          <p:nvPr>
            <p:ph type="dt" sz="half" idx="10"/>
          </p:nvPr>
        </p:nvSpPr>
        <p:spPr/>
        <p:txBody>
          <a:bodyPr/>
          <a:lstStyle/>
          <a:p>
            <a:fld id="{51F3A10C-EABB-46D4-AB03-8A7AD6796A25}" type="datetimeFigureOut">
              <a:rPr lang="en-GB" smtClean="0"/>
              <a:t>18/01/2024</a:t>
            </a:fld>
            <a:endParaRPr lang="en-GB"/>
          </a:p>
        </p:txBody>
      </p:sp>
      <p:sp>
        <p:nvSpPr>
          <p:cNvPr id="6" name="Footer Placeholder 5">
            <a:extLst>
              <a:ext uri="{FF2B5EF4-FFF2-40B4-BE49-F238E27FC236}">
                <a16:creationId xmlns:a16="http://schemas.microsoft.com/office/drawing/2014/main" id="{16692427-D613-7D5B-7FF3-3C00539475A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F626FDF-7613-3527-1F8C-D4F0F1E09D5A}"/>
              </a:ext>
            </a:extLst>
          </p:cNvPr>
          <p:cNvSpPr>
            <a:spLocks noGrp="1"/>
          </p:cNvSpPr>
          <p:nvPr>
            <p:ph type="sldNum" sz="quarter" idx="12"/>
          </p:nvPr>
        </p:nvSpPr>
        <p:spPr/>
        <p:txBody>
          <a:bodyPr/>
          <a:lstStyle/>
          <a:p>
            <a:fld id="{971A5E35-C0F4-4C24-A1BC-5A19440098A3}" type="slidenum">
              <a:rPr lang="en-GB" smtClean="0"/>
              <a:t>‹#›</a:t>
            </a:fld>
            <a:endParaRPr lang="en-GB"/>
          </a:p>
        </p:txBody>
      </p:sp>
    </p:spTree>
    <p:extLst>
      <p:ext uri="{BB962C8B-B14F-4D97-AF65-F5344CB8AC3E}">
        <p14:creationId xmlns:p14="http://schemas.microsoft.com/office/powerpoint/2010/main" val="547080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615AA-F81E-D835-74C2-3BBA07D5BA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77D7280-8E32-A66E-333E-11E4D2CAEC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E71396C-908E-F8D0-BC08-4E8B0B596B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788283-1868-BA47-2628-B1563C4150C7}"/>
              </a:ext>
            </a:extLst>
          </p:cNvPr>
          <p:cNvSpPr>
            <a:spLocks noGrp="1"/>
          </p:cNvSpPr>
          <p:nvPr>
            <p:ph type="dt" sz="half" idx="10"/>
          </p:nvPr>
        </p:nvSpPr>
        <p:spPr/>
        <p:txBody>
          <a:bodyPr/>
          <a:lstStyle/>
          <a:p>
            <a:fld id="{51F3A10C-EABB-46D4-AB03-8A7AD6796A25}" type="datetimeFigureOut">
              <a:rPr lang="en-GB" smtClean="0"/>
              <a:t>18/01/2024</a:t>
            </a:fld>
            <a:endParaRPr lang="en-GB"/>
          </a:p>
        </p:txBody>
      </p:sp>
      <p:sp>
        <p:nvSpPr>
          <p:cNvPr id="6" name="Footer Placeholder 5">
            <a:extLst>
              <a:ext uri="{FF2B5EF4-FFF2-40B4-BE49-F238E27FC236}">
                <a16:creationId xmlns:a16="http://schemas.microsoft.com/office/drawing/2014/main" id="{D10008AE-D4AD-D901-5581-48B7A824459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F6F61D4-6266-0E4A-F58D-1C9FF9ECCE22}"/>
              </a:ext>
            </a:extLst>
          </p:cNvPr>
          <p:cNvSpPr>
            <a:spLocks noGrp="1"/>
          </p:cNvSpPr>
          <p:nvPr>
            <p:ph type="sldNum" sz="quarter" idx="12"/>
          </p:nvPr>
        </p:nvSpPr>
        <p:spPr/>
        <p:txBody>
          <a:bodyPr/>
          <a:lstStyle/>
          <a:p>
            <a:fld id="{971A5E35-C0F4-4C24-A1BC-5A19440098A3}" type="slidenum">
              <a:rPr lang="en-GB" smtClean="0"/>
              <a:t>‹#›</a:t>
            </a:fld>
            <a:endParaRPr lang="en-GB"/>
          </a:p>
        </p:txBody>
      </p:sp>
    </p:spTree>
    <p:extLst>
      <p:ext uri="{BB962C8B-B14F-4D97-AF65-F5344CB8AC3E}">
        <p14:creationId xmlns:p14="http://schemas.microsoft.com/office/powerpoint/2010/main" val="2093542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0E55E9-A35B-F784-8DCE-07074A265D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95FC70B-BDC4-33C7-5311-8BCB38FC6A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D79A860-6C9F-0661-8A6F-C974882B52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F3A10C-EABB-46D4-AB03-8A7AD6796A25}" type="datetimeFigureOut">
              <a:rPr lang="en-GB" smtClean="0"/>
              <a:t>18/01/2024</a:t>
            </a:fld>
            <a:endParaRPr lang="en-GB"/>
          </a:p>
        </p:txBody>
      </p:sp>
      <p:sp>
        <p:nvSpPr>
          <p:cNvPr id="5" name="Footer Placeholder 4">
            <a:extLst>
              <a:ext uri="{FF2B5EF4-FFF2-40B4-BE49-F238E27FC236}">
                <a16:creationId xmlns:a16="http://schemas.microsoft.com/office/drawing/2014/main" id="{A53231BE-C76A-DA0E-2210-651387F51E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9BEE685-AC5C-F28F-A79E-02B9DB588E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1A5E35-C0F4-4C24-A1BC-5A19440098A3}" type="slidenum">
              <a:rPr lang="en-GB" smtClean="0"/>
              <a:t>‹#›</a:t>
            </a:fld>
            <a:endParaRPr lang="en-GB"/>
          </a:p>
        </p:txBody>
      </p:sp>
    </p:spTree>
    <p:extLst>
      <p:ext uri="{BB962C8B-B14F-4D97-AF65-F5344CB8AC3E}">
        <p14:creationId xmlns:p14="http://schemas.microsoft.com/office/powerpoint/2010/main" val="22120250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s://dnsc.ro/vezi/document/anexa-nr-13-modelul-de-declaratie-angajament-privind-respectarea-cod-etic-asc" TargetMode="External"/><Relationship Id="rId2" Type="http://schemas.openxmlformats.org/officeDocument/2006/relationships/hyperlink" Target="https://dnsc.ro/vezi/document/lista-aasc-p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B9305-DA1A-E017-9EAA-BD43C5ADE9A8}"/>
              </a:ext>
            </a:extLst>
          </p:cNvPr>
          <p:cNvSpPr>
            <a:spLocks noGrp="1"/>
          </p:cNvSpPr>
          <p:nvPr>
            <p:ph type="ctrTitle"/>
          </p:nvPr>
        </p:nvSpPr>
        <p:spPr/>
        <p:txBody>
          <a:bodyPr>
            <a:normAutofit fontScale="90000"/>
          </a:bodyPr>
          <a:lstStyle/>
          <a:p>
            <a:r>
              <a:rPr lang="en-GB" dirty="0"/>
              <a:t>Specific occupations in the field of organizational and business security</a:t>
            </a:r>
          </a:p>
        </p:txBody>
      </p:sp>
      <p:sp>
        <p:nvSpPr>
          <p:cNvPr id="3" name="Subtitle 2">
            <a:extLst>
              <a:ext uri="{FF2B5EF4-FFF2-40B4-BE49-F238E27FC236}">
                <a16:creationId xmlns:a16="http://schemas.microsoft.com/office/drawing/2014/main" id="{DF90C9B0-75A8-40DE-5940-4B67CE6C4E6E}"/>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3187009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2C8EB-F745-9806-7E7E-737FE6A523C8}"/>
              </a:ext>
            </a:extLst>
          </p:cNvPr>
          <p:cNvSpPr>
            <a:spLocks noGrp="1"/>
          </p:cNvSpPr>
          <p:nvPr>
            <p:ph type="title"/>
          </p:nvPr>
        </p:nvSpPr>
        <p:spPr/>
        <p:txBody>
          <a:bodyPr>
            <a:normAutofit fontScale="90000"/>
          </a:bodyPr>
          <a:lstStyle/>
          <a:p>
            <a:r>
              <a:rPr lang="ro-RO" b="1" dirty="0">
                <a:latin typeface="Trebuchet MS" panose="020B0603020202020204" pitchFamily="34" charset="0"/>
                <a:ea typeface="Times New Roman" panose="02020603050405020304" pitchFamily="18" charset="0"/>
              </a:rPr>
              <a:t>2513 Proiectanţi de sisteme web şi multimedia</a:t>
            </a:r>
            <a:br>
              <a:rPr lang="en-GB" dirty="0">
                <a:latin typeface="Times New Roman" panose="02020603050405020304" pitchFamily="18" charset="0"/>
                <a:ea typeface="Times New Roman" panose="02020603050405020304" pitchFamily="18" charset="0"/>
              </a:rPr>
            </a:br>
            <a:endParaRPr lang="en-GB" dirty="0"/>
          </a:p>
        </p:txBody>
      </p:sp>
      <p:sp>
        <p:nvSpPr>
          <p:cNvPr id="3" name="Content Placeholder 2">
            <a:extLst>
              <a:ext uri="{FF2B5EF4-FFF2-40B4-BE49-F238E27FC236}">
                <a16:creationId xmlns:a16="http://schemas.microsoft.com/office/drawing/2014/main" id="{849BC672-94A5-3CCC-494C-996AE0EC0774}"/>
              </a:ext>
            </a:extLst>
          </p:cNvPr>
          <p:cNvSpPr>
            <a:spLocks noGrp="1"/>
          </p:cNvSpPr>
          <p:nvPr>
            <p:ph sz="half" idx="1"/>
          </p:nvPr>
        </p:nvSpPr>
        <p:spPr/>
        <p:txBody>
          <a:bodyPr/>
          <a:lstStyle/>
          <a:p>
            <a:r>
              <a:rPr lang="ro-RO" sz="1800" i="1" dirty="0">
                <a:effectLst/>
                <a:latin typeface="Trebuchet MS" panose="020B0603020202020204" pitchFamily="34" charset="0"/>
                <a:ea typeface="Calibri" panose="020F0502020204030204" pitchFamily="34" charset="0"/>
                <a:cs typeface="Times New Roman" panose="02020603050405020304" pitchFamily="18" charset="0"/>
              </a:rPr>
              <a:t>Proiectanţii de sisteme web şi multimedia combină activitatea de proiectare şi cunoştinţele tehnice pentru cercetarea, analizarea, evaluarea, proiectarea, programarea şi modificarea paginilor web, precum şi a aplicaţiilor care îmbină texte, grafice, animaţii, imagini, prezentări video şi audio, precum şi alte mijloace de comunicare interactive.</a:t>
            </a:r>
            <a:endParaRPr lang="en-GB" dirty="0"/>
          </a:p>
        </p:txBody>
      </p:sp>
      <p:sp>
        <p:nvSpPr>
          <p:cNvPr id="4" name="Content Placeholder 3">
            <a:extLst>
              <a:ext uri="{FF2B5EF4-FFF2-40B4-BE49-F238E27FC236}">
                <a16:creationId xmlns:a16="http://schemas.microsoft.com/office/drawing/2014/main" id="{04CC5469-A974-BB8F-4170-F186D5FE03F2}"/>
              </a:ext>
            </a:extLst>
          </p:cNvPr>
          <p:cNvSpPr>
            <a:spLocks noGrp="1"/>
          </p:cNvSpPr>
          <p:nvPr>
            <p:ph sz="half" idx="2"/>
          </p:nvPr>
        </p:nvSpPr>
        <p:spPr/>
        <p:txBody>
          <a:bodyPr/>
          <a:lstStyle/>
          <a:p>
            <a:pPr marL="1619885" algn="just">
              <a:spcBef>
                <a:spcPts val="600"/>
              </a:spcBef>
              <a:spcAft>
                <a:spcPts val="600"/>
              </a:spcAft>
            </a:pPr>
            <a:r>
              <a:rPr lang="ro-RO" sz="1800" dirty="0">
                <a:effectLst/>
                <a:latin typeface="Trebuchet MS" panose="020B0603020202020204" pitchFamily="34" charset="0"/>
                <a:ea typeface="Times New Roman" panose="02020603050405020304" pitchFamily="18" charset="0"/>
              </a:rPr>
              <a:t>251301 specialist e-Afaceri</a:t>
            </a:r>
            <a:endParaRPr lang="en-GB" sz="1800" dirty="0">
              <a:effectLst/>
              <a:latin typeface="Times New Roman" panose="02020603050405020304" pitchFamily="18" charset="0"/>
              <a:ea typeface="Times New Roman" panose="02020603050405020304" pitchFamily="18" charset="0"/>
            </a:endParaRPr>
          </a:p>
          <a:p>
            <a:pPr marL="1619885" algn="just">
              <a:spcBef>
                <a:spcPts val="600"/>
              </a:spcBef>
              <a:spcAft>
                <a:spcPts val="600"/>
              </a:spcAft>
            </a:pPr>
            <a:r>
              <a:rPr lang="ro-RO" sz="1800" dirty="0">
                <a:effectLst/>
                <a:latin typeface="Trebuchet MS" panose="020B0603020202020204" pitchFamily="34" charset="0"/>
                <a:ea typeface="Times New Roman" panose="02020603050405020304" pitchFamily="18" charset="0"/>
              </a:rPr>
              <a:t>251302 specialist în e-Guvernare</a:t>
            </a:r>
            <a:endParaRPr lang="en-GB" sz="1800" dirty="0">
              <a:effectLst/>
              <a:latin typeface="Times New Roman" panose="02020603050405020304" pitchFamily="18" charset="0"/>
              <a:ea typeface="Times New Roman" panose="02020603050405020304" pitchFamily="18" charset="0"/>
            </a:endParaRPr>
          </a:p>
          <a:p>
            <a:pPr marL="1619885" algn="just">
              <a:spcBef>
                <a:spcPts val="600"/>
              </a:spcBef>
              <a:spcAft>
                <a:spcPts val="600"/>
              </a:spcAft>
            </a:pPr>
            <a:r>
              <a:rPr lang="ro-RO" sz="1800" dirty="0">
                <a:effectLst/>
                <a:latin typeface="Trebuchet MS" panose="020B0603020202020204" pitchFamily="34" charset="0"/>
                <a:ea typeface="Times New Roman" panose="02020603050405020304" pitchFamily="18" charset="0"/>
              </a:rPr>
              <a:t>251303 specialist în e-Media</a:t>
            </a:r>
            <a:endParaRPr lang="en-GB" sz="1800" dirty="0">
              <a:effectLst/>
              <a:latin typeface="Times New Roman" panose="02020603050405020304" pitchFamily="18" charset="0"/>
              <a:ea typeface="Times New Roman" panose="02020603050405020304" pitchFamily="18" charset="0"/>
            </a:endParaRPr>
          </a:p>
          <a:p>
            <a:pPr marL="1619885" algn="just">
              <a:spcBef>
                <a:spcPts val="600"/>
              </a:spcBef>
              <a:spcAft>
                <a:spcPts val="600"/>
              </a:spcAft>
            </a:pPr>
            <a:r>
              <a:rPr lang="ro-RO" sz="1800" dirty="0">
                <a:effectLst/>
                <a:latin typeface="Trebuchet MS" panose="020B0603020202020204" pitchFamily="34" charset="0"/>
                <a:ea typeface="Times New Roman" panose="02020603050405020304" pitchFamily="18" charset="0"/>
              </a:rPr>
              <a:t>251304 specialist în e-Sănătate</a:t>
            </a:r>
            <a:endParaRPr lang="en-GB" sz="1800" dirty="0">
              <a:effectLst/>
              <a:latin typeface="Times New Roman" panose="02020603050405020304" pitchFamily="18" charset="0"/>
              <a:ea typeface="Times New Roman" panose="02020603050405020304" pitchFamily="18" charset="0"/>
            </a:endParaRPr>
          </a:p>
          <a:p>
            <a:pPr marL="1619885" algn="just">
              <a:spcBef>
                <a:spcPts val="600"/>
              </a:spcBef>
              <a:spcAft>
                <a:spcPts val="600"/>
              </a:spcAft>
            </a:pPr>
            <a:r>
              <a:rPr lang="ro-RO" sz="1800" dirty="0">
                <a:effectLst/>
                <a:latin typeface="Trebuchet MS" panose="020B0603020202020204" pitchFamily="34" charset="0"/>
                <a:ea typeface="Times New Roman" panose="02020603050405020304" pitchFamily="18" charset="0"/>
              </a:rPr>
              <a:t>251305 manager de conținut web</a:t>
            </a:r>
            <a:endParaRPr lang="en-GB" sz="1800" dirty="0">
              <a:effectLst/>
              <a:latin typeface="Times New Roman" panose="02020603050405020304" pitchFamily="18" charset="0"/>
              <a:ea typeface="Times New Roman" panose="02020603050405020304" pitchFamily="18" charset="0"/>
            </a:endParaRPr>
          </a:p>
          <a:p>
            <a:pPr marL="1619885" algn="just">
              <a:spcBef>
                <a:spcPts val="600"/>
              </a:spcBef>
              <a:spcAft>
                <a:spcPts val="600"/>
              </a:spcAft>
            </a:pPr>
            <a:r>
              <a:rPr lang="ro-RO" sz="1800" dirty="0">
                <a:effectLst/>
                <a:latin typeface="Trebuchet MS" panose="020B0603020202020204" pitchFamily="34" charset="0"/>
                <a:ea typeface="Times New Roman" panose="02020603050405020304" pitchFamily="18" charset="0"/>
              </a:rPr>
              <a:t>251306 expert în optimizarea motoarelor de căutare</a:t>
            </a:r>
            <a:endParaRPr lang="en-GB" sz="1800" dirty="0">
              <a:effectLst/>
              <a:latin typeface="Times New Roman" panose="02020603050405020304" pitchFamily="18" charset="0"/>
              <a:ea typeface="Times New Roman" panose="02020603050405020304" pitchFamily="18" charset="0"/>
            </a:endParaRPr>
          </a:p>
          <a:p>
            <a:r>
              <a:rPr lang="ro-RO" sz="1800" dirty="0">
                <a:effectLst/>
                <a:latin typeface="Trebuchet MS" panose="020B0603020202020204" pitchFamily="34" charset="0"/>
                <a:ea typeface="Calibri" panose="020F0502020204030204" pitchFamily="34" charset="0"/>
                <a:cs typeface="Times New Roman" panose="02020603050405020304" pitchFamily="18" charset="0"/>
              </a:rPr>
              <a:t>251307 dezvoltator jocuri digitale</a:t>
            </a:r>
            <a:endParaRPr lang="en-GB" dirty="0"/>
          </a:p>
        </p:txBody>
      </p:sp>
    </p:spTree>
    <p:extLst>
      <p:ext uri="{BB962C8B-B14F-4D97-AF65-F5344CB8AC3E}">
        <p14:creationId xmlns:p14="http://schemas.microsoft.com/office/powerpoint/2010/main" val="1337694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8626D-073A-144B-B0CC-E437A074B383}"/>
              </a:ext>
            </a:extLst>
          </p:cNvPr>
          <p:cNvSpPr>
            <a:spLocks noGrp="1"/>
          </p:cNvSpPr>
          <p:nvPr>
            <p:ph type="title"/>
          </p:nvPr>
        </p:nvSpPr>
        <p:spPr/>
        <p:txBody>
          <a:bodyPr/>
          <a:lstStyle/>
          <a:p>
            <a:r>
              <a:rPr lang="ro-RO" b="1" dirty="0">
                <a:latin typeface="Trebuchet MS" panose="020B0603020202020204" pitchFamily="34" charset="0"/>
                <a:ea typeface="Times New Roman" panose="02020603050405020304" pitchFamily="18" charset="0"/>
              </a:rPr>
              <a:t>2514 Programatori de aplicaţii</a:t>
            </a:r>
            <a:br>
              <a:rPr lang="en-GB" dirty="0">
                <a:latin typeface="Times New Roman" panose="02020603050405020304" pitchFamily="18" charset="0"/>
                <a:ea typeface="Times New Roman" panose="02020603050405020304" pitchFamily="18" charset="0"/>
              </a:rPr>
            </a:br>
            <a:endParaRPr lang="en-GB" dirty="0"/>
          </a:p>
        </p:txBody>
      </p:sp>
      <p:sp>
        <p:nvSpPr>
          <p:cNvPr id="3" name="Content Placeholder 2">
            <a:extLst>
              <a:ext uri="{FF2B5EF4-FFF2-40B4-BE49-F238E27FC236}">
                <a16:creationId xmlns:a16="http://schemas.microsoft.com/office/drawing/2014/main" id="{5B22B7BF-CD3B-9D68-F7E5-1774B65B1508}"/>
              </a:ext>
            </a:extLst>
          </p:cNvPr>
          <p:cNvSpPr>
            <a:spLocks noGrp="1"/>
          </p:cNvSpPr>
          <p:nvPr>
            <p:ph sz="half" idx="1"/>
          </p:nvPr>
        </p:nvSpPr>
        <p:spPr/>
        <p:txBody>
          <a:bodyPr/>
          <a:lstStyle/>
          <a:p>
            <a:r>
              <a:rPr lang="ro-RO" sz="1800" i="1" dirty="0">
                <a:effectLst/>
                <a:latin typeface="Trebuchet MS" panose="020B0603020202020204" pitchFamily="34" charset="0"/>
                <a:ea typeface="Calibri" panose="020F0502020204030204" pitchFamily="34" charset="0"/>
                <a:cs typeface="Times New Roman" panose="02020603050405020304" pitchFamily="18" charset="0"/>
              </a:rPr>
              <a:t>Programatorii de aplicaţii se ocupă cu scrierea şi întreţinerea codului de programare prezentat în instrucţiunile şi specificaţiile tehnice pentru aplicaţiile software şi sistemele de operare.</a:t>
            </a:r>
          </a:p>
          <a:p>
            <a:endParaRPr lang="ro-RO" sz="1800" i="1" dirty="0">
              <a:latin typeface="Trebuchet MS" panose="020B0603020202020204" pitchFamily="34" charset="0"/>
              <a:cs typeface="Times New Roman" panose="02020603050405020304" pitchFamily="18" charset="0"/>
            </a:endParaRPr>
          </a:p>
          <a:p>
            <a:endParaRPr lang="ro-RO" sz="1800" i="1" dirty="0">
              <a:latin typeface="Trebuchet MS" panose="020B0603020202020204" pitchFamily="34" charset="0"/>
              <a:cs typeface="Times New Roman" panose="02020603050405020304" pitchFamily="18" charset="0"/>
            </a:endParaRPr>
          </a:p>
          <a:p>
            <a:endParaRPr lang="ro-RO" sz="1800" i="1" dirty="0">
              <a:latin typeface="Trebuchet MS" panose="020B0603020202020204" pitchFamily="34" charset="0"/>
              <a:cs typeface="Times New Roman" panose="02020603050405020304" pitchFamily="18" charset="0"/>
            </a:endParaRPr>
          </a:p>
          <a:p>
            <a:r>
              <a:rPr lang="ro-RO" sz="1800" spc="-15" dirty="0">
                <a:effectLst/>
                <a:latin typeface="Trebuchet MS" panose="020B0603020202020204" pitchFamily="34" charset="0"/>
                <a:ea typeface="Calibri" panose="020F0502020204030204" pitchFamily="34" charset="0"/>
                <a:cs typeface="Times New Roman" panose="02020603050405020304" pitchFamily="18" charset="0"/>
              </a:rPr>
              <a:t>251901 consultant în informatică</a:t>
            </a:r>
            <a:endParaRPr lang="en-GB" dirty="0"/>
          </a:p>
        </p:txBody>
      </p:sp>
      <p:sp>
        <p:nvSpPr>
          <p:cNvPr id="4" name="Content Placeholder 3">
            <a:extLst>
              <a:ext uri="{FF2B5EF4-FFF2-40B4-BE49-F238E27FC236}">
                <a16:creationId xmlns:a16="http://schemas.microsoft.com/office/drawing/2014/main" id="{D03CC3E7-E3BF-735D-596A-B1445C2AC837}"/>
              </a:ext>
            </a:extLst>
          </p:cNvPr>
          <p:cNvSpPr>
            <a:spLocks noGrp="1"/>
          </p:cNvSpPr>
          <p:nvPr>
            <p:ph sz="half" idx="2"/>
          </p:nvPr>
        </p:nvSpPr>
        <p:spPr/>
        <p:txBody>
          <a:bodyPr/>
          <a:lstStyle/>
          <a:p>
            <a:r>
              <a:rPr lang="ro-RO" sz="1800" kern="100" spc="-15" dirty="0">
                <a:effectLst/>
                <a:latin typeface="Trebuchet MS" panose="020B0603020202020204" pitchFamily="34" charset="0"/>
                <a:ea typeface="Calibri" panose="020F0502020204030204" pitchFamily="34" charset="0"/>
                <a:cs typeface="Times New Roman" panose="02020603050405020304" pitchFamily="18" charset="0"/>
              </a:rPr>
              <a:t>251401 specialist în domeniul proiectării asistate pe calculator</a:t>
            </a:r>
            <a:endParaRPr lang="en-GB"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ro-RO" sz="1800" spc="-15" dirty="0">
                <a:effectLst/>
                <a:latin typeface="Trebuchet MS" panose="020B0603020202020204" pitchFamily="34" charset="0"/>
                <a:ea typeface="Calibri" panose="020F0502020204030204" pitchFamily="34" charset="0"/>
                <a:cs typeface="Times New Roman" panose="02020603050405020304" pitchFamily="18" charset="0"/>
              </a:rPr>
              <a:t>251402 specialist în proceduri şi instrumente de securitate a sistemelor informatice</a:t>
            </a:r>
            <a:endParaRPr lang="en-GB" dirty="0"/>
          </a:p>
        </p:txBody>
      </p:sp>
    </p:spTree>
    <p:extLst>
      <p:ext uri="{BB962C8B-B14F-4D97-AF65-F5344CB8AC3E}">
        <p14:creationId xmlns:p14="http://schemas.microsoft.com/office/powerpoint/2010/main" val="293179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DD42B-77F3-629E-89FD-F768FF3B6811}"/>
              </a:ext>
            </a:extLst>
          </p:cNvPr>
          <p:cNvSpPr>
            <a:spLocks noGrp="1"/>
          </p:cNvSpPr>
          <p:nvPr>
            <p:ph type="title"/>
          </p:nvPr>
        </p:nvSpPr>
        <p:spPr/>
        <p:txBody>
          <a:bodyPr>
            <a:normAutofit fontScale="90000"/>
          </a:bodyPr>
          <a:lstStyle/>
          <a:p>
            <a:r>
              <a:rPr lang="ro-RO" b="1" dirty="0">
                <a:latin typeface="Trebuchet MS" panose="020B0603020202020204" pitchFamily="34" charset="0"/>
                <a:ea typeface="Times New Roman" panose="02020603050405020304" pitchFamily="18" charset="0"/>
              </a:rPr>
              <a:t>252 Specialişti în baze de date şi reţele</a:t>
            </a:r>
            <a:br>
              <a:rPr lang="en-GB" dirty="0">
                <a:latin typeface="Times New Roman" panose="02020603050405020304" pitchFamily="18" charset="0"/>
                <a:ea typeface="Times New Roman" panose="02020603050405020304" pitchFamily="18" charset="0"/>
              </a:rPr>
            </a:br>
            <a:endParaRPr lang="en-GB" dirty="0"/>
          </a:p>
        </p:txBody>
      </p:sp>
      <p:sp>
        <p:nvSpPr>
          <p:cNvPr id="3" name="Content Placeholder 2">
            <a:extLst>
              <a:ext uri="{FF2B5EF4-FFF2-40B4-BE49-F238E27FC236}">
                <a16:creationId xmlns:a16="http://schemas.microsoft.com/office/drawing/2014/main" id="{E38C56CC-118C-9D33-C1EB-A93319D23732}"/>
              </a:ext>
            </a:extLst>
          </p:cNvPr>
          <p:cNvSpPr>
            <a:spLocks noGrp="1"/>
          </p:cNvSpPr>
          <p:nvPr>
            <p:ph sz="half" idx="1"/>
          </p:nvPr>
        </p:nvSpPr>
        <p:spPr/>
        <p:txBody>
          <a:bodyPr>
            <a:normAutofit lnSpcReduction="10000"/>
          </a:bodyPr>
          <a:lstStyle/>
          <a:p>
            <a:pPr marL="1259840" algn="just">
              <a:spcBef>
                <a:spcPts val="600"/>
              </a:spcBef>
              <a:spcAft>
                <a:spcPts val="600"/>
              </a:spcAft>
            </a:pPr>
            <a:r>
              <a:rPr lang="ro-RO" sz="1800" i="1" dirty="0">
                <a:effectLst/>
                <a:latin typeface="Trebuchet MS" panose="020B0603020202020204" pitchFamily="34" charset="0"/>
                <a:ea typeface="Times New Roman" panose="02020603050405020304" pitchFamily="18" charset="0"/>
              </a:rPr>
              <a:t>Specialiştii în baze de date şi reţele proiectează, dezvoltă, controlează, întreţin şi sprijină performanţa optimă şi securitatea sistemelor de tehnologia informaţiei şi a infrastructurii, inclusiv bazele de date, componentele de calculator şi programele informatice, reţele şi sisteme de operare.</a:t>
            </a:r>
            <a:endParaRPr lang="en-GB" sz="1800" dirty="0">
              <a:effectLst/>
              <a:latin typeface="Times New Roman" panose="02020603050405020304" pitchFamily="18" charset="0"/>
              <a:ea typeface="Times New Roman" panose="02020603050405020304" pitchFamily="18" charset="0"/>
            </a:endParaRPr>
          </a:p>
          <a:p>
            <a:pPr marL="1259840" algn="just">
              <a:spcBef>
                <a:spcPts val="600"/>
              </a:spcBef>
              <a:spcAft>
                <a:spcPts val="600"/>
              </a:spcAft>
            </a:pPr>
            <a:r>
              <a:rPr lang="ro-RO" sz="1800" dirty="0">
                <a:effectLst/>
                <a:latin typeface="Trebuchet MS" panose="020B0603020202020204" pitchFamily="34" charset="0"/>
                <a:ea typeface="Times New Roman" panose="02020603050405020304" pitchFamily="18" charset="0"/>
              </a:rPr>
              <a:t> </a:t>
            </a:r>
            <a:endParaRPr lang="en-GB" sz="1800" dirty="0">
              <a:effectLst/>
              <a:latin typeface="Times New Roman" panose="02020603050405020304" pitchFamily="18" charset="0"/>
              <a:ea typeface="Times New Roman" panose="02020603050405020304" pitchFamily="18" charset="0"/>
            </a:endParaRPr>
          </a:p>
          <a:p>
            <a:pPr marL="1619885" algn="just">
              <a:spcBef>
                <a:spcPts val="600"/>
              </a:spcBef>
              <a:spcAft>
                <a:spcPts val="600"/>
              </a:spcAft>
            </a:pPr>
            <a:r>
              <a:rPr lang="ro-RO" sz="1800" b="1" dirty="0">
                <a:effectLst/>
                <a:latin typeface="Trebuchet MS" panose="020B0603020202020204" pitchFamily="34" charset="0"/>
                <a:ea typeface="Times New Roman" panose="02020603050405020304" pitchFamily="18" charset="0"/>
              </a:rPr>
              <a:t>2521 Designeri şi administratori de baze de date</a:t>
            </a:r>
            <a:endParaRPr lang="en-GB" sz="1800" dirty="0">
              <a:effectLst/>
              <a:latin typeface="Times New Roman" panose="02020603050405020304" pitchFamily="18" charset="0"/>
              <a:ea typeface="Times New Roman" panose="02020603050405020304" pitchFamily="18" charset="0"/>
            </a:endParaRPr>
          </a:p>
          <a:p>
            <a:r>
              <a:rPr lang="ro-RO" sz="1800" i="1" dirty="0">
                <a:effectLst/>
                <a:latin typeface="Trebuchet MS" panose="020B0603020202020204" pitchFamily="34" charset="0"/>
                <a:ea typeface="Calibri" panose="020F0502020204030204" pitchFamily="34" charset="0"/>
                <a:cs typeface="Times New Roman" panose="02020603050405020304" pitchFamily="18" charset="0"/>
              </a:rPr>
              <a:t>Designerii şi administratorii de baze de date proiectează, dezvoltă, controlează, întreţin şi sprijină performanţa optimă şi securitatea bazelor de date.</a:t>
            </a:r>
            <a:endParaRPr lang="en-GB" dirty="0"/>
          </a:p>
        </p:txBody>
      </p:sp>
      <p:sp>
        <p:nvSpPr>
          <p:cNvPr id="4" name="Content Placeholder 3">
            <a:extLst>
              <a:ext uri="{FF2B5EF4-FFF2-40B4-BE49-F238E27FC236}">
                <a16:creationId xmlns:a16="http://schemas.microsoft.com/office/drawing/2014/main" id="{1A74E248-BFFE-9C0A-69C1-C7ABDF5DCB1B}"/>
              </a:ext>
            </a:extLst>
          </p:cNvPr>
          <p:cNvSpPr>
            <a:spLocks noGrp="1"/>
          </p:cNvSpPr>
          <p:nvPr>
            <p:ph sz="half" idx="2"/>
          </p:nvPr>
        </p:nvSpPr>
        <p:spPr/>
        <p:txBody>
          <a:bodyPr>
            <a:normAutofit lnSpcReduction="10000"/>
          </a:bodyPr>
          <a:lstStyle/>
          <a:p>
            <a:r>
              <a:rPr lang="ro-RO" sz="1800" spc="-15" dirty="0">
                <a:effectLst/>
                <a:latin typeface="Trebuchet MS" panose="020B0603020202020204" pitchFamily="34" charset="0"/>
                <a:ea typeface="Calibri" panose="020F0502020204030204" pitchFamily="34" charset="0"/>
                <a:cs typeface="Times New Roman" panose="02020603050405020304" pitchFamily="18" charset="0"/>
              </a:rPr>
              <a:t>252101 administrator baze de date </a:t>
            </a:r>
            <a:endParaRPr lang="en-GB" dirty="0"/>
          </a:p>
        </p:txBody>
      </p:sp>
    </p:spTree>
    <p:extLst>
      <p:ext uri="{BB962C8B-B14F-4D97-AF65-F5344CB8AC3E}">
        <p14:creationId xmlns:p14="http://schemas.microsoft.com/office/powerpoint/2010/main" val="590142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27BCA-3050-3E79-8F81-88393A715196}"/>
              </a:ext>
            </a:extLst>
          </p:cNvPr>
          <p:cNvSpPr>
            <a:spLocks noGrp="1"/>
          </p:cNvSpPr>
          <p:nvPr>
            <p:ph type="title"/>
          </p:nvPr>
        </p:nvSpPr>
        <p:spPr/>
        <p:txBody>
          <a:bodyPr/>
          <a:lstStyle/>
          <a:p>
            <a:r>
              <a:rPr lang="ro-RO" b="1" dirty="0">
                <a:latin typeface="Trebuchet MS" panose="020B0603020202020204" pitchFamily="34" charset="0"/>
                <a:ea typeface="Times New Roman" panose="02020603050405020304" pitchFamily="18" charset="0"/>
              </a:rPr>
              <a:t>2522 Administratori de sistem</a:t>
            </a:r>
            <a:br>
              <a:rPr lang="en-GB" dirty="0">
                <a:latin typeface="Times New Roman" panose="02020603050405020304" pitchFamily="18" charset="0"/>
                <a:ea typeface="Times New Roman" panose="02020603050405020304" pitchFamily="18" charset="0"/>
              </a:rPr>
            </a:br>
            <a:endParaRPr lang="en-GB" dirty="0"/>
          </a:p>
        </p:txBody>
      </p:sp>
      <p:sp>
        <p:nvSpPr>
          <p:cNvPr id="3" name="Content Placeholder 2">
            <a:extLst>
              <a:ext uri="{FF2B5EF4-FFF2-40B4-BE49-F238E27FC236}">
                <a16:creationId xmlns:a16="http://schemas.microsoft.com/office/drawing/2014/main" id="{AC4F47AF-C173-EBB8-10FC-253C7409E784}"/>
              </a:ext>
            </a:extLst>
          </p:cNvPr>
          <p:cNvSpPr>
            <a:spLocks noGrp="1"/>
          </p:cNvSpPr>
          <p:nvPr>
            <p:ph sz="half" idx="1"/>
          </p:nvPr>
        </p:nvSpPr>
        <p:spPr/>
        <p:txBody>
          <a:bodyPr/>
          <a:lstStyle/>
          <a:p>
            <a:r>
              <a:rPr lang="ro-RO" sz="1800" i="1" dirty="0">
                <a:effectLst/>
                <a:latin typeface="Trebuchet MS" panose="020B0603020202020204" pitchFamily="34" charset="0"/>
                <a:ea typeface="Calibri" panose="020F0502020204030204" pitchFamily="34" charset="0"/>
                <a:cs typeface="Times New Roman" panose="02020603050405020304" pitchFamily="18" charset="0"/>
              </a:rPr>
              <a:t>Administratorii de sistem dezvoltă, controlează, întreţin şi sprijină performanţa optimă şi securitatea sistemelor de tehnologia informaţiei.</a:t>
            </a:r>
            <a:endParaRPr lang="en-GB" dirty="0"/>
          </a:p>
        </p:txBody>
      </p:sp>
      <p:sp>
        <p:nvSpPr>
          <p:cNvPr id="4" name="Content Placeholder 3">
            <a:extLst>
              <a:ext uri="{FF2B5EF4-FFF2-40B4-BE49-F238E27FC236}">
                <a16:creationId xmlns:a16="http://schemas.microsoft.com/office/drawing/2014/main" id="{5A6231B2-D193-7235-59E2-9DB7BD6C9B23}"/>
              </a:ext>
            </a:extLst>
          </p:cNvPr>
          <p:cNvSpPr>
            <a:spLocks noGrp="1"/>
          </p:cNvSpPr>
          <p:nvPr>
            <p:ph sz="half" idx="2"/>
          </p:nvPr>
        </p:nvSpPr>
        <p:spPr/>
        <p:txBody>
          <a:bodyPr/>
          <a:lstStyle/>
          <a:p>
            <a:r>
              <a:rPr lang="ro-RO" sz="1800" dirty="0">
                <a:effectLst/>
                <a:latin typeface="Trebuchet MS" panose="020B0603020202020204" pitchFamily="34" charset="0"/>
                <a:ea typeface="Calibri" panose="020F0502020204030204" pitchFamily="34" charset="0"/>
                <a:cs typeface="Times New Roman" panose="02020603050405020304" pitchFamily="18" charset="0"/>
              </a:rPr>
              <a:t>252201 administrator sistem de securitate bancară</a:t>
            </a:r>
            <a:endParaRPr lang="en-GB" dirty="0"/>
          </a:p>
        </p:txBody>
      </p:sp>
    </p:spTree>
    <p:extLst>
      <p:ext uri="{BB962C8B-B14F-4D97-AF65-F5344CB8AC3E}">
        <p14:creationId xmlns:p14="http://schemas.microsoft.com/office/powerpoint/2010/main" val="2445182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1ED67-FD44-10ED-62B3-0D4E7EA2D127}"/>
              </a:ext>
            </a:extLst>
          </p:cNvPr>
          <p:cNvSpPr>
            <a:spLocks noGrp="1"/>
          </p:cNvSpPr>
          <p:nvPr>
            <p:ph type="title"/>
          </p:nvPr>
        </p:nvSpPr>
        <p:spPr/>
        <p:txBody>
          <a:bodyPr>
            <a:normAutofit fontScale="90000"/>
          </a:bodyPr>
          <a:lstStyle/>
          <a:p>
            <a:r>
              <a:rPr lang="ro-RO" b="1" dirty="0">
                <a:latin typeface="Trebuchet MS" panose="020B0603020202020204" pitchFamily="34" charset="0"/>
                <a:ea typeface="Times New Roman" panose="02020603050405020304" pitchFamily="18" charset="0"/>
              </a:rPr>
              <a:t>2523 Specialişti în reţele de calculatoare</a:t>
            </a:r>
            <a:br>
              <a:rPr lang="en-GB" dirty="0">
                <a:latin typeface="Times New Roman" panose="02020603050405020304" pitchFamily="18" charset="0"/>
                <a:ea typeface="Times New Roman" panose="02020603050405020304" pitchFamily="18" charset="0"/>
              </a:rPr>
            </a:br>
            <a:endParaRPr lang="en-GB" dirty="0"/>
          </a:p>
        </p:txBody>
      </p:sp>
      <p:sp>
        <p:nvSpPr>
          <p:cNvPr id="3" name="Content Placeholder 2">
            <a:extLst>
              <a:ext uri="{FF2B5EF4-FFF2-40B4-BE49-F238E27FC236}">
                <a16:creationId xmlns:a16="http://schemas.microsoft.com/office/drawing/2014/main" id="{096BEB2E-3D69-32D7-C7BB-219C816A3895}"/>
              </a:ext>
            </a:extLst>
          </p:cNvPr>
          <p:cNvSpPr>
            <a:spLocks noGrp="1"/>
          </p:cNvSpPr>
          <p:nvPr>
            <p:ph sz="half" idx="1"/>
          </p:nvPr>
        </p:nvSpPr>
        <p:spPr/>
        <p:txBody>
          <a:bodyPr/>
          <a:lstStyle/>
          <a:p>
            <a:r>
              <a:rPr lang="ro-RO" sz="1800" i="1" dirty="0">
                <a:effectLst/>
                <a:latin typeface="Trebuchet MS" panose="020B0603020202020204" pitchFamily="34" charset="0"/>
                <a:ea typeface="Calibri" panose="020F0502020204030204" pitchFamily="34" charset="0"/>
                <a:cs typeface="Times New Roman" panose="02020603050405020304" pitchFamily="18" charset="0"/>
              </a:rPr>
              <a:t>Specialiştii în reţele de calculatoare cercetează, analizează şi recomandă strategii pentru arhitectura şi dezvoltarea reţelei; implementează, gestionează, întreţin şi configurează reţele de hardware şi software, monitorizează, remediază defecţiunile şi optimizează performanţa</a:t>
            </a:r>
            <a:endParaRPr lang="en-GB" dirty="0"/>
          </a:p>
        </p:txBody>
      </p:sp>
      <p:sp>
        <p:nvSpPr>
          <p:cNvPr id="4" name="Content Placeholder 3">
            <a:extLst>
              <a:ext uri="{FF2B5EF4-FFF2-40B4-BE49-F238E27FC236}">
                <a16:creationId xmlns:a16="http://schemas.microsoft.com/office/drawing/2014/main" id="{8B3246CD-481D-1BA7-8747-7F9B433E83E8}"/>
              </a:ext>
            </a:extLst>
          </p:cNvPr>
          <p:cNvSpPr>
            <a:spLocks noGrp="1"/>
          </p:cNvSpPr>
          <p:nvPr>
            <p:ph sz="half" idx="2"/>
          </p:nvPr>
        </p:nvSpPr>
        <p:spPr/>
        <p:txBody>
          <a:bodyPr/>
          <a:lstStyle/>
          <a:p>
            <a:r>
              <a:rPr lang="ro-RO" sz="1800" kern="100" spc="-15" dirty="0">
                <a:effectLst/>
                <a:latin typeface="Trebuchet MS" panose="020B0603020202020204" pitchFamily="34" charset="0"/>
                <a:ea typeface="Calibri" panose="020F0502020204030204" pitchFamily="34" charset="0"/>
                <a:cs typeface="Times New Roman" panose="02020603050405020304" pitchFamily="18" charset="0"/>
              </a:rPr>
              <a:t>252301 administrator de reţea de calculatoare</a:t>
            </a:r>
            <a:endParaRPr lang="en-GB"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ro-RO" sz="1800" spc="-15" dirty="0">
                <a:effectLst/>
                <a:latin typeface="Trebuchet MS" panose="020B0603020202020204" pitchFamily="34" charset="0"/>
                <a:ea typeface="Calibri" panose="020F0502020204030204" pitchFamily="34" charset="0"/>
                <a:cs typeface="Times New Roman" panose="02020603050405020304" pitchFamily="18" charset="0"/>
              </a:rPr>
              <a:t>252302 administrator de reţea de telefonie VOIP</a:t>
            </a:r>
            <a:endParaRPr lang="en-GB" dirty="0"/>
          </a:p>
        </p:txBody>
      </p:sp>
    </p:spTree>
    <p:extLst>
      <p:ext uri="{BB962C8B-B14F-4D97-AF65-F5344CB8AC3E}">
        <p14:creationId xmlns:p14="http://schemas.microsoft.com/office/powerpoint/2010/main" val="233585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7EEF4-29ED-D38D-33F3-213FFFAFC3E0}"/>
              </a:ext>
            </a:extLst>
          </p:cNvPr>
          <p:cNvSpPr>
            <a:spLocks noGrp="1"/>
          </p:cNvSpPr>
          <p:nvPr>
            <p:ph type="title"/>
          </p:nvPr>
        </p:nvSpPr>
        <p:spPr/>
        <p:txBody>
          <a:bodyPr>
            <a:normAutofit fontScale="90000"/>
          </a:bodyPr>
          <a:lstStyle/>
          <a:p>
            <a:r>
              <a:rPr lang="ro-RO" b="1" dirty="0">
                <a:latin typeface="Trebuchet MS" panose="020B0603020202020204" pitchFamily="34" charset="0"/>
                <a:ea typeface="Times New Roman" panose="02020603050405020304" pitchFamily="18" charset="0"/>
              </a:rPr>
              <a:t>2529 Specialişti în baze de date şi reţele neclasificaţi în grupele de bază anterioare</a:t>
            </a:r>
            <a:br>
              <a:rPr lang="en-GB" dirty="0">
                <a:latin typeface="Times New Roman" panose="02020603050405020304" pitchFamily="18" charset="0"/>
                <a:ea typeface="Times New Roman" panose="02020603050405020304" pitchFamily="18" charset="0"/>
              </a:rPr>
            </a:br>
            <a:endParaRPr lang="en-GB" dirty="0"/>
          </a:p>
        </p:txBody>
      </p:sp>
      <p:sp>
        <p:nvSpPr>
          <p:cNvPr id="3" name="Content Placeholder 2">
            <a:extLst>
              <a:ext uri="{FF2B5EF4-FFF2-40B4-BE49-F238E27FC236}">
                <a16:creationId xmlns:a16="http://schemas.microsoft.com/office/drawing/2014/main" id="{7BE9BC87-57ED-4694-62D7-D05860181C54}"/>
              </a:ext>
            </a:extLst>
          </p:cNvPr>
          <p:cNvSpPr>
            <a:spLocks noGrp="1"/>
          </p:cNvSpPr>
          <p:nvPr>
            <p:ph sz="half" idx="1"/>
          </p:nvPr>
        </p:nvSpPr>
        <p:spPr/>
        <p:txBody>
          <a:bodyPr>
            <a:normAutofit fontScale="70000" lnSpcReduction="20000"/>
          </a:bodyPr>
          <a:lstStyle/>
          <a:p>
            <a:r>
              <a:rPr lang="ro-RO" sz="1800" i="1" dirty="0">
                <a:effectLst/>
                <a:latin typeface="Trebuchet MS" panose="020B0603020202020204" pitchFamily="34" charset="0"/>
                <a:ea typeface="Calibri" panose="020F0502020204030204" pitchFamily="34" charset="0"/>
                <a:cs typeface="Times New Roman" panose="02020603050405020304" pitchFamily="18" charset="0"/>
              </a:rPr>
              <a:t>Această grupă de bază cuprinde specialiştii în baze de date şi reţele, neclasificaţi în altă parte în grupa minoră 252 - Specialişti în baze de date şi reţele. De exemplu, această grupă de bază include specialiştii în domeniul securităţii informaţiei şi al tehnologiei comunicaţiilor.</a:t>
            </a:r>
            <a:endParaRPr lang="en-GB" dirty="0"/>
          </a:p>
        </p:txBody>
      </p:sp>
      <p:sp>
        <p:nvSpPr>
          <p:cNvPr id="4" name="Content Placeholder 3">
            <a:extLst>
              <a:ext uri="{FF2B5EF4-FFF2-40B4-BE49-F238E27FC236}">
                <a16:creationId xmlns:a16="http://schemas.microsoft.com/office/drawing/2014/main" id="{0E3D2655-7D24-98E9-09CB-B2AD8C4C8551}"/>
              </a:ext>
            </a:extLst>
          </p:cNvPr>
          <p:cNvSpPr>
            <a:spLocks noGrp="1"/>
          </p:cNvSpPr>
          <p:nvPr>
            <p:ph sz="half" idx="2"/>
          </p:nvPr>
        </p:nvSpPr>
        <p:spPr/>
        <p:txBody>
          <a:bodyPr>
            <a:normAutofit fontScale="70000" lnSpcReduction="20000"/>
          </a:bodyPr>
          <a:lstStyle/>
          <a:p>
            <a:pPr marL="1619885" algn="just">
              <a:spcBef>
                <a:spcPts val="600"/>
              </a:spcBef>
              <a:spcAft>
                <a:spcPts val="600"/>
              </a:spcAft>
            </a:pPr>
            <a:r>
              <a:rPr lang="ro-RO" sz="1800" spc="-15" dirty="0">
                <a:effectLst/>
                <a:latin typeface="Trebuchet MS" panose="020B0603020202020204" pitchFamily="34" charset="0"/>
                <a:ea typeface="Times New Roman" panose="02020603050405020304" pitchFamily="18" charset="0"/>
              </a:rPr>
              <a:t>252901 specialist SIG/IT</a:t>
            </a:r>
            <a:endParaRPr lang="en-GB" sz="1800" dirty="0">
              <a:effectLst/>
              <a:latin typeface="Times New Roman" panose="02020603050405020304" pitchFamily="18" charset="0"/>
              <a:ea typeface="Times New Roman" panose="02020603050405020304" pitchFamily="18" charset="0"/>
            </a:endParaRPr>
          </a:p>
          <a:p>
            <a:pPr marL="1619885" algn="just">
              <a:spcBef>
                <a:spcPts val="600"/>
              </a:spcBef>
              <a:spcAft>
                <a:spcPts val="600"/>
              </a:spcAft>
            </a:pPr>
            <a:r>
              <a:rPr lang="ro-RO" sz="1800" spc="-15" dirty="0">
                <a:effectLst/>
                <a:latin typeface="Trebuchet MS" panose="020B0603020202020204" pitchFamily="34" charset="0"/>
                <a:ea typeface="Times New Roman" panose="02020603050405020304" pitchFamily="18" charset="0"/>
              </a:rPr>
              <a:t>252902 expert surse deschise</a:t>
            </a:r>
            <a:endParaRPr lang="en-GB" sz="1800" dirty="0">
              <a:effectLst/>
              <a:latin typeface="Times New Roman" panose="02020603050405020304" pitchFamily="18" charset="0"/>
              <a:ea typeface="Times New Roman" panose="02020603050405020304" pitchFamily="18" charset="0"/>
            </a:endParaRPr>
          </a:p>
          <a:p>
            <a:pPr marL="1619885" algn="just">
              <a:spcBef>
                <a:spcPts val="600"/>
              </a:spcBef>
              <a:spcAft>
                <a:spcPts val="600"/>
              </a:spcAft>
            </a:pPr>
            <a:r>
              <a:rPr lang="ro-RO" sz="1800" spc="-15" dirty="0">
                <a:effectLst/>
                <a:latin typeface="Trebuchet MS" panose="020B0603020202020204" pitchFamily="34" charset="0"/>
                <a:ea typeface="Times New Roman" panose="02020603050405020304" pitchFamily="18" charset="0"/>
              </a:rPr>
              <a:t>252903 </a:t>
            </a:r>
            <a:r>
              <a:rPr lang="ro-RO" sz="1800" dirty="0">
                <a:effectLst/>
                <a:latin typeface="Trebuchet MS" panose="020B0603020202020204" pitchFamily="34" charset="0"/>
                <a:ea typeface="Times New Roman" panose="02020603050405020304" pitchFamily="18" charset="0"/>
              </a:rPr>
              <a:t>specialist în securitate cibernetică pentru sisteme automatizate de comandă-control</a:t>
            </a:r>
            <a:endParaRPr lang="en-GB" sz="1800" dirty="0">
              <a:effectLst/>
              <a:latin typeface="Times New Roman" panose="02020603050405020304" pitchFamily="18" charset="0"/>
              <a:ea typeface="Times New Roman" panose="02020603050405020304" pitchFamily="18" charset="0"/>
            </a:endParaRPr>
          </a:p>
          <a:p>
            <a:pPr marL="1619885" algn="just">
              <a:spcBef>
                <a:spcPts val="600"/>
              </a:spcBef>
              <a:spcAft>
                <a:spcPts val="600"/>
              </a:spcAft>
            </a:pPr>
            <a:r>
              <a:rPr lang="ro-RO" sz="1800" dirty="0">
                <a:effectLst/>
                <a:latin typeface="Trebuchet MS" panose="020B0603020202020204" pitchFamily="34" charset="0"/>
                <a:ea typeface="Times New Roman" panose="02020603050405020304" pitchFamily="18" charset="0"/>
              </a:rPr>
              <a:t>252904 </a:t>
            </a:r>
            <a:r>
              <a:rPr lang="ro-RO" sz="1800" spc="-15" dirty="0">
                <a:effectLst/>
                <a:latin typeface="Trebuchet MS" panose="020B0603020202020204" pitchFamily="34" charset="0"/>
                <a:ea typeface="Times New Roman" panose="02020603050405020304" pitchFamily="18" charset="0"/>
              </a:rPr>
              <a:t>expert în securitate cibernetică</a:t>
            </a:r>
            <a:endParaRPr lang="en-GB" sz="1800" dirty="0">
              <a:effectLst/>
              <a:latin typeface="Times New Roman" panose="02020603050405020304" pitchFamily="18" charset="0"/>
              <a:ea typeface="Times New Roman" panose="02020603050405020304" pitchFamily="18" charset="0"/>
            </a:endParaRPr>
          </a:p>
          <a:p>
            <a:pPr marL="1619885" algn="just">
              <a:spcBef>
                <a:spcPts val="600"/>
              </a:spcBef>
              <a:spcAft>
                <a:spcPts val="600"/>
              </a:spcAft>
            </a:pPr>
            <a:r>
              <a:rPr lang="ro-RO" sz="1800" dirty="0">
                <a:effectLst/>
                <a:latin typeface="Trebuchet MS" panose="020B0603020202020204" pitchFamily="34" charset="0"/>
                <a:ea typeface="Times New Roman" panose="02020603050405020304" pitchFamily="18" charset="0"/>
              </a:rPr>
              <a:t>252905 expert în investigații digitale</a:t>
            </a:r>
            <a:endParaRPr lang="en-GB" sz="1800" dirty="0">
              <a:effectLst/>
              <a:latin typeface="Times New Roman" panose="02020603050405020304" pitchFamily="18" charset="0"/>
              <a:ea typeface="Times New Roman" panose="02020603050405020304" pitchFamily="18" charset="0"/>
            </a:endParaRPr>
          </a:p>
          <a:p>
            <a:pPr marL="1619885" algn="just">
              <a:spcBef>
                <a:spcPts val="600"/>
              </a:spcBef>
              <a:spcAft>
                <a:spcPts val="600"/>
              </a:spcAft>
            </a:pPr>
            <a:r>
              <a:rPr lang="ro-RO" sz="1800" dirty="0">
                <a:effectLst/>
                <a:latin typeface="Trebuchet MS" panose="020B0603020202020204" pitchFamily="34" charset="0"/>
                <a:ea typeface="Times New Roman" panose="02020603050405020304" pitchFamily="18" charset="0"/>
              </a:rPr>
              <a:t>252906 auditor de securitate cibernetică</a:t>
            </a:r>
            <a:endParaRPr lang="en-GB" sz="1800" dirty="0">
              <a:effectLst/>
              <a:latin typeface="Times New Roman" panose="02020603050405020304" pitchFamily="18" charset="0"/>
              <a:ea typeface="Times New Roman" panose="02020603050405020304" pitchFamily="18" charset="0"/>
            </a:endParaRPr>
          </a:p>
          <a:p>
            <a:pPr marL="1619885" algn="just">
              <a:spcBef>
                <a:spcPts val="600"/>
              </a:spcBef>
              <a:spcAft>
                <a:spcPts val="600"/>
              </a:spcAft>
            </a:pPr>
            <a:r>
              <a:rPr lang="ro-RO" sz="1800" dirty="0">
                <a:effectLst/>
                <a:latin typeface="Trebuchet MS" panose="020B0603020202020204" pitchFamily="34" charset="0"/>
                <a:ea typeface="Times New Roman" panose="02020603050405020304" pitchFamily="18" charset="0"/>
              </a:rPr>
              <a:t>252907 consultant de securitate cibernetică</a:t>
            </a:r>
            <a:endParaRPr lang="en-GB" sz="1800" dirty="0">
              <a:effectLst/>
              <a:latin typeface="Times New Roman" panose="02020603050405020304" pitchFamily="18" charset="0"/>
              <a:ea typeface="Times New Roman" panose="02020603050405020304" pitchFamily="18" charset="0"/>
            </a:endParaRPr>
          </a:p>
          <a:p>
            <a:pPr marL="1619885" algn="just">
              <a:spcBef>
                <a:spcPts val="600"/>
              </a:spcBef>
              <a:spcAft>
                <a:spcPts val="600"/>
              </a:spcAft>
            </a:pPr>
            <a:r>
              <a:rPr lang="ro-RO" sz="1800" dirty="0">
                <a:effectLst/>
                <a:latin typeface="Trebuchet MS" panose="020B0603020202020204" pitchFamily="34" charset="0"/>
                <a:ea typeface="Times New Roman" panose="02020603050405020304" pitchFamily="18" charset="0"/>
              </a:rPr>
              <a:t>252908 administrator de securitate în domeniul TIC</a:t>
            </a:r>
            <a:endParaRPr lang="en-GB" sz="1800" dirty="0">
              <a:effectLst/>
              <a:latin typeface="Times New Roman" panose="02020603050405020304" pitchFamily="18" charset="0"/>
              <a:ea typeface="Times New Roman" panose="02020603050405020304" pitchFamily="18" charset="0"/>
            </a:endParaRPr>
          </a:p>
          <a:p>
            <a:pPr marL="1619885" algn="just">
              <a:spcBef>
                <a:spcPts val="600"/>
              </a:spcBef>
              <a:spcAft>
                <a:spcPts val="600"/>
              </a:spcAft>
            </a:pPr>
            <a:r>
              <a:rPr lang="ro-RO" sz="1800" dirty="0">
                <a:effectLst/>
                <a:latin typeface="Trebuchet MS" panose="020B0603020202020204" pitchFamily="34" charset="0"/>
                <a:ea typeface="Times New Roman" panose="02020603050405020304" pitchFamily="18" charset="0"/>
              </a:rPr>
              <a:t>252909 expert în criminalistică informatică</a:t>
            </a:r>
            <a:endParaRPr lang="en-GB" sz="1800" dirty="0">
              <a:effectLst/>
              <a:latin typeface="Times New Roman" panose="02020603050405020304" pitchFamily="18" charset="0"/>
              <a:ea typeface="Times New Roman" panose="02020603050405020304" pitchFamily="18" charset="0"/>
            </a:endParaRPr>
          </a:p>
          <a:p>
            <a:pPr marL="1619885" algn="just">
              <a:spcBef>
                <a:spcPts val="600"/>
              </a:spcBef>
              <a:spcAft>
                <a:spcPts val="600"/>
              </a:spcAft>
            </a:pPr>
            <a:r>
              <a:rPr lang="ro-RO" sz="1800" dirty="0">
                <a:effectLst/>
                <a:latin typeface="Trebuchet MS" panose="020B0603020202020204" pitchFamily="34" charset="0"/>
                <a:ea typeface="Times New Roman" panose="02020603050405020304" pitchFamily="18" charset="0"/>
              </a:rPr>
              <a:t>252910 manager de securitate sisteme informatice</a:t>
            </a:r>
            <a:endParaRPr lang="en-GB" sz="1800" dirty="0">
              <a:effectLst/>
              <a:latin typeface="Times New Roman" panose="02020603050405020304" pitchFamily="18" charset="0"/>
              <a:ea typeface="Times New Roman" panose="02020603050405020304" pitchFamily="18" charset="0"/>
            </a:endParaRPr>
          </a:p>
          <a:p>
            <a:pPr marL="1619885" algn="just">
              <a:spcBef>
                <a:spcPts val="600"/>
              </a:spcBef>
              <a:spcAft>
                <a:spcPts val="600"/>
              </a:spcAft>
            </a:pPr>
            <a:r>
              <a:rPr lang="ro-RO" sz="1800" dirty="0">
                <a:effectLst/>
                <a:latin typeface="Trebuchet MS" panose="020B0603020202020204" pitchFamily="34" charset="0"/>
                <a:ea typeface="Times New Roman" panose="02020603050405020304" pitchFamily="18" charset="0"/>
              </a:rPr>
              <a:t>252911 inginer în domeniul securității TIC</a:t>
            </a:r>
            <a:endParaRPr lang="en-GB" sz="1800" dirty="0">
              <a:effectLst/>
              <a:latin typeface="Times New Roman" panose="02020603050405020304" pitchFamily="18" charset="0"/>
              <a:ea typeface="Times New Roman" panose="02020603050405020304" pitchFamily="18" charset="0"/>
            </a:endParaRPr>
          </a:p>
          <a:p>
            <a:r>
              <a:rPr lang="ro-RO" sz="1800" dirty="0">
                <a:effectLst/>
                <a:latin typeface="Trebuchet MS" panose="020B0603020202020204" pitchFamily="34" charset="0"/>
                <a:ea typeface="Calibri" panose="020F0502020204030204" pitchFamily="34" charset="0"/>
                <a:cs typeface="Times New Roman" panose="02020603050405020304" pitchFamily="18" charset="0"/>
              </a:rPr>
              <a:t>252912 inginer de sisteme înglobate</a:t>
            </a:r>
            <a:endParaRPr lang="en-GB" dirty="0"/>
          </a:p>
        </p:txBody>
      </p:sp>
    </p:spTree>
    <p:extLst>
      <p:ext uri="{BB962C8B-B14F-4D97-AF65-F5344CB8AC3E}">
        <p14:creationId xmlns:p14="http://schemas.microsoft.com/office/powerpoint/2010/main" val="1431439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B961C-8397-BF92-B7A0-F0143D9ECEF0}"/>
              </a:ext>
            </a:extLst>
          </p:cNvPr>
          <p:cNvSpPr>
            <a:spLocks noGrp="1"/>
          </p:cNvSpPr>
          <p:nvPr>
            <p:ph type="title"/>
          </p:nvPr>
        </p:nvSpPr>
        <p:spPr/>
        <p:txBody>
          <a:bodyPr/>
          <a:lstStyle/>
          <a:p>
            <a:r>
              <a:rPr lang="ro-RO" dirty="0"/>
              <a:t>AUDITOR SECURITATE CIBERNETICA</a:t>
            </a:r>
            <a:endParaRPr lang="en-GB" dirty="0"/>
          </a:p>
        </p:txBody>
      </p:sp>
      <p:sp>
        <p:nvSpPr>
          <p:cNvPr id="3" name="Content Placeholder 2">
            <a:extLst>
              <a:ext uri="{FF2B5EF4-FFF2-40B4-BE49-F238E27FC236}">
                <a16:creationId xmlns:a16="http://schemas.microsoft.com/office/drawing/2014/main" id="{F1C205FE-382B-6071-3E83-9BE870F69B98}"/>
              </a:ext>
            </a:extLst>
          </p:cNvPr>
          <p:cNvSpPr>
            <a:spLocks noGrp="1"/>
          </p:cNvSpPr>
          <p:nvPr>
            <p:ph idx="1"/>
          </p:nvPr>
        </p:nvSpPr>
        <p:spPr/>
        <p:txBody>
          <a:bodyPr/>
          <a:lstStyle/>
          <a:p>
            <a:r>
              <a:rPr lang="en-GB" dirty="0">
                <a:hlinkClick r:id="rId2"/>
              </a:rPr>
              <a:t>https://dnsc.ro/vezi/document/lista-aasc-pf</a:t>
            </a:r>
            <a:endParaRPr lang="ro-RO" dirty="0"/>
          </a:p>
          <a:p>
            <a:endParaRPr lang="ro-RO" dirty="0"/>
          </a:p>
          <a:p>
            <a:r>
              <a:rPr lang="en-GB" dirty="0"/>
              <a:t>CODUL ETIC AL AUDITORULUI DE SECURITATE CIBERNETICĂ</a:t>
            </a:r>
            <a:endParaRPr lang="ro-RO" dirty="0"/>
          </a:p>
          <a:p>
            <a:r>
              <a:rPr lang="en-GB" dirty="0">
                <a:hlinkClick r:id="rId3"/>
              </a:rPr>
              <a:t>https://dnsc.ro/vezi/document/anexa-nr-13-modelul-de-declaratie-angajament-privind-respectarea-cod-etic-asc</a:t>
            </a:r>
            <a:endParaRPr lang="ro-RO"/>
          </a:p>
          <a:p>
            <a:endParaRPr lang="en-GB" dirty="0"/>
          </a:p>
        </p:txBody>
      </p:sp>
    </p:spTree>
    <p:extLst>
      <p:ext uri="{BB962C8B-B14F-4D97-AF65-F5344CB8AC3E}">
        <p14:creationId xmlns:p14="http://schemas.microsoft.com/office/powerpoint/2010/main" val="1277115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5B2A7-B47F-4997-BEF0-8F74D97CDDAA}"/>
              </a:ext>
            </a:extLst>
          </p:cNvPr>
          <p:cNvSpPr>
            <a:spLocks noGrp="1"/>
          </p:cNvSpPr>
          <p:nvPr>
            <p:ph type="title"/>
          </p:nvPr>
        </p:nvSpPr>
        <p:spPr/>
        <p:txBody>
          <a:bodyPr>
            <a:normAutofit fontScale="90000"/>
          </a:bodyPr>
          <a:lstStyle/>
          <a:p>
            <a:r>
              <a:rPr lang="en-GB" dirty="0"/>
              <a:t>12 </a:t>
            </a:r>
            <a:r>
              <a:rPr lang="en-GB" dirty="0" err="1"/>
              <a:t>Conducători</a:t>
            </a:r>
            <a:r>
              <a:rPr lang="en-GB" dirty="0"/>
              <a:t> </a:t>
            </a:r>
            <a:r>
              <a:rPr lang="en-GB" dirty="0" err="1"/>
              <a:t>în</a:t>
            </a:r>
            <a:r>
              <a:rPr lang="en-GB" dirty="0"/>
              <a:t> </a:t>
            </a:r>
            <a:r>
              <a:rPr lang="en-GB" dirty="0" err="1"/>
              <a:t>domeniul</a:t>
            </a:r>
            <a:r>
              <a:rPr lang="en-GB" dirty="0"/>
              <a:t> </a:t>
            </a:r>
            <a:r>
              <a:rPr lang="en-GB" dirty="0" err="1"/>
              <a:t>administrativ</a:t>
            </a:r>
            <a:r>
              <a:rPr lang="en-GB" dirty="0"/>
              <a:t> </a:t>
            </a:r>
            <a:r>
              <a:rPr lang="en-GB" dirty="0" err="1"/>
              <a:t>şi</a:t>
            </a:r>
            <a:r>
              <a:rPr lang="en-GB" dirty="0"/>
              <a:t> </a:t>
            </a:r>
            <a:r>
              <a:rPr lang="en-GB" dirty="0" err="1"/>
              <a:t>comercial</a:t>
            </a:r>
            <a:br>
              <a:rPr lang="en-GB" dirty="0"/>
            </a:br>
            <a:endParaRPr lang="en-GB" dirty="0"/>
          </a:p>
        </p:txBody>
      </p:sp>
      <p:sp>
        <p:nvSpPr>
          <p:cNvPr id="3" name="Content Placeholder 2">
            <a:extLst>
              <a:ext uri="{FF2B5EF4-FFF2-40B4-BE49-F238E27FC236}">
                <a16:creationId xmlns:a16="http://schemas.microsoft.com/office/drawing/2014/main" id="{5C17D58F-18FD-EB84-7B0D-3F3A0AACF0C8}"/>
              </a:ext>
            </a:extLst>
          </p:cNvPr>
          <p:cNvSpPr>
            <a:spLocks noGrp="1"/>
          </p:cNvSpPr>
          <p:nvPr>
            <p:ph sz="half" idx="1"/>
          </p:nvPr>
        </p:nvSpPr>
        <p:spPr/>
        <p:txBody>
          <a:bodyPr>
            <a:normAutofit fontScale="62500" lnSpcReduction="20000"/>
          </a:bodyPr>
          <a:lstStyle/>
          <a:p>
            <a:r>
              <a:rPr lang="en-GB" dirty="0" err="1"/>
              <a:t>Conducătorii</a:t>
            </a:r>
            <a:r>
              <a:rPr lang="en-GB" dirty="0"/>
              <a:t> din </a:t>
            </a:r>
            <a:r>
              <a:rPr lang="en-GB" dirty="0" err="1"/>
              <a:t>domeniul</a:t>
            </a:r>
            <a:r>
              <a:rPr lang="en-GB" dirty="0"/>
              <a:t> </a:t>
            </a:r>
            <a:r>
              <a:rPr lang="en-GB" dirty="0" err="1"/>
              <a:t>administrativ</a:t>
            </a:r>
            <a:r>
              <a:rPr lang="en-GB" dirty="0"/>
              <a:t> </a:t>
            </a:r>
            <a:r>
              <a:rPr lang="en-GB" dirty="0" err="1"/>
              <a:t>şi</a:t>
            </a:r>
            <a:r>
              <a:rPr lang="en-GB" dirty="0"/>
              <a:t> </a:t>
            </a:r>
            <a:r>
              <a:rPr lang="en-GB" dirty="0" err="1"/>
              <a:t>comercial</a:t>
            </a:r>
            <a:r>
              <a:rPr lang="en-GB" dirty="0"/>
              <a:t> </a:t>
            </a:r>
            <a:r>
              <a:rPr lang="en-GB" dirty="0" err="1"/>
              <a:t>planifică</a:t>
            </a:r>
            <a:r>
              <a:rPr lang="en-GB" dirty="0"/>
              <a:t>, </a:t>
            </a:r>
            <a:r>
              <a:rPr lang="en-GB" dirty="0" err="1"/>
              <a:t>organizează</a:t>
            </a:r>
            <a:r>
              <a:rPr lang="en-GB" dirty="0"/>
              <a:t>, </a:t>
            </a:r>
            <a:r>
              <a:rPr lang="en-GB" dirty="0" err="1"/>
              <a:t>coordonează</a:t>
            </a:r>
            <a:r>
              <a:rPr lang="en-GB" dirty="0"/>
              <a:t> direct </a:t>
            </a:r>
            <a:r>
              <a:rPr lang="en-GB" dirty="0" err="1"/>
              <a:t>şi</a:t>
            </a:r>
            <a:r>
              <a:rPr lang="en-GB" dirty="0"/>
              <a:t> </a:t>
            </a:r>
            <a:r>
              <a:rPr lang="en-GB" dirty="0" err="1"/>
              <a:t>controlează</a:t>
            </a:r>
            <a:r>
              <a:rPr lang="en-GB" dirty="0"/>
              <a:t> </a:t>
            </a:r>
            <a:r>
              <a:rPr lang="en-GB" dirty="0" err="1"/>
              <a:t>activităţile</a:t>
            </a:r>
            <a:r>
              <a:rPr lang="en-GB" dirty="0"/>
              <a:t> </a:t>
            </a:r>
            <a:r>
              <a:rPr lang="en-GB" dirty="0" err="1"/>
              <a:t>financiare</a:t>
            </a:r>
            <a:r>
              <a:rPr lang="en-GB" dirty="0"/>
              <a:t>, administrative, de </a:t>
            </a:r>
            <a:r>
              <a:rPr lang="en-GB" dirty="0" err="1"/>
              <a:t>resurse</a:t>
            </a:r>
            <a:r>
              <a:rPr lang="en-GB" dirty="0"/>
              <a:t> </a:t>
            </a:r>
            <a:r>
              <a:rPr lang="en-GB" dirty="0" err="1"/>
              <a:t>umane</a:t>
            </a:r>
            <a:r>
              <a:rPr lang="en-GB" dirty="0"/>
              <a:t>, </a:t>
            </a:r>
            <a:r>
              <a:rPr lang="en-GB" dirty="0" err="1"/>
              <a:t>politica</a:t>
            </a:r>
            <a:r>
              <a:rPr lang="en-GB" dirty="0"/>
              <a:t> de </a:t>
            </a:r>
            <a:r>
              <a:rPr lang="en-GB" dirty="0" err="1"/>
              <a:t>planificare</a:t>
            </a:r>
            <a:r>
              <a:rPr lang="en-GB" dirty="0"/>
              <a:t>, </a:t>
            </a:r>
            <a:r>
              <a:rPr lang="en-GB" dirty="0" err="1"/>
              <a:t>cercetare</a:t>
            </a:r>
            <a:r>
              <a:rPr lang="en-GB" dirty="0"/>
              <a:t> </a:t>
            </a:r>
            <a:r>
              <a:rPr lang="en-GB" dirty="0" err="1"/>
              <a:t>şi</a:t>
            </a:r>
            <a:r>
              <a:rPr lang="en-GB" dirty="0"/>
              <a:t> </a:t>
            </a:r>
            <a:r>
              <a:rPr lang="en-GB" dirty="0" err="1"/>
              <a:t>dezvoltare</a:t>
            </a:r>
            <a:r>
              <a:rPr lang="en-GB" dirty="0"/>
              <a:t>, </a:t>
            </a:r>
            <a:r>
              <a:rPr lang="en-GB" dirty="0" err="1"/>
              <a:t>publicitate</a:t>
            </a:r>
            <a:r>
              <a:rPr lang="en-GB" dirty="0"/>
              <a:t> </a:t>
            </a:r>
            <a:r>
              <a:rPr lang="en-GB" dirty="0" err="1"/>
              <a:t>şi</a:t>
            </a:r>
            <a:r>
              <a:rPr lang="en-GB" dirty="0"/>
              <a:t> </a:t>
            </a:r>
            <a:r>
              <a:rPr lang="en-GB" dirty="0" err="1"/>
              <a:t>relaţii</a:t>
            </a:r>
            <a:r>
              <a:rPr lang="en-GB" dirty="0"/>
              <a:t> </a:t>
            </a:r>
            <a:r>
              <a:rPr lang="en-GB" dirty="0" err="1"/>
              <a:t>publice</a:t>
            </a:r>
            <a:r>
              <a:rPr lang="en-GB" dirty="0"/>
              <a:t> precum </a:t>
            </a:r>
            <a:r>
              <a:rPr lang="en-GB" dirty="0" err="1"/>
              <a:t>şi</a:t>
            </a:r>
            <a:r>
              <a:rPr lang="en-GB" dirty="0"/>
              <a:t> </a:t>
            </a:r>
            <a:r>
              <a:rPr lang="en-GB" dirty="0" err="1"/>
              <a:t>activităţile</a:t>
            </a:r>
            <a:r>
              <a:rPr lang="en-GB" dirty="0"/>
              <a:t> de </a:t>
            </a:r>
            <a:r>
              <a:rPr lang="en-GB" dirty="0" err="1"/>
              <a:t>vânzare</a:t>
            </a:r>
            <a:r>
              <a:rPr lang="en-GB" dirty="0"/>
              <a:t> </a:t>
            </a:r>
            <a:r>
              <a:rPr lang="en-GB" dirty="0" err="1"/>
              <a:t>şi</a:t>
            </a:r>
            <a:r>
              <a:rPr lang="en-GB" dirty="0"/>
              <a:t> de marketing ale </a:t>
            </a:r>
            <a:r>
              <a:rPr lang="en-GB" dirty="0" err="1"/>
              <a:t>întreprinderilor</a:t>
            </a:r>
            <a:r>
              <a:rPr lang="en-GB" dirty="0"/>
              <a:t> </a:t>
            </a:r>
            <a:r>
              <a:rPr lang="en-GB" dirty="0" err="1"/>
              <a:t>sau</a:t>
            </a:r>
            <a:r>
              <a:rPr lang="en-GB" dirty="0"/>
              <a:t> </a:t>
            </a:r>
            <a:r>
              <a:rPr lang="en-GB" dirty="0" err="1"/>
              <a:t>organizaţiilor</a:t>
            </a:r>
            <a:r>
              <a:rPr lang="en-GB" dirty="0"/>
              <a:t>, </a:t>
            </a:r>
            <a:r>
              <a:rPr lang="en-GB" dirty="0" err="1"/>
              <a:t>ori</a:t>
            </a:r>
            <a:r>
              <a:rPr lang="en-GB" dirty="0"/>
              <a:t> ale </a:t>
            </a:r>
            <a:r>
              <a:rPr lang="en-GB" dirty="0" err="1"/>
              <a:t>întreprinderilor</a:t>
            </a:r>
            <a:r>
              <a:rPr lang="en-GB" dirty="0"/>
              <a:t> care </a:t>
            </a:r>
            <a:r>
              <a:rPr lang="en-GB" dirty="0" err="1"/>
              <a:t>furnizează</a:t>
            </a:r>
            <a:r>
              <a:rPr lang="en-GB" dirty="0"/>
              <a:t> </a:t>
            </a:r>
            <a:r>
              <a:rPr lang="en-GB" dirty="0" err="1"/>
              <a:t>astfel</a:t>
            </a:r>
            <a:r>
              <a:rPr lang="en-GB" dirty="0"/>
              <a:t> de </a:t>
            </a:r>
            <a:r>
              <a:rPr lang="en-GB" dirty="0" err="1"/>
              <a:t>servicii</a:t>
            </a:r>
            <a:r>
              <a:rPr lang="en-GB" dirty="0"/>
              <a:t> </a:t>
            </a:r>
            <a:r>
              <a:rPr lang="en-GB" dirty="0" err="1"/>
              <a:t>pentru</a:t>
            </a:r>
            <a:r>
              <a:rPr lang="en-GB" dirty="0"/>
              <a:t> </a:t>
            </a:r>
            <a:r>
              <a:rPr lang="en-GB" dirty="0" err="1"/>
              <a:t>alte</a:t>
            </a:r>
            <a:r>
              <a:rPr lang="en-GB" dirty="0"/>
              <a:t> </a:t>
            </a:r>
            <a:r>
              <a:rPr lang="en-GB" dirty="0" err="1"/>
              <a:t>organizaţii</a:t>
            </a:r>
            <a:r>
              <a:rPr lang="en-GB" dirty="0"/>
              <a:t> </a:t>
            </a:r>
            <a:r>
              <a:rPr lang="en-GB" dirty="0" err="1"/>
              <a:t>sau</a:t>
            </a:r>
            <a:r>
              <a:rPr lang="en-GB" dirty="0"/>
              <a:t> </a:t>
            </a:r>
            <a:r>
              <a:rPr lang="en-GB" dirty="0" err="1"/>
              <a:t>întreprinderi</a:t>
            </a:r>
            <a:r>
              <a:rPr lang="en-GB" dirty="0"/>
              <a:t>.</a:t>
            </a:r>
          </a:p>
          <a:p>
            <a:endParaRPr lang="en-GB" dirty="0"/>
          </a:p>
          <a:p>
            <a:r>
              <a:rPr lang="en-GB" dirty="0"/>
              <a:t>121 </a:t>
            </a:r>
            <a:r>
              <a:rPr lang="en-GB" dirty="0" err="1"/>
              <a:t>Directori</a:t>
            </a:r>
            <a:r>
              <a:rPr lang="en-GB" dirty="0"/>
              <a:t> de </a:t>
            </a:r>
            <a:r>
              <a:rPr lang="en-GB" dirty="0" err="1"/>
              <a:t>întreprinderi</a:t>
            </a:r>
            <a:r>
              <a:rPr lang="en-GB" dirty="0"/>
              <a:t> </a:t>
            </a:r>
            <a:r>
              <a:rPr lang="en-GB" dirty="0" err="1"/>
              <a:t>şi</a:t>
            </a:r>
            <a:r>
              <a:rPr lang="en-GB" dirty="0"/>
              <a:t> </a:t>
            </a:r>
            <a:r>
              <a:rPr lang="en-GB" dirty="0" err="1"/>
              <a:t>conducători</a:t>
            </a:r>
            <a:r>
              <a:rPr lang="en-GB" dirty="0"/>
              <a:t> din </a:t>
            </a:r>
            <a:r>
              <a:rPr lang="en-GB" dirty="0" err="1"/>
              <a:t>domeniul</a:t>
            </a:r>
            <a:r>
              <a:rPr lang="en-GB" dirty="0"/>
              <a:t> </a:t>
            </a:r>
            <a:r>
              <a:rPr lang="en-GB" dirty="0" err="1"/>
              <a:t>administrativ</a:t>
            </a:r>
            <a:endParaRPr lang="en-GB" dirty="0"/>
          </a:p>
          <a:p>
            <a:r>
              <a:rPr lang="en-GB" dirty="0" err="1"/>
              <a:t>Directorii</a:t>
            </a:r>
            <a:r>
              <a:rPr lang="en-GB" dirty="0"/>
              <a:t> de </a:t>
            </a:r>
            <a:r>
              <a:rPr lang="en-GB" dirty="0" err="1"/>
              <a:t>întreprinderi</a:t>
            </a:r>
            <a:r>
              <a:rPr lang="en-GB" dirty="0"/>
              <a:t> </a:t>
            </a:r>
            <a:r>
              <a:rPr lang="en-GB" dirty="0" err="1"/>
              <a:t>şi</a:t>
            </a:r>
            <a:r>
              <a:rPr lang="en-GB" dirty="0"/>
              <a:t> </a:t>
            </a:r>
            <a:r>
              <a:rPr lang="en-GB" dirty="0" err="1"/>
              <a:t>conducătorii</a:t>
            </a:r>
            <a:r>
              <a:rPr lang="en-GB" dirty="0"/>
              <a:t> din </a:t>
            </a:r>
            <a:r>
              <a:rPr lang="en-GB" dirty="0" err="1"/>
              <a:t>domeniul</a:t>
            </a:r>
            <a:r>
              <a:rPr lang="en-GB" dirty="0"/>
              <a:t> </a:t>
            </a:r>
            <a:r>
              <a:rPr lang="en-GB" dirty="0" err="1"/>
              <a:t>administrativ</a:t>
            </a:r>
            <a:r>
              <a:rPr lang="en-GB" dirty="0"/>
              <a:t> </a:t>
            </a:r>
            <a:r>
              <a:rPr lang="en-GB" dirty="0" err="1"/>
              <a:t>planifică</a:t>
            </a:r>
            <a:r>
              <a:rPr lang="en-GB" dirty="0"/>
              <a:t>, </a:t>
            </a:r>
            <a:r>
              <a:rPr lang="en-GB" dirty="0" err="1"/>
              <a:t>organizează</a:t>
            </a:r>
            <a:r>
              <a:rPr lang="en-GB" dirty="0"/>
              <a:t>, </a:t>
            </a:r>
            <a:r>
              <a:rPr lang="en-GB" dirty="0" err="1"/>
              <a:t>conduc</a:t>
            </a:r>
            <a:r>
              <a:rPr lang="en-GB" dirty="0"/>
              <a:t>, </a:t>
            </a:r>
            <a:r>
              <a:rPr lang="en-GB" dirty="0" err="1"/>
              <a:t>controlează</a:t>
            </a:r>
            <a:r>
              <a:rPr lang="en-GB" dirty="0"/>
              <a:t> </a:t>
            </a:r>
            <a:r>
              <a:rPr lang="en-GB" dirty="0" err="1"/>
              <a:t>şi</a:t>
            </a:r>
            <a:r>
              <a:rPr lang="en-GB" dirty="0"/>
              <a:t> </a:t>
            </a:r>
            <a:r>
              <a:rPr lang="en-GB" dirty="0" err="1"/>
              <a:t>coordonează</a:t>
            </a:r>
            <a:r>
              <a:rPr lang="en-GB" dirty="0"/>
              <a:t> </a:t>
            </a:r>
            <a:r>
              <a:rPr lang="en-GB" dirty="0" err="1"/>
              <a:t>activităţile</a:t>
            </a:r>
            <a:r>
              <a:rPr lang="en-GB" dirty="0"/>
              <a:t> </a:t>
            </a:r>
            <a:r>
              <a:rPr lang="en-GB" dirty="0" err="1"/>
              <a:t>financiare</a:t>
            </a:r>
            <a:r>
              <a:rPr lang="en-GB" dirty="0"/>
              <a:t>, administrative, de </a:t>
            </a:r>
            <a:r>
              <a:rPr lang="en-GB" dirty="0" err="1"/>
              <a:t>resurse</a:t>
            </a:r>
            <a:r>
              <a:rPr lang="en-GB" dirty="0"/>
              <a:t> </a:t>
            </a:r>
            <a:r>
              <a:rPr lang="en-GB" dirty="0" err="1"/>
              <a:t>umane</a:t>
            </a:r>
            <a:r>
              <a:rPr lang="en-GB" dirty="0"/>
              <a:t>, </a:t>
            </a:r>
            <a:r>
              <a:rPr lang="en-GB" dirty="0" err="1"/>
              <a:t>politice</a:t>
            </a:r>
            <a:r>
              <a:rPr lang="en-GB" dirty="0"/>
              <a:t>, de </a:t>
            </a:r>
            <a:r>
              <a:rPr lang="en-GB" dirty="0" err="1"/>
              <a:t>planificare</a:t>
            </a:r>
            <a:r>
              <a:rPr lang="en-GB" dirty="0"/>
              <a:t> ale </a:t>
            </a:r>
            <a:r>
              <a:rPr lang="en-GB" dirty="0" err="1"/>
              <a:t>organizaţiilor</a:t>
            </a:r>
            <a:r>
              <a:rPr lang="en-GB" dirty="0"/>
              <a:t> </a:t>
            </a:r>
            <a:r>
              <a:rPr lang="en-GB" dirty="0" err="1"/>
              <a:t>sau</a:t>
            </a:r>
            <a:r>
              <a:rPr lang="en-GB" dirty="0"/>
              <a:t> ale </a:t>
            </a:r>
            <a:r>
              <a:rPr lang="en-GB" dirty="0" err="1"/>
              <a:t>întreprinderilor</a:t>
            </a:r>
            <a:r>
              <a:rPr lang="en-GB" dirty="0"/>
              <a:t> care </a:t>
            </a:r>
            <a:r>
              <a:rPr lang="en-GB" dirty="0" err="1"/>
              <a:t>furnizează</a:t>
            </a:r>
            <a:r>
              <a:rPr lang="en-GB" dirty="0"/>
              <a:t> </a:t>
            </a:r>
            <a:r>
              <a:rPr lang="en-GB" dirty="0" err="1"/>
              <a:t>astfel</a:t>
            </a:r>
            <a:r>
              <a:rPr lang="en-GB" dirty="0"/>
              <a:t> de </a:t>
            </a:r>
            <a:r>
              <a:rPr lang="en-GB" dirty="0" err="1"/>
              <a:t>servicii</a:t>
            </a:r>
            <a:r>
              <a:rPr lang="en-GB" dirty="0"/>
              <a:t> </a:t>
            </a:r>
            <a:r>
              <a:rPr lang="en-GB" dirty="0" err="1"/>
              <a:t>pentru</a:t>
            </a:r>
            <a:r>
              <a:rPr lang="en-GB" dirty="0"/>
              <a:t> </a:t>
            </a:r>
            <a:r>
              <a:rPr lang="en-GB" dirty="0" err="1"/>
              <a:t>alte</a:t>
            </a:r>
            <a:r>
              <a:rPr lang="en-GB" dirty="0"/>
              <a:t> </a:t>
            </a:r>
            <a:r>
              <a:rPr lang="en-GB" dirty="0" err="1"/>
              <a:t>organizaţii</a:t>
            </a:r>
            <a:r>
              <a:rPr lang="en-GB" dirty="0"/>
              <a:t> </a:t>
            </a:r>
            <a:r>
              <a:rPr lang="en-GB" dirty="0" err="1"/>
              <a:t>ori</a:t>
            </a:r>
            <a:r>
              <a:rPr lang="en-GB" dirty="0"/>
              <a:t> </a:t>
            </a:r>
            <a:r>
              <a:rPr lang="en-GB" dirty="0" err="1"/>
              <a:t>întreprinderi</a:t>
            </a:r>
            <a:r>
              <a:rPr lang="en-GB" dirty="0"/>
              <a:t>.</a:t>
            </a:r>
          </a:p>
          <a:p>
            <a:endParaRPr lang="en-GB" dirty="0"/>
          </a:p>
        </p:txBody>
      </p:sp>
      <p:sp>
        <p:nvSpPr>
          <p:cNvPr id="4" name="Content Placeholder 3">
            <a:extLst>
              <a:ext uri="{FF2B5EF4-FFF2-40B4-BE49-F238E27FC236}">
                <a16:creationId xmlns:a16="http://schemas.microsoft.com/office/drawing/2014/main" id="{BB8DA798-50B6-4FB9-4128-52D87ADFD945}"/>
              </a:ext>
            </a:extLst>
          </p:cNvPr>
          <p:cNvSpPr>
            <a:spLocks noGrp="1"/>
          </p:cNvSpPr>
          <p:nvPr>
            <p:ph sz="half" idx="2"/>
          </p:nvPr>
        </p:nvSpPr>
        <p:spPr/>
        <p:txBody>
          <a:bodyPr>
            <a:normAutofit fontScale="62500" lnSpcReduction="20000"/>
          </a:bodyPr>
          <a:lstStyle/>
          <a:p>
            <a:r>
              <a:rPr lang="ro-RO" sz="1800" kern="100" spc="-15" dirty="0">
                <a:effectLst/>
                <a:latin typeface="Trebuchet MS" panose="020B0603020202020204" pitchFamily="34" charset="0"/>
                <a:ea typeface="Calibri" panose="020F0502020204030204" pitchFamily="34" charset="0"/>
                <a:cs typeface="Times New Roman" panose="02020603050405020304" pitchFamily="18" charset="0"/>
              </a:rPr>
              <a:t>121118 manager securitatea informaţiei (Chief Information Security Officer -CISO)</a:t>
            </a:r>
            <a:endParaRPr lang="en-GB"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ro-RO" sz="1800" kern="100" spc="-15" dirty="0">
                <a:effectLst/>
                <a:latin typeface="Trebuchet MS" panose="020B0603020202020204" pitchFamily="34" charset="0"/>
                <a:ea typeface="Calibri" panose="020F0502020204030204" pitchFamily="34" charset="0"/>
                <a:cs typeface="Times New Roman" panose="02020603050405020304" pitchFamily="18" charset="0"/>
              </a:rPr>
              <a:t>121306 manager de securitate</a:t>
            </a:r>
            <a:endParaRPr lang="en-GB"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ro-RO" sz="1800" kern="100" dirty="0">
                <a:effectLst/>
                <a:latin typeface="Trebuchet MS" panose="020B0603020202020204" pitchFamily="34" charset="0"/>
                <a:ea typeface="Calibri" panose="020F0502020204030204" pitchFamily="34" charset="0"/>
                <a:cs typeface="Times New Roman" panose="02020603050405020304" pitchFamily="18" charset="0"/>
              </a:rPr>
              <a:t>121308 manager informaţii pentru afaceri</a:t>
            </a:r>
            <a:endParaRPr lang="en-GB"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ro-RO" sz="1800" dirty="0">
                <a:effectLst/>
                <a:latin typeface="Trebuchet MS" panose="020B0603020202020204" pitchFamily="34" charset="0"/>
                <a:ea typeface="Calibri" panose="020F0502020204030204" pitchFamily="34" charset="0"/>
                <a:cs typeface="Times New Roman" panose="02020603050405020304" pitchFamily="18" charset="0"/>
              </a:rPr>
              <a:t>121309 manager pentru ordine şi siguranţă publică</a:t>
            </a:r>
            <a:endParaRPr lang="en-GB" dirty="0"/>
          </a:p>
        </p:txBody>
      </p:sp>
    </p:spTree>
    <p:extLst>
      <p:ext uri="{BB962C8B-B14F-4D97-AF65-F5344CB8AC3E}">
        <p14:creationId xmlns:p14="http://schemas.microsoft.com/office/powerpoint/2010/main" val="4012345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F7190-ABEE-DAC3-ADC4-0B5D6517B396}"/>
              </a:ext>
            </a:extLst>
          </p:cNvPr>
          <p:cNvSpPr>
            <a:spLocks noGrp="1"/>
          </p:cNvSpPr>
          <p:nvPr>
            <p:ph type="title"/>
          </p:nvPr>
        </p:nvSpPr>
        <p:spPr/>
        <p:txBody>
          <a:bodyPr/>
          <a:lstStyle/>
          <a:p>
            <a:r>
              <a:rPr lang="ro-RO" sz="1800" spc="-15" dirty="0">
                <a:effectLst/>
                <a:latin typeface="Trebuchet MS" panose="020B0603020202020204" pitchFamily="34" charset="0"/>
                <a:ea typeface="Calibri" panose="020F0502020204030204" pitchFamily="34" charset="0"/>
                <a:cs typeface="Times New Roman" panose="02020603050405020304" pitchFamily="18" charset="0"/>
              </a:rPr>
              <a:t>121118 manager securitatea informaţiei (Chief Information Security Officer -CISO)</a:t>
            </a:r>
            <a:endParaRPr lang="en-GB" dirty="0"/>
          </a:p>
        </p:txBody>
      </p:sp>
      <p:sp>
        <p:nvSpPr>
          <p:cNvPr id="3" name="Content Placeholder 2">
            <a:extLst>
              <a:ext uri="{FF2B5EF4-FFF2-40B4-BE49-F238E27FC236}">
                <a16:creationId xmlns:a16="http://schemas.microsoft.com/office/drawing/2014/main" id="{30E794F1-749D-36A7-9D79-3DC0A2EDBB54}"/>
              </a:ext>
            </a:extLst>
          </p:cNvPr>
          <p:cNvSpPr>
            <a:spLocks noGrp="1"/>
          </p:cNvSpPr>
          <p:nvPr>
            <p:ph idx="1"/>
          </p:nvPr>
        </p:nvSpPr>
        <p:spPr>
          <a:xfrm>
            <a:off x="838200" y="1825625"/>
            <a:ext cx="10515600" cy="4930282"/>
          </a:xfrm>
        </p:spPr>
        <p:txBody>
          <a:bodyPr>
            <a:normAutofit fontScale="55000" lnSpcReduction="20000"/>
          </a:bodyPr>
          <a:lstStyle/>
          <a:p>
            <a:pPr marL="0" indent="0" algn="just">
              <a:buNone/>
            </a:pPr>
            <a:r>
              <a:rPr lang="ro-RO" dirty="0">
                <a:effectLst/>
              </a:rPr>
              <a:t>Competențe: </a:t>
            </a:r>
          </a:p>
          <a:p>
            <a:pPr algn="just">
              <a:buFont typeface="Arial" panose="020B0604020202020204" pitchFamily="34" charset="0"/>
              <a:buChar char="•"/>
            </a:pPr>
            <a:r>
              <a:rPr lang="en-GB" dirty="0" err="1">
                <a:effectLst/>
              </a:rPr>
              <a:t>Stabilirea</a:t>
            </a:r>
            <a:r>
              <a:rPr lang="en-GB" dirty="0">
                <a:effectLst/>
              </a:rPr>
              <a:t> </a:t>
            </a:r>
            <a:r>
              <a:rPr lang="en-GB" dirty="0" err="1">
                <a:effectLst/>
              </a:rPr>
              <a:t>strategiei</a:t>
            </a:r>
            <a:r>
              <a:rPr lang="en-GB" dirty="0">
                <a:effectLst/>
              </a:rPr>
              <a:t> </a:t>
            </a:r>
            <a:r>
              <a:rPr lang="en-GB" dirty="0" err="1">
                <a:effectLst/>
              </a:rPr>
              <a:t>şi</a:t>
            </a:r>
            <a:r>
              <a:rPr lang="en-GB" dirty="0">
                <a:effectLst/>
              </a:rPr>
              <a:t> </a:t>
            </a:r>
            <a:r>
              <a:rPr lang="en-GB" dirty="0" err="1">
                <a:effectLst/>
              </a:rPr>
              <a:t>managementului</a:t>
            </a:r>
            <a:r>
              <a:rPr lang="en-GB" dirty="0">
                <a:effectLst/>
              </a:rPr>
              <a:t> </a:t>
            </a:r>
            <a:r>
              <a:rPr lang="en-GB" dirty="0" err="1">
                <a:effectLst/>
              </a:rPr>
              <a:t>în</a:t>
            </a:r>
            <a:r>
              <a:rPr lang="en-GB" dirty="0">
                <a:effectLst/>
              </a:rPr>
              <a:t> </a:t>
            </a:r>
            <a:r>
              <a:rPr lang="en-GB" dirty="0" err="1">
                <a:effectLst/>
              </a:rPr>
              <a:t>domeniul</a:t>
            </a:r>
            <a:r>
              <a:rPr lang="en-GB" dirty="0">
                <a:effectLst/>
              </a:rPr>
              <a:t> </a:t>
            </a:r>
            <a:r>
              <a:rPr lang="en-GB" dirty="0" err="1">
                <a:effectLst/>
              </a:rPr>
              <a:t>securității</a:t>
            </a:r>
            <a:r>
              <a:rPr lang="en-GB" dirty="0">
                <a:effectLst/>
              </a:rPr>
              <a:t> </a:t>
            </a:r>
            <a:r>
              <a:rPr lang="en-GB" dirty="0" err="1">
                <a:effectLst/>
              </a:rPr>
              <a:t>informației</a:t>
            </a:r>
            <a:r>
              <a:rPr lang="en-GB" dirty="0">
                <a:effectLst/>
              </a:rPr>
              <a:t>, </a:t>
            </a:r>
            <a:r>
              <a:rPr lang="en-GB" dirty="0" err="1">
                <a:effectLst/>
              </a:rPr>
              <a:t>armonizate</a:t>
            </a:r>
            <a:br>
              <a:rPr lang="en-GB" dirty="0">
                <a:effectLst/>
              </a:rPr>
            </a:br>
            <a:r>
              <a:rPr lang="en-GB" dirty="0">
                <a:effectLst/>
              </a:rPr>
              <a:t>cu </a:t>
            </a:r>
            <a:r>
              <a:rPr lang="en-GB" dirty="0" err="1">
                <a:effectLst/>
              </a:rPr>
              <a:t>strategia</a:t>
            </a:r>
            <a:r>
              <a:rPr lang="en-GB" dirty="0">
                <a:effectLst/>
              </a:rPr>
              <a:t> </a:t>
            </a:r>
            <a:r>
              <a:rPr lang="en-GB" dirty="0" err="1">
                <a:effectLst/>
              </a:rPr>
              <a:t>organizației</a:t>
            </a:r>
            <a:r>
              <a:rPr lang="en-GB" dirty="0">
                <a:effectLst/>
              </a:rPr>
              <a:t>;</a:t>
            </a:r>
          </a:p>
          <a:p>
            <a:pPr algn="just">
              <a:buFont typeface="Arial" panose="020B0604020202020204" pitchFamily="34" charset="0"/>
              <a:buChar char="•"/>
            </a:pPr>
            <a:r>
              <a:rPr lang="en-GB" dirty="0" err="1">
                <a:effectLst/>
              </a:rPr>
              <a:t>Stabilirea</a:t>
            </a:r>
            <a:r>
              <a:rPr lang="en-GB" dirty="0">
                <a:effectLst/>
              </a:rPr>
              <a:t> </a:t>
            </a:r>
            <a:r>
              <a:rPr lang="en-GB" dirty="0" err="1">
                <a:effectLst/>
              </a:rPr>
              <a:t>cadrului</a:t>
            </a:r>
            <a:r>
              <a:rPr lang="en-GB" dirty="0">
                <a:effectLst/>
              </a:rPr>
              <a:t> de management al </a:t>
            </a:r>
            <a:r>
              <a:rPr lang="en-GB" dirty="0" err="1">
                <a:effectLst/>
              </a:rPr>
              <a:t>securității</a:t>
            </a:r>
            <a:r>
              <a:rPr lang="en-GB" dirty="0">
                <a:effectLst/>
              </a:rPr>
              <a:t> </a:t>
            </a:r>
            <a:r>
              <a:rPr lang="en-GB" dirty="0" err="1">
                <a:effectLst/>
              </a:rPr>
              <a:t>informației</a:t>
            </a:r>
            <a:r>
              <a:rPr lang="en-GB" dirty="0">
                <a:effectLst/>
              </a:rPr>
              <a:t>;</a:t>
            </a:r>
          </a:p>
          <a:p>
            <a:pPr algn="just">
              <a:buFont typeface="Arial" panose="020B0604020202020204" pitchFamily="34" charset="0"/>
              <a:buChar char="•"/>
            </a:pPr>
            <a:r>
              <a:rPr lang="en-GB" dirty="0" err="1">
                <a:effectLst/>
              </a:rPr>
              <a:t>Stabilirea</a:t>
            </a:r>
            <a:r>
              <a:rPr lang="en-GB" dirty="0">
                <a:effectLst/>
              </a:rPr>
              <a:t> </a:t>
            </a:r>
            <a:r>
              <a:rPr lang="en-GB" dirty="0" err="1">
                <a:effectLst/>
              </a:rPr>
              <a:t>domeniului</a:t>
            </a:r>
            <a:r>
              <a:rPr lang="en-GB" dirty="0">
                <a:effectLst/>
              </a:rPr>
              <a:t> de </a:t>
            </a:r>
            <a:r>
              <a:rPr lang="en-GB" dirty="0" err="1">
                <a:effectLst/>
              </a:rPr>
              <a:t>securitate</a:t>
            </a:r>
            <a:r>
              <a:rPr lang="en-GB" dirty="0">
                <a:effectLst/>
              </a:rPr>
              <a:t> </a:t>
            </a:r>
            <a:r>
              <a:rPr lang="en-GB" dirty="0" err="1">
                <a:effectLst/>
              </a:rPr>
              <a:t>și</a:t>
            </a:r>
            <a:r>
              <a:rPr lang="en-GB" dirty="0">
                <a:effectLst/>
              </a:rPr>
              <a:t> </a:t>
            </a:r>
            <a:r>
              <a:rPr lang="en-GB" dirty="0" err="1">
                <a:effectLst/>
              </a:rPr>
              <a:t>managementul</a:t>
            </a:r>
            <a:r>
              <a:rPr lang="en-GB" dirty="0">
                <a:effectLst/>
              </a:rPr>
              <a:t> </a:t>
            </a:r>
            <a:r>
              <a:rPr lang="en-GB" dirty="0" err="1">
                <a:effectLst/>
              </a:rPr>
              <a:t>resurselor</a:t>
            </a:r>
            <a:r>
              <a:rPr lang="en-GB" dirty="0">
                <a:effectLst/>
              </a:rPr>
              <a:t> </a:t>
            </a:r>
            <a:r>
              <a:rPr lang="en-GB" dirty="0" err="1">
                <a:effectLst/>
              </a:rPr>
              <a:t>informationale</a:t>
            </a:r>
            <a:r>
              <a:rPr lang="en-GB" dirty="0">
                <a:effectLst/>
              </a:rPr>
              <a:t>;</a:t>
            </a:r>
          </a:p>
          <a:p>
            <a:pPr algn="just">
              <a:buFont typeface="Arial" panose="020B0604020202020204" pitchFamily="34" charset="0"/>
              <a:buChar char="•"/>
            </a:pPr>
            <a:r>
              <a:rPr lang="en-GB" dirty="0" err="1">
                <a:effectLst/>
              </a:rPr>
              <a:t>Planificarea</a:t>
            </a:r>
            <a:r>
              <a:rPr lang="en-GB" dirty="0">
                <a:effectLst/>
              </a:rPr>
              <a:t> </a:t>
            </a:r>
            <a:r>
              <a:rPr lang="en-GB" dirty="0" err="1">
                <a:effectLst/>
              </a:rPr>
              <a:t>sistemului</a:t>
            </a:r>
            <a:r>
              <a:rPr lang="en-GB" dirty="0">
                <a:effectLst/>
              </a:rPr>
              <a:t> de management al </a:t>
            </a:r>
            <a:r>
              <a:rPr lang="en-GB" dirty="0" err="1">
                <a:effectLst/>
              </a:rPr>
              <a:t>securității</a:t>
            </a:r>
            <a:r>
              <a:rPr lang="en-GB" dirty="0">
                <a:effectLst/>
              </a:rPr>
              <a:t> </a:t>
            </a:r>
            <a:r>
              <a:rPr lang="en-GB" dirty="0" err="1">
                <a:effectLst/>
              </a:rPr>
              <a:t>informației</a:t>
            </a:r>
            <a:r>
              <a:rPr lang="en-GB" dirty="0">
                <a:effectLst/>
              </a:rPr>
              <a:t> pe </a:t>
            </a:r>
            <a:r>
              <a:rPr lang="en-GB" dirty="0" err="1">
                <a:effectLst/>
              </a:rPr>
              <a:t>baza</a:t>
            </a:r>
            <a:r>
              <a:rPr lang="en-GB" dirty="0">
                <a:effectLst/>
              </a:rPr>
              <a:t> </a:t>
            </a:r>
            <a:r>
              <a:rPr lang="en-GB" dirty="0" err="1">
                <a:effectLst/>
              </a:rPr>
              <a:t>riscurilor</a:t>
            </a:r>
            <a:r>
              <a:rPr lang="en-GB" dirty="0">
                <a:effectLst/>
              </a:rPr>
              <a:t> </a:t>
            </a:r>
            <a:r>
              <a:rPr lang="en-GB" dirty="0" err="1">
                <a:effectLst/>
              </a:rPr>
              <a:t>și</a:t>
            </a:r>
            <a:r>
              <a:rPr lang="en-GB" dirty="0">
                <a:effectLst/>
              </a:rPr>
              <a:t> </a:t>
            </a:r>
            <a:r>
              <a:rPr lang="en-GB" dirty="0" err="1">
                <a:effectLst/>
              </a:rPr>
              <a:t>cerințelor</a:t>
            </a:r>
            <a:r>
              <a:rPr lang="en-GB" dirty="0">
                <a:effectLst/>
              </a:rPr>
              <a:t>;</a:t>
            </a:r>
          </a:p>
          <a:p>
            <a:pPr algn="just">
              <a:buFont typeface="Arial" panose="020B0604020202020204" pitchFamily="34" charset="0"/>
              <a:buChar char="•"/>
            </a:pPr>
            <a:r>
              <a:rPr lang="en-GB" dirty="0" err="1">
                <a:effectLst/>
              </a:rPr>
              <a:t>Aplicarea</a:t>
            </a:r>
            <a:r>
              <a:rPr lang="en-GB" dirty="0">
                <a:effectLst/>
              </a:rPr>
              <a:t> </a:t>
            </a:r>
            <a:r>
              <a:rPr lang="en-GB" dirty="0" err="1">
                <a:effectLst/>
              </a:rPr>
              <a:t>instrumentelor</a:t>
            </a:r>
            <a:r>
              <a:rPr lang="en-GB" dirty="0">
                <a:effectLst/>
              </a:rPr>
              <a:t> </a:t>
            </a:r>
            <a:r>
              <a:rPr lang="en-GB" dirty="0" err="1">
                <a:effectLst/>
              </a:rPr>
              <a:t>și</a:t>
            </a:r>
            <a:r>
              <a:rPr lang="en-GB" dirty="0">
                <a:effectLst/>
              </a:rPr>
              <a:t> </a:t>
            </a:r>
            <a:r>
              <a:rPr lang="en-GB" dirty="0" err="1">
                <a:effectLst/>
              </a:rPr>
              <a:t>metodelor</a:t>
            </a:r>
            <a:r>
              <a:rPr lang="en-GB" dirty="0">
                <a:effectLst/>
              </a:rPr>
              <a:t> de </a:t>
            </a:r>
            <a:r>
              <a:rPr lang="en-GB" dirty="0" err="1">
                <a:effectLst/>
              </a:rPr>
              <a:t>îmbunățătire</a:t>
            </a:r>
            <a:r>
              <a:rPr lang="en-GB" dirty="0">
                <a:effectLst/>
              </a:rPr>
              <a:t> a </a:t>
            </a:r>
            <a:r>
              <a:rPr lang="en-GB" dirty="0" err="1">
                <a:effectLst/>
              </a:rPr>
              <a:t>eficacității</a:t>
            </a:r>
            <a:r>
              <a:rPr lang="en-GB" dirty="0">
                <a:effectLst/>
              </a:rPr>
              <a:t> </a:t>
            </a:r>
            <a:r>
              <a:rPr lang="en-GB" dirty="0" err="1">
                <a:effectLst/>
              </a:rPr>
              <a:t>sistemului</a:t>
            </a:r>
            <a:r>
              <a:rPr lang="en-GB" dirty="0">
                <a:effectLst/>
              </a:rPr>
              <a:t> de management al </a:t>
            </a:r>
            <a:r>
              <a:rPr lang="en-GB" dirty="0" err="1">
                <a:effectLst/>
              </a:rPr>
              <a:t>securității</a:t>
            </a:r>
            <a:r>
              <a:rPr lang="en-GB" dirty="0">
                <a:effectLst/>
              </a:rPr>
              <a:t> </a:t>
            </a:r>
            <a:r>
              <a:rPr lang="en-GB" dirty="0" err="1">
                <a:effectLst/>
              </a:rPr>
              <a:t>informației</a:t>
            </a:r>
            <a:r>
              <a:rPr lang="en-GB" dirty="0">
                <a:effectLst/>
              </a:rPr>
              <a:t>;</a:t>
            </a:r>
          </a:p>
          <a:p>
            <a:pPr algn="just">
              <a:buFont typeface="Arial" panose="020B0604020202020204" pitchFamily="34" charset="0"/>
              <a:buChar char="•"/>
            </a:pPr>
            <a:r>
              <a:rPr lang="en-GB" dirty="0" err="1">
                <a:effectLst/>
              </a:rPr>
              <a:t>Evaluarea</a:t>
            </a:r>
            <a:r>
              <a:rPr lang="en-GB" dirty="0">
                <a:effectLst/>
              </a:rPr>
              <a:t> </a:t>
            </a:r>
            <a:r>
              <a:rPr lang="en-GB" dirty="0" err="1">
                <a:effectLst/>
              </a:rPr>
              <a:t>sistemului</a:t>
            </a:r>
            <a:r>
              <a:rPr lang="en-GB" dirty="0">
                <a:effectLst/>
              </a:rPr>
              <a:t> de management al </a:t>
            </a:r>
            <a:r>
              <a:rPr lang="en-GB" dirty="0" err="1">
                <a:effectLst/>
              </a:rPr>
              <a:t>securității</a:t>
            </a:r>
            <a:r>
              <a:rPr lang="en-GB" dirty="0">
                <a:effectLst/>
              </a:rPr>
              <a:t> </a:t>
            </a:r>
            <a:r>
              <a:rPr lang="en-GB" dirty="0" err="1">
                <a:effectLst/>
              </a:rPr>
              <a:t>informației</a:t>
            </a:r>
            <a:r>
              <a:rPr lang="en-GB" dirty="0">
                <a:effectLst/>
              </a:rPr>
              <a:t>;</a:t>
            </a:r>
          </a:p>
          <a:p>
            <a:pPr algn="just">
              <a:buFont typeface="Arial" panose="020B0604020202020204" pitchFamily="34" charset="0"/>
              <a:buChar char="•"/>
            </a:pPr>
            <a:r>
              <a:rPr lang="en-GB" dirty="0" err="1">
                <a:effectLst/>
              </a:rPr>
              <a:t>Gestionarea</a:t>
            </a:r>
            <a:r>
              <a:rPr lang="en-GB" dirty="0">
                <a:effectLst/>
              </a:rPr>
              <a:t> </a:t>
            </a:r>
            <a:r>
              <a:rPr lang="en-GB" dirty="0" err="1">
                <a:effectLst/>
              </a:rPr>
              <a:t>incidentelor</a:t>
            </a:r>
            <a:r>
              <a:rPr lang="en-GB" dirty="0">
                <a:effectLst/>
              </a:rPr>
              <a:t> de </a:t>
            </a:r>
            <a:r>
              <a:rPr lang="en-GB" dirty="0" err="1">
                <a:effectLst/>
              </a:rPr>
              <a:t>securitate</a:t>
            </a:r>
            <a:r>
              <a:rPr lang="en-GB" dirty="0">
                <a:effectLst/>
              </a:rPr>
              <a:t> a </a:t>
            </a:r>
            <a:r>
              <a:rPr lang="en-GB" dirty="0" err="1">
                <a:effectLst/>
              </a:rPr>
              <a:t>informației</a:t>
            </a:r>
            <a:r>
              <a:rPr lang="en-GB" dirty="0">
                <a:effectLst/>
              </a:rPr>
              <a:t> cu </a:t>
            </a:r>
            <a:r>
              <a:rPr lang="en-GB" dirty="0" err="1">
                <a:effectLst/>
              </a:rPr>
              <a:t>scopul</a:t>
            </a:r>
            <a:r>
              <a:rPr lang="en-GB" dirty="0">
                <a:effectLst/>
              </a:rPr>
              <a:t> </a:t>
            </a:r>
            <a:r>
              <a:rPr lang="en-GB" dirty="0" err="1">
                <a:effectLst/>
              </a:rPr>
              <a:t>minimizării</a:t>
            </a:r>
            <a:r>
              <a:rPr lang="en-GB" dirty="0">
                <a:effectLst/>
              </a:rPr>
              <a:t> </a:t>
            </a:r>
            <a:r>
              <a:rPr lang="en-GB" dirty="0" err="1">
                <a:effectLst/>
              </a:rPr>
              <a:t>impactului</a:t>
            </a:r>
            <a:r>
              <a:rPr lang="en-GB" dirty="0">
                <a:effectLst/>
              </a:rPr>
              <a:t> </a:t>
            </a:r>
            <a:r>
              <a:rPr lang="en-GB" dirty="0" err="1">
                <a:effectLst/>
              </a:rPr>
              <a:t>acestora</a:t>
            </a:r>
            <a:r>
              <a:rPr lang="en-GB" dirty="0">
                <a:effectLst/>
              </a:rPr>
              <a:t> </a:t>
            </a:r>
            <a:r>
              <a:rPr lang="en-GB" dirty="0" err="1">
                <a:effectLst/>
              </a:rPr>
              <a:t>asupra</a:t>
            </a:r>
            <a:r>
              <a:rPr lang="en-GB" dirty="0">
                <a:effectLst/>
              </a:rPr>
              <a:t> </a:t>
            </a:r>
            <a:r>
              <a:rPr lang="en-GB" dirty="0" err="1">
                <a:effectLst/>
              </a:rPr>
              <a:t>organizației</a:t>
            </a:r>
            <a:r>
              <a:rPr lang="en-GB" dirty="0">
                <a:effectLst/>
              </a:rPr>
              <a:t>;</a:t>
            </a:r>
          </a:p>
          <a:p>
            <a:pPr algn="just">
              <a:buFont typeface="Arial" panose="020B0604020202020204" pitchFamily="34" charset="0"/>
              <a:buChar char="•"/>
            </a:pPr>
            <a:r>
              <a:rPr lang="en-GB" dirty="0" err="1">
                <a:effectLst/>
              </a:rPr>
              <a:t>Implementarea</a:t>
            </a:r>
            <a:r>
              <a:rPr lang="en-GB" dirty="0">
                <a:effectLst/>
              </a:rPr>
              <a:t> </a:t>
            </a:r>
            <a:r>
              <a:rPr lang="en-GB" dirty="0" err="1">
                <a:effectLst/>
              </a:rPr>
              <a:t>și</a:t>
            </a:r>
            <a:r>
              <a:rPr lang="en-GB" dirty="0">
                <a:effectLst/>
              </a:rPr>
              <a:t> </a:t>
            </a:r>
            <a:r>
              <a:rPr lang="en-GB" dirty="0" err="1">
                <a:effectLst/>
              </a:rPr>
              <a:t>urmărirea</a:t>
            </a:r>
            <a:r>
              <a:rPr lang="en-GB" dirty="0">
                <a:effectLst/>
              </a:rPr>
              <a:t> </a:t>
            </a:r>
            <a:r>
              <a:rPr lang="en-GB" dirty="0" err="1">
                <a:effectLst/>
              </a:rPr>
              <a:t>planului</a:t>
            </a:r>
            <a:r>
              <a:rPr lang="en-GB" dirty="0">
                <a:effectLst/>
              </a:rPr>
              <a:t> de </a:t>
            </a:r>
            <a:r>
              <a:rPr lang="en-GB" dirty="0" err="1">
                <a:effectLst/>
              </a:rPr>
              <a:t>acțiuni</a:t>
            </a:r>
            <a:r>
              <a:rPr lang="en-GB" dirty="0">
                <a:effectLst/>
              </a:rPr>
              <a:t> </a:t>
            </a:r>
            <a:r>
              <a:rPr lang="en-GB" dirty="0" err="1">
                <a:effectLst/>
              </a:rPr>
              <a:t>în</a:t>
            </a:r>
            <a:r>
              <a:rPr lang="en-GB" dirty="0">
                <a:effectLst/>
              </a:rPr>
              <a:t> </a:t>
            </a:r>
            <a:r>
              <a:rPr lang="en-GB" dirty="0" err="1">
                <a:effectLst/>
              </a:rPr>
              <a:t>domeniu</a:t>
            </a:r>
            <a:r>
              <a:rPr lang="en-GB" dirty="0">
                <a:effectLst/>
              </a:rPr>
              <a:t>;</a:t>
            </a:r>
          </a:p>
          <a:p>
            <a:pPr algn="just">
              <a:buFont typeface="Arial" panose="020B0604020202020204" pitchFamily="34" charset="0"/>
              <a:buChar char="•"/>
            </a:pPr>
            <a:r>
              <a:rPr lang="en-GB" dirty="0" err="1">
                <a:effectLst/>
              </a:rPr>
              <a:t>Consilierea</a:t>
            </a:r>
            <a:r>
              <a:rPr lang="en-GB" dirty="0">
                <a:effectLst/>
              </a:rPr>
              <a:t> </a:t>
            </a:r>
            <a:r>
              <a:rPr lang="en-GB" dirty="0" err="1">
                <a:effectLst/>
              </a:rPr>
              <a:t>conducerii</a:t>
            </a:r>
            <a:r>
              <a:rPr lang="en-GB" dirty="0">
                <a:effectLst/>
              </a:rPr>
              <a:t> </a:t>
            </a:r>
            <a:r>
              <a:rPr lang="en-GB" dirty="0" err="1">
                <a:effectLst/>
              </a:rPr>
              <a:t>organizației</a:t>
            </a:r>
            <a:r>
              <a:rPr lang="en-GB" dirty="0">
                <a:effectLst/>
              </a:rPr>
              <a:t> cu </a:t>
            </a:r>
            <a:r>
              <a:rPr lang="en-GB" dirty="0" err="1">
                <a:effectLst/>
              </a:rPr>
              <a:t>privire</a:t>
            </a:r>
            <a:r>
              <a:rPr lang="en-GB" dirty="0">
                <a:effectLst/>
              </a:rPr>
              <a:t> la </a:t>
            </a:r>
            <a:r>
              <a:rPr lang="en-GB" dirty="0" err="1">
                <a:effectLst/>
              </a:rPr>
              <a:t>sistemul</a:t>
            </a:r>
            <a:r>
              <a:rPr lang="en-GB" dirty="0">
                <a:effectLst/>
              </a:rPr>
              <a:t> de management al </a:t>
            </a:r>
            <a:r>
              <a:rPr lang="en-GB" dirty="0" err="1">
                <a:effectLst/>
              </a:rPr>
              <a:t>securității</a:t>
            </a:r>
            <a:r>
              <a:rPr lang="en-GB" dirty="0">
                <a:effectLst/>
              </a:rPr>
              <a:t> </a:t>
            </a:r>
            <a:r>
              <a:rPr lang="en-GB" dirty="0" err="1">
                <a:effectLst/>
              </a:rPr>
              <a:t>informațiilor</a:t>
            </a:r>
            <a:r>
              <a:rPr lang="en-GB" dirty="0">
                <a:effectLst/>
              </a:rPr>
              <a:t>;</a:t>
            </a:r>
          </a:p>
          <a:p>
            <a:pPr algn="just">
              <a:buFont typeface="Arial" panose="020B0604020202020204" pitchFamily="34" charset="0"/>
              <a:buChar char="•"/>
            </a:pPr>
            <a:r>
              <a:rPr lang="en-GB" dirty="0" err="1">
                <a:effectLst/>
              </a:rPr>
              <a:t>Proiectarea</a:t>
            </a:r>
            <a:r>
              <a:rPr lang="en-GB" dirty="0">
                <a:effectLst/>
              </a:rPr>
              <a:t> </a:t>
            </a:r>
            <a:r>
              <a:rPr lang="en-GB" dirty="0" err="1">
                <a:effectLst/>
              </a:rPr>
              <a:t>măsurilor</a:t>
            </a:r>
            <a:r>
              <a:rPr lang="en-GB" dirty="0">
                <a:effectLst/>
              </a:rPr>
              <a:t> de </a:t>
            </a:r>
            <a:r>
              <a:rPr lang="en-GB" dirty="0" err="1">
                <a:effectLst/>
              </a:rPr>
              <a:t>securitate</a:t>
            </a:r>
            <a:r>
              <a:rPr lang="en-GB" dirty="0">
                <a:effectLst/>
              </a:rPr>
              <a:t> </a:t>
            </a:r>
            <a:r>
              <a:rPr lang="en-GB" dirty="0" err="1">
                <a:effectLst/>
              </a:rPr>
              <a:t>organizațională</a:t>
            </a:r>
            <a:r>
              <a:rPr lang="en-GB" dirty="0">
                <a:effectLst/>
              </a:rPr>
              <a:t> </a:t>
            </a:r>
            <a:r>
              <a:rPr lang="en-GB" dirty="0" err="1">
                <a:effectLst/>
              </a:rPr>
              <a:t>și</a:t>
            </a:r>
            <a:r>
              <a:rPr lang="en-GB" dirty="0">
                <a:effectLst/>
              </a:rPr>
              <a:t> de </a:t>
            </a:r>
            <a:r>
              <a:rPr lang="en-GB" dirty="0" err="1">
                <a:effectLst/>
              </a:rPr>
              <a:t>resurse</a:t>
            </a:r>
            <a:r>
              <a:rPr lang="en-GB" dirty="0">
                <a:effectLst/>
              </a:rPr>
              <a:t> </a:t>
            </a:r>
            <a:r>
              <a:rPr lang="en-GB" dirty="0" err="1">
                <a:effectLst/>
              </a:rPr>
              <a:t>umane</a:t>
            </a:r>
            <a:r>
              <a:rPr lang="en-GB" dirty="0">
                <a:effectLst/>
              </a:rPr>
              <a:t> </a:t>
            </a:r>
            <a:r>
              <a:rPr lang="en-GB" dirty="0" err="1">
                <a:effectLst/>
              </a:rPr>
              <a:t>necesare</a:t>
            </a:r>
            <a:r>
              <a:rPr lang="en-GB" dirty="0">
                <a:effectLst/>
              </a:rPr>
              <a:t> </a:t>
            </a:r>
            <a:r>
              <a:rPr lang="en-GB" dirty="0" err="1">
                <a:effectLst/>
              </a:rPr>
              <a:t>pentru</a:t>
            </a:r>
            <a:r>
              <a:rPr lang="en-GB" dirty="0">
                <a:effectLst/>
              </a:rPr>
              <a:t> </a:t>
            </a:r>
            <a:r>
              <a:rPr lang="en-GB" dirty="0" err="1">
                <a:effectLst/>
              </a:rPr>
              <a:t>tratarea</a:t>
            </a:r>
            <a:r>
              <a:rPr lang="en-GB" dirty="0">
                <a:effectLst/>
              </a:rPr>
              <a:t> </a:t>
            </a:r>
            <a:r>
              <a:rPr lang="en-GB" dirty="0" err="1">
                <a:effectLst/>
              </a:rPr>
              <a:t>riscurilor</a:t>
            </a:r>
            <a:r>
              <a:rPr lang="en-GB" dirty="0">
                <a:effectLst/>
              </a:rPr>
              <a:t> de </a:t>
            </a:r>
            <a:r>
              <a:rPr lang="en-GB" dirty="0" err="1">
                <a:effectLst/>
              </a:rPr>
              <a:t>securitate</a:t>
            </a:r>
            <a:r>
              <a:rPr lang="en-GB" dirty="0">
                <a:effectLst/>
              </a:rPr>
              <a:t> a </a:t>
            </a:r>
            <a:r>
              <a:rPr lang="en-GB" dirty="0" err="1">
                <a:effectLst/>
              </a:rPr>
              <a:t>informației</a:t>
            </a:r>
            <a:r>
              <a:rPr lang="en-GB" dirty="0">
                <a:effectLst/>
              </a:rPr>
              <a:t>;</a:t>
            </a:r>
          </a:p>
          <a:p>
            <a:pPr algn="just">
              <a:buFont typeface="Arial" panose="020B0604020202020204" pitchFamily="34" charset="0"/>
              <a:buChar char="•"/>
            </a:pPr>
            <a:r>
              <a:rPr lang="en-GB" dirty="0" err="1">
                <a:effectLst/>
              </a:rPr>
              <a:t>Managementul</a:t>
            </a:r>
            <a:r>
              <a:rPr lang="en-GB" dirty="0">
                <a:effectLst/>
              </a:rPr>
              <a:t> </a:t>
            </a:r>
            <a:r>
              <a:rPr lang="en-GB" dirty="0" err="1">
                <a:effectLst/>
              </a:rPr>
              <a:t>accesului</a:t>
            </a:r>
            <a:r>
              <a:rPr lang="en-GB" dirty="0">
                <a:effectLst/>
              </a:rPr>
              <a:t> la </a:t>
            </a:r>
            <a:r>
              <a:rPr lang="en-GB" dirty="0" err="1">
                <a:effectLst/>
              </a:rPr>
              <a:t>resurse</a:t>
            </a:r>
            <a:r>
              <a:rPr lang="en-GB" dirty="0">
                <a:effectLst/>
              </a:rPr>
              <a:t> </a:t>
            </a:r>
            <a:r>
              <a:rPr lang="en-GB" dirty="0" err="1">
                <a:effectLst/>
              </a:rPr>
              <a:t>și</a:t>
            </a:r>
            <a:r>
              <a:rPr lang="en-GB" dirty="0">
                <a:effectLst/>
              </a:rPr>
              <a:t> </a:t>
            </a:r>
            <a:r>
              <a:rPr lang="en-GB" dirty="0" err="1">
                <a:effectLst/>
              </a:rPr>
              <a:t>informații</a:t>
            </a:r>
            <a:r>
              <a:rPr lang="en-GB" dirty="0">
                <a:effectLst/>
              </a:rPr>
              <a:t>;</a:t>
            </a:r>
          </a:p>
          <a:p>
            <a:pPr algn="just">
              <a:buFont typeface="Arial" panose="020B0604020202020204" pitchFamily="34" charset="0"/>
              <a:buChar char="•"/>
            </a:pPr>
            <a:r>
              <a:rPr lang="en-GB" dirty="0" err="1">
                <a:effectLst/>
              </a:rPr>
              <a:t>Proiectarea</a:t>
            </a:r>
            <a:r>
              <a:rPr lang="en-GB" dirty="0">
                <a:effectLst/>
              </a:rPr>
              <a:t> </a:t>
            </a:r>
            <a:r>
              <a:rPr lang="en-GB" dirty="0" err="1">
                <a:effectLst/>
              </a:rPr>
              <a:t>măsurilor</a:t>
            </a:r>
            <a:r>
              <a:rPr lang="en-GB" dirty="0">
                <a:effectLst/>
              </a:rPr>
              <a:t> de </a:t>
            </a:r>
            <a:r>
              <a:rPr lang="en-GB" dirty="0" err="1">
                <a:effectLst/>
              </a:rPr>
              <a:t>securitate</a:t>
            </a:r>
            <a:r>
              <a:rPr lang="en-GB" dirty="0">
                <a:effectLst/>
              </a:rPr>
              <a:t> </a:t>
            </a:r>
            <a:r>
              <a:rPr lang="en-GB" dirty="0" err="1">
                <a:effectLst/>
              </a:rPr>
              <a:t>în</a:t>
            </a:r>
            <a:r>
              <a:rPr lang="en-GB" dirty="0">
                <a:effectLst/>
              </a:rPr>
              <a:t> </a:t>
            </a:r>
            <a:r>
              <a:rPr lang="en-GB" dirty="0" err="1">
                <a:effectLst/>
              </a:rPr>
              <a:t>procesele</a:t>
            </a:r>
            <a:r>
              <a:rPr lang="en-GB" dirty="0">
                <a:effectLst/>
              </a:rPr>
              <a:t> </a:t>
            </a:r>
            <a:r>
              <a:rPr lang="en-GB" dirty="0" err="1">
                <a:effectLst/>
              </a:rPr>
              <a:t>operaționale</a:t>
            </a:r>
            <a:r>
              <a:rPr lang="en-GB" dirty="0">
                <a:effectLst/>
              </a:rPr>
              <a:t>;</a:t>
            </a:r>
          </a:p>
          <a:p>
            <a:pPr algn="just">
              <a:buFont typeface="Arial" panose="020B0604020202020204" pitchFamily="34" charset="0"/>
              <a:buChar char="•"/>
            </a:pPr>
            <a:r>
              <a:rPr lang="en-GB" dirty="0" err="1">
                <a:effectLst/>
              </a:rPr>
              <a:t>Proiectarea</a:t>
            </a:r>
            <a:r>
              <a:rPr lang="en-GB" dirty="0">
                <a:effectLst/>
              </a:rPr>
              <a:t> </a:t>
            </a:r>
            <a:r>
              <a:rPr lang="en-GB" dirty="0" err="1">
                <a:effectLst/>
              </a:rPr>
              <a:t>măsurilor</a:t>
            </a:r>
            <a:r>
              <a:rPr lang="en-GB" dirty="0">
                <a:effectLst/>
              </a:rPr>
              <a:t> de </a:t>
            </a:r>
            <a:r>
              <a:rPr lang="en-GB" dirty="0" err="1">
                <a:effectLst/>
              </a:rPr>
              <a:t>securitate</a:t>
            </a:r>
            <a:r>
              <a:rPr lang="en-GB" dirty="0">
                <a:effectLst/>
              </a:rPr>
              <a:t> IT&amp;C;</a:t>
            </a:r>
          </a:p>
          <a:p>
            <a:pPr algn="just">
              <a:buFont typeface="Arial" panose="020B0604020202020204" pitchFamily="34" charset="0"/>
              <a:buChar char="•"/>
            </a:pPr>
            <a:r>
              <a:rPr lang="en-GB" dirty="0" err="1">
                <a:effectLst/>
              </a:rPr>
              <a:t>Proiectarea</a:t>
            </a:r>
            <a:r>
              <a:rPr lang="en-GB" dirty="0">
                <a:effectLst/>
              </a:rPr>
              <a:t> </a:t>
            </a:r>
            <a:r>
              <a:rPr lang="en-GB" dirty="0" err="1">
                <a:effectLst/>
              </a:rPr>
              <a:t>măsurilor</a:t>
            </a:r>
            <a:r>
              <a:rPr lang="en-GB" dirty="0">
                <a:effectLst/>
              </a:rPr>
              <a:t> de </a:t>
            </a:r>
            <a:r>
              <a:rPr lang="en-GB" dirty="0" err="1">
                <a:effectLst/>
              </a:rPr>
              <a:t>securitate</a:t>
            </a:r>
            <a:r>
              <a:rPr lang="en-GB" dirty="0">
                <a:effectLst/>
              </a:rPr>
              <a:t> ale </a:t>
            </a:r>
            <a:r>
              <a:rPr lang="en-GB" dirty="0" err="1">
                <a:effectLst/>
              </a:rPr>
              <a:t>organizației</a:t>
            </a:r>
            <a:r>
              <a:rPr lang="en-GB" dirty="0">
                <a:effectLst/>
              </a:rPr>
              <a:t> </a:t>
            </a:r>
            <a:r>
              <a:rPr lang="en-GB" dirty="0" err="1">
                <a:effectLst/>
              </a:rPr>
              <a:t>în</a:t>
            </a:r>
            <a:r>
              <a:rPr lang="en-GB" dirty="0">
                <a:effectLst/>
              </a:rPr>
              <a:t> </a:t>
            </a:r>
            <a:r>
              <a:rPr lang="en-GB" dirty="0" err="1">
                <a:effectLst/>
              </a:rPr>
              <a:t>concordanță</a:t>
            </a:r>
            <a:r>
              <a:rPr lang="en-GB" dirty="0">
                <a:effectLst/>
              </a:rPr>
              <a:t> cu </a:t>
            </a:r>
            <a:r>
              <a:rPr lang="en-GB" dirty="0" err="1">
                <a:effectLst/>
              </a:rPr>
              <a:t>analiza</a:t>
            </a:r>
            <a:r>
              <a:rPr lang="en-GB" dirty="0">
                <a:effectLst/>
              </a:rPr>
              <a:t> de </a:t>
            </a:r>
            <a:r>
              <a:rPr lang="en-GB" dirty="0" err="1">
                <a:effectLst/>
              </a:rPr>
              <a:t>risc</a:t>
            </a:r>
            <a:r>
              <a:rPr lang="en-GB" dirty="0">
                <a:effectLst/>
              </a:rPr>
              <a:t> la </a:t>
            </a:r>
            <a:r>
              <a:rPr lang="en-GB" dirty="0" err="1">
                <a:effectLst/>
              </a:rPr>
              <a:t>securitatea</a:t>
            </a:r>
            <a:r>
              <a:rPr lang="en-GB" dirty="0">
                <a:effectLst/>
              </a:rPr>
              <a:t> </a:t>
            </a:r>
            <a:r>
              <a:rPr lang="en-GB" dirty="0" err="1">
                <a:effectLst/>
              </a:rPr>
              <a:t>informației</a:t>
            </a:r>
            <a:r>
              <a:rPr lang="en-GB" dirty="0">
                <a:effectLst/>
              </a:rPr>
              <a:t>;</a:t>
            </a:r>
          </a:p>
          <a:p>
            <a:pPr algn="just">
              <a:buFont typeface="Arial" panose="020B0604020202020204" pitchFamily="34" charset="0"/>
              <a:buChar char="•"/>
            </a:pPr>
            <a:r>
              <a:rPr lang="en-GB" dirty="0" err="1">
                <a:effectLst/>
              </a:rPr>
              <a:t>Integrarea</a:t>
            </a:r>
            <a:r>
              <a:rPr lang="en-GB" dirty="0">
                <a:effectLst/>
              </a:rPr>
              <a:t> </a:t>
            </a:r>
            <a:r>
              <a:rPr lang="en-GB" dirty="0" err="1">
                <a:effectLst/>
              </a:rPr>
              <a:t>cerințelor</a:t>
            </a:r>
            <a:r>
              <a:rPr lang="en-GB" dirty="0">
                <a:effectLst/>
              </a:rPr>
              <a:t> de </a:t>
            </a:r>
            <a:r>
              <a:rPr lang="en-GB" dirty="0" err="1">
                <a:effectLst/>
              </a:rPr>
              <a:t>securitatea</a:t>
            </a:r>
            <a:r>
              <a:rPr lang="en-GB" dirty="0">
                <a:effectLst/>
              </a:rPr>
              <a:t> </a:t>
            </a:r>
            <a:r>
              <a:rPr lang="en-GB" dirty="0" err="1">
                <a:effectLst/>
              </a:rPr>
              <a:t>informației</a:t>
            </a:r>
            <a:r>
              <a:rPr lang="en-GB" dirty="0">
                <a:effectLst/>
              </a:rPr>
              <a:t> la </a:t>
            </a:r>
            <a:r>
              <a:rPr lang="en-GB" dirty="0" err="1">
                <a:effectLst/>
              </a:rPr>
              <a:t>nivelul</a:t>
            </a:r>
            <a:r>
              <a:rPr lang="en-GB" dirty="0">
                <a:effectLst/>
              </a:rPr>
              <a:t> </a:t>
            </a:r>
            <a:r>
              <a:rPr lang="en-GB" dirty="0" err="1">
                <a:effectLst/>
              </a:rPr>
              <a:t>organizației</a:t>
            </a:r>
            <a:r>
              <a:rPr lang="en-GB" dirty="0">
                <a:effectLst/>
              </a:rPr>
              <a:t> </a:t>
            </a:r>
            <a:r>
              <a:rPr lang="en-GB" dirty="0" err="1">
                <a:effectLst/>
              </a:rPr>
              <a:t>stabilite</a:t>
            </a:r>
            <a:r>
              <a:rPr lang="en-GB" dirty="0">
                <a:effectLst/>
              </a:rPr>
              <a:t> </a:t>
            </a:r>
            <a:r>
              <a:rPr lang="en-GB" dirty="0" err="1">
                <a:effectLst/>
              </a:rPr>
              <a:t>în</a:t>
            </a:r>
            <a:r>
              <a:rPr lang="en-GB" dirty="0">
                <a:effectLst/>
              </a:rPr>
              <a:t> </a:t>
            </a:r>
            <a:r>
              <a:rPr lang="en-GB" dirty="0" err="1">
                <a:effectLst/>
              </a:rPr>
              <a:t>contractele</a:t>
            </a:r>
            <a:r>
              <a:rPr lang="en-GB" dirty="0">
                <a:effectLst/>
              </a:rPr>
              <a:t> </a:t>
            </a:r>
            <a:r>
              <a:rPr lang="en-GB" dirty="0" err="1">
                <a:effectLst/>
              </a:rPr>
              <a:t>și</a:t>
            </a:r>
            <a:r>
              <a:rPr lang="en-GB" dirty="0">
                <a:effectLst/>
              </a:rPr>
              <a:t> </a:t>
            </a:r>
            <a:r>
              <a:rPr lang="en-GB" dirty="0" err="1">
                <a:effectLst/>
              </a:rPr>
              <a:t>activitățile</a:t>
            </a:r>
            <a:r>
              <a:rPr lang="en-GB" dirty="0">
                <a:effectLst/>
              </a:rPr>
              <a:t> </a:t>
            </a:r>
            <a:r>
              <a:rPr lang="en-GB" dirty="0" err="1">
                <a:effectLst/>
              </a:rPr>
              <a:t>terțelor</a:t>
            </a:r>
            <a:r>
              <a:rPr lang="en-GB" dirty="0">
                <a:effectLst/>
              </a:rPr>
              <a:t> </a:t>
            </a:r>
            <a:r>
              <a:rPr lang="en-GB" dirty="0" err="1">
                <a:effectLst/>
              </a:rPr>
              <a:t>părți</a:t>
            </a:r>
            <a:r>
              <a:rPr lang="en-GB" dirty="0">
                <a:effectLst/>
              </a:rPr>
              <a:t>.</a:t>
            </a:r>
          </a:p>
          <a:p>
            <a:endParaRPr lang="en-GB" dirty="0"/>
          </a:p>
        </p:txBody>
      </p:sp>
    </p:spTree>
    <p:extLst>
      <p:ext uri="{BB962C8B-B14F-4D97-AF65-F5344CB8AC3E}">
        <p14:creationId xmlns:p14="http://schemas.microsoft.com/office/powerpoint/2010/main" val="2540334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E4AC3-F96C-C630-EEFD-08C3B2CA1E47}"/>
              </a:ext>
            </a:extLst>
          </p:cNvPr>
          <p:cNvSpPr>
            <a:spLocks noGrp="1"/>
          </p:cNvSpPr>
          <p:nvPr>
            <p:ph type="title"/>
          </p:nvPr>
        </p:nvSpPr>
        <p:spPr/>
        <p:txBody>
          <a:bodyPr>
            <a:normAutofit fontScale="90000"/>
          </a:bodyPr>
          <a:lstStyle/>
          <a:p>
            <a:r>
              <a:rPr lang="ro-RO" b="1" dirty="0">
                <a:latin typeface="Trebuchet MS" panose="020B0603020202020204" pitchFamily="34" charset="0"/>
                <a:ea typeface="Times New Roman" panose="02020603050405020304" pitchFamily="18" charset="0"/>
              </a:rPr>
              <a:t>133 Conducători în servicii de tehnologia informaţiei şi comunicaţiilor </a:t>
            </a:r>
            <a:br>
              <a:rPr lang="en-GB" dirty="0">
                <a:latin typeface="Times New Roman" panose="02020603050405020304" pitchFamily="18" charset="0"/>
                <a:ea typeface="Times New Roman" panose="02020603050405020304" pitchFamily="18" charset="0"/>
              </a:rPr>
            </a:br>
            <a:endParaRPr lang="en-GB" dirty="0"/>
          </a:p>
        </p:txBody>
      </p:sp>
      <p:sp>
        <p:nvSpPr>
          <p:cNvPr id="3" name="Content Placeholder 2">
            <a:extLst>
              <a:ext uri="{FF2B5EF4-FFF2-40B4-BE49-F238E27FC236}">
                <a16:creationId xmlns:a16="http://schemas.microsoft.com/office/drawing/2014/main" id="{2469C4C0-211A-67E5-59DA-D82996FC3AAE}"/>
              </a:ext>
            </a:extLst>
          </p:cNvPr>
          <p:cNvSpPr>
            <a:spLocks noGrp="1"/>
          </p:cNvSpPr>
          <p:nvPr>
            <p:ph sz="half" idx="1"/>
          </p:nvPr>
        </p:nvSpPr>
        <p:spPr/>
        <p:txBody>
          <a:bodyPr>
            <a:normAutofit fontScale="92500" lnSpcReduction="10000"/>
          </a:bodyPr>
          <a:lstStyle/>
          <a:p>
            <a:pPr marL="1031240" indent="0" algn="just">
              <a:spcBef>
                <a:spcPts val="600"/>
              </a:spcBef>
              <a:spcAft>
                <a:spcPts val="600"/>
              </a:spcAft>
              <a:buNone/>
            </a:pPr>
            <a:r>
              <a:rPr lang="ro-RO" sz="1800" i="1" dirty="0">
                <a:effectLst/>
                <a:latin typeface="Trebuchet MS" panose="020B0603020202020204" pitchFamily="34" charset="0"/>
                <a:ea typeface="Times New Roman" panose="02020603050405020304" pitchFamily="18" charset="0"/>
              </a:rPr>
              <a:t>Conducătorii din servicii de tehnologia informaţiei şi comunicaţiilor planifică, conduc şi coordonează activitatea de achiziţii, de dezvoltare, de întreţinere şi utilizare a calculatorului şi a sistemelor de comunicaţii.</a:t>
            </a:r>
            <a:endParaRPr lang="en-GB" sz="1800" dirty="0">
              <a:effectLst/>
              <a:latin typeface="Times New Roman" panose="02020603050405020304" pitchFamily="18" charset="0"/>
              <a:ea typeface="Times New Roman" panose="02020603050405020304" pitchFamily="18" charset="0"/>
            </a:endParaRPr>
          </a:p>
          <a:p>
            <a:pPr marL="1259840" algn="just">
              <a:spcBef>
                <a:spcPts val="600"/>
              </a:spcBef>
              <a:spcAft>
                <a:spcPts val="600"/>
              </a:spcAft>
            </a:pPr>
            <a:r>
              <a:rPr lang="ro-RO" sz="1800" dirty="0">
                <a:effectLst/>
                <a:latin typeface="Trebuchet MS" panose="020B0603020202020204" pitchFamily="34" charset="0"/>
                <a:ea typeface="Times New Roman" panose="02020603050405020304" pitchFamily="18" charset="0"/>
              </a:rPr>
              <a:t> </a:t>
            </a:r>
            <a:endParaRPr lang="en-GB" sz="1800" dirty="0">
              <a:effectLst/>
              <a:latin typeface="Times New Roman" panose="02020603050405020304" pitchFamily="18" charset="0"/>
              <a:ea typeface="Times New Roman" panose="02020603050405020304" pitchFamily="18" charset="0"/>
            </a:endParaRPr>
          </a:p>
          <a:p>
            <a:pPr marL="1619885" algn="just">
              <a:spcBef>
                <a:spcPts val="600"/>
              </a:spcBef>
              <a:spcAft>
                <a:spcPts val="600"/>
              </a:spcAft>
            </a:pPr>
            <a:r>
              <a:rPr lang="ro-RO" sz="1800" b="1" dirty="0">
                <a:effectLst/>
                <a:latin typeface="Trebuchet MS" panose="020B0603020202020204" pitchFamily="34" charset="0"/>
                <a:ea typeface="Times New Roman" panose="02020603050405020304" pitchFamily="18" charset="0"/>
              </a:rPr>
              <a:t>1330 Conducători în servicii de tehnologia informaţiei şi comunicaţiilor</a:t>
            </a:r>
            <a:endParaRPr lang="en-GB" sz="1800" dirty="0">
              <a:effectLst/>
              <a:latin typeface="Times New Roman" panose="02020603050405020304" pitchFamily="18" charset="0"/>
              <a:ea typeface="Times New Roman" panose="02020603050405020304" pitchFamily="18" charset="0"/>
            </a:endParaRPr>
          </a:p>
          <a:p>
            <a:pPr marL="1259840" algn="just">
              <a:spcBef>
                <a:spcPts val="600"/>
              </a:spcBef>
              <a:spcAft>
                <a:spcPts val="600"/>
              </a:spcAft>
            </a:pPr>
            <a:r>
              <a:rPr lang="ro-RO" sz="1800" i="1" dirty="0">
                <a:effectLst/>
                <a:latin typeface="Trebuchet MS" panose="020B0603020202020204" pitchFamily="34" charset="0"/>
                <a:ea typeface="Times New Roman" panose="02020603050405020304" pitchFamily="18" charset="0"/>
              </a:rPr>
              <a:t>Conducătorii din serviciile de tehnologia informaţiei şi comunicaţiilor planifică, conduc şi coordonează activitatea de achiziţii, de dezvoltare, de întreţinere şi utilizare a calculatorului şi a sistemelor de comunicaţii.</a:t>
            </a:r>
            <a:endParaRPr lang="en-GB" sz="1800" dirty="0">
              <a:effectLst/>
              <a:latin typeface="Times New Roman" panose="02020603050405020304" pitchFamily="18" charset="0"/>
              <a:ea typeface="Times New Roman" panose="02020603050405020304" pitchFamily="18" charset="0"/>
            </a:endParaRPr>
          </a:p>
          <a:p>
            <a:endParaRPr lang="en-GB" dirty="0"/>
          </a:p>
        </p:txBody>
      </p:sp>
      <p:sp>
        <p:nvSpPr>
          <p:cNvPr id="4" name="Content Placeholder 3">
            <a:extLst>
              <a:ext uri="{FF2B5EF4-FFF2-40B4-BE49-F238E27FC236}">
                <a16:creationId xmlns:a16="http://schemas.microsoft.com/office/drawing/2014/main" id="{CA5886EF-BB7A-8144-7E54-29C990DEEC49}"/>
              </a:ext>
            </a:extLst>
          </p:cNvPr>
          <p:cNvSpPr>
            <a:spLocks noGrp="1"/>
          </p:cNvSpPr>
          <p:nvPr>
            <p:ph sz="half" idx="2"/>
          </p:nvPr>
        </p:nvSpPr>
        <p:spPr/>
        <p:txBody>
          <a:bodyPr>
            <a:normAutofit fontScale="92500" lnSpcReduction="10000"/>
          </a:bodyPr>
          <a:lstStyle/>
          <a:p>
            <a:r>
              <a:rPr lang="ro-RO" sz="1800" kern="100" spc="-15" dirty="0">
                <a:effectLst/>
                <a:latin typeface="Trebuchet MS" panose="020B0603020202020204" pitchFamily="34" charset="0"/>
                <a:ea typeface="Calibri" panose="020F0502020204030204" pitchFamily="34" charset="0"/>
                <a:cs typeface="Times New Roman" panose="02020603050405020304" pitchFamily="18" charset="0"/>
              </a:rPr>
              <a:t>133001 director centru de calcul</a:t>
            </a:r>
            <a:endParaRPr lang="en-GB"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ro-RO" sz="1800" kern="100" spc="-15" dirty="0">
                <a:effectLst/>
                <a:latin typeface="Trebuchet MS" panose="020B0603020202020204" pitchFamily="34" charset="0"/>
                <a:ea typeface="Calibri" panose="020F0502020204030204" pitchFamily="34" charset="0"/>
                <a:cs typeface="Times New Roman" panose="02020603050405020304" pitchFamily="18" charset="0"/>
              </a:rPr>
              <a:t>133002 şef oficiu de calcul</a:t>
            </a:r>
            <a:endParaRPr lang="en-GB"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ro-RO" sz="1800" kern="100" spc="-15" dirty="0">
                <a:effectLst/>
                <a:latin typeface="Trebuchet MS" panose="020B0603020202020204" pitchFamily="34" charset="0"/>
                <a:ea typeface="Calibri" panose="020F0502020204030204" pitchFamily="34" charset="0"/>
                <a:cs typeface="Times New Roman" panose="02020603050405020304" pitchFamily="18" charset="0"/>
              </a:rPr>
              <a:t>133003 şef atelier informatică</a:t>
            </a:r>
            <a:endParaRPr lang="en-GB"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ro-RO" sz="1800" kern="100" spc="-15" dirty="0">
                <a:effectLst/>
                <a:latin typeface="Trebuchet MS" panose="020B0603020202020204" pitchFamily="34" charset="0"/>
                <a:ea typeface="Calibri" panose="020F0502020204030204" pitchFamily="34" charset="0"/>
                <a:cs typeface="Times New Roman" panose="02020603050405020304" pitchFamily="18" charset="0"/>
              </a:rPr>
              <a:t>133004 şef laborator informatică</a:t>
            </a:r>
            <a:endParaRPr lang="en-GB"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ro-RO" sz="1800" kern="100" spc="-15" dirty="0">
                <a:effectLst/>
                <a:latin typeface="Trebuchet MS" panose="020B0603020202020204" pitchFamily="34" charset="0"/>
                <a:ea typeface="Calibri" panose="020F0502020204030204" pitchFamily="34" charset="0"/>
                <a:cs typeface="Times New Roman" panose="02020603050405020304" pitchFamily="18" charset="0"/>
              </a:rPr>
              <a:t>133005 director divizie informatică</a:t>
            </a:r>
            <a:endParaRPr lang="en-GB"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ro-RO" sz="1800" kern="100" spc="-15" dirty="0">
                <a:effectLst/>
                <a:latin typeface="Trebuchet MS" panose="020B0603020202020204" pitchFamily="34" charset="0"/>
                <a:ea typeface="Calibri" panose="020F0502020204030204" pitchFamily="34" charset="0"/>
                <a:cs typeface="Times New Roman" panose="02020603050405020304" pitchFamily="18" charset="0"/>
              </a:rPr>
              <a:t>133006 director departament informatică</a:t>
            </a:r>
            <a:endParaRPr lang="en-GB"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ro-RO" sz="1800" kern="100" spc="-15" dirty="0">
                <a:effectLst/>
                <a:latin typeface="Trebuchet MS" panose="020B0603020202020204" pitchFamily="34" charset="0"/>
                <a:ea typeface="Calibri" panose="020F0502020204030204" pitchFamily="34" charset="0"/>
                <a:cs typeface="Times New Roman" panose="02020603050405020304" pitchFamily="18" charset="0"/>
              </a:rPr>
              <a:t>133007 manager tehnologia informaţiilor şi comunicaţii</a:t>
            </a:r>
            <a:endParaRPr lang="en-GB"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1619885" algn="just">
              <a:spcBef>
                <a:spcPts val="600"/>
              </a:spcBef>
              <a:spcAft>
                <a:spcPts val="600"/>
              </a:spcAft>
            </a:pPr>
            <a:r>
              <a:rPr lang="ro-RO" sz="1800" spc="-15" dirty="0">
                <a:effectLst/>
                <a:latin typeface="Trebuchet MS" panose="020B0603020202020204" pitchFamily="34" charset="0"/>
                <a:ea typeface="Times New Roman" panose="02020603050405020304" pitchFamily="18" charset="0"/>
              </a:rPr>
              <a:t>133008 </a:t>
            </a:r>
            <a:endParaRPr lang="en-GB" sz="1800" dirty="0">
              <a:effectLst/>
              <a:latin typeface="Times New Roman" panose="02020603050405020304" pitchFamily="18" charset="0"/>
              <a:ea typeface="Times New Roman" panose="02020603050405020304" pitchFamily="18" charset="0"/>
            </a:endParaRPr>
          </a:p>
          <a:p>
            <a:r>
              <a:rPr lang="ro-RO" sz="1800" spc="-15" dirty="0">
                <a:effectLst/>
                <a:latin typeface="Trebuchet MS" panose="020B0603020202020204" pitchFamily="34" charset="0"/>
                <a:ea typeface="Calibri" panose="020F0502020204030204" pitchFamily="34" charset="0"/>
                <a:cs typeface="Times New Roman" panose="02020603050405020304" pitchFamily="18" charset="0"/>
              </a:rPr>
              <a:t>133009</a:t>
            </a:r>
            <a:r>
              <a:rPr lang="ro-RO" sz="1800" dirty="0">
                <a:effectLst/>
                <a:latin typeface="Trebuchet MS" panose="020B0603020202020204" pitchFamily="34" charset="0"/>
                <a:ea typeface="Calibri" panose="020F0502020204030204" pitchFamily="34" charset="0"/>
                <a:cs typeface="Times New Roman" panose="02020603050405020304" pitchFamily="18" charset="0"/>
              </a:rPr>
              <a:t> </a:t>
            </a:r>
            <a:r>
              <a:rPr lang="ro-RO" sz="1800" spc="-15" dirty="0">
                <a:effectLst/>
                <a:latin typeface="Trebuchet MS" panose="020B0603020202020204" pitchFamily="34" charset="0"/>
                <a:ea typeface="Calibri" panose="020F0502020204030204" pitchFamily="34" charset="0"/>
                <a:cs typeface="Times New Roman" panose="02020603050405020304" pitchFamily="18" charset="0"/>
              </a:rPr>
              <a:t>conducător de întreprindere mică - patron (girant) în </a:t>
            </a:r>
            <a:r>
              <a:rPr lang="ro-RO" sz="1800" dirty="0">
                <a:effectLst/>
                <a:latin typeface="Trebuchet MS" panose="020B0603020202020204" pitchFamily="34" charset="0"/>
                <a:ea typeface="Calibri" panose="020F0502020204030204" pitchFamily="34" charset="0"/>
                <a:cs typeface="Times New Roman" panose="02020603050405020304" pitchFamily="18" charset="0"/>
              </a:rPr>
              <a:t>informatică</a:t>
            </a:r>
            <a:endParaRPr lang="en-GB" dirty="0"/>
          </a:p>
        </p:txBody>
      </p:sp>
    </p:spTree>
    <p:extLst>
      <p:ext uri="{BB962C8B-B14F-4D97-AF65-F5344CB8AC3E}">
        <p14:creationId xmlns:p14="http://schemas.microsoft.com/office/powerpoint/2010/main" val="1406502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6F4AD-C45A-DB77-6925-EFAF41319731}"/>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F9CE2355-5847-0674-D5D6-EA560E4A4291}"/>
              </a:ext>
            </a:extLst>
          </p:cNvPr>
          <p:cNvSpPr>
            <a:spLocks noGrp="1"/>
          </p:cNvSpPr>
          <p:nvPr>
            <p:ph sz="half" idx="1"/>
          </p:nvPr>
        </p:nvSpPr>
        <p:spPr/>
        <p:txBody>
          <a:bodyPr/>
          <a:lstStyle/>
          <a:p>
            <a:pPr marL="1619885" indent="2540" algn="just">
              <a:spcBef>
                <a:spcPts val="600"/>
              </a:spcBef>
              <a:spcAft>
                <a:spcPts val="600"/>
              </a:spcAft>
            </a:pPr>
            <a:r>
              <a:rPr lang="ro-RO" sz="1800" b="1" dirty="0">
                <a:effectLst/>
                <a:latin typeface="Trebuchet MS" panose="020B0603020202020204" pitchFamily="34" charset="0"/>
                <a:ea typeface="Times New Roman" panose="02020603050405020304" pitchFamily="18" charset="0"/>
              </a:rPr>
              <a:t>1349 Conducători de unităţi de prestări servicii, neclasificaţi în grupele de bază anterioare</a:t>
            </a:r>
            <a:endParaRPr lang="en-GB" sz="1800" dirty="0">
              <a:effectLst/>
              <a:latin typeface="Times New Roman" panose="02020603050405020304" pitchFamily="18" charset="0"/>
              <a:ea typeface="Times New Roman" panose="02020603050405020304" pitchFamily="18" charset="0"/>
            </a:endParaRPr>
          </a:p>
          <a:p>
            <a:r>
              <a:rPr lang="ro-RO" sz="1800" i="1" dirty="0">
                <a:effectLst/>
                <a:latin typeface="Trebuchet MS" panose="020B0603020202020204" pitchFamily="34" charset="0"/>
                <a:ea typeface="Calibri" panose="020F0502020204030204" pitchFamily="34" charset="0"/>
                <a:cs typeface="Times New Roman" panose="02020603050405020304" pitchFamily="18" charset="0"/>
              </a:rPr>
              <a:t>Această grupă de bază se referă la conducătorii care planifică, coordonează direct şi evaluează furnizarea de servicii specializate profesionale şi tehnice </a:t>
            </a:r>
            <a:endParaRPr lang="en-GB" dirty="0"/>
          </a:p>
        </p:txBody>
      </p:sp>
      <p:sp>
        <p:nvSpPr>
          <p:cNvPr id="4" name="Content Placeholder 3">
            <a:extLst>
              <a:ext uri="{FF2B5EF4-FFF2-40B4-BE49-F238E27FC236}">
                <a16:creationId xmlns:a16="http://schemas.microsoft.com/office/drawing/2014/main" id="{C54FC1D5-57B4-37AA-1AB0-80155FC82D80}"/>
              </a:ext>
            </a:extLst>
          </p:cNvPr>
          <p:cNvSpPr>
            <a:spLocks noGrp="1"/>
          </p:cNvSpPr>
          <p:nvPr>
            <p:ph sz="half" idx="2"/>
          </p:nvPr>
        </p:nvSpPr>
        <p:spPr/>
        <p:txBody>
          <a:bodyPr/>
          <a:lstStyle/>
          <a:p>
            <a:r>
              <a:rPr lang="ro-RO" sz="1800" kern="100" spc="-15" dirty="0">
                <a:effectLst/>
                <a:latin typeface="Trebuchet MS" panose="020B0603020202020204" pitchFamily="34" charset="0"/>
                <a:ea typeface="Calibri" panose="020F0502020204030204" pitchFamily="34" charset="0"/>
                <a:cs typeface="Times New Roman" panose="02020603050405020304" pitchFamily="18" charset="0"/>
              </a:rPr>
              <a:t>134919 manager servicii private de securitate</a:t>
            </a:r>
            <a:endParaRPr lang="en-GB"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ro-RO" sz="1800" spc="-15" dirty="0">
                <a:effectLst/>
                <a:latin typeface="Trebuchet MS" panose="020B0603020202020204" pitchFamily="34" charset="0"/>
                <a:ea typeface="Calibri" panose="020F0502020204030204" pitchFamily="34" charset="0"/>
                <a:cs typeface="Times New Roman" panose="02020603050405020304" pitchFamily="18" charset="0"/>
              </a:rPr>
              <a:t>134920 director departament securitate</a:t>
            </a:r>
            <a:endParaRPr lang="en-GB" dirty="0"/>
          </a:p>
        </p:txBody>
      </p:sp>
    </p:spTree>
    <p:extLst>
      <p:ext uri="{BB962C8B-B14F-4D97-AF65-F5344CB8AC3E}">
        <p14:creationId xmlns:p14="http://schemas.microsoft.com/office/powerpoint/2010/main" val="3608256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6FEDA-2DFF-C595-B39A-174152917DEB}"/>
              </a:ext>
            </a:extLst>
          </p:cNvPr>
          <p:cNvSpPr>
            <a:spLocks noGrp="1"/>
          </p:cNvSpPr>
          <p:nvPr>
            <p:ph type="title"/>
          </p:nvPr>
        </p:nvSpPr>
        <p:spPr/>
        <p:txBody>
          <a:bodyPr>
            <a:normAutofit fontScale="90000"/>
          </a:bodyPr>
          <a:lstStyle/>
          <a:p>
            <a:r>
              <a:rPr lang="ro-RO" b="1" dirty="0">
                <a:latin typeface="Trebuchet MS" panose="020B0603020202020204" pitchFamily="34" charset="0"/>
                <a:ea typeface="Times New Roman" panose="02020603050405020304" pitchFamily="18" charset="0"/>
              </a:rPr>
              <a:t>21 Specialişti în domeniul ştiinţei şi ingineriei</a:t>
            </a:r>
            <a:br>
              <a:rPr lang="en-GB" dirty="0">
                <a:latin typeface="Times New Roman" panose="02020603050405020304" pitchFamily="18" charset="0"/>
                <a:ea typeface="Times New Roman" panose="02020603050405020304" pitchFamily="18" charset="0"/>
              </a:rPr>
            </a:br>
            <a:endParaRPr lang="en-GB" dirty="0"/>
          </a:p>
        </p:txBody>
      </p:sp>
      <p:sp>
        <p:nvSpPr>
          <p:cNvPr id="3" name="Content Placeholder 2">
            <a:extLst>
              <a:ext uri="{FF2B5EF4-FFF2-40B4-BE49-F238E27FC236}">
                <a16:creationId xmlns:a16="http://schemas.microsoft.com/office/drawing/2014/main" id="{8BDFCA4C-C4F0-2630-DE4C-C4818DC4FFAF}"/>
              </a:ext>
            </a:extLst>
          </p:cNvPr>
          <p:cNvSpPr>
            <a:spLocks noGrp="1"/>
          </p:cNvSpPr>
          <p:nvPr>
            <p:ph sz="half" idx="1"/>
          </p:nvPr>
        </p:nvSpPr>
        <p:spPr/>
        <p:txBody>
          <a:bodyPr>
            <a:normAutofit fontScale="62500" lnSpcReduction="20000"/>
          </a:bodyPr>
          <a:lstStyle/>
          <a:p>
            <a:r>
              <a:rPr lang="ro-RO" sz="2000" i="1" dirty="0">
                <a:effectLst/>
                <a:latin typeface="Trebuchet MS" panose="020B0603020202020204" pitchFamily="34" charset="0"/>
                <a:ea typeface="Calibri" panose="020F0502020204030204" pitchFamily="34" charset="0"/>
                <a:cs typeface="Times New Roman" panose="02020603050405020304" pitchFamily="18" charset="0"/>
              </a:rPr>
              <a:t>Specialiştii în domeniul ştiinţei şi ingineriei efectuează cercetări, îmbunătăţesc sau dezvoltă concepte, teorii şi metode operaţionale ori aplică cunoştinţe ştiinţifice referitoare la domenii precum fizică, astronomie, meteorologie, chimie, geofizică, geologie, matematică, statistică, informatică, arhitectură, inginerie şi tehnologie</a:t>
            </a:r>
            <a:endParaRPr lang="en-GB" sz="2000" dirty="0"/>
          </a:p>
        </p:txBody>
      </p:sp>
      <p:sp>
        <p:nvSpPr>
          <p:cNvPr id="4" name="Content Placeholder 3">
            <a:extLst>
              <a:ext uri="{FF2B5EF4-FFF2-40B4-BE49-F238E27FC236}">
                <a16:creationId xmlns:a16="http://schemas.microsoft.com/office/drawing/2014/main" id="{67C1E0A1-8EDB-016B-3E54-36DBEB347DAC}"/>
              </a:ext>
            </a:extLst>
          </p:cNvPr>
          <p:cNvSpPr>
            <a:spLocks noGrp="1"/>
          </p:cNvSpPr>
          <p:nvPr>
            <p:ph sz="half" idx="2"/>
          </p:nvPr>
        </p:nvSpPr>
        <p:spPr/>
        <p:txBody>
          <a:bodyPr>
            <a:normAutofit fontScale="62500" lnSpcReduction="20000"/>
          </a:bodyPr>
          <a:lstStyle/>
          <a:p>
            <a:pPr>
              <a:tabLst>
                <a:tab pos="-457200" algn="l"/>
              </a:tabLst>
            </a:pPr>
            <a:r>
              <a:rPr lang="ro-RO" sz="1800" kern="100" dirty="0">
                <a:effectLst/>
                <a:latin typeface="Trebuchet MS" panose="020B0603020202020204" pitchFamily="34" charset="0"/>
                <a:ea typeface="Calibri" panose="020F0502020204030204" pitchFamily="34" charset="0"/>
                <a:cs typeface="Times New Roman" panose="02020603050405020304" pitchFamily="18" charset="0"/>
              </a:rPr>
              <a:t>214139 auditor în managementul riscului</a:t>
            </a:r>
            <a:endParaRPr lang="en-GB"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tabLst>
                <a:tab pos="-457200" algn="l"/>
              </a:tabLst>
            </a:pPr>
            <a:r>
              <a:rPr lang="ro-RO" sz="1800" kern="100" dirty="0">
                <a:effectLst/>
                <a:latin typeface="Trebuchet MS" panose="020B0603020202020204" pitchFamily="34" charset="0"/>
                <a:ea typeface="Calibri" panose="020F0502020204030204" pitchFamily="34" charset="0"/>
                <a:cs typeface="Times New Roman" panose="02020603050405020304" pitchFamily="18" charset="0"/>
              </a:rPr>
              <a:t>214140 specialist în managementul riscului</a:t>
            </a:r>
            <a:endParaRPr lang="en-GB"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ro-RO" sz="1800" kern="100" dirty="0">
                <a:effectLst/>
                <a:latin typeface="Trebuchet MS" panose="020B0603020202020204" pitchFamily="34" charset="0"/>
                <a:ea typeface="Calibri" panose="020F0502020204030204" pitchFamily="34" charset="0"/>
                <a:cs typeface="Times New Roman" panose="02020603050405020304" pitchFamily="18" charset="0"/>
              </a:rPr>
              <a:t>214141 auditor/evaluator sisteme de management de securitate</a:t>
            </a:r>
            <a:endParaRPr lang="en-GB"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tabLst>
                <a:tab pos="-457200" algn="l"/>
              </a:tabLst>
            </a:pPr>
            <a:r>
              <a:rPr lang="ro-RO" sz="1800" kern="100" dirty="0">
                <a:effectLst/>
                <a:latin typeface="Trebuchet MS" panose="020B0603020202020204" pitchFamily="34" charset="0"/>
                <a:ea typeface="Calibri" panose="020F0502020204030204" pitchFamily="34" charset="0"/>
                <a:cs typeface="Times New Roman" panose="02020603050405020304" pitchFamily="18" charset="0"/>
              </a:rPr>
              <a:t>214139 auditor în managementul riscului</a:t>
            </a:r>
            <a:endParaRPr lang="en-GB"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tabLst>
                <a:tab pos="-457200" algn="l"/>
              </a:tabLst>
            </a:pPr>
            <a:r>
              <a:rPr lang="ro-RO" sz="1800" kern="100" dirty="0">
                <a:effectLst/>
                <a:latin typeface="Trebuchet MS" panose="020B0603020202020204" pitchFamily="34" charset="0"/>
                <a:ea typeface="Calibri" panose="020F0502020204030204" pitchFamily="34" charset="0"/>
                <a:cs typeface="Times New Roman" panose="02020603050405020304" pitchFamily="18" charset="0"/>
              </a:rPr>
              <a:t>214140 specialist în managementul riscului</a:t>
            </a:r>
            <a:endParaRPr lang="en-GB"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ro-RO" sz="1800" kern="100" dirty="0">
                <a:effectLst/>
                <a:latin typeface="Trebuchet MS" panose="020B0603020202020204" pitchFamily="34" charset="0"/>
                <a:ea typeface="Calibri" panose="020F0502020204030204" pitchFamily="34" charset="0"/>
                <a:cs typeface="Times New Roman" panose="02020603050405020304" pitchFamily="18" charset="0"/>
              </a:rPr>
              <a:t>214141 auditor/evaluator sisteme de management de securitate</a:t>
            </a:r>
            <a:endParaRPr lang="en-GB"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tabLst>
                <a:tab pos="-457200" algn="l"/>
              </a:tabLst>
            </a:pPr>
            <a:r>
              <a:rPr lang="ro-RO" sz="1800" kern="100" dirty="0">
                <a:effectLst/>
                <a:latin typeface="Trebuchet MS" panose="020B0603020202020204" pitchFamily="34" charset="0"/>
                <a:ea typeface="Calibri" panose="020F0502020204030204" pitchFamily="34" charset="0"/>
                <a:cs typeface="Times New Roman" panose="02020603050405020304" pitchFamily="18" charset="0"/>
              </a:rPr>
              <a:t>214139 auditor în managementul riscului</a:t>
            </a:r>
            <a:endParaRPr lang="en-GB"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tabLst>
                <a:tab pos="-457200" algn="l"/>
              </a:tabLst>
            </a:pPr>
            <a:r>
              <a:rPr lang="ro-RO" sz="1800" kern="100" dirty="0">
                <a:effectLst/>
                <a:latin typeface="Trebuchet MS" panose="020B0603020202020204" pitchFamily="34" charset="0"/>
                <a:ea typeface="Calibri" panose="020F0502020204030204" pitchFamily="34" charset="0"/>
                <a:cs typeface="Times New Roman" panose="02020603050405020304" pitchFamily="18" charset="0"/>
              </a:rPr>
              <a:t>214140 specialist în managementul riscului</a:t>
            </a:r>
            <a:endParaRPr lang="en-GB"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ro-RO" sz="1800" kern="100" dirty="0">
                <a:effectLst/>
                <a:latin typeface="Trebuchet MS" panose="020B0603020202020204" pitchFamily="34" charset="0"/>
                <a:ea typeface="Calibri" panose="020F0502020204030204" pitchFamily="34" charset="0"/>
                <a:cs typeface="Times New Roman" panose="02020603050405020304" pitchFamily="18" charset="0"/>
              </a:rPr>
              <a:t>214141 auditor/evaluator sisteme de management de securitate</a:t>
            </a:r>
            <a:endParaRPr lang="en-GB"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tabLst>
                <a:tab pos="-457200" algn="l"/>
              </a:tabLst>
            </a:pPr>
            <a:r>
              <a:rPr lang="ro-RO" sz="1800" kern="100" dirty="0">
                <a:effectLst/>
                <a:latin typeface="Trebuchet MS" panose="020B0603020202020204" pitchFamily="34" charset="0"/>
                <a:ea typeface="Calibri" panose="020F0502020204030204" pitchFamily="34" charset="0"/>
                <a:cs typeface="Times New Roman" panose="02020603050405020304" pitchFamily="18" charset="0"/>
              </a:rPr>
              <a:t>214139 auditor în managementul riscului</a:t>
            </a:r>
            <a:endParaRPr lang="en-GB"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tabLst>
                <a:tab pos="-457200" algn="l"/>
              </a:tabLst>
            </a:pPr>
            <a:r>
              <a:rPr lang="ro-RO" sz="1800" kern="100" dirty="0">
                <a:effectLst/>
                <a:latin typeface="Trebuchet MS" panose="020B0603020202020204" pitchFamily="34" charset="0"/>
                <a:ea typeface="Calibri" panose="020F0502020204030204" pitchFamily="34" charset="0"/>
                <a:cs typeface="Times New Roman" panose="02020603050405020304" pitchFamily="18" charset="0"/>
              </a:rPr>
              <a:t>214140 specialist în managementul riscului</a:t>
            </a:r>
            <a:endParaRPr lang="en-GB"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ro-RO" sz="1800" b="1" kern="100" dirty="0">
                <a:solidFill>
                  <a:srgbClr val="FF0000"/>
                </a:solidFill>
                <a:effectLst/>
                <a:latin typeface="Trebuchet MS" panose="020B0603020202020204" pitchFamily="34" charset="0"/>
                <a:ea typeface="Calibri" panose="020F0502020204030204" pitchFamily="34" charset="0"/>
                <a:cs typeface="Times New Roman" panose="02020603050405020304" pitchFamily="18" charset="0"/>
              </a:rPr>
              <a:t>214141 auditor/evaluator sisteme de management de securitate</a:t>
            </a:r>
            <a:endParaRPr lang="en-GB" sz="1800" b="1"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ro-RO" sz="1800" b="1" kern="100" spc="-15" dirty="0">
                <a:solidFill>
                  <a:srgbClr val="FF0000"/>
                </a:solidFill>
                <a:effectLst/>
                <a:latin typeface="Trebuchet MS" panose="020B0603020202020204" pitchFamily="34" charset="0"/>
                <a:ea typeface="Calibri" panose="020F0502020204030204" pitchFamily="34" charset="0"/>
                <a:cs typeface="Times New Roman" panose="02020603050405020304" pitchFamily="18" charset="0"/>
              </a:rPr>
              <a:t>215119 proiectant sisteme de securitate</a:t>
            </a:r>
            <a:endParaRPr lang="en-GB" sz="1800" b="1"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ro-RO" sz="1800" b="1" kern="100" spc="-15" dirty="0">
                <a:solidFill>
                  <a:srgbClr val="FF0000"/>
                </a:solidFill>
                <a:effectLst/>
                <a:latin typeface="Trebuchet MS" panose="020B0603020202020204" pitchFamily="34" charset="0"/>
                <a:ea typeface="Calibri" panose="020F0502020204030204" pitchFamily="34" charset="0"/>
                <a:cs typeface="Times New Roman" panose="02020603050405020304" pitchFamily="18" charset="0"/>
              </a:rPr>
              <a:t>215235 cercetător în calculatoare</a:t>
            </a:r>
            <a:endParaRPr lang="en-GB" sz="1800" b="1"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ro-RO" sz="1800" b="1" kern="100" spc="-15" dirty="0">
                <a:solidFill>
                  <a:srgbClr val="FF0000"/>
                </a:solidFill>
                <a:effectLst/>
                <a:latin typeface="Trebuchet MS" panose="020B0603020202020204" pitchFamily="34" charset="0"/>
                <a:ea typeface="Calibri" panose="020F0502020204030204" pitchFamily="34" charset="0"/>
                <a:cs typeface="Times New Roman" panose="02020603050405020304" pitchFamily="18" charset="0"/>
              </a:rPr>
              <a:t>216610 designer pagini web (studii superioare) </a:t>
            </a:r>
            <a:endParaRPr lang="en-GB" sz="1800" b="1"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3822933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302C4-D90D-5C05-51F6-DA9E99C7A78A}"/>
              </a:ext>
            </a:extLst>
          </p:cNvPr>
          <p:cNvSpPr>
            <a:spLocks noGrp="1"/>
          </p:cNvSpPr>
          <p:nvPr>
            <p:ph type="title"/>
          </p:nvPr>
        </p:nvSpPr>
        <p:spPr/>
        <p:txBody>
          <a:bodyPr/>
          <a:lstStyle/>
          <a:p>
            <a:r>
              <a:rPr lang="ro-RO" b="1" dirty="0">
                <a:latin typeface="Trebuchet MS" panose="020B0603020202020204" pitchFamily="34" charset="0"/>
                <a:ea typeface="Times New Roman" panose="02020603050405020304" pitchFamily="18" charset="0"/>
              </a:rPr>
              <a:t>21 Specialişti în domeniul ştiinţei şi ingineriei</a:t>
            </a:r>
            <a:endParaRPr lang="en-GB" dirty="0"/>
          </a:p>
        </p:txBody>
      </p:sp>
      <p:sp>
        <p:nvSpPr>
          <p:cNvPr id="3" name="Content Placeholder 2">
            <a:extLst>
              <a:ext uri="{FF2B5EF4-FFF2-40B4-BE49-F238E27FC236}">
                <a16:creationId xmlns:a16="http://schemas.microsoft.com/office/drawing/2014/main" id="{DA2B3122-13A0-9916-9D80-34E1E0F15C02}"/>
              </a:ext>
            </a:extLst>
          </p:cNvPr>
          <p:cNvSpPr>
            <a:spLocks noGrp="1"/>
          </p:cNvSpPr>
          <p:nvPr>
            <p:ph sz="half" idx="1"/>
          </p:nvPr>
        </p:nvSpPr>
        <p:spPr/>
        <p:txBody>
          <a:bodyPr>
            <a:normAutofit fontScale="70000" lnSpcReduction="20000"/>
          </a:bodyPr>
          <a:lstStyle/>
          <a:p>
            <a:r>
              <a:rPr lang="ro-RO" sz="2800" i="1" dirty="0">
                <a:effectLst/>
                <a:latin typeface="Trebuchet MS" panose="020B0603020202020204" pitchFamily="34" charset="0"/>
                <a:ea typeface="Calibri" panose="020F0502020204030204" pitchFamily="34" charset="0"/>
                <a:cs typeface="Times New Roman" panose="02020603050405020304" pitchFamily="18" charset="0"/>
              </a:rPr>
              <a:t>Specialiştii în domeniul ştiinţei şi ingineriei efectuează cercetări, îmbunătăţesc sau dezvoltă concepte, teorii şi metode operaţionale ori aplică cunoştinţe ştiinţifice referitoare la domenii precum fizică, astronomie, meteorologie, chimie, geofizică, geologie, matematică, statistică, informatică, arhitectură, inginerie şi tehnologie</a:t>
            </a:r>
            <a:endParaRPr lang="en-GB" sz="2800" dirty="0"/>
          </a:p>
          <a:p>
            <a:endParaRPr lang="en-GB" dirty="0"/>
          </a:p>
        </p:txBody>
      </p:sp>
      <p:sp>
        <p:nvSpPr>
          <p:cNvPr id="4" name="Content Placeholder 3">
            <a:extLst>
              <a:ext uri="{FF2B5EF4-FFF2-40B4-BE49-F238E27FC236}">
                <a16:creationId xmlns:a16="http://schemas.microsoft.com/office/drawing/2014/main" id="{0ADDE0AF-12BD-01CE-39BC-95BF15399B14}"/>
              </a:ext>
            </a:extLst>
          </p:cNvPr>
          <p:cNvSpPr>
            <a:spLocks noGrp="1"/>
          </p:cNvSpPr>
          <p:nvPr>
            <p:ph sz="half" idx="2"/>
          </p:nvPr>
        </p:nvSpPr>
        <p:spPr/>
        <p:txBody>
          <a:bodyPr>
            <a:normAutofit fontScale="70000" lnSpcReduction="20000"/>
          </a:bodyPr>
          <a:lstStyle/>
          <a:p>
            <a:pPr>
              <a:tabLst>
                <a:tab pos="-457200" algn="l"/>
              </a:tabLst>
            </a:pPr>
            <a:r>
              <a:rPr lang="ro-RO" sz="1800" kern="100" spc="-15" dirty="0">
                <a:effectLst/>
                <a:latin typeface="Trebuchet MS" panose="020B0603020202020204" pitchFamily="34" charset="0"/>
                <a:ea typeface="Calibri" panose="020F0502020204030204" pitchFamily="34" charset="0"/>
                <a:cs typeface="Times New Roman" panose="02020603050405020304" pitchFamily="18" charset="0"/>
              </a:rPr>
              <a:t>226302 specialist în domeniul securităţii şi sănătăţii în muncă</a:t>
            </a:r>
            <a:endParaRPr lang="en-GB"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ro-RO" sz="1800" kern="100" spc="-15" dirty="0">
                <a:effectLst/>
                <a:latin typeface="Trebuchet MS" panose="020B0603020202020204" pitchFamily="34" charset="0"/>
                <a:ea typeface="Calibri" panose="020F0502020204030204" pitchFamily="34" charset="0"/>
                <a:cs typeface="Times New Roman" panose="02020603050405020304" pitchFamily="18" charset="0"/>
              </a:rPr>
              <a:t>226303 coordonator în materie de securitate şi sănătate în muncă (studii superioare)</a:t>
            </a:r>
            <a:endParaRPr lang="en-GB"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ro-RO" sz="1800" kern="100" dirty="0">
                <a:effectLst/>
                <a:latin typeface="Trebuchet MS" panose="020B0603020202020204" pitchFamily="34" charset="0"/>
                <a:ea typeface="Calibri" panose="020F0502020204030204" pitchFamily="34" charset="0"/>
                <a:cs typeface="Times New Roman" panose="02020603050405020304" pitchFamily="18" charset="0"/>
              </a:rPr>
              <a:t>226307 evaluator de risc şi auditor în domeniul securităţii şi sănătăţii în muncă</a:t>
            </a:r>
            <a:endParaRPr lang="en-GB"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ro-RO" sz="1800" kern="100" dirty="0">
                <a:effectLst/>
                <a:latin typeface="Trebuchet MS" panose="020B0603020202020204" pitchFamily="34" charset="0"/>
                <a:ea typeface="Calibri" panose="020F0502020204030204" pitchFamily="34" charset="0"/>
                <a:cs typeface="Times New Roman" panose="02020603050405020304" pitchFamily="18" charset="0"/>
              </a:rPr>
              <a:t>226308 coordonator în materie de securitate şi sănătate în muncă pentru logistică (studii superioare)</a:t>
            </a:r>
            <a:endParaRPr lang="en-GB"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ro-RO" sz="1800" kern="100" dirty="0">
                <a:effectLst/>
                <a:latin typeface="Trebuchet MS" panose="020B0603020202020204" pitchFamily="34" charset="0"/>
                <a:ea typeface="Calibri" panose="020F0502020204030204" pitchFamily="34" charset="0"/>
                <a:cs typeface="Times New Roman" panose="02020603050405020304" pitchFamily="18" charset="0"/>
              </a:rPr>
              <a:t>226310 auditor de sistem de management al sănătății și securității în muncă</a:t>
            </a:r>
            <a:endParaRPr lang="en-GB"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ro-RO" sz="1800" b="1" kern="100" spc="-15" dirty="0">
                <a:effectLst/>
                <a:latin typeface="Trebuchet MS" panose="020B0603020202020204" pitchFamily="34" charset="0"/>
                <a:ea typeface="Calibri" panose="020F0502020204030204" pitchFamily="34" charset="0"/>
                <a:cs typeface="Times New Roman" panose="02020603050405020304" pitchFamily="18" charset="0"/>
              </a:rPr>
              <a:t>241239 ofiţer securitatea informaţiei (Security Officer – SO)</a:t>
            </a:r>
            <a:endParaRPr lang="en-GB"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ro-RO" sz="1800" kern="100" dirty="0">
                <a:effectLst/>
                <a:latin typeface="Trebuchet MS" panose="020B0603020202020204" pitchFamily="34" charset="0"/>
                <a:ea typeface="Calibri" panose="020F0502020204030204" pitchFamily="34" charset="0"/>
                <a:cs typeface="Times New Roman" panose="02020603050405020304" pitchFamily="18" charset="0"/>
              </a:rPr>
              <a:t>242113 consultant de securitate</a:t>
            </a:r>
            <a:endParaRPr lang="en-GB"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ro-RO" sz="1800" kern="100" dirty="0">
                <a:effectLst/>
                <a:latin typeface="Trebuchet MS" panose="020B0603020202020204" pitchFamily="34" charset="0"/>
                <a:ea typeface="Calibri" panose="020F0502020204030204" pitchFamily="34" charset="0"/>
                <a:cs typeface="Times New Roman" panose="02020603050405020304" pitchFamily="18" charset="0"/>
              </a:rPr>
              <a:t>242115 evaluator de risc la securitatea fizică</a:t>
            </a:r>
            <a:endParaRPr lang="en-GB"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1619885" algn="just">
              <a:spcBef>
                <a:spcPts val="600"/>
              </a:spcBef>
              <a:spcAft>
                <a:spcPts val="600"/>
              </a:spcAft>
            </a:pPr>
            <a:r>
              <a:rPr lang="ro-RO" sz="1800" dirty="0">
                <a:effectLst/>
                <a:latin typeface="Trebuchet MS" panose="020B0603020202020204" pitchFamily="34" charset="0"/>
                <a:ea typeface="Times New Roman" panose="02020603050405020304" pitchFamily="18" charset="0"/>
              </a:rPr>
              <a:t>242118 specialist digitalizare</a:t>
            </a:r>
            <a:endParaRPr lang="en-GB" sz="1800" dirty="0">
              <a:effectLst/>
              <a:latin typeface="Times New Roman" panose="02020603050405020304" pitchFamily="18" charset="0"/>
              <a:ea typeface="Times New Roman" panose="02020603050405020304" pitchFamily="18" charset="0"/>
            </a:endParaRPr>
          </a:p>
          <a:p>
            <a:r>
              <a:rPr lang="ro-RO" sz="1800" kern="100" dirty="0">
                <a:effectLst/>
                <a:latin typeface="Trebuchet MS" panose="020B0603020202020204" pitchFamily="34" charset="0"/>
                <a:ea typeface="Calibri" panose="020F0502020204030204" pitchFamily="34" charset="0"/>
                <a:cs typeface="Times New Roman" panose="02020603050405020304" pitchFamily="18" charset="0"/>
              </a:rPr>
              <a:t>242119 manager transformare digitală</a:t>
            </a:r>
            <a:endParaRPr lang="en-GB"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1619885" algn="just">
              <a:spcBef>
                <a:spcPts val="600"/>
              </a:spcBef>
              <a:spcAft>
                <a:spcPts val="600"/>
              </a:spcAft>
            </a:pPr>
            <a:r>
              <a:rPr lang="ro-RO" sz="1800" dirty="0">
                <a:effectLst/>
                <a:latin typeface="Trebuchet MS" panose="020B0603020202020204" pitchFamily="34" charset="0"/>
                <a:ea typeface="Times New Roman" panose="02020603050405020304" pitchFamily="18" charset="0"/>
              </a:rPr>
              <a:t>242227 ofiţer de legătură pentru securitatea infrastructurii critice naţionale/europene</a:t>
            </a:r>
            <a:endParaRPr lang="en-GB" sz="1800" dirty="0">
              <a:effectLst/>
              <a:latin typeface="Times New Roman" panose="02020603050405020304" pitchFamily="18" charset="0"/>
              <a:ea typeface="Times New Roman" panose="02020603050405020304" pitchFamily="18" charset="0"/>
            </a:endParaRPr>
          </a:p>
          <a:p>
            <a:r>
              <a:rPr lang="ro-RO" sz="1800" dirty="0">
                <a:effectLst/>
                <a:latin typeface="Trebuchet MS" panose="020B0603020202020204" pitchFamily="34" charset="0"/>
                <a:ea typeface="Calibri" panose="020F0502020204030204" pitchFamily="34" charset="0"/>
                <a:cs typeface="Times New Roman" panose="02020603050405020304" pitchFamily="18" charset="0"/>
              </a:rPr>
              <a:t>242228 auditor de securitate a aviației civile</a:t>
            </a:r>
            <a:endParaRPr lang="en-GB" dirty="0"/>
          </a:p>
        </p:txBody>
      </p:sp>
    </p:spTree>
    <p:extLst>
      <p:ext uri="{BB962C8B-B14F-4D97-AF65-F5344CB8AC3E}">
        <p14:creationId xmlns:p14="http://schemas.microsoft.com/office/powerpoint/2010/main" val="1422089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1EE27-BD63-5BE1-2BFF-0C66FC76ABC9}"/>
              </a:ext>
            </a:extLst>
          </p:cNvPr>
          <p:cNvSpPr>
            <a:spLocks noGrp="1"/>
          </p:cNvSpPr>
          <p:nvPr>
            <p:ph type="title"/>
          </p:nvPr>
        </p:nvSpPr>
        <p:spPr/>
        <p:txBody>
          <a:bodyPr>
            <a:normAutofit fontScale="90000"/>
          </a:bodyPr>
          <a:lstStyle/>
          <a:p>
            <a:r>
              <a:rPr lang="ro-RO" b="1" dirty="0">
                <a:latin typeface="Trebuchet MS" panose="020B0603020202020204" pitchFamily="34" charset="0"/>
                <a:ea typeface="Times New Roman" panose="02020603050405020304" pitchFamily="18" charset="0"/>
              </a:rPr>
              <a:t>25 Specialişti în tehnologia informaţiei şi comunicaţiilor</a:t>
            </a:r>
            <a:br>
              <a:rPr lang="en-GB" dirty="0">
                <a:latin typeface="Times New Roman" panose="02020603050405020304" pitchFamily="18" charset="0"/>
                <a:ea typeface="Times New Roman" panose="02020603050405020304" pitchFamily="18" charset="0"/>
              </a:rPr>
            </a:br>
            <a:endParaRPr lang="en-GB" dirty="0"/>
          </a:p>
        </p:txBody>
      </p:sp>
      <p:sp>
        <p:nvSpPr>
          <p:cNvPr id="3" name="Content Placeholder 2">
            <a:extLst>
              <a:ext uri="{FF2B5EF4-FFF2-40B4-BE49-F238E27FC236}">
                <a16:creationId xmlns:a16="http://schemas.microsoft.com/office/drawing/2014/main" id="{57A6EFF3-3374-E10B-4BF2-9A0D8D9F67AF}"/>
              </a:ext>
            </a:extLst>
          </p:cNvPr>
          <p:cNvSpPr>
            <a:spLocks noGrp="1"/>
          </p:cNvSpPr>
          <p:nvPr>
            <p:ph sz="half" idx="1"/>
          </p:nvPr>
        </p:nvSpPr>
        <p:spPr/>
        <p:txBody>
          <a:bodyPr>
            <a:normAutofit fontScale="62500" lnSpcReduction="20000"/>
          </a:bodyPr>
          <a:lstStyle/>
          <a:p>
            <a:pPr marL="899795" algn="just">
              <a:spcBef>
                <a:spcPts val="600"/>
              </a:spcBef>
              <a:spcAft>
                <a:spcPts val="600"/>
              </a:spcAft>
            </a:pPr>
            <a:r>
              <a:rPr lang="ro-RO" sz="1800" i="1" dirty="0">
                <a:effectLst/>
                <a:latin typeface="Trebuchet MS" panose="020B0603020202020204" pitchFamily="34" charset="0"/>
                <a:ea typeface="Times New Roman" panose="02020603050405020304" pitchFamily="18" charset="0"/>
              </a:rPr>
              <a:t>Specialiştii în tehnologia informaţiei şi comunicaţiilor efectuează cercetări, planifică, proiectează, testează, furnizează consiliere şi îmbunătăţesc sistemele de tehnologia informaţiei, componentele de calculator (hardware, software), programele informatice şi conceptele conexe pentru aplicaţii informatice specifice; elaborează documentaţia corespunzătoare, incluzând principiile, politicile şi procedurile; proiectează, dezvoltă, controlează, menţin şi sprijină bazele de date şi alte sisteme de informaţii, pentru a asigura o performanţă optimă, precum şi integritatea şi securitatea datelor.</a:t>
            </a:r>
            <a:endParaRPr lang="en-GB" sz="1800" dirty="0">
              <a:effectLst/>
              <a:latin typeface="Times New Roman" panose="02020603050405020304" pitchFamily="18" charset="0"/>
              <a:ea typeface="Times New Roman" panose="02020603050405020304" pitchFamily="18" charset="0"/>
            </a:endParaRPr>
          </a:p>
          <a:p>
            <a:pPr marL="899795" algn="just">
              <a:spcBef>
                <a:spcPts val="600"/>
              </a:spcBef>
              <a:spcAft>
                <a:spcPts val="600"/>
              </a:spcAft>
            </a:pPr>
            <a:r>
              <a:rPr lang="ro-RO" sz="1800" dirty="0">
                <a:effectLst/>
                <a:latin typeface="Trebuchet MS" panose="020B0603020202020204" pitchFamily="34" charset="0"/>
                <a:ea typeface="Times New Roman" panose="02020603050405020304" pitchFamily="18" charset="0"/>
              </a:rPr>
              <a:t> </a:t>
            </a:r>
            <a:endParaRPr lang="en-GB" sz="1800" dirty="0">
              <a:effectLst/>
              <a:latin typeface="Times New Roman" panose="02020603050405020304" pitchFamily="18" charset="0"/>
              <a:ea typeface="Times New Roman" panose="02020603050405020304" pitchFamily="18" charset="0"/>
            </a:endParaRPr>
          </a:p>
          <a:p>
            <a:pPr marL="1259840" algn="just">
              <a:spcBef>
                <a:spcPts val="600"/>
              </a:spcBef>
              <a:spcAft>
                <a:spcPts val="600"/>
              </a:spcAft>
            </a:pPr>
            <a:r>
              <a:rPr lang="ro-RO" sz="1800" b="1" dirty="0">
                <a:effectLst/>
                <a:latin typeface="Trebuchet MS" panose="020B0603020202020204" pitchFamily="34" charset="0"/>
                <a:ea typeface="Times New Roman" panose="02020603050405020304" pitchFamily="18" charset="0"/>
              </a:rPr>
              <a:t>251 Analişti programatori în domeniul software</a:t>
            </a:r>
            <a:endParaRPr lang="en-GB" sz="1800" dirty="0">
              <a:effectLst/>
              <a:latin typeface="Times New Roman" panose="02020603050405020304" pitchFamily="18" charset="0"/>
              <a:ea typeface="Times New Roman" panose="02020603050405020304" pitchFamily="18" charset="0"/>
            </a:endParaRPr>
          </a:p>
          <a:p>
            <a:pPr marL="1259840" algn="just">
              <a:spcBef>
                <a:spcPts val="600"/>
              </a:spcBef>
              <a:spcAft>
                <a:spcPts val="600"/>
              </a:spcAft>
            </a:pPr>
            <a:r>
              <a:rPr lang="ro-RO" sz="1800" i="1" dirty="0">
                <a:effectLst/>
                <a:latin typeface="Trebuchet MS" panose="020B0603020202020204" pitchFamily="34" charset="0"/>
                <a:ea typeface="Times New Roman" panose="02020603050405020304" pitchFamily="18" charset="0"/>
              </a:rPr>
              <a:t>Analiştii programatori în domeniul software efectuează cercetări, planifică, proiectează, testează, furnizează consultanţă pentru îmbunătăţirea sistemelor de tehnologia informaţiei, cum ar fi hardware, software şi alte aplicaţii informatice, pentru a satisface cerinţele specifice.</a:t>
            </a:r>
            <a:endParaRPr lang="en-GB" sz="1800" dirty="0">
              <a:effectLst/>
              <a:latin typeface="Times New Roman" panose="02020603050405020304" pitchFamily="18" charset="0"/>
              <a:ea typeface="Times New Roman" panose="02020603050405020304" pitchFamily="18" charset="0"/>
            </a:endParaRPr>
          </a:p>
          <a:p>
            <a:pPr marL="1259840" algn="just">
              <a:spcBef>
                <a:spcPts val="600"/>
              </a:spcBef>
              <a:spcAft>
                <a:spcPts val="600"/>
              </a:spcAft>
            </a:pPr>
            <a:r>
              <a:rPr lang="ro-RO" sz="1800" dirty="0">
                <a:effectLst/>
                <a:latin typeface="Trebuchet MS" panose="020B0603020202020204" pitchFamily="34" charset="0"/>
                <a:ea typeface="Times New Roman" panose="02020603050405020304" pitchFamily="18" charset="0"/>
              </a:rPr>
              <a:t> </a:t>
            </a:r>
            <a:endParaRPr lang="en-GB" sz="1800" dirty="0">
              <a:effectLst/>
              <a:latin typeface="Times New Roman" panose="02020603050405020304" pitchFamily="18" charset="0"/>
              <a:ea typeface="Times New Roman" panose="02020603050405020304" pitchFamily="18" charset="0"/>
            </a:endParaRPr>
          </a:p>
          <a:p>
            <a:pPr marL="1619885" algn="just">
              <a:spcBef>
                <a:spcPts val="600"/>
              </a:spcBef>
              <a:spcAft>
                <a:spcPts val="600"/>
              </a:spcAft>
            </a:pPr>
            <a:r>
              <a:rPr lang="ro-RO" sz="1800" b="1" dirty="0">
                <a:effectLst/>
                <a:latin typeface="Trebuchet MS" panose="020B0603020202020204" pitchFamily="34" charset="0"/>
                <a:ea typeface="Times New Roman" panose="02020603050405020304" pitchFamily="18" charset="0"/>
              </a:rPr>
              <a:t>2511 Analişti de sistem</a:t>
            </a:r>
            <a:endParaRPr lang="en-GB" sz="1800" dirty="0">
              <a:effectLst/>
              <a:latin typeface="Times New Roman" panose="02020603050405020304" pitchFamily="18" charset="0"/>
              <a:ea typeface="Times New Roman" panose="02020603050405020304" pitchFamily="18" charset="0"/>
            </a:endParaRPr>
          </a:p>
          <a:p>
            <a:r>
              <a:rPr lang="ro-RO" sz="1800" i="1" dirty="0">
                <a:effectLst/>
                <a:latin typeface="Trebuchet MS" panose="020B0603020202020204" pitchFamily="34" charset="0"/>
                <a:ea typeface="Calibri" panose="020F0502020204030204" pitchFamily="34" charset="0"/>
                <a:cs typeface="Times New Roman" panose="02020603050405020304" pitchFamily="18" charset="0"/>
              </a:rPr>
              <a:t>Analiştii de sistem efectuează cercetări, analizează şi evaluează cerinţele clientului privind tehnologia informaţiei, procedurile sau problemele, dezvoltă şi implementează propuneri, recomandări, precum şi planuri de îmbunătăţire a sistemelor de informare actuale sau viitoare</a:t>
            </a:r>
            <a:endParaRPr lang="en-GB" dirty="0"/>
          </a:p>
        </p:txBody>
      </p:sp>
      <p:sp>
        <p:nvSpPr>
          <p:cNvPr id="4" name="Content Placeholder 3">
            <a:extLst>
              <a:ext uri="{FF2B5EF4-FFF2-40B4-BE49-F238E27FC236}">
                <a16:creationId xmlns:a16="http://schemas.microsoft.com/office/drawing/2014/main" id="{8A35F347-6085-7916-8469-BB68760D6014}"/>
              </a:ext>
            </a:extLst>
          </p:cNvPr>
          <p:cNvSpPr>
            <a:spLocks noGrp="1"/>
          </p:cNvSpPr>
          <p:nvPr>
            <p:ph sz="half" idx="2"/>
          </p:nvPr>
        </p:nvSpPr>
        <p:spPr/>
        <p:txBody>
          <a:bodyPr>
            <a:normAutofit fontScale="62500" lnSpcReduction="20000"/>
          </a:bodyPr>
          <a:lstStyle/>
          <a:p>
            <a:r>
              <a:rPr lang="ro-RO" sz="1800" kern="100" spc="-15" dirty="0">
                <a:effectLst/>
                <a:latin typeface="Trebuchet MS" panose="020B0603020202020204" pitchFamily="34" charset="0"/>
                <a:ea typeface="Calibri" panose="020F0502020204030204" pitchFamily="34" charset="0"/>
                <a:cs typeface="Times New Roman" panose="02020603050405020304" pitchFamily="18" charset="0"/>
              </a:rPr>
              <a:t>251101 proiectant sisteme informatice</a:t>
            </a:r>
            <a:endParaRPr lang="en-GB"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ro-RO" sz="1800" kern="100" spc="-15" dirty="0">
                <a:effectLst/>
                <a:latin typeface="Trebuchet MS" panose="020B0603020202020204" pitchFamily="34" charset="0"/>
                <a:ea typeface="Calibri" panose="020F0502020204030204" pitchFamily="34" charset="0"/>
                <a:cs typeface="Times New Roman" panose="02020603050405020304" pitchFamily="18" charset="0"/>
              </a:rPr>
              <a:t>251102 analist de afaceri în domeniul TIC</a:t>
            </a:r>
            <a:endParaRPr lang="en-GB"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ro-RO" sz="1800" kern="100" spc="-15" dirty="0">
                <a:effectLst/>
                <a:latin typeface="Trebuchet MS" panose="020B0603020202020204" pitchFamily="34" charset="0"/>
                <a:ea typeface="Calibri" panose="020F0502020204030204" pitchFamily="34" charset="0"/>
                <a:cs typeface="Times New Roman" panose="02020603050405020304" pitchFamily="18" charset="0"/>
              </a:rPr>
              <a:t>251103 manager analiză de business în domeniul TIC</a:t>
            </a:r>
            <a:endParaRPr lang="en-GB"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ro-RO" sz="1800" kern="100" spc="-15" dirty="0">
                <a:effectLst/>
                <a:latin typeface="Trebuchet MS" panose="020B0603020202020204" pitchFamily="34" charset="0"/>
                <a:ea typeface="Calibri" panose="020F0502020204030204" pitchFamily="34" charset="0"/>
                <a:cs typeface="Times New Roman" panose="02020603050405020304" pitchFamily="18" charset="0"/>
              </a:rPr>
              <a:t>251104 arhitect de sistem în domeniul TIC</a:t>
            </a:r>
            <a:endParaRPr lang="en-GB"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ro-RO" sz="1800" kern="100" spc="-15" dirty="0">
                <a:effectLst/>
                <a:latin typeface="Trebuchet MS" panose="020B0603020202020204" pitchFamily="34" charset="0"/>
                <a:ea typeface="Calibri" panose="020F0502020204030204" pitchFamily="34" charset="0"/>
                <a:cs typeface="Times New Roman" panose="02020603050405020304" pitchFamily="18" charset="0"/>
              </a:rPr>
              <a:t>251105 dezvoltator de sisteme în domeniul TIC</a:t>
            </a:r>
            <a:endParaRPr lang="en-GB"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ro-RO" sz="1800" kern="100" spc="-15" dirty="0">
                <a:effectLst/>
                <a:latin typeface="Trebuchet MS" panose="020B0603020202020204" pitchFamily="34" charset="0"/>
                <a:ea typeface="Calibri" panose="020F0502020204030204" pitchFamily="34" charset="0"/>
                <a:cs typeface="Times New Roman" panose="02020603050405020304" pitchFamily="18" charset="0"/>
              </a:rPr>
              <a:t>251106 inginer de integrare</a:t>
            </a:r>
            <a:endParaRPr lang="en-GB"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ro-RO" sz="1800" kern="100" spc="-15" dirty="0">
                <a:effectLst/>
                <a:latin typeface="Trebuchet MS" panose="020B0603020202020204" pitchFamily="34" charset="0"/>
                <a:ea typeface="Calibri" panose="020F0502020204030204" pitchFamily="34" charset="0"/>
                <a:cs typeface="Times New Roman" panose="02020603050405020304" pitchFamily="18" charset="0"/>
              </a:rPr>
              <a:t>251107 proiectant de sisteme informatice inteligente pentru TIC</a:t>
            </a:r>
            <a:endParaRPr lang="en-GB"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ro-RO" sz="1800" kern="100" spc="-15" dirty="0">
                <a:effectLst/>
                <a:latin typeface="Trebuchet MS" panose="020B0603020202020204" pitchFamily="34" charset="0"/>
                <a:ea typeface="Calibri" panose="020F0502020204030204" pitchFamily="34" charset="0"/>
                <a:cs typeface="Times New Roman" panose="02020603050405020304" pitchFamily="18" charset="0"/>
              </a:rPr>
              <a:t>251108 inginer viziune computerizată</a:t>
            </a:r>
            <a:endParaRPr lang="en-GB"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ro-RO" sz="1800" spc="-15" dirty="0">
                <a:effectLst/>
                <a:latin typeface="Trebuchet MS" panose="020B0603020202020204" pitchFamily="34" charset="0"/>
                <a:ea typeface="Calibri" panose="020F0502020204030204" pitchFamily="34" charset="0"/>
                <a:cs typeface="Times New Roman" panose="02020603050405020304" pitchFamily="18" charset="0"/>
              </a:rPr>
              <a:t>251109 arhitect în domeniul tehnologiei blockchain</a:t>
            </a:r>
            <a:endParaRPr lang="en-GB" dirty="0"/>
          </a:p>
        </p:txBody>
      </p:sp>
    </p:spTree>
    <p:extLst>
      <p:ext uri="{BB962C8B-B14F-4D97-AF65-F5344CB8AC3E}">
        <p14:creationId xmlns:p14="http://schemas.microsoft.com/office/powerpoint/2010/main" val="679892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4EC5E-F926-3C96-CAB4-ED085DD3C0D5}"/>
              </a:ext>
            </a:extLst>
          </p:cNvPr>
          <p:cNvSpPr>
            <a:spLocks noGrp="1"/>
          </p:cNvSpPr>
          <p:nvPr>
            <p:ph type="title"/>
          </p:nvPr>
        </p:nvSpPr>
        <p:spPr/>
        <p:txBody>
          <a:bodyPr/>
          <a:lstStyle/>
          <a:p>
            <a:r>
              <a:rPr lang="ro-RO" b="1" dirty="0">
                <a:latin typeface="Trebuchet MS" panose="020B0603020202020204" pitchFamily="34" charset="0"/>
                <a:ea typeface="Times New Roman" panose="02020603050405020304" pitchFamily="18" charset="0"/>
              </a:rPr>
              <a:t>2512 Proiectanţi de software</a:t>
            </a:r>
            <a:br>
              <a:rPr lang="en-GB" dirty="0">
                <a:latin typeface="Times New Roman" panose="02020603050405020304" pitchFamily="18" charset="0"/>
                <a:ea typeface="Times New Roman" panose="02020603050405020304" pitchFamily="18" charset="0"/>
              </a:rPr>
            </a:br>
            <a:endParaRPr lang="en-GB" dirty="0"/>
          </a:p>
        </p:txBody>
      </p:sp>
      <p:sp>
        <p:nvSpPr>
          <p:cNvPr id="3" name="Content Placeholder 2">
            <a:extLst>
              <a:ext uri="{FF2B5EF4-FFF2-40B4-BE49-F238E27FC236}">
                <a16:creationId xmlns:a16="http://schemas.microsoft.com/office/drawing/2014/main" id="{6AEFD9DC-E32F-7294-3BC4-48F6A91953BC}"/>
              </a:ext>
            </a:extLst>
          </p:cNvPr>
          <p:cNvSpPr>
            <a:spLocks noGrp="1"/>
          </p:cNvSpPr>
          <p:nvPr>
            <p:ph sz="half" idx="1"/>
          </p:nvPr>
        </p:nvSpPr>
        <p:spPr/>
        <p:txBody>
          <a:bodyPr>
            <a:normAutofit fontScale="92500" lnSpcReduction="20000"/>
          </a:bodyPr>
          <a:lstStyle/>
          <a:p>
            <a:r>
              <a:rPr lang="ro-RO" sz="1800" i="1" dirty="0">
                <a:effectLst/>
                <a:latin typeface="Trebuchet MS" panose="020B0603020202020204" pitchFamily="34" charset="0"/>
                <a:ea typeface="Calibri" panose="020F0502020204030204" pitchFamily="34" charset="0"/>
                <a:cs typeface="Times New Roman" panose="02020603050405020304" pitchFamily="18" charset="0"/>
              </a:rPr>
              <a:t>Proiectanţii de software cercetează, analizează şi evaluează cerinţele pentru aplicaţiile informatice existente sau noi şi pentru sistemele de operare, proiectează, dezvoltă, testează şi întreţin soluţiile software pentru a satisface aceste cerinţe.</a:t>
            </a:r>
            <a:endParaRPr lang="en-GB" dirty="0"/>
          </a:p>
        </p:txBody>
      </p:sp>
      <p:sp>
        <p:nvSpPr>
          <p:cNvPr id="4" name="Content Placeholder 3">
            <a:extLst>
              <a:ext uri="{FF2B5EF4-FFF2-40B4-BE49-F238E27FC236}">
                <a16:creationId xmlns:a16="http://schemas.microsoft.com/office/drawing/2014/main" id="{2591EDA3-352F-7DAC-387C-796D732BA572}"/>
              </a:ext>
            </a:extLst>
          </p:cNvPr>
          <p:cNvSpPr>
            <a:spLocks noGrp="1"/>
          </p:cNvSpPr>
          <p:nvPr>
            <p:ph sz="half" idx="2"/>
          </p:nvPr>
        </p:nvSpPr>
        <p:spPr/>
        <p:txBody>
          <a:bodyPr>
            <a:normAutofit fontScale="92500" lnSpcReduction="20000"/>
          </a:bodyPr>
          <a:lstStyle/>
          <a:p>
            <a:r>
              <a:rPr lang="ro-RO" sz="1800" kern="100" spc="-15" dirty="0">
                <a:effectLst/>
                <a:latin typeface="Trebuchet MS" panose="020B0603020202020204" pitchFamily="34" charset="0"/>
                <a:ea typeface="Calibri" panose="020F0502020204030204" pitchFamily="34" charset="0"/>
                <a:cs typeface="Times New Roman" panose="02020603050405020304" pitchFamily="18" charset="0"/>
              </a:rPr>
              <a:t>251201 analist</a:t>
            </a:r>
            <a:endParaRPr lang="en-GB"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ro-RO" sz="1800" kern="100" spc="-15" dirty="0">
                <a:effectLst/>
                <a:latin typeface="Trebuchet MS" panose="020B0603020202020204" pitchFamily="34" charset="0"/>
                <a:ea typeface="Calibri" panose="020F0502020204030204" pitchFamily="34" charset="0"/>
                <a:cs typeface="Times New Roman" panose="02020603050405020304" pitchFamily="18" charset="0"/>
              </a:rPr>
              <a:t>251202 programator</a:t>
            </a:r>
            <a:endParaRPr lang="en-GB"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ro-RO" sz="1800" kern="100" spc="-15" dirty="0">
                <a:effectLst/>
                <a:latin typeface="Trebuchet MS" panose="020B0603020202020204" pitchFamily="34" charset="0"/>
                <a:ea typeface="Calibri" panose="020F0502020204030204" pitchFamily="34" charset="0"/>
                <a:cs typeface="Times New Roman" panose="02020603050405020304" pitchFamily="18" charset="0"/>
              </a:rPr>
              <a:t>251203 inginer de sistem în informatică</a:t>
            </a:r>
            <a:endParaRPr lang="en-GB"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ro-RO" sz="1800" kern="100" spc="-15" dirty="0">
                <a:effectLst/>
                <a:latin typeface="Trebuchet MS" panose="020B0603020202020204" pitchFamily="34" charset="0"/>
                <a:ea typeface="Calibri" panose="020F0502020204030204" pitchFamily="34" charset="0"/>
                <a:cs typeface="Times New Roman" panose="02020603050405020304" pitchFamily="18" charset="0"/>
              </a:rPr>
              <a:t>251204 programator de sistem informatic</a:t>
            </a:r>
            <a:endParaRPr lang="en-GB"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ro-RO" sz="1800" kern="100" spc="-15" dirty="0">
                <a:effectLst/>
                <a:latin typeface="Trebuchet MS" panose="020B0603020202020204" pitchFamily="34" charset="0"/>
                <a:ea typeface="Calibri" panose="020F0502020204030204" pitchFamily="34" charset="0"/>
                <a:cs typeface="Times New Roman" panose="02020603050405020304" pitchFamily="18" charset="0"/>
              </a:rPr>
              <a:t>251205 inginer de sistem software</a:t>
            </a:r>
            <a:endParaRPr lang="en-GB"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ro-RO" sz="1800" kern="100" spc="-15" dirty="0">
                <a:effectLst/>
                <a:latin typeface="Trebuchet MS" panose="020B0603020202020204" pitchFamily="34" charset="0"/>
                <a:ea typeface="Calibri" panose="020F0502020204030204" pitchFamily="34" charset="0"/>
                <a:cs typeface="Times New Roman" panose="02020603050405020304" pitchFamily="18" charset="0"/>
              </a:rPr>
              <a:t>251206 manager proiect informatic</a:t>
            </a:r>
            <a:endParaRPr lang="en-GB"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ro-RO" sz="1800" kern="100" spc="-15" dirty="0">
                <a:effectLst/>
                <a:latin typeface="Trebuchet MS" panose="020B0603020202020204" pitchFamily="34" charset="0"/>
                <a:ea typeface="Calibri" panose="020F0502020204030204" pitchFamily="34" charset="0"/>
                <a:cs typeface="Times New Roman" panose="02020603050405020304" pitchFamily="18" charset="0"/>
              </a:rPr>
              <a:t>251207 inginer de dezvoltare a produselor software</a:t>
            </a:r>
            <a:endParaRPr lang="en-GB"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ro-RO" sz="1800" kern="100" spc="-15" dirty="0">
                <a:effectLst/>
                <a:latin typeface="Trebuchet MS" panose="020B0603020202020204" pitchFamily="34" charset="0"/>
                <a:ea typeface="Calibri" panose="020F0502020204030204" pitchFamily="34" charset="0"/>
                <a:cs typeface="Times New Roman" panose="02020603050405020304" pitchFamily="18" charset="0"/>
              </a:rPr>
              <a:t>251208 inginer în realizarea, întreținerea și dezvoltarea aplicațiilor web</a:t>
            </a:r>
            <a:endParaRPr lang="en-GB"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ro-RO" sz="1800" kern="100" spc="-15" dirty="0">
                <a:effectLst/>
                <a:latin typeface="Trebuchet MS" panose="020B0603020202020204" pitchFamily="34" charset="0"/>
                <a:ea typeface="Calibri" panose="020F0502020204030204" pitchFamily="34" charset="0"/>
                <a:cs typeface="Times New Roman" panose="02020603050405020304" pitchFamily="18" charset="0"/>
              </a:rPr>
              <a:t>251209 inginer în domeniul tehnologiilor cloud</a:t>
            </a:r>
            <a:endParaRPr lang="en-GB"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ro-RO" sz="1800" kern="100" spc="-15" dirty="0">
                <a:effectLst/>
                <a:latin typeface="Trebuchet MS" panose="020B0603020202020204" pitchFamily="34" charset="0"/>
                <a:ea typeface="Calibri" panose="020F0502020204030204" pitchFamily="34" charset="0"/>
                <a:cs typeface="Times New Roman" panose="02020603050405020304" pitchFamily="18" charset="0"/>
              </a:rPr>
              <a:t>251210 dezvoltator în domeniul tehnologiei blockchain</a:t>
            </a:r>
            <a:endParaRPr lang="en-GB"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ro-RO" sz="1800" kern="100" spc="-15" dirty="0">
                <a:effectLst/>
                <a:latin typeface="Trebuchet MS" panose="020B0603020202020204" pitchFamily="34" charset="0"/>
                <a:ea typeface="Calibri" panose="020F0502020204030204" pitchFamily="34" charset="0"/>
                <a:cs typeface="Times New Roman" panose="02020603050405020304" pitchFamily="18" charset="0"/>
              </a:rPr>
              <a:t>251211 dezvoltator interfața cu utilizatorul</a:t>
            </a:r>
            <a:endParaRPr lang="en-GB"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ro-RO" sz="1800" spc="-15" dirty="0">
                <a:effectLst/>
                <a:latin typeface="Trebuchet MS" panose="020B0603020202020204" pitchFamily="34" charset="0"/>
                <a:ea typeface="Calibri" panose="020F0502020204030204" pitchFamily="34" charset="0"/>
                <a:cs typeface="Times New Roman" panose="02020603050405020304" pitchFamily="18" charset="0"/>
              </a:rPr>
              <a:t>251212 inginer de date complexe (big data)</a:t>
            </a:r>
            <a:endParaRPr lang="en-GB" dirty="0"/>
          </a:p>
        </p:txBody>
      </p:sp>
    </p:spTree>
    <p:extLst>
      <p:ext uri="{BB962C8B-B14F-4D97-AF65-F5344CB8AC3E}">
        <p14:creationId xmlns:p14="http://schemas.microsoft.com/office/powerpoint/2010/main" val="11790246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80E25470AF0544287FF5B43AA4D7B8A" ma:contentTypeVersion="4" ma:contentTypeDescription="Creați un document nou." ma:contentTypeScope="" ma:versionID="d02e3822fe6da988d1dc081e76724785">
  <xsd:schema xmlns:xsd="http://www.w3.org/2001/XMLSchema" xmlns:xs="http://www.w3.org/2001/XMLSchema" xmlns:p="http://schemas.microsoft.com/office/2006/metadata/properties" xmlns:ns2="b587a08c-6c06-4a94-bad8-8f2813f19972" targetNamespace="http://schemas.microsoft.com/office/2006/metadata/properties" ma:root="true" ma:fieldsID="6f4a87ca5b5aa43a2bb4a1cbabc763f8" ns2:_="">
    <xsd:import namespace="b587a08c-6c06-4a94-bad8-8f2813f19972"/>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587a08c-6c06-4a94-bad8-8f2813f1997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 de conținut"/>
        <xsd:element ref="dc:title" minOccurs="0" maxOccurs="1" ma:index="4" ma:displayName="Titlu"/>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D3F10ED-C958-425F-9E51-7A07B82FD293}"/>
</file>

<file path=customXml/itemProps2.xml><?xml version="1.0" encoding="utf-8"?>
<ds:datastoreItem xmlns:ds="http://schemas.openxmlformats.org/officeDocument/2006/customXml" ds:itemID="{992E0C52-4645-4C2C-B58D-0C84F3B59C09}"/>
</file>

<file path=customXml/itemProps3.xml><?xml version="1.0" encoding="utf-8"?>
<ds:datastoreItem xmlns:ds="http://schemas.openxmlformats.org/officeDocument/2006/customXml" ds:itemID="{0075A821-CB5A-4F08-8D61-D3AAF23FDC20}"/>
</file>

<file path=docProps/app.xml><?xml version="1.0" encoding="utf-8"?>
<Properties xmlns="http://schemas.openxmlformats.org/officeDocument/2006/extended-properties" xmlns:vt="http://schemas.openxmlformats.org/officeDocument/2006/docPropsVTypes">
  <TotalTime>147</TotalTime>
  <Words>1682</Words>
  <Application>Microsoft Office PowerPoint</Application>
  <PresentationFormat>Widescreen</PresentationFormat>
  <Paragraphs>156</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Times New Roman</vt:lpstr>
      <vt:lpstr>Trebuchet MS</vt:lpstr>
      <vt:lpstr>Office Theme</vt:lpstr>
      <vt:lpstr>Specific occupations in the field of organizational and business security</vt:lpstr>
      <vt:lpstr>12 Conducători în domeniul administrativ şi comercial </vt:lpstr>
      <vt:lpstr>121118 manager securitatea informaţiei (Chief Information Security Officer -CISO)</vt:lpstr>
      <vt:lpstr>133 Conducători în servicii de tehnologia informaţiei şi comunicaţiilor  </vt:lpstr>
      <vt:lpstr>PowerPoint Presentation</vt:lpstr>
      <vt:lpstr>21 Specialişti în domeniul ştiinţei şi ingineriei </vt:lpstr>
      <vt:lpstr>21 Specialişti în domeniul ştiinţei şi ingineriei</vt:lpstr>
      <vt:lpstr>25 Specialişti în tehnologia informaţiei şi comunicaţiilor </vt:lpstr>
      <vt:lpstr>2512 Proiectanţi de software </vt:lpstr>
      <vt:lpstr>2513 Proiectanţi de sisteme web şi multimedia </vt:lpstr>
      <vt:lpstr>2514 Programatori de aplicaţii </vt:lpstr>
      <vt:lpstr>252 Specialişti în baze de date şi reţele </vt:lpstr>
      <vt:lpstr>2522 Administratori de sistem </vt:lpstr>
      <vt:lpstr>2523 Specialişti în reţele de calculatoare </vt:lpstr>
      <vt:lpstr>2529 Specialişti în baze de date şi reţele neclasificaţi în grupele de bază anterioare </vt:lpstr>
      <vt:lpstr>AUDITOR SECURITATE CIBERNETICA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Specific occupations in the field of organizational and business security</dc:title>
  <dc:creator>RAUL-CIPRIAN DĂNCUŢĂ</dc:creator>
  <cp:lastModifiedBy>RAUL-CIPRIAN DĂNCUŢĂ</cp:lastModifiedBy>
  <cp:revision>13</cp:revision>
  <dcterms:created xsi:type="dcterms:W3CDTF">2024-01-18T08:32:52Z</dcterms:created>
  <dcterms:modified xsi:type="dcterms:W3CDTF">2024-01-18T11:00:09Z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0x010100680E25470AF0544287FF5B43AA4D7B8A</vt:lpwstr>
  </property>
</Properties>
</file>