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diagrams/data3.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diagrams/data5.xml" ContentType="application/vnd.openxmlformats-officedocument.drawingml.diagramData+xml"/>
  <Override PartName="/ppt/diagrams/data2.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24.xml" ContentType="application/vnd.openxmlformats-officedocument.presentationml.notesSlide+xml"/>
  <Override PartName="/ppt/notesSlides/notesSlide30.xml" ContentType="application/vnd.openxmlformats-officedocument.presentationml.notesSlide+xml"/>
  <Override PartName="/ppt/notesSlides/notesSlide12.xml" ContentType="application/vnd.openxmlformats-officedocument.presentationml.notesSlide+xml"/>
  <Override PartName="/ppt/notesSlides/notesSlide2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25.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2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colors6.xml" ContentType="application/vnd.openxmlformats-officedocument.drawingml.diagramColors+xml"/>
  <Override PartName="/ppt/notesMasters/notesMaster1.xml" ContentType="application/vnd.openxmlformats-officedocument.presentationml.notesMaster+xml"/>
  <Override PartName="/ppt/diagrams/drawing6.xml" ContentType="application/vnd.ms-office.drawingml.diagramDrawing+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3.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layout6.xml" ContentType="application/vnd.openxmlformats-officedocument.drawingml.diagramLayout+xml"/>
  <Override PartName="/ppt/diagrams/layout7.xml" ContentType="application/vnd.openxmlformats-officedocument.drawingml.diagramLayout+xml"/>
  <Override PartName="/ppt/theme/theme2.xml" ContentType="application/vnd.openxmlformats-officedocument.theme+xml"/>
  <Override PartName="/ppt/diagrams/colors7.xml" ContentType="application/vnd.openxmlformats-officedocument.drawingml.diagramColors+xml"/>
  <Override PartName="/ppt/diagrams/drawing7.xml" ContentType="application/vnd.ms-office.drawingml.diagramDrawing+xml"/>
  <Override PartName="/ppt/diagrams/quickStyle6.xml" ContentType="application/vnd.openxmlformats-officedocument.drawingml.diagramStyle+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4"/>
  </p:notesMasterIdLst>
  <p:sldIdLst>
    <p:sldId id="256" r:id="rId2"/>
    <p:sldId id="257" r:id="rId3"/>
    <p:sldId id="258" r:id="rId4"/>
    <p:sldId id="333" r:id="rId5"/>
    <p:sldId id="334" r:id="rId6"/>
    <p:sldId id="259" r:id="rId7"/>
    <p:sldId id="336" r:id="rId8"/>
    <p:sldId id="323" r:id="rId9"/>
    <p:sldId id="324" r:id="rId10"/>
    <p:sldId id="325" r:id="rId11"/>
    <p:sldId id="342" r:id="rId12"/>
    <p:sldId id="343" r:id="rId13"/>
    <p:sldId id="344" r:id="rId14"/>
    <p:sldId id="375" r:id="rId15"/>
    <p:sldId id="376" r:id="rId16"/>
    <p:sldId id="377" r:id="rId17"/>
    <p:sldId id="365" r:id="rId18"/>
    <p:sldId id="366" r:id="rId19"/>
    <p:sldId id="350" r:id="rId20"/>
    <p:sldId id="380" r:id="rId21"/>
    <p:sldId id="354" r:id="rId22"/>
    <p:sldId id="355" r:id="rId23"/>
    <p:sldId id="381" r:id="rId24"/>
    <p:sldId id="356" r:id="rId25"/>
    <p:sldId id="357" r:id="rId26"/>
    <p:sldId id="358" r:id="rId27"/>
    <p:sldId id="359" r:id="rId28"/>
    <p:sldId id="360" r:id="rId29"/>
    <p:sldId id="361" r:id="rId30"/>
    <p:sldId id="362" r:id="rId31"/>
    <p:sldId id="363" r:id="rId32"/>
    <p:sldId id="37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86" autoAdjust="0"/>
  </p:normalViewPr>
  <p:slideViewPr>
    <p:cSldViewPr snapToGrid="0">
      <p:cViewPr varScale="1">
        <p:scale>
          <a:sx n="93" d="100"/>
          <a:sy n="93" d="100"/>
        </p:scale>
        <p:origin x="12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diagrams/_rels/data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750403-31A3-4165-A4B1-66F7B7F311A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2115811-1753-40FF-9CFF-9A40D04C8459}">
      <dgm:prSet/>
      <dgm:spPr/>
      <dgm:t>
        <a:bodyPr/>
        <a:lstStyle/>
        <a:p>
          <a:r>
            <a:rPr lang="en-GB"/>
            <a:t>The risk assessment can be done in more or less detail.</a:t>
          </a:r>
          <a:endParaRPr lang="en-US"/>
        </a:p>
      </dgm:t>
    </dgm:pt>
    <dgm:pt modelId="{0CC68F29-5F3B-4625-BE11-C64FEE887489}" type="parTrans" cxnId="{3FB1E197-18DB-45D8-9D7C-208E6D75A404}">
      <dgm:prSet/>
      <dgm:spPr/>
      <dgm:t>
        <a:bodyPr/>
        <a:lstStyle/>
        <a:p>
          <a:endParaRPr lang="en-US"/>
        </a:p>
      </dgm:t>
    </dgm:pt>
    <dgm:pt modelId="{61422069-0A3F-4C0C-865A-D10E65A1EC7A}" type="sibTrans" cxnId="{3FB1E197-18DB-45D8-9D7C-208E6D75A404}">
      <dgm:prSet/>
      <dgm:spPr/>
      <dgm:t>
        <a:bodyPr/>
        <a:lstStyle/>
        <a:p>
          <a:endParaRPr lang="en-US"/>
        </a:p>
      </dgm:t>
    </dgm:pt>
    <dgm:pt modelId="{C4880EE4-377B-47E2-89C4-163E55B8E729}">
      <dgm:prSet/>
      <dgm:spPr/>
      <dgm:t>
        <a:bodyPr/>
        <a:lstStyle/>
        <a:p>
          <a:r>
            <a:rPr lang="en-GB"/>
            <a:t>One or more methods can be used, from the simplest to the most complex.</a:t>
          </a:r>
          <a:endParaRPr lang="en-US"/>
        </a:p>
      </dgm:t>
    </dgm:pt>
    <dgm:pt modelId="{A5CCDE3D-3442-4C83-B715-72FDBA1B158D}" type="parTrans" cxnId="{91730491-708C-4190-9DE5-24E5E248FE11}">
      <dgm:prSet/>
      <dgm:spPr/>
      <dgm:t>
        <a:bodyPr/>
        <a:lstStyle/>
        <a:p>
          <a:endParaRPr lang="en-US"/>
        </a:p>
      </dgm:t>
    </dgm:pt>
    <dgm:pt modelId="{B0572B93-F9BF-4AC5-82DE-F52379FAD9DE}" type="sibTrans" cxnId="{91730491-708C-4190-9DE5-24E5E248FE11}">
      <dgm:prSet/>
      <dgm:spPr/>
      <dgm:t>
        <a:bodyPr/>
        <a:lstStyle/>
        <a:p>
          <a:endParaRPr lang="en-US"/>
        </a:p>
      </dgm:t>
    </dgm:pt>
    <dgm:pt modelId="{3B073D21-2833-4F60-BBCB-11A3EDBFDBD2}">
      <dgm:prSet/>
      <dgm:spPr/>
      <dgm:t>
        <a:bodyPr/>
        <a:lstStyle/>
        <a:p>
          <a:r>
            <a:rPr lang="en-GB"/>
            <a:t>The form and results of the evaluation must correspond to the risk criteria established together with the context.</a:t>
          </a:r>
          <a:endParaRPr lang="en-US"/>
        </a:p>
      </dgm:t>
    </dgm:pt>
    <dgm:pt modelId="{40C98977-EC99-4EED-81A0-064296761379}" type="parTrans" cxnId="{BB745762-DDF5-444D-965D-E21DF0075E17}">
      <dgm:prSet/>
      <dgm:spPr/>
      <dgm:t>
        <a:bodyPr/>
        <a:lstStyle/>
        <a:p>
          <a:endParaRPr lang="en-US"/>
        </a:p>
      </dgm:t>
    </dgm:pt>
    <dgm:pt modelId="{B342D7F4-1579-47E0-B29F-3A250FF407A8}" type="sibTrans" cxnId="{BB745762-DDF5-444D-965D-E21DF0075E17}">
      <dgm:prSet/>
      <dgm:spPr/>
      <dgm:t>
        <a:bodyPr/>
        <a:lstStyle/>
        <a:p>
          <a:endParaRPr lang="en-US"/>
        </a:p>
      </dgm:t>
    </dgm:pt>
    <dgm:pt modelId="{99782C0D-76D7-4FB2-A5C1-64375AF0BBF8}" type="pres">
      <dgm:prSet presAssocID="{97750403-31A3-4165-A4B1-66F7B7F311A1}" presName="linear" presStyleCnt="0">
        <dgm:presLayoutVars>
          <dgm:animLvl val="lvl"/>
          <dgm:resizeHandles val="exact"/>
        </dgm:presLayoutVars>
      </dgm:prSet>
      <dgm:spPr/>
    </dgm:pt>
    <dgm:pt modelId="{AD8C924E-CF2E-43B9-BDD0-639206E14F4A}" type="pres">
      <dgm:prSet presAssocID="{A2115811-1753-40FF-9CFF-9A40D04C8459}" presName="parentText" presStyleLbl="node1" presStyleIdx="0" presStyleCnt="3">
        <dgm:presLayoutVars>
          <dgm:chMax val="0"/>
          <dgm:bulletEnabled val="1"/>
        </dgm:presLayoutVars>
      </dgm:prSet>
      <dgm:spPr/>
    </dgm:pt>
    <dgm:pt modelId="{B7643B45-A1C1-49B6-903E-94712A8B66EA}" type="pres">
      <dgm:prSet presAssocID="{61422069-0A3F-4C0C-865A-D10E65A1EC7A}" presName="spacer" presStyleCnt="0"/>
      <dgm:spPr/>
    </dgm:pt>
    <dgm:pt modelId="{0028F0A1-6ADF-456E-9698-8AB011A0B4A3}" type="pres">
      <dgm:prSet presAssocID="{C4880EE4-377B-47E2-89C4-163E55B8E729}" presName="parentText" presStyleLbl="node1" presStyleIdx="1" presStyleCnt="3">
        <dgm:presLayoutVars>
          <dgm:chMax val="0"/>
          <dgm:bulletEnabled val="1"/>
        </dgm:presLayoutVars>
      </dgm:prSet>
      <dgm:spPr/>
    </dgm:pt>
    <dgm:pt modelId="{F4273BA8-81AA-4DB8-B7CB-683C7EBBF204}" type="pres">
      <dgm:prSet presAssocID="{B0572B93-F9BF-4AC5-82DE-F52379FAD9DE}" presName="spacer" presStyleCnt="0"/>
      <dgm:spPr/>
    </dgm:pt>
    <dgm:pt modelId="{4BDA1AE4-B8F3-422E-B0D7-F90F56E8990A}" type="pres">
      <dgm:prSet presAssocID="{3B073D21-2833-4F60-BBCB-11A3EDBFDBD2}" presName="parentText" presStyleLbl="node1" presStyleIdx="2" presStyleCnt="3">
        <dgm:presLayoutVars>
          <dgm:chMax val="0"/>
          <dgm:bulletEnabled val="1"/>
        </dgm:presLayoutVars>
      </dgm:prSet>
      <dgm:spPr/>
    </dgm:pt>
  </dgm:ptLst>
  <dgm:cxnLst>
    <dgm:cxn modelId="{80815E1C-C622-4015-8DFF-87CB4C8DBE4C}" type="presOf" srcId="{A2115811-1753-40FF-9CFF-9A40D04C8459}" destId="{AD8C924E-CF2E-43B9-BDD0-639206E14F4A}" srcOrd="0" destOrd="0" presId="urn:microsoft.com/office/officeart/2005/8/layout/vList2"/>
    <dgm:cxn modelId="{BB745762-DDF5-444D-965D-E21DF0075E17}" srcId="{97750403-31A3-4165-A4B1-66F7B7F311A1}" destId="{3B073D21-2833-4F60-BBCB-11A3EDBFDBD2}" srcOrd="2" destOrd="0" parTransId="{40C98977-EC99-4EED-81A0-064296761379}" sibTransId="{B342D7F4-1579-47E0-B29F-3A250FF407A8}"/>
    <dgm:cxn modelId="{E68F424D-AEDA-4014-BD86-FA7C221FA82F}" type="presOf" srcId="{3B073D21-2833-4F60-BBCB-11A3EDBFDBD2}" destId="{4BDA1AE4-B8F3-422E-B0D7-F90F56E8990A}" srcOrd="0" destOrd="0" presId="urn:microsoft.com/office/officeart/2005/8/layout/vList2"/>
    <dgm:cxn modelId="{1CCDC87F-8A97-426E-9216-E5796ADCAD48}" type="presOf" srcId="{97750403-31A3-4165-A4B1-66F7B7F311A1}" destId="{99782C0D-76D7-4FB2-A5C1-64375AF0BBF8}" srcOrd="0" destOrd="0" presId="urn:microsoft.com/office/officeart/2005/8/layout/vList2"/>
    <dgm:cxn modelId="{91730491-708C-4190-9DE5-24E5E248FE11}" srcId="{97750403-31A3-4165-A4B1-66F7B7F311A1}" destId="{C4880EE4-377B-47E2-89C4-163E55B8E729}" srcOrd="1" destOrd="0" parTransId="{A5CCDE3D-3442-4C83-B715-72FDBA1B158D}" sibTransId="{B0572B93-F9BF-4AC5-82DE-F52379FAD9DE}"/>
    <dgm:cxn modelId="{3FB1E197-18DB-45D8-9D7C-208E6D75A404}" srcId="{97750403-31A3-4165-A4B1-66F7B7F311A1}" destId="{A2115811-1753-40FF-9CFF-9A40D04C8459}" srcOrd="0" destOrd="0" parTransId="{0CC68F29-5F3B-4625-BE11-C64FEE887489}" sibTransId="{61422069-0A3F-4C0C-865A-D10E65A1EC7A}"/>
    <dgm:cxn modelId="{F5F3F1C6-526E-455A-96F1-8DC55BB86B48}" type="presOf" srcId="{C4880EE4-377B-47E2-89C4-163E55B8E729}" destId="{0028F0A1-6ADF-456E-9698-8AB011A0B4A3}" srcOrd="0" destOrd="0" presId="urn:microsoft.com/office/officeart/2005/8/layout/vList2"/>
    <dgm:cxn modelId="{FF2D90EA-839B-4AEA-8A2A-34927804BE8B}" type="presParOf" srcId="{99782C0D-76D7-4FB2-A5C1-64375AF0BBF8}" destId="{AD8C924E-CF2E-43B9-BDD0-639206E14F4A}" srcOrd="0" destOrd="0" presId="urn:microsoft.com/office/officeart/2005/8/layout/vList2"/>
    <dgm:cxn modelId="{227B9FFE-61AF-4A95-A2D8-C5D1723A1EFF}" type="presParOf" srcId="{99782C0D-76D7-4FB2-A5C1-64375AF0BBF8}" destId="{B7643B45-A1C1-49B6-903E-94712A8B66EA}" srcOrd="1" destOrd="0" presId="urn:microsoft.com/office/officeart/2005/8/layout/vList2"/>
    <dgm:cxn modelId="{61E8890B-77EF-40C6-AB30-45E9428A98E5}" type="presParOf" srcId="{99782C0D-76D7-4FB2-A5C1-64375AF0BBF8}" destId="{0028F0A1-6ADF-456E-9698-8AB011A0B4A3}" srcOrd="2" destOrd="0" presId="urn:microsoft.com/office/officeart/2005/8/layout/vList2"/>
    <dgm:cxn modelId="{35C63F60-7FED-4ED2-9916-4ECDD8BB84DC}" type="presParOf" srcId="{99782C0D-76D7-4FB2-A5C1-64375AF0BBF8}" destId="{F4273BA8-81AA-4DB8-B7CB-683C7EBBF204}" srcOrd="3" destOrd="0" presId="urn:microsoft.com/office/officeart/2005/8/layout/vList2"/>
    <dgm:cxn modelId="{FF14363A-DBC8-4D69-BF19-49662C490AD8}" type="presParOf" srcId="{99782C0D-76D7-4FB2-A5C1-64375AF0BBF8}" destId="{4BDA1AE4-B8F3-422E-B0D7-F90F56E8990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DF3F91-8067-4AF1-8426-D1E43177446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7EB9552-A67F-4D60-B8F5-64CFB4F30875}">
      <dgm:prSet/>
      <dgm:spPr/>
      <dgm:t>
        <a:bodyPr/>
        <a:lstStyle/>
        <a:p>
          <a:r>
            <a:rPr lang="en-GB"/>
            <a:t>- they must be justifiable and be appropriate to the situation or the organization addressed;</a:t>
          </a:r>
          <a:endParaRPr lang="en-US"/>
        </a:p>
      </dgm:t>
    </dgm:pt>
    <dgm:pt modelId="{53EC76B5-37BB-446B-8FB6-1D42D93624F0}" type="parTrans" cxnId="{20C7C732-62B3-488E-BA04-C0377CCEBD27}">
      <dgm:prSet/>
      <dgm:spPr/>
      <dgm:t>
        <a:bodyPr/>
        <a:lstStyle/>
        <a:p>
          <a:endParaRPr lang="en-US"/>
        </a:p>
      </dgm:t>
    </dgm:pt>
    <dgm:pt modelId="{11295EFC-1A83-4BF7-A0BA-65B2A7817720}" type="sibTrans" cxnId="{20C7C732-62B3-488E-BA04-C0377CCEBD27}">
      <dgm:prSet/>
      <dgm:spPr/>
      <dgm:t>
        <a:bodyPr/>
        <a:lstStyle/>
        <a:p>
          <a:endParaRPr lang="en-US"/>
        </a:p>
      </dgm:t>
    </dgm:pt>
    <dgm:pt modelId="{52F01D25-E091-4D23-B0EA-61D691B3A80D}">
      <dgm:prSet/>
      <dgm:spPr/>
      <dgm:t>
        <a:bodyPr/>
        <a:lstStyle/>
        <a:p>
          <a:r>
            <a:rPr lang="en-GB"/>
            <a:t>- to produce results of the type that allow the understanding of the nature of the risk and the way in which it can be treated;</a:t>
          </a:r>
          <a:endParaRPr lang="en-US"/>
        </a:p>
      </dgm:t>
    </dgm:pt>
    <dgm:pt modelId="{BD1CFF65-07E9-40AA-99E9-4246EBFDF4F9}" type="parTrans" cxnId="{493A9079-5383-4482-9EB2-AB2FC5CEAAB1}">
      <dgm:prSet/>
      <dgm:spPr/>
      <dgm:t>
        <a:bodyPr/>
        <a:lstStyle/>
        <a:p>
          <a:endParaRPr lang="en-US"/>
        </a:p>
      </dgm:t>
    </dgm:pt>
    <dgm:pt modelId="{F99CC65C-1995-45C1-BFC1-74B5F8C73696}" type="sibTrans" cxnId="{493A9079-5383-4482-9EB2-AB2FC5CEAAB1}">
      <dgm:prSet/>
      <dgm:spPr/>
      <dgm:t>
        <a:bodyPr/>
        <a:lstStyle/>
        <a:p>
          <a:endParaRPr lang="en-US"/>
        </a:p>
      </dgm:t>
    </dgm:pt>
    <dgm:pt modelId="{A8CDF601-759A-441E-A2C1-B38B5334302D}">
      <dgm:prSet/>
      <dgm:spPr/>
      <dgm:t>
        <a:bodyPr/>
        <a:lstStyle/>
        <a:p>
          <a:r>
            <a:rPr lang="en-GB"/>
            <a:t>- to be able to be used in an easy-to-follow manner, to be verifiable and applicable later;</a:t>
          </a:r>
          <a:endParaRPr lang="en-US"/>
        </a:p>
      </dgm:t>
    </dgm:pt>
    <dgm:pt modelId="{EDB027E9-1623-4E64-BE1E-6CE83D920AF6}" type="parTrans" cxnId="{49ECB718-3089-484F-ABBC-8CCC98F4A526}">
      <dgm:prSet/>
      <dgm:spPr/>
      <dgm:t>
        <a:bodyPr/>
        <a:lstStyle/>
        <a:p>
          <a:endParaRPr lang="en-US"/>
        </a:p>
      </dgm:t>
    </dgm:pt>
    <dgm:pt modelId="{D7B41377-D9BD-456D-8F34-1819E230D66F}" type="sibTrans" cxnId="{49ECB718-3089-484F-ABBC-8CCC98F4A526}">
      <dgm:prSet/>
      <dgm:spPr/>
      <dgm:t>
        <a:bodyPr/>
        <a:lstStyle/>
        <a:p>
          <a:endParaRPr lang="en-US"/>
        </a:p>
      </dgm:t>
    </dgm:pt>
    <dgm:pt modelId="{BCAD91CB-353D-4041-9DFD-A839DA0F412C}" type="pres">
      <dgm:prSet presAssocID="{DEDF3F91-8067-4AF1-8426-D1E431774467}" presName="outerComposite" presStyleCnt="0">
        <dgm:presLayoutVars>
          <dgm:chMax val="5"/>
          <dgm:dir/>
          <dgm:resizeHandles val="exact"/>
        </dgm:presLayoutVars>
      </dgm:prSet>
      <dgm:spPr/>
    </dgm:pt>
    <dgm:pt modelId="{4C021DA0-1860-419C-AD56-E6F99053BDEC}" type="pres">
      <dgm:prSet presAssocID="{DEDF3F91-8067-4AF1-8426-D1E431774467}" presName="dummyMaxCanvas" presStyleCnt="0">
        <dgm:presLayoutVars/>
      </dgm:prSet>
      <dgm:spPr/>
    </dgm:pt>
    <dgm:pt modelId="{2A283E33-6A39-44A1-BB04-3A8B7D9F4FAF}" type="pres">
      <dgm:prSet presAssocID="{DEDF3F91-8067-4AF1-8426-D1E431774467}" presName="ThreeNodes_1" presStyleLbl="node1" presStyleIdx="0" presStyleCnt="3">
        <dgm:presLayoutVars>
          <dgm:bulletEnabled val="1"/>
        </dgm:presLayoutVars>
      </dgm:prSet>
      <dgm:spPr/>
    </dgm:pt>
    <dgm:pt modelId="{1368A12A-95C5-4CA0-9C31-F77390B0F800}" type="pres">
      <dgm:prSet presAssocID="{DEDF3F91-8067-4AF1-8426-D1E431774467}" presName="ThreeNodes_2" presStyleLbl="node1" presStyleIdx="1" presStyleCnt="3">
        <dgm:presLayoutVars>
          <dgm:bulletEnabled val="1"/>
        </dgm:presLayoutVars>
      </dgm:prSet>
      <dgm:spPr/>
    </dgm:pt>
    <dgm:pt modelId="{D7E03A1E-02CB-4FDE-B022-CD06765D7A64}" type="pres">
      <dgm:prSet presAssocID="{DEDF3F91-8067-4AF1-8426-D1E431774467}" presName="ThreeNodes_3" presStyleLbl="node1" presStyleIdx="2" presStyleCnt="3">
        <dgm:presLayoutVars>
          <dgm:bulletEnabled val="1"/>
        </dgm:presLayoutVars>
      </dgm:prSet>
      <dgm:spPr/>
    </dgm:pt>
    <dgm:pt modelId="{B0F540B8-A2BC-48D9-A284-B9EE9FE63840}" type="pres">
      <dgm:prSet presAssocID="{DEDF3F91-8067-4AF1-8426-D1E431774467}" presName="ThreeConn_1-2" presStyleLbl="fgAccFollowNode1" presStyleIdx="0" presStyleCnt="2">
        <dgm:presLayoutVars>
          <dgm:bulletEnabled val="1"/>
        </dgm:presLayoutVars>
      </dgm:prSet>
      <dgm:spPr/>
    </dgm:pt>
    <dgm:pt modelId="{CDBF5F59-56D9-431F-AA7F-60C748382A7D}" type="pres">
      <dgm:prSet presAssocID="{DEDF3F91-8067-4AF1-8426-D1E431774467}" presName="ThreeConn_2-3" presStyleLbl="fgAccFollowNode1" presStyleIdx="1" presStyleCnt="2">
        <dgm:presLayoutVars>
          <dgm:bulletEnabled val="1"/>
        </dgm:presLayoutVars>
      </dgm:prSet>
      <dgm:spPr/>
    </dgm:pt>
    <dgm:pt modelId="{C995BD56-9D7D-4681-B33A-A47C4D1D64AE}" type="pres">
      <dgm:prSet presAssocID="{DEDF3F91-8067-4AF1-8426-D1E431774467}" presName="ThreeNodes_1_text" presStyleLbl="node1" presStyleIdx="2" presStyleCnt="3">
        <dgm:presLayoutVars>
          <dgm:bulletEnabled val="1"/>
        </dgm:presLayoutVars>
      </dgm:prSet>
      <dgm:spPr/>
    </dgm:pt>
    <dgm:pt modelId="{55B223F1-93AA-478E-831B-05833EC94FB1}" type="pres">
      <dgm:prSet presAssocID="{DEDF3F91-8067-4AF1-8426-D1E431774467}" presName="ThreeNodes_2_text" presStyleLbl="node1" presStyleIdx="2" presStyleCnt="3">
        <dgm:presLayoutVars>
          <dgm:bulletEnabled val="1"/>
        </dgm:presLayoutVars>
      </dgm:prSet>
      <dgm:spPr/>
    </dgm:pt>
    <dgm:pt modelId="{0E42378B-59E3-4478-B1BF-AF6993747B64}" type="pres">
      <dgm:prSet presAssocID="{DEDF3F91-8067-4AF1-8426-D1E431774467}" presName="ThreeNodes_3_text" presStyleLbl="node1" presStyleIdx="2" presStyleCnt="3">
        <dgm:presLayoutVars>
          <dgm:bulletEnabled val="1"/>
        </dgm:presLayoutVars>
      </dgm:prSet>
      <dgm:spPr/>
    </dgm:pt>
  </dgm:ptLst>
  <dgm:cxnLst>
    <dgm:cxn modelId="{87731903-2432-41F3-98C8-C3BB15549E10}" type="presOf" srcId="{A8CDF601-759A-441E-A2C1-B38B5334302D}" destId="{D7E03A1E-02CB-4FDE-B022-CD06765D7A64}" srcOrd="0" destOrd="0" presId="urn:microsoft.com/office/officeart/2005/8/layout/vProcess5"/>
    <dgm:cxn modelId="{49ECB718-3089-484F-ABBC-8CCC98F4A526}" srcId="{DEDF3F91-8067-4AF1-8426-D1E431774467}" destId="{A8CDF601-759A-441E-A2C1-B38B5334302D}" srcOrd="2" destOrd="0" parTransId="{EDB027E9-1623-4E64-BE1E-6CE83D920AF6}" sibTransId="{D7B41377-D9BD-456D-8F34-1819E230D66F}"/>
    <dgm:cxn modelId="{EB53321D-AEBA-4A63-B86F-FB32DBC997A3}" type="presOf" srcId="{A8CDF601-759A-441E-A2C1-B38B5334302D}" destId="{0E42378B-59E3-4478-B1BF-AF6993747B64}" srcOrd="1" destOrd="0" presId="urn:microsoft.com/office/officeart/2005/8/layout/vProcess5"/>
    <dgm:cxn modelId="{867A162C-0312-4931-A77F-3CE0A64932BE}" type="presOf" srcId="{11295EFC-1A83-4BF7-A0BA-65B2A7817720}" destId="{B0F540B8-A2BC-48D9-A284-B9EE9FE63840}" srcOrd="0" destOrd="0" presId="urn:microsoft.com/office/officeart/2005/8/layout/vProcess5"/>
    <dgm:cxn modelId="{20C7C732-62B3-488E-BA04-C0377CCEBD27}" srcId="{DEDF3F91-8067-4AF1-8426-D1E431774467}" destId="{B7EB9552-A67F-4D60-B8F5-64CFB4F30875}" srcOrd="0" destOrd="0" parTransId="{53EC76B5-37BB-446B-8FB6-1D42D93624F0}" sibTransId="{11295EFC-1A83-4BF7-A0BA-65B2A7817720}"/>
    <dgm:cxn modelId="{6CFCD06B-B8C3-4BC6-AC7B-52225D97D1E0}" type="presOf" srcId="{52F01D25-E091-4D23-B0EA-61D691B3A80D}" destId="{55B223F1-93AA-478E-831B-05833EC94FB1}" srcOrd="1" destOrd="0" presId="urn:microsoft.com/office/officeart/2005/8/layout/vProcess5"/>
    <dgm:cxn modelId="{7D834E54-00A3-4A3C-A296-D2285D73EC4D}" type="presOf" srcId="{DEDF3F91-8067-4AF1-8426-D1E431774467}" destId="{BCAD91CB-353D-4041-9DFD-A839DA0F412C}" srcOrd="0" destOrd="0" presId="urn:microsoft.com/office/officeart/2005/8/layout/vProcess5"/>
    <dgm:cxn modelId="{68920658-A65E-457C-920A-EFDF57A93A2E}" type="presOf" srcId="{B7EB9552-A67F-4D60-B8F5-64CFB4F30875}" destId="{2A283E33-6A39-44A1-BB04-3A8B7D9F4FAF}" srcOrd="0" destOrd="0" presId="urn:microsoft.com/office/officeart/2005/8/layout/vProcess5"/>
    <dgm:cxn modelId="{30E92479-7EE2-4A13-A997-99DE36CD2F8E}" type="presOf" srcId="{B7EB9552-A67F-4D60-B8F5-64CFB4F30875}" destId="{C995BD56-9D7D-4681-B33A-A47C4D1D64AE}" srcOrd="1" destOrd="0" presId="urn:microsoft.com/office/officeart/2005/8/layout/vProcess5"/>
    <dgm:cxn modelId="{493A9079-5383-4482-9EB2-AB2FC5CEAAB1}" srcId="{DEDF3F91-8067-4AF1-8426-D1E431774467}" destId="{52F01D25-E091-4D23-B0EA-61D691B3A80D}" srcOrd="1" destOrd="0" parTransId="{BD1CFF65-07E9-40AA-99E9-4246EBFDF4F9}" sibTransId="{F99CC65C-1995-45C1-BFC1-74B5F8C73696}"/>
    <dgm:cxn modelId="{8CC51C90-6B7F-440B-828A-4A43C0E9A481}" type="presOf" srcId="{F99CC65C-1995-45C1-BFC1-74B5F8C73696}" destId="{CDBF5F59-56D9-431F-AA7F-60C748382A7D}" srcOrd="0" destOrd="0" presId="urn:microsoft.com/office/officeart/2005/8/layout/vProcess5"/>
    <dgm:cxn modelId="{3EFCB0F5-292E-4466-A03E-4C30BCB37258}" type="presOf" srcId="{52F01D25-E091-4D23-B0EA-61D691B3A80D}" destId="{1368A12A-95C5-4CA0-9C31-F77390B0F800}" srcOrd="0" destOrd="0" presId="urn:microsoft.com/office/officeart/2005/8/layout/vProcess5"/>
    <dgm:cxn modelId="{D3675F64-FCFD-4D2C-BB1E-29A56F05C889}" type="presParOf" srcId="{BCAD91CB-353D-4041-9DFD-A839DA0F412C}" destId="{4C021DA0-1860-419C-AD56-E6F99053BDEC}" srcOrd="0" destOrd="0" presId="urn:microsoft.com/office/officeart/2005/8/layout/vProcess5"/>
    <dgm:cxn modelId="{73DBD197-798F-435A-B8D0-C971F37B1223}" type="presParOf" srcId="{BCAD91CB-353D-4041-9DFD-A839DA0F412C}" destId="{2A283E33-6A39-44A1-BB04-3A8B7D9F4FAF}" srcOrd="1" destOrd="0" presId="urn:microsoft.com/office/officeart/2005/8/layout/vProcess5"/>
    <dgm:cxn modelId="{4D907E7D-05C6-4592-BB75-EE588AFF2567}" type="presParOf" srcId="{BCAD91CB-353D-4041-9DFD-A839DA0F412C}" destId="{1368A12A-95C5-4CA0-9C31-F77390B0F800}" srcOrd="2" destOrd="0" presId="urn:microsoft.com/office/officeart/2005/8/layout/vProcess5"/>
    <dgm:cxn modelId="{C498B724-C644-4ABB-A888-A6E79F00163C}" type="presParOf" srcId="{BCAD91CB-353D-4041-9DFD-A839DA0F412C}" destId="{D7E03A1E-02CB-4FDE-B022-CD06765D7A64}" srcOrd="3" destOrd="0" presId="urn:microsoft.com/office/officeart/2005/8/layout/vProcess5"/>
    <dgm:cxn modelId="{7435FF9C-6362-4C81-AF62-C7B5EEF01674}" type="presParOf" srcId="{BCAD91CB-353D-4041-9DFD-A839DA0F412C}" destId="{B0F540B8-A2BC-48D9-A284-B9EE9FE63840}" srcOrd="4" destOrd="0" presId="urn:microsoft.com/office/officeart/2005/8/layout/vProcess5"/>
    <dgm:cxn modelId="{42410DCE-ACCD-45A6-8437-6B348C501C48}" type="presParOf" srcId="{BCAD91CB-353D-4041-9DFD-A839DA0F412C}" destId="{CDBF5F59-56D9-431F-AA7F-60C748382A7D}" srcOrd="5" destOrd="0" presId="urn:microsoft.com/office/officeart/2005/8/layout/vProcess5"/>
    <dgm:cxn modelId="{26EA3AA0-B3EC-4B29-9F04-7F62A7491F26}" type="presParOf" srcId="{BCAD91CB-353D-4041-9DFD-A839DA0F412C}" destId="{C995BD56-9D7D-4681-B33A-A47C4D1D64AE}" srcOrd="6" destOrd="0" presId="urn:microsoft.com/office/officeart/2005/8/layout/vProcess5"/>
    <dgm:cxn modelId="{70AD1286-838B-4A49-A49B-669AB66D00AB}" type="presParOf" srcId="{BCAD91CB-353D-4041-9DFD-A839DA0F412C}" destId="{55B223F1-93AA-478E-831B-05833EC94FB1}" srcOrd="7" destOrd="0" presId="urn:microsoft.com/office/officeart/2005/8/layout/vProcess5"/>
    <dgm:cxn modelId="{8E5EED31-EDCA-47E1-8C53-86EACA6CC952}" type="presParOf" srcId="{BCAD91CB-353D-4041-9DFD-A839DA0F412C}" destId="{0E42378B-59E3-4478-B1BF-AF6993747B64}"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2B0760-B4E6-4EB5-8973-F06BA0FE0F98}"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660046D1-A4AB-49B1-AAA5-AF07496427F4}">
      <dgm:prSet/>
      <dgm:spPr/>
      <dgm:t>
        <a:bodyPr/>
        <a:lstStyle/>
        <a:p>
          <a:r>
            <a:rPr lang="en-GB"/>
            <a:t>Risk prioritization method to decide which should be addressed first.</a:t>
          </a:r>
          <a:endParaRPr lang="en-US"/>
        </a:p>
      </dgm:t>
    </dgm:pt>
    <dgm:pt modelId="{1A26710C-BA94-4AEC-9377-BE7A751CDC56}" type="parTrans" cxnId="{A71019BA-14DB-46EE-8F2E-7F43C263202E}">
      <dgm:prSet/>
      <dgm:spPr/>
      <dgm:t>
        <a:bodyPr/>
        <a:lstStyle/>
        <a:p>
          <a:endParaRPr lang="en-US"/>
        </a:p>
      </dgm:t>
    </dgm:pt>
    <dgm:pt modelId="{02A2A75D-DA81-489F-B642-549FFFE843E3}" type="sibTrans" cxnId="{A71019BA-14DB-46EE-8F2E-7F43C263202E}">
      <dgm:prSet/>
      <dgm:spPr/>
      <dgm:t>
        <a:bodyPr/>
        <a:lstStyle/>
        <a:p>
          <a:endParaRPr lang="en-US"/>
        </a:p>
      </dgm:t>
    </dgm:pt>
    <dgm:pt modelId="{55EBB7A9-BA9D-48B6-90EA-BC20BADEEA92}">
      <dgm:prSet/>
      <dgm:spPr/>
      <dgm:t>
        <a:bodyPr/>
        <a:lstStyle/>
        <a:p>
          <a:r>
            <a:rPr lang="en-GB"/>
            <a:t>"Qualitative" denotes subjectivism.</a:t>
          </a:r>
          <a:endParaRPr lang="en-US"/>
        </a:p>
      </dgm:t>
    </dgm:pt>
    <dgm:pt modelId="{DB7DB77A-B6D4-4C52-9884-A6B00CB03158}" type="parTrans" cxnId="{8B43BE36-D108-4C03-A6BE-6BBDEE7397A3}">
      <dgm:prSet/>
      <dgm:spPr/>
      <dgm:t>
        <a:bodyPr/>
        <a:lstStyle/>
        <a:p>
          <a:endParaRPr lang="en-US"/>
        </a:p>
      </dgm:t>
    </dgm:pt>
    <dgm:pt modelId="{D4243AAE-5C01-4D1F-BBF1-21A52D8C10E7}" type="sibTrans" cxnId="{8B43BE36-D108-4C03-A6BE-6BBDEE7397A3}">
      <dgm:prSet/>
      <dgm:spPr/>
      <dgm:t>
        <a:bodyPr/>
        <a:lstStyle/>
        <a:p>
          <a:endParaRPr lang="en-US"/>
        </a:p>
      </dgm:t>
    </dgm:pt>
    <dgm:pt modelId="{6887B3E7-38C4-43D8-A923-E0CFF4D1F800}">
      <dgm:prSet/>
      <dgm:spPr/>
      <dgm:t>
        <a:bodyPr/>
        <a:lstStyle/>
        <a:p>
          <a:r>
            <a:rPr lang="en-GB"/>
            <a:t>Evaluation of each risk event based on impact and probability.</a:t>
          </a:r>
          <a:endParaRPr lang="en-US"/>
        </a:p>
      </dgm:t>
    </dgm:pt>
    <dgm:pt modelId="{028CE2C1-AAD8-4725-BC10-92556FC62E02}" type="parTrans" cxnId="{57646506-5D8D-4574-907E-2CA2AE0FBF1E}">
      <dgm:prSet/>
      <dgm:spPr/>
      <dgm:t>
        <a:bodyPr/>
        <a:lstStyle/>
        <a:p>
          <a:endParaRPr lang="en-US"/>
        </a:p>
      </dgm:t>
    </dgm:pt>
    <dgm:pt modelId="{4D4CF43C-92B7-455A-9E03-C958AF1FF3E5}" type="sibTrans" cxnId="{57646506-5D8D-4574-907E-2CA2AE0FBF1E}">
      <dgm:prSet/>
      <dgm:spPr/>
      <dgm:t>
        <a:bodyPr/>
        <a:lstStyle/>
        <a:p>
          <a:endParaRPr lang="en-US"/>
        </a:p>
      </dgm:t>
    </dgm:pt>
    <dgm:pt modelId="{DED89282-6F81-448B-8116-2D270749983B}">
      <dgm:prSet/>
      <dgm:spPr/>
      <dgm:t>
        <a:bodyPr/>
        <a:lstStyle/>
        <a:p>
          <a:r>
            <a:rPr lang="en-GB"/>
            <a:t>Evaluation of the quality of the information held.</a:t>
          </a:r>
          <a:endParaRPr lang="en-US"/>
        </a:p>
      </dgm:t>
    </dgm:pt>
    <dgm:pt modelId="{C3A8DBAA-0336-4ECE-8CF3-8D702C70A721}" type="parTrans" cxnId="{CEAFF6B9-0C04-4F95-A381-17B648DB882F}">
      <dgm:prSet/>
      <dgm:spPr/>
      <dgm:t>
        <a:bodyPr/>
        <a:lstStyle/>
        <a:p>
          <a:endParaRPr lang="en-US"/>
        </a:p>
      </dgm:t>
    </dgm:pt>
    <dgm:pt modelId="{452A1A36-0000-4312-88A6-B723BD1195FD}" type="sibTrans" cxnId="{CEAFF6B9-0C04-4F95-A381-17B648DB882F}">
      <dgm:prSet/>
      <dgm:spPr/>
      <dgm:t>
        <a:bodyPr/>
        <a:lstStyle/>
        <a:p>
          <a:endParaRPr lang="en-US"/>
        </a:p>
      </dgm:t>
    </dgm:pt>
    <dgm:pt modelId="{52EB95D6-A450-4ED8-A24E-7A729600E2ED}" type="pres">
      <dgm:prSet presAssocID="{062B0760-B4E6-4EB5-8973-F06BA0FE0F98}" presName="outerComposite" presStyleCnt="0">
        <dgm:presLayoutVars>
          <dgm:chMax val="5"/>
          <dgm:dir/>
          <dgm:resizeHandles val="exact"/>
        </dgm:presLayoutVars>
      </dgm:prSet>
      <dgm:spPr/>
    </dgm:pt>
    <dgm:pt modelId="{0F2E61CC-916E-4577-865B-3873D8774A8E}" type="pres">
      <dgm:prSet presAssocID="{062B0760-B4E6-4EB5-8973-F06BA0FE0F98}" presName="dummyMaxCanvas" presStyleCnt="0">
        <dgm:presLayoutVars/>
      </dgm:prSet>
      <dgm:spPr/>
    </dgm:pt>
    <dgm:pt modelId="{2BEA4027-7B53-4FE2-8B88-AD5A6A5AE385}" type="pres">
      <dgm:prSet presAssocID="{062B0760-B4E6-4EB5-8973-F06BA0FE0F98}" presName="FourNodes_1" presStyleLbl="node1" presStyleIdx="0" presStyleCnt="4">
        <dgm:presLayoutVars>
          <dgm:bulletEnabled val="1"/>
        </dgm:presLayoutVars>
      </dgm:prSet>
      <dgm:spPr/>
    </dgm:pt>
    <dgm:pt modelId="{A9EC8C16-F2A8-4C04-8FB6-936C6955C9CB}" type="pres">
      <dgm:prSet presAssocID="{062B0760-B4E6-4EB5-8973-F06BA0FE0F98}" presName="FourNodes_2" presStyleLbl="node1" presStyleIdx="1" presStyleCnt="4">
        <dgm:presLayoutVars>
          <dgm:bulletEnabled val="1"/>
        </dgm:presLayoutVars>
      </dgm:prSet>
      <dgm:spPr/>
    </dgm:pt>
    <dgm:pt modelId="{D9AD20FE-2AB6-4A4D-A3DF-765C86D04BA4}" type="pres">
      <dgm:prSet presAssocID="{062B0760-B4E6-4EB5-8973-F06BA0FE0F98}" presName="FourNodes_3" presStyleLbl="node1" presStyleIdx="2" presStyleCnt="4">
        <dgm:presLayoutVars>
          <dgm:bulletEnabled val="1"/>
        </dgm:presLayoutVars>
      </dgm:prSet>
      <dgm:spPr/>
    </dgm:pt>
    <dgm:pt modelId="{231A978C-ED96-416F-8A6C-674721C56718}" type="pres">
      <dgm:prSet presAssocID="{062B0760-B4E6-4EB5-8973-F06BA0FE0F98}" presName="FourNodes_4" presStyleLbl="node1" presStyleIdx="3" presStyleCnt="4">
        <dgm:presLayoutVars>
          <dgm:bulletEnabled val="1"/>
        </dgm:presLayoutVars>
      </dgm:prSet>
      <dgm:spPr/>
    </dgm:pt>
    <dgm:pt modelId="{A240CDA8-D498-441C-90AB-68389704588E}" type="pres">
      <dgm:prSet presAssocID="{062B0760-B4E6-4EB5-8973-F06BA0FE0F98}" presName="FourConn_1-2" presStyleLbl="fgAccFollowNode1" presStyleIdx="0" presStyleCnt="3">
        <dgm:presLayoutVars>
          <dgm:bulletEnabled val="1"/>
        </dgm:presLayoutVars>
      </dgm:prSet>
      <dgm:spPr/>
    </dgm:pt>
    <dgm:pt modelId="{74692257-57EC-4F78-A886-767588EDE581}" type="pres">
      <dgm:prSet presAssocID="{062B0760-B4E6-4EB5-8973-F06BA0FE0F98}" presName="FourConn_2-3" presStyleLbl="fgAccFollowNode1" presStyleIdx="1" presStyleCnt="3">
        <dgm:presLayoutVars>
          <dgm:bulletEnabled val="1"/>
        </dgm:presLayoutVars>
      </dgm:prSet>
      <dgm:spPr/>
    </dgm:pt>
    <dgm:pt modelId="{FAFAC3CD-0617-4A15-8137-68D719BC9FF2}" type="pres">
      <dgm:prSet presAssocID="{062B0760-B4E6-4EB5-8973-F06BA0FE0F98}" presName="FourConn_3-4" presStyleLbl="fgAccFollowNode1" presStyleIdx="2" presStyleCnt="3">
        <dgm:presLayoutVars>
          <dgm:bulletEnabled val="1"/>
        </dgm:presLayoutVars>
      </dgm:prSet>
      <dgm:spPr/>
    </dgm:pt>
    <dgm:pt modelId="{8080A9F3-6A59-4A2E-8055-0053A74540CE}" type="pres">
      <dgm:prSet presAssocID="{062B0760-B4E6-4EB5-8973-F06BA0FE0F98}" presName="FourNodes_1_text" presStyleLbl="node1" presStyleIdx="3" presStyleCnt="4">
        <dgm:presLayoutVars>
          <dgm:bulletEnabled val="1"/>
        </dgm:presLayoutVars>
      </dgm:prSet>
      <dgm:spPr/>
    </dgm:pt>
    <dgm:pt modelId="{34E71A69-790B-47FA-9292-FD581663352D}" type="pres">
      <dgm:prSet presAssocID="{062B0760-B4E6-4EB5-8973-F06BA0FE0F98}" presName="FourNodes_2_text" presStyleLbl="node1" presStyleIdx="3" presStyleCnt="4">
        <dgm:presLayoutVars>
          <dgm:bulletEnabled val="1"/>
        </dgm:presLayoutVars>
      </dgm:prSet>
      <dgm:spPr/>
    </dgm:pt>
    <dgm:pt modelId="{8897F532-342C-41B2-933F-0108E5D4A68B}" type="pres">
      <dgm:prSet presAssocID="{062B0760-B4E6-4EB5-8973-F06BA0FE0F98}" presName="FourNodes_3_text" presStyleLbl="node1" presStyleIdx="3" presStyleCnt="4">
        <dgm:presLayoutVars>
          <dgm:bulletEnabled val="1"/>
        </dgm:presLayoutVars>
      </dgm:prSet>
      <dgm:spPr/>
    </dgm:pt>
    <dgm:pt modelId="{745DF1D9-9518-416E-B23D-520D8BD97C77}" type="pres">
      <dgm:prSet presAssocID="{062B0760-B4E6-4EB5-8973-F06BA0FE0F98}" presName="FourNodes_4_text" presStyleLbl="node1" presStyleIdx="3" presStyleCnt="4">
        <dgm:presLayoutVars>
          <dgm:bulletEnabled val="1"/>
        </dgm:presLayoutVars>
      </dgm:prSet>
      <dgm:spPr/>
    </dgm:pt>
  </dgm:ptLst>
  <dgm:cxnLst>
    <dgm:cxn modelId="{57646506-5D8D-4574-907E-2CA2AE0FBF1E}" srcId="{062B0760-B4E6-4EB5-8973-F06BA0FE0F98}" destId="{6887B3E7-38C4-43D8-A923-E0CFF4D1F800}" srcOrd="2" destOrd="0" parTransId="{028CE2C1-AAD8-4725-BC10-92556FC62E02}" sibTransId="{4D4CF43C-92B7-455A-9E03-C958AF1FF3E5}"/>
    <dgm:cxn modelId="{FE9E481A-8B82-4D7C-AC31-88ABD32A9AC0}" type="presOf" srcId="{6887B3E7-38C4-43D8-A923-E0CFF4D1F800}" destId="{8897F532-342C-41B2-933F-0108E5D4A68B}" srcOrd="1" destOrd="0" presId="urn:microsoft.com/office/officeart/2005/8/layout/vProcess5"/>
    <dgm:cxn modelId="{E8024032-822F-4EC9-9001-59824032F170}" type="presOf" srcId="{DED89282-6F81-448B-8116-2D270749983B}" destId="{745DF1D9-9518-416E-B23D-520D8BD97C77}" srcOrd="1" destOrd="0" presId="urn:microsoft.com/office/officeart/2005/8/layout/vProcess5"/>
    <dgm:cxn modelId="{8B43BE36-D108-4C03-A6BE-6BBDEE7397A3}" srcId="{062B0760-B4E6-4EB5-8973-F06BA0FE0F98}" destId="{55EBB7A9-BA9D-48B6-90EA-BC20BADEEA92}" srcOrd="1" destOrd="0" parTransId="{DB7DB77A-B6D4-4C52-9884-A6B00CB03158}" sibTransId="{D4243AAE-5C01-4D1F-BBF1-21A52D8C10E7}"/>
    <dgm:cxn modelId="{F9636E46-83BC-4896-BC26-DA5C41689811}" type="presOf" srcId="{660046D1-A4AB-49B1-AAA5-AF07496427F4}" destId="{2BEA4027-7B53-4FE2-8B88-AD5A6A5AE385}" srcOrd="0" destOrd="0" presId="urn:microsoft.com/office/officeart/2005/8/layout/vProcess5"/>
    <dgm:cxn modelId="{6FDB8053-C3BE-4456-AFD7-53E0D4B7025F}" type="presOf" srcId="{4D4CF43C-92B7-455A-9E03-C958AF1FF3E5}" destId="{FAFAC3CD-0617-4A15-8137-68D719BC9FF2}" srcOrd="0" destOrd="0" presId="urn:microsoft.com/office/officeart/2005/8/layout/vProcess5"/>
    <dgm:cxn modelId="{EB93468A-F4DF-452F-B67F-E030C0FA829F}" type="presOf" srcId="{02A2A75D-DA81-489F-B642-549FFFE843E3}" destId="{A240CDA8-D498-441C-90AB-68389704588E}" srcOrd="0" destOrd="0" presId="urn:microsoft.com/office/officeart/2005/8/layout/vProcess5"/>
    <dgm:cxn modelId="{20F9F792-84A9-413F-9556-8A4764E398F2}" type="presOf" srcId="{DED89282-6F81-448B-8116-2D270749983B}" destId="{231A978C-ED96-416F-8A6C-674721C56718}" srcOrd="0" destOrd="0" presId="urn:microsoft.com/office/officeart/2005/8/layout/vProcess5"/>
    <dgm:cxn modelId="{DBE36D99-A9EC-4300-A569-8FB7E9222E6A}" type="presOf" srcId="{660046D1-A4AB-49B1-AAA5-AF07496427F4}" destId="{8080A9F3-6A59-4A2E-8055-0053A74540CE}" srcOrd="1" destOrd="0" presId="urn:microsoft.com/office/officeart/2005/8/layout/vProcess5"/>
    <dgm:cxn modelId="{4E905799-4C8A-469B-9F02-59F68D24EB6F}" type="presOf" srcId="{062B0760-B4E6-4EB5-8973-F06BA0FE0F98}" destId="{52EB95D6-A450-4ED8-A24E-7A729600E2ED}" srcOrd="0" destOrd="0" presId="urn:microsoft.com/office/officeart/2005/8/layout/vProcess5"/>
    <dgm:cxn modelId="{60A50EA9-C729-4060-B1CA-7427976F381F}" type="presOf" srcId="{D4243AAE-5C01-4D1F-BBF1-21A52D8C10E7}" destId="{74692257-57EC-4F78-A886-767588EDE581}" srcOrd="0" destOrd="0" presId="urn:microsoft.com/office/officeart/2005/8/layout/vProcess5"/>
    <dgm:cxn modelId="{4E57F4AC-C051-49DC-9F9E-55BE68143D3C}" type="presOf" srcId="{55EBB7A9-BA9D-48B6-90EA-BC20BADEEA92}" destId="{34E71A69-790B-47FA-9292-FD581663352D}" srcOrd="1" destOrd="0" presId="urn:microsoft.com/office/officeart/2005/8/layout/vProcess5"/>
    <dgm:cxn modelId="{CEAFF6B9-0C04-4F95-A381-17B648DB882F}" srcId="{062B0760-B4E6-4EB5-8973-F06BA0FE0F98}" destId="{DED89282-6F81-448B-8116-2D270749983B}" srcOrd="3" destOrd="0" parTransId="{C3A8DBAA-0336-4ECE-8CF3-8D702C70A721}" sibTransId="{452A1A36-0000-4312-88A6-B723BD1195FD}"/>
    <dgm:cxn modelId="{A71019BA-14DB-46EE-8F2E-7F43C263202E}" srcId="{062B0760-B4E6-4EB5-8973-F06BA0FE0F98}" destId="{660046D1-A4AB-49B1-AAA5-AF07496427F4}" srcOrd="0" destOrd="0" parTransId="{1A26710C-BA94-4AEC-9377-BE7A751CDC56}" sibTransId="{02A2A75D-DA81-489F-B642-549FFFE843E3}"/>
    <dgm:cxn modelId="{56C53BDE-C228-4E00-893A-0354DF7401C3}" type="presOf" srcId="{6887B3E7-38C4-43D8-A923-E0CFF4D1F800}" destId="{D9AD20FE-2AB6-4A4D-A3DF-765C86D04BA4}" srcOrd="0" destOrd="0" presId="urn:microsoft.com/office/officeart/2005/8/layout/vProcess5"/>
    <dgm:cxn modelId="{0CBBCAEE-1E89-482F-B773-213FD429928C}" type="presOf" srcId="{55EBB7A9-BA9D-48B6-90EA-BC20BADEEA92}" destId="{A9EC8C16-F2A8-4C04-8FB6-936C6955C9CB}" srcOrd="0" destOrd="0" presId="urn:microsoft.com/office/officeart/2005/8/layout/vProcess5"/>
    <dgm:cxn modelId="{6AEC37EB-0B99-44A1-A0B0-D01184D4B6F2}" type="presParOf" srcId="{52EB95D6-A450-4ED8-A24E-7A729600E2ED}" destId="{0F2E61CC-916E-4577-865B-3873D8774A8E}" srcOrd="0" destOrd="0" presId="urn:microsoft.com/office/officeart/2005/8/layout/vProcess5"/>
    <dgm:cxn modelId="{7AF41C37-927F-46AC-BB71-01534CE6E495}" type="presParOf" srcId="{52EB95D6-A450-4ED8-A24E-7A729600E2ED}" destId="{2BEA4027-7B53-4FE2-8B88-AD5A6A5AE385}" srcOrd="1" destOrd="0" presId="urn:microsoft.com/office/officeart/2005/8/layout/vProcess5"/>
    <dgm:cxn modelId="{2DB75859-C88C-429F-9717-B6D1D659CE19}" type="presParOf" srcId="{52EB95D6-A450-4ED8-A24E-7A729600E2ED}" destId="{A9EC8C16-F2A8-4C04-8FB6-936C6955C9CB}" srcOrd="2" destOrd="0" presId="urn:microsoft.com/office/officeart/2005/8/layout/vProcess5"/>
    <dgm:cxn modelId="{4F3CCC5B-ECDC-4827-8A02-051C4F8E726B}" type="presParOf" srcId="{52EB95D6-A450-4ED8-A24E-7A729600E2ED}" destId="{D9AD20FE-2AB6-4A4D-A3DF-765C86D04BA4}" srcOrd="3" destOrd="0" presId="urn:microsoft.com/office/officeart/2005/8/layout/vProcess5"/>
    <dgm:cxn modelId="{A01E98D5-EF97-4B31-87CB-840CFE4F1956}" type="presParOf" srcId="{52EB95D6-A450-4ED8-A24E-7A729600E2ED}" destId="{231A978C-ED96-416F-8A6C-674721C56718}" srcOrd="4" destOrd="0" presId="urn:microsoft.com/office/officeart/2005/8/layout/vProcess5"/>
    <dgm:cxn modelId="{9552565B-2B32-4401-A241-938836727DDF}" type="presParOf" srcId="{52EB95D6-A450-4ED8-A24E-7A729600E2ED}" destId="{A240CDA8-D498-441C-90AB-68389704588E}" srcOrd="5" destOrd="0" presId="urn:microsoft.com/office/officeart/2005/8/layout/vProcess5"/>
    <dgm:cxn modelId="{A04236EC-9196-4B87-9700-E53F13E4CD01}" type="presParOf" srcId="{52EB95D6-A450-4ED8-A24E-7A729600E2ED}" destId="{74692257-57EC-4F78-A886-767588EDE581}" srcOrd="6" destOrd="0" presId="urn:microsoft.com/office/officeart/2005/8/layout/vProcess5"/>
    <dgm:cxn modelId="{18E83CD2-8FF2-4973-86D6-433CF2AB50D0}" type="presParOf" srcId="{52EB95D6-A450-4ED8-A24E-7A729600E2ED}" destId="{FAFAC3CD-0617-4A15-8137-68D719BC9FF2}" srcOrd="7" destOrd="0" presId="urn:microsoft.com/office/officeart/2005/8/layout/vProcess5"/>
    <dgm:cxn modelId="{0BFB44FB-6CCD-4ED5-8EA4-45DA1F0CA770}" type="presParOf" srcId="{52EB95D6-A450-4ED8-A24E-7A729600E2ED}" destId="{8080A9F3-6A59-4A2E-8055-0053A74540CE}" srcOrd="8" destOrd="0" presId="urn:microsoft.com/office/officeart/2005/8/layout/vProcess5"/>
    <dgm:cxn modelId="{035CA327-9E4F-449F-818A-23F5E0840503}" type="presParOf" srcId="{52EB95D6-A450-4ED8-A24E-7A729600E2ED}" destId="{34E71A69-790B-47FA-9292-FD581663352D}" srcOrd="9" destOrd="0" presId="urn:microsoft.com/office/officeart/2005/8/layout/vProcess5"/>
    <dgm:cxn modelId="{34B8ECC6-B7C4-478B-8C27-51B0B0715433}" type="presParOf" srcId="{52EB95D6-A450-4ED8-A24E-7A729600E2ED}" destId="{8897F532-342C-41B2-933F-0108E5D4A68B}" srcOrd="10" destOrd="0" presId="urn:microsoft.com/office/officeart/2005/8/layout/vProcess5"/>
    <dgm:cxn modelId="{397DD68C-ABA9-434C-A21A-C3DE7BACD999}" type="presParOf" srcId="{52EB95D6-A450-4ED8-A24E-7A729600E2ED}" destId="{745DF1D9-9518-416E-B23D-520D8BD97C7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619DA1-0107-4458-AC1C-E6BE3458548B}"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7CDA646E-1E40-4F95-BA0B-78F382F50D7F}">
      <dgm:prSet/>
      <dgm:spPr/>
      <dgm:t>
        <a:bodyPr/>
        <a:lstStyle/>
        <a:p>
          <a:r>
            <a:rPr lang="en-GB"/>
            <a:t>To coordinate a summary prioritization of the risk level, the following steps are taken:</a:t>
          </a:r>
          <a:endParaRPr lang="en-US"/>
        </a:p>
      </dgm:t>
    </dgm:pt>
    <dgm:pt modelId="{B9FA0245-2347-4E0B-8937-DD78F49F89D1}" type="parTrans" cxnId="{F2FC75DD-2F73-4EA9-AD1F-E9F558ABFB0E}">
      <dgm:prSet/>
      <dgm:spPr/>
      <dgm:t>
        <a:bodyPr/>
        <a:lstStyle/>
        <a:p>
          <a:endParaRPr lang="en-US"/>
        </a:p>
      </dgm:t>
    </dgm:pt>
    <dgm:pt modelId="{9FB3289A-1B85-457C-A8FE-03C9B8FE3D10}" type="sibTrans" cxnId="{F2FC75DD-2F73-4EA9-AD1F-E9F558ABFB0E}">
      <dgm:prSet/>
      <dgm:spPr/>
      <dgm:t>
        <a:bodyPr/>
        <a:lstStyle/>
        <a:p>
          <a:endParaRPr lang="en-US"/>
        </a:p>
      </dgm:t>
    </dgm:pt>
    <dgm:pt modelId="{9FC66B94-C7CA-437D-85CF-888B51FE3E0E}">
      <dgm:prSet/>
      <dgm:spPr/>
      <dgm:t>
        <a:bodyPr/>
        <a:lstStyle/>
        <a:p>
          <a:r>
            <a:rPr lang="en-GB"/>
            <a:t>Determining the impact value for goods.</a:t>
          </a:r>
          <a:endParaRPr lang="en-US"/>
        </a:p>
      </dgm:t>
    </dgm:pt>
    <dgm:pt modelId="{83E9CD94-0E1F-4E2A-9F40-FCDAB221A791}" type="parTrans" cxnId="{4676745F-2828-494E-BF36-3EF79EAB2C2E}">
      <dgm:prSet/>
      <dgm:spPr/>
      <dgm:t>
        <a:bodyPr/>
        <a:lstStyle/>
        <a:p>
          <a:endParaRPr lang="en-US"/>
        </a:p>
      </dgm:t>
    </dgm:pt>
    <dgm:pt modelId="{EDD4DCED-4053-459D-8AA8-2F1A40098997}" type="sibTrans" cxnId="{4676745F-2828-494E-BF36-3EF79EAB2C2E}">
      <dgm:prSet/>
      <dgm:spPr/>
      <dgm:t>
        <a:bodyPr/>
        <a:lstStyle/>
        <a:p>
          <a:endParaRPr lang="en-US"/>
        </a:p>
      </dgm:t>
    </dgm:pt>
    <dgm:pt modelId="{9B37E100-05D2-4AF9-83D0-1ECB03B006A6}">
      <dgm:prSet/>
      <dgm:spPr/>
      <dgm:t>
        <a:bodyPr/>
        <a:lstStyle/>
        <a:p>
          <a:r>
            <a:rPr lang="en-GB"/>
            <a:t>Estimating the probability of an event occurring.</a:t>
          </a:r>
          <a:endParaRPr lang="en-US"/>
        </a:p>
      </dgm:t>
    </dgm:pt>
    <dgm:pt modelId="{8CF87E04-49B7-415F-877E-5AF9A54FA4A5}" type="parTrans" cxnId="{0343AF2F-828F-498C-AD3F-9BB9DFF745D3}">
      <dgm:prSet/>
      <dgm:spPr/>
      <dgm:t>
        <a:bodyPr/>
        <a:lstStyle/>
        <a:p>
          <a:endParaRPr lang="en-US"/>
        </a:p>
      </dgm:t>
    </dgm:pt>
    <dgm:pt modelId="{D4182619-451C-4C9F-BF1F-31AC2010833C}" type="sibTrans" cxnId="{0343AF2F-828F-498C-AD3F-9BB9DFF745D3}">
      <dgm:prSet/>
      <dgm:spPr/>
      <dgm:t>
        <a:bodyPr/>
        <a:lstStyle/>
        <a:p>
          <a:endParaRPr lang="en-US"/>
        </a:p>
      </dgm:t>
    </dgm:pt>
    <dgm:pt modelId="{8E51033C-45F3-4917-A890-62F3A4487633}">
      <dgm:prSet/>
      <dgm:spPr/>
      <dgm:t>
        <a:bodyPr/>
        <a:lstStyle/>
        <a:p>
          <a:r>
            <a:rPr lang="en-GB"/>
            <a:t>Establishing a summary list of the level of risk by combining the impact and the probability of occurrence for each good.</a:t>
          </a:r>
          <a:endParaRPr lang="en-US"/>
        </a:p>
      </dgm:t>
    </dgm:pt>
    <dgm:pt modelId="{E7D8949C-4871-4093-A9D4-D440F7093705}" type="parTrans" cxnId="{13166BC4-7F19-41C5-B81F-B5C165F41607}">
      <dgm:prSet/>
      <dgm:spPr/>
      <dgm:t>
        <a:bodyPr/>
        <a:lstStyle/>
        <a:p>
          <a:endParaRPr lang="en-US"/>
        </a:p>
      </dgm:t>
    </dgm:pt>
    <dgm:pt modelId="{8F67B139-418F-435D-81BE-EECF4AC5C889}" type="sibTrans" cxnId="{13166BC4-7F19-41C5-B81F-B5C165F41607}">
      <dgm:prSet/>
      <dgm:spPr/>
      <dgm:t>
        <a:bodyPr/>
        <a:lstStyle/>
        <a:p>
          <a:endParaRPr lang="en-US"/>
        </a:p>
      </dgm:t>
    </dgm:pt>
    <dgm:pt modelId="{3C1DCAD9-6013-4075-8212-6E6A1D621937}" type="pres">
      <dgm:prSet presAssocID="{38619DA1-0107-4458-AC1C-E6BE3458548B}" presName="Name0" presStyleCnt="0">
        <dgm:presLayoutVars>
          <dgm:dir/>
          <dgm:animLvl val="lvl"/>
          <dgm:resizeHandles val="exact"/>
        </dgm:presLayoutVars>
      </dgm:prSet>
      <dgm:spPr/>
    </dgm:pt>
    <dgm:pt modelId="{BCA464C5-6FC4-4312-A679-F03583F7B215}" type="pres">
      <dgm:prSet presAssocID="{7CDA646E-1E40-4F95-BA0B-78F382F50D7F}" presName="boxAndChildren" presStyleCnt="0"/>
      <dgm:spPr/>
    </dgm:pt>
    <dgm:pt modelId="{1CC9E036-CA67-47B2-987B-76C05E34D262}" type="pres">
      <dgm:prSet presAssocID="{7CDA646E-1E40-4F95-BA0B-78F382F50D7F}" presName="parentTextBox" presStyleLbl="node1" presStyleIdx="0" presStyleCnt="1"/>
      <dgm:spPr/>
    </dgm:pt>
    <dgm:pt modelId="{D787086E-282B-4A1A-A01E-93B9BAAEF6F7}" type="pres">
      <dgm:prSet presAssocID="{7CDA646E-1E40-4F95-BA0B-78F382F50D7F}" presName="entireBox" presStyleLbl="node1" presStyleIdx="0" presStyleCnt="1"/>
      <dgm:spPr/>
    </dgm:pt>
    <dgm:pt modelId="{54203EEB-869C-40BF-A85A-86A517A047F8}" type="pres">
      <dgm:prSet presAssocID="{7CDA646E-1E40-4F95-BA0B-78F382F50D7F}" presName="descendantBox" presStyleCnt="0"/>
      <dgm:spPr/>
    </dgm:pt>
    <dgm:pt modelId="{6BE196F4-4A2B-4B47-BAD8-7D77C772719B}" type="pres">
      <dgm:prSet presAssocID="{9FC66B94-C7CA-437D-85CF-888B51FE3E0E}" presName="childTextBox" presStyleLbl="fgAccFollowNode1" presStyleIdx="0" presStyleCnt="3">
        <dgm:presLayoutVars>
          <dgm:bulletEnabled val="1"/>
        </dgm:presLayoutVars>
      </dgm:prSet>
      <dgm:spPr/>
    </dgm:pt>
    <dgm:pt modelId="{34FF1CE6-D22F-44A4-819A-789FAE494703}" type="pres">
      <dgm:prSet presAssocID="{9B37E100-05D2-4AF9-83D0-1ECB03B006A6}" presName="childTextBox" presStyleLbl="fgAccFollowNode1" presStyleIdx="1" presStyleCnt="3">
        <dgm:presLayoutVars>
          <dgm:bulletEnabled val="1"/>
        </dgm:presLayoutVars>
      </dgm:prSet>
      <dgm:spPr/>
    </dgm:pt>
    <dgm:pt modelId="{4090A9A1-9B03-4A3F-ABE8-6BF27F202B4F}" type="pres">
      <dgm:prSet presAssocID="{8E51033C-45F3-4917-A890-62F3A4487633}" presName="childTextBox" presStyleLbl="fgAccFollowNode1" presStyleIdx="2" presStyleCnt="3">
        <dgm:presLayoutVars>
          <dgm:bulletEnabled val="1"/>
        </dgm:presLayoutVars>
      </dgm:prSet>
      <dgm:spPr/>
    </dgm:pt>
  </dgm:ptLst>
  <dgm:cxnLst>
    <dgm:cxn modelId="{0343AF2F-828F-498C-AD3F-9BB9DFF745D3}" srcId="{7CDA646E-1E40-4F95-BA0B-78F382F50D7F}" destId="{9B37E100-05D2-4AF9-83D0-1ECB03B006A6}" srcOrd="1" destOrd="0" parTransId="{8CF87E04-49B7-415F-877E-5AF9A54FA4A5}" sibTransId="{D4182619-451C-4C9F-BF1F-31AC2010833C}"/>
    <dgm:cxn modelId="{4676745F-2828-494E-BF36-3EF79EAB2C2E}" srcId="{7CDA646E-1E40-4F95-BA0B-78F382F50D7F}" destId="{9FC66B94-C7CA-437D-85CF-888B51FE3E0E}" srcOrd="0" destOrd="0" parTransId="{83E9CD94-0E1F-4E2A-9F40-FCDAB221A791}" sibTransId="{EDD4DCED-4053-459D-8AA8-2F1A40098997}"/>
    <dgm:cxn modelId="{A33E8651-E58C-4661-89D4-877F60A0A5A4}" type="presOf" srcId="{8E51033C-45F3-4917-A890-62F3A4487633}" destId="{4090A9A1-9B03-4A3F-ABE8-6BF27F202B4F}" srcOrd="0" destOrd="0" presId="urn:microsoft.com/office/officeart/2005/8/layout/process4"/>
    <dgm:cxn modelId="{D7320D7C-AB2C-4922-A069-2A686173E5AF}" type="presOf" srcId="{9FC66B94-C7CA-437D-85CF-888B51FE3E0E}" destId="{6BE196F4-4A2B-4B47-BAD8-7D77C772719B}" srcOrd="0" destOrd="0" presId="urn:microsoft.com/office/officeart/2005/8/layout/process4"/>
    <dgm:cxn modelId="{34A78EA7-5E1C-4B46-B29D-2EE0498FA77A}" type="presOf" srcId="{7CDA646E-1E40-4F95-BA0B-78F382F50D7F}" destId="{1CC9E036-CA67-47B2-987B-76C05E34D262}" srcOrd="0" destOrd="0" presId="urn:microsoft.com/office/officeart/2005/8/layout/process4"/>
    <dgm:cxn modelId="{13166BC4-7F19-41C5-B81F-B5C165F41607}" srcId="{7CDA646E-1E40-4F95-BA0B-78F382F50D7F}" destId="{8E51033C-45F3-4917-A890-62F3A4487633}" srcOrd="2" destOrd="0" parTransId="{E7D8949C-4871-4093-A9D4-D440F7093705}" sibTransId="{8F67B139-418F-435D-81BE-EECF4AC5C889}"/>
    <dgm:cxn modelId="{6E3384C6-D643-41CD-AAC7-91031841D7B1}" type="presOf" srcId="{38619DA1-0107-4458-AC1C-E6BE3458548B}" destId="{3C1DCAD9-6013-4075-8212-6E6A1D621937}" srcOrd="0" destOrd="0" presId="urn:microsoft.com/office/officeart/2005/8/layout/process4"/>
    <dgm:cxn modelId="{F2FC75DD-2F73-4EA9-AD1F-E9F558ABFB0E}" srcId="{38619DA1-0107-4458-AC1C-E6BE3458548B}" destId="{7CDA646E-1E40-4F95-BA0B-78F382F50D7F}" srcOrd="0" destOrd="0" parTransId="{B9FA0245-2347-4E0B-8937-DD78F49F89D1}" sibTransId="{9FB3289A-1B85-457C-A8FE-03C9B8FE3D10}"/>
    <dgm:cxn modelId="{2DFCC1F4-215E-4E9C-8FEB-2AE43AE67F33}" type="presOf" srcId="{9B37E100-05D2-4AF9-83D0-1ECB03B006A6}" destId="{34FF1CE6-D22F-44A4-819A-789FAE494703}" srcOrd="0" destOrd="0" presId="urn:microsoft.com/office/officeart/2005/8/layout/process4"/>
    <dgm:cxn modelId="{448AD0F5-6B31-4F05-9895-FC00B09FAF11}" type="presOf" srcId="{7CDA646E-1E40-4F95-BA0B-78F382F50D7F}" destId="{D787086E-282B-4A1A-A01E-93B9BAAEF6F7}" srcOrd="1" destOrd="0" presId="urn:microsoft.com/office/officeart/2005/8/layout/process4"/>
    <dgm:cxn modelId="{EAB14DD6-C479-437E-856D-9A05CE9BC077}" type="presParOf" srcId="{3C1DCAD9-6013-4075-8212-6E6A1D621937}" destId="{BCA464C5-6FC4-4312-A679-F03583F7B215}" srcOrd="0" destOrd="0" presId="urn:microsoft.com/office/officeart/2005/8/layout/process4"/>
    <dgm:cxn modelId="{EBF67E9C-0B72-427F-9B92-5C990E8672FD}" type="presParOf" srcId="{BCA464C5-6FC4-4312-A679-F03583F7B215}" destId="{1CC9E036-CA67-47B2-987B-76C05E34D262}" srcOrd="0" destOrd="0" presId="urn:microsoft.com/office/officeart/2005/8/layout/process4"/>
    <dgm:cxn modelId="{6FA7538E-C1FD-445D-A188-7BD1F286E451}" type="presParOf" srcId="{BCA464C5-6FC4-4312-A679-F03583F7B215}" destId="{D787086E-282B-4A1A-A01E-93B9BAAEF6F7}" srcOrd="1" destOrd="0" presId="urn:microsoft.com/office/officeart/2005/8/layout/process4"/>
    <dgm:cxn modelId="{DA42CCAF-A56F-47FD-A118-C1295C138B7B}" type="presParOf" srcId="{BCA464C5-6FC4-4312-A679-F03583F7B215}" destId="{54203EEB-869C-40BF-A85A-86A517A047F8}" srcOrd="2" destOrd="0" presId="urn:microsoft.com/office/officeart/2005/8/layout/process4"/>
    <dgm:cxn modelId="{A7B6B45E-2B54-470F-ADD6-30D6C4B649D8}" type="presParOf" srcId="{54203EEB-869C-40BF-A85A-86A517A047F8}" destId="{6BE196F4-4A2B-4B47-BAD8-7D77C772719B}" srcOrd="0" destOrd="0" presId="urn:microsoft.com/office/officeart/2005/8/layout/process4"/>
    <dgm:cxn modelId="{F7F516D8-57F0-4CF2-9971-654116F51F46}" type="presParOf" srcId="{54203EEB-869C-40BF-A85A-86A517A047F8}" destId="{34FF1CE6-D22F-44A4-819A-789FAE494703}" srcOrd="1" destOrd="0" presId="urn:microsoft.com/office/officeart/2005/8/layout/process4"/>
    <dgm:cxn modelId="{C8E82BDD-ABC8-4F4D-851A-9210ADEF8C72}" type="presParOf" srcId="{54203EEB-869C-40BF-A85A-86A517A047F8}" destId="{4090A9A1-9B03-4A3F-ABE8-6BF27F202B4F}"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3F696A-A1D1-42AF-B1C9-F6261EF8B10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DDDFBD1-B0B2-4DBE-B091-521780B269E9}">
      <dgm:prSet/>
      <dgm:spPr/>
      <dgm:t>
        <a:bodyPr/>
        <a:lstStyle/>
        <a:p>
          <a:r>
            <a:rPr lang="en-GB"/>
            <a:t>1. Protecting lives: this must be the first priority. Security systems must play an important role in protecting people's lives. Their malfunction or failure can lead to loss of life.</a:t>
          </a:r>
          <a:endParaRPr lang="en-US"/>
        </a:p>
      </dgm:t>
    </dgm:pt>
    <dgm:pt modelId="{34E4236D-7B2E-4B23-A4EA-ABB75A2DC79F}" type="parTrans" cxnId="{B7AECCB2-BA43-4325-9AB2-A3701F2A6DCC}">
      <dgm:prSet/>
      <dgm:spPr/>
      <dgm:t>
        <a:bodyPr/>
        <a:lstStyle/>
        <a:p>
          <a:endParaRPr lang="en-US"/>
        </a:p>
      </dgm:t>
    </dgm:pt>
    <dgm:pt modelId="{40C41488-539A-42CE-B1FD-FC5ED539D109}" type="sibTrans" cxnId="{B7AECCB2-BA43-4325-9AB2-A3701F2A6DCC}">
      <dgm:prSet/>
      <dgm:spPr/>
      <dgm:t>
        <a:bodyPr/>
        <a:lstStyle/>
        <a:p>
          <a:endParaRPr lang="en-US"/>
        </a:p>
      </dgm:t>
    </dgm:pt>
    <dgm:pt modelId="{51CF60FB-5CA4-4858-BBED-C237EB267178}">
      <dgm:prSet/>
      <dgm:spPr/>
      <dgm:t>
        <a:bodyPr/>
        <a:lstStyle/>
        <a:p>
          <a:r>
            <a:rPr lang="en-GB"/>
            <a:t>2. Damage limitation: Taking measures to limit the consequences of an attack or event. In case of an attack, the actions of the attacker must be monitored and the damage caused by him must be limited. Keeping records for further action to prosecute the culprit. Limitation of damage caused by physical events.</a:t>
          </a:r>
          <a:endParaRPr lang="en-US"/>
        </a:p>
      </dgm:t>
    </dgm:pt>
    <dgm:pt modelId="{8B8731CA-7BB1-40DA-8C6D-D161CC8674E6}" type="parTrans" cxnId="{64D00439-8E8A-44F8-955E-02840F7ED2C7}">
      <dgm:prSet/>
      <dgm:spPr/>
      <dgm:t>
        <a:bodyPr/>
        <a:lstStyle/>
        <a:p>
          <a:endParaRPr lang="en-US"/>
        </a:p>
      </dgm:t>
    </dgm:pt>
    <dgm:pt modelId="{336ED4C6-A455-4844-BC6D-027E1FBA0400}" type="sibTrans" cxnId="{64D00439-8E8A-44F8-955E-02840F7ED2C7}">
      <dgm:prSet/>
      <dgm:spPr/>
      <dgm:t>
        <a:bodyPr/>
        <a:lstStyle/>
        <a:p>
          <a:endParaRPr lang="en-US"/>
        </a:p>
      </dgm:t>
    </dgm:pt>
    <dgm:pt modelId="{D5FBF940-85F4-4344-A40D-E1B718B03576}">
      <dgm:prSet/>
      <dgm:spPr/>
      <dgm:t>
        <a:bodyPr/>
        <a:lstStyle/>
        <a:p>
          <a:r>
            <a:rPr lang="en-GB"/>
            <a:t>3. Assessment of damages: after limiting the damages, an assessment of them is required. This will provide a measure of the success of the attack as well as its virulence. In the case of natural disasters, a measure of their intensity will be provided through the prism of the value of the damage created.</a:t>
          </a:r>
          <a:endParaRPr lang="en-US"/>
        </a:p>
      </dgm:t>
    </dgm:pt>
    <dgm:pt modelId="{1680E8E0-1D11-4EC4-BFCF-414FF6AE3F41}" type="parTrans" cxnId="{99B121CF-9D97-440B-9D3C-935205050270}">
      <dgm:prSet/>
      <dgm:spPr/>
      <dgm:t>
        <a:bodyPr/>
        <a:lstStyle/>
        <a:p>
          <a:endParaRPr lang="en-US"/>
        </a:p>
      </dgm:t>
    </dgm:pt>
    <dgm:pt modelId="{4212D847-2C0F-42A2-BFF7-3AB6C923AD3F}" type="sibTrans" cxnId="{99B121CF-9D97-440B-9D3C-935205050270}">
      <dgm:prSet/>
      <dgm:spPr/>
      <dgm:t>
        <a:bodyPr/>
        <a:lstStyle/>
        <a:p>
          <a:endParaRPr lang="en-US"/>
        </a:p>
      </dgm:t>
    </dgm:pt>
    <dgm:pt modelId="{085D3671-F549-4AA8-94F5-24CF9B443944}">
      <dgm:prSet/>
      <dgm:spPr/>
      <dgm:t>
        <a:bodyPr/>
        <a:lstStyle/>
        <a:p>
          <a:r>
            <a:rPr lang="en-GB"/>
            <a:t>4. Determining the causes: Mainly aims at establishing the source of disasters/events. A disaster can be caused by an accident or it can be a deliberate act. The treatment is done differently. Disasters caused by natural phenomena or accidents are easy to determine. Difficulties arise in determining the causes when they are caused by an attack by a malicious person. Reviewing all configurations is absolutely necessary.</a:t>
          </a:r>
          <a:endParaRPr lang="en-US"/>
        </a:p>
      </dgm:t>
    </dgm:pt>
    <dgm:pt modelId="{82EC2C15-5F52-41D0-A374-51BB1FE3A05D}" type="parTrans" cxnId="{B5BC6A59-6584-47E0-B390-307F1AA8BD95}">
      <dgm:prSet/>
      <dgm:spPr/>
      <dgm:t>
        <a:bodyPr/>
        <a:lstStyle/>
        <a:p>
          <a:endParaRPr lang="en-US"/>
        </a:p>
      </dgm:t>
    </dgm:pt>
    <dgm:pt modelId="{C04D340E-738D-4BD8-BD09-ECF5DBD33BB5}" type="sibTrans" cxnId="{B5BC6A59-6584-47E0-B390-307F1AA8BD95}">
      <dgm:prSet/>
      <dgm:spPr/>
      <dgm:t>
        <a:bodyPr/>
        <a:lstStyle/>
        <a:p>
          <a:endParaRPr lang="en-US"/>
        </a:p>
      </dgm:t>
    </dgm:pt>
    <dgm:pt modelId="{F823C916-7595-4BF2-B867-A312E2F77DD6}">
      <dgm:prSet/>
      <dgm:spPr/>
      <dgm:t>
        <a:bodyPr/>
        <a:lstStyle/>
        <a:p>
          <a:r>
            <a:rPr lang="en-GB"/>
            <a:t>5. Damage repair: it is mandatory that the damage repair be done as quickly as possible for the company to resume its activity and be present on the market. Company-level plans and procedures must also include recovery strategies (Recovery Plan, Business Continuity Plan...).</a:t>
          </a:r>
          <a:endParaRPr lang="en-US"/>
        </a:p>
      </dgm:t>
    </dgm:pt>
    <dgm:pt modelId="{33E166FC-682E-4240-ABA4-D74502675E17}" type="parTrans" cxnId="{F42D7453-9E51-4D8D-9C44-79679BF1D532}">
      <dgm:prSet/>
      <dgm:spPr/>
      <dgm:t>
        <a:bodyPr/>
        <a:lstStyle/>
        <a:p>
          <a:endParaRPr lang="en-US"/>
        </a:p>
      </dgm:t>
    </dgm:pt>
    <dgm:pt modelId="{E9A2B2C8-9AEC-4022-B8AC-0DCFFA66B50A}" type="sibTrans" cxnId="{F42D7453-9E51-4D8D-9C44-79679BF1D532}">
      <dgm:prSet/>
      <dgm:spPr/>
      <dgm:t>
        <a:bodyPr/>
        <a:lstStyle/>
        <a:p>
          <a:endParaRPr lang="en-US"/>
        </a:p>
      </dgm:t>
    </dgm:pt>
    <dgm:pt modelId="{86CE089C-B197-40A9-8D08-55DFDCB8F822}">
      <dgm:prSet/>
      <dgm:spPr/>
      <dgm:t>
        <a:bodyPr/>
        <a:lstStyle/>
        <a:p>
          <a:r>
            <a:rPr lang="en-GB"/>
            <a:t>6. Check, review countermeasures and review policies and update them: It is determined which steps and actions were successful and which were not successful from the previous steps. They determine what the mistakes of approach and action were. Processes will change. Improvements and updates (updates) are being made</a:t>
          </a:r>
          <a:endParaRPr lang="en-US"/>
        </a:p>
      </dgm:t>
    </dgm:pt>
    <dgm:pt modelId="{6D17930B-EB41-407E-AA4E-009DFD1BCFD3}" type="parTrans" cxnId="{0028BFAD-DEF3-40AC-8FF7-1DC873F245A9}">
      <dgm:prSet/>
      <dgm:spPr/>
      <dgm:t>
        <a:bodyPr/>
        <a:lstStyle/>
        <a:p>
          <a:endParaRPr lang="en-US"/>
        </a:p>
      </dgm:t>
    </dgm:pt>
    <dgm:pt modelId="{7C6181CD-6718-4CF4-942D-B1CA43766117}" type="sibTrans" cxnId="{0028BFAD-DEF3-40AC-8FF7-1DC873F245A9}">
      <dgm:prSet/>
      <dgm:spPr/>
      <dgm:t>
        <a:bodyPr/>
        <a:lstStyle/>
        <a:p>
          <a:endParaRPr lang="en-US"/>
        </a:p>
      </dgm:t>
    </dgm:pt>
    <dgm:pt modelId="{9F818107-F62A-43BC-B923-989CAD632C07}" type="pres">
      <dgm:prSet presAssocID="{F43F696A-A1D1-42AF-B1C9-F6261EF8B102}" presName="linear" presStyleCnt="0">
        <dgm:presLayoutVars>
          <dgm:animLvl val="lvl"/>
          <dgm:resizeHandles val="exact"/>
        </dgm:presLayoutVars>
      </dgm:prSet>
      <dgm:spPr/>
    </dgm:pt>
    <dgm:pt modelId="{36F9B4DC-E265-432A-9E79-F493FE56B4E9}" type="pres">
      <dgm:prSet presAssocID="{8DDDFBD1-B0B2-4DBE-B091-521780B269E9}" presName="parentText" presStyleLbl="node1" presStyleIdx="0" presStyleCnt="6">
        <dgm:presLayoutVars>
          <dgm:chMax val="0"/>
          <dgm:bulletEnabled val="1"/>
        </dgm:presLayoutVars>
      </dgm:prSet>
      <dgm:spPr/>
    </dgm:pt>
    <dgm:pt modelId="{FD1A205D-B607-42A8-B94E-FBDCDBEF3390}" type="pres">
      <dgm:prSet presAssocID="{40C41488-539A-42CE-B1FD-FC5ED539D109}" presName="spacer" presStyleCnt="0"/>
      <dgm:spPr/>
    </dgm:pt>
    <dgm:pt modelId="{EAD1FD16-3AC6-470D-9957-DD3D65A82C59}" type="pres">
      <dgm:prSet presAssocID="{51CF60FB-5CA4-4858-BBED-C237EB267178}" presName="parentText" presStyleLbl="node1" presStyleIdx="1" presStyleCnt="6">
        <dgm:presLayoutVars>
          <dgm:chMax val="0"/>
          <dgm:bulletEnabled val="1"/>
        </dgm:presLayoutVars>
      </dgm:prSet>
      <dgm:spPr/>
    </dgm:pt>
    <dgm:pt modelId="{F5518AEA-91E0-4C67-A1C9-A593B03F47DA}" type="pres">
      <dgm:prSet presAssocID="{336ED4C6-A455-4844-BC6D-027E1FBA0400}" presName="spacer" presStyleCnt="0"/>
      <dgm:spPr/>
    </dgm:pt>
    <dgm:pt modelId="{6C8C1B39-25AD-40E8-BCC7-E6541E01C549}" type="pres">
      <dgm:prSet presAssocID="{D5FBF940-85F4-4344-A40D-E1B718B03576}" presName="parentText" presStyleLbl="node1" presStyleIdx="2" presStyleCnt="6">
        <dgm:presLayoutVars>
          <dgm:chMax val="0"/>
          <dgm:bulletEnabled val="1"/>
        </dgm:presLayoutVars>
      </dgm:prSet>
      <dgm:spPr/>
    </dgm:pt>
    <dgm:pt modelId="{8AA4B5E0-9B44-4FB8-9D90-48038D08AC56}" type="pres">
      <dgm:prSet presAssocID="{4212D847-2C0F-42A2-BFF7-3AB6C923AD3F}" presName="spacer" presStyleCnt="0"/>
      <dgm:spPr/>
    </dgm:pt>
    <dgm:pt modelId="{4396D245-B343-4E6F-8472-5CDA00C9FE76}" type="pres">
      <dgm:prSet presAssocID="{085D3671-F549-4AA8-94F5-24CF9B443944}" presName="parentText" presStyleLbl="node1" presStyleIdx="3" presStyleCnt="6">
        <dgm:presLayoutVars>
          <dgm:chMax val="0"/>
          <dgm:bulletEnabled val="1"/>
        </dgm:presLayoutVars>
      </dgm:prSet>
      <dgm:spPr/>
    </dgm:pt>
    <dgm:pt modelId="{37DCACC0-38EB-4E46-9541-9F45E4E22ED6}" type="pres">
      <dgm:prSet presAssocID="{C04D340E-738D-4BD8-BD09-ECF5DBD33BB5}" presName="spacer" presStyleCnt="0"/>
      <dgm:spPr/>
    </dgm:pt>
    <dgm:pt modelId="{36D51A9A-5EF8-45D2-BD28-D4B6D8330027}" type="pres">
      <dgm:prSet presAssocID="{F823C916-7595-4BF2-B867-A312E2F77DD6}" presName="parentText" presStyleLbl="node1" presStyleIdx="4" presStyleCnt="6">
        <dgm:presLayoutVars>
          <dgm:chMax val="0"/>
          <dgm:bulletEnabled val="1"/>
        </dgm:presLayoutVars>
      </dgm:prSet>
      <dgm:spPr/>
    </dgm:pt>
    <dgm:pt modelId="{01712A87-06F1-4E98-A514-762727BB7F13}" type="pres">
      <dgm:prSet presAssocID="{E9A2B2C8-9AEC-4022-B8AC-0DCFFA66B50A}" presName="spacer" presStyleCnt="0"/>
      <dgm:spPr/>
    </dgm:pt>
    <dgm:pt modelId="{61EE4425-E581-49BB-9A31-6738A8C778CE}" type="pres">
      <dgm:prSet presAssocID="{86CE089C-B197-40A9-8D08-55DFDCB8F822}" presName="parentText" presStyleLbl="node1" presStyleIdx="5" presStyleCnt="6">
        <dgm:presLayoutVars>
          <dgm:chMax val="0"/>
          <dgm:bulletEnabled val="1"/>
        </dgm:presLayoutVars>
      </dgm:prSet>
      <dgm:spPr/>
    </dgm:pt>
  </dgm:ptLst>
  <dgm:cxnLst>
    <dgm:cxn modelId="{B4BF0C0B-600C-4AC5-B865-0047A3B00C3A}" type="presOf" srcId="{085D3671-F549-4AA8-94F5-24CF9B443944}" destId="{4396D245-B343-4E6F-8472-5CDA00C9FE76}" srcOrd="0" destOrd="0" presId="urn:microsoft.com/office/officeart/2005/8/layout/vList2"/>
    <dgm:cxn modelId="{64D00439-8E8A-44F8-955E-02840F7ED2C7}" srcId="{F43F696A-A1D1-42AF-B1C9-F6261EF8B102}" destId="{51CF60FB-5CA4-4858-BBED-C237EB267178}" srcOrd="1" destOrd="0" parTransId="{8B8731CA-7BB1-40DA-8C6D-D161CC8674E6}" sibTransId="{336ED4C6-A455-4844-BC6D-027E1FBA0400}"/>
    <dgm:cxn modelId="{F42D7453-9E51-4D8D-9C44-79679BF1D532}" srcId="{F43F696A-A1D1-42AF-B1C9-F6261EF8B102}" destId="{F823C916-7595-4BF2-B867-A312E2F77DD6}" srcOrd="4" destOrd="0" parTransId="{33E166FC-682E-4240-ABA4-D74502675E17}" sibTransId="{E9A2B2C8-9AEC-4022-B8AC-0DCFFA66B50A}"/>
    <dgm:cxn modelId="{B5BC6A59-6584-47E0-B390-307F1AA8BD95}" srcId="{F43F696A-A1D1-42AF-B1C9-F6261EF8B102}" destId="{085D3671-F549-4AA8-94F5-24CF9B443944}" srcOrd="3" destOrd="0" parTransId="{82EC2C15-5F52-41D0-A374-51BB1FE3A05D}" sibTransId="{C04D340E-738D-4BD8-BD09-ECF5DBD33BB5}"/>
    <dgm:cxn modelId="{F64BE8A8-0DB9-43EA-B0CA-7758FFD634DA}" type="presOf" srcId="{86CE089C-B197-40A9-8D08-55DFDCB8F822}" destId="{61EE4425-E581-49BB-9A31-6738A8C778CE}" srcOrd="0" destOrd="0" presId="urn:microsoft.com/office/officeart/2005/8/layout/vList2"/>
    <dgm:cxn modelId="{46927CAB-F846-4076-84CC-CD11733CC5C1}" type="presOf" srcId="{F823C916-7595-4BF2-B867-A312E2F77DD6}" destId="{36D51A9A-5EF8-45D2-BD28-D4B6D8330027}" srcOrd="0" destOrd="0" presId="urn:microsoft.com/office/officeart/2005/8/layout/vList2"/>
    <dgm:cxn modelId="{0028BFAD-DEF3-40AC-8FF7-1DC873F245A9}" srcId="{F43F696A-A1D1-42AF-B1C9-F6261EF8B102}" destId="{86CE089C-B197-40A9-8D08-55DFDCB8F822}" srcOrd="5" destOrd="0" parTransId="{6D17930B-EB41-407E-AA4E-009DFD1BCFD3}" sibTransId="{7C6181CD-6718-4CF4-942D-B1CA43766117}"/>
    <dgm:cxn modelId="{B7AECCB2-BA43-4325-9AB2-A3701F2A6DCC}" srcId="{F43F696A-A1D1-42AF-B1C9-F6261EF8B102}" destId="{8DDDFBD1-B0B2-4DBE-B091-521780B269E9}" srcOrd="0" destOrd="0" parTransId="{34E4236D-7B2E-4B23-A4EA-ABB75A2DC79F}" sibTransId="{40C41488-539A-42CE-B1FD-FC5ED539D109}"/>
    <dgm:cxn modelId="{B17E39BA-EE21-4E2D-9F32-0A59BC08C794}" type="presOf" srcId="{8DDDFBD1-B0B2-4DBE-B091-521780B269E9}" destId="{36F9B4DC-E265-432A-9E79-F493FE56B4E9}" srcOrd="0" destOrd="0" presId="urn:microsoft.com/office/officeart/2005/8/layout/vList2"/>
    <dgm:cxn modelId="{6E7B42C6-DC03-4C01-B3A9-C494E9BB01C1}" type="presOf" srcId="{F43F696A-A1D1-42AF-B1C9-F6261EF8B102}" destId="{9F818107-F62A-43BC-B923-989CAD632C07}" srcOrd="0" destOrd="0" presId="urn:microsoft.com/office/officeart/2005/8/layout/vList2"/>
    <dgm:cxn modelId="{99B121CF-9D97-440B-9D3C-935205050270}" srcId="{F43F696A-A1D1-42AF-B1C9-F6261EF8B102}" destId="{D5FBF940-85F4-4344-A40D-E1B718B03576}" srcOrd="2" destOrd="0" parTransId="{1680E8E0-1D11-4EC4-BFCF-414FF6AE3F41}" sibTransId="{4212D847-2C0F-42A2-BFF7-3AB6C923AD3F}"/>
    <dgm:cxn modelId="{4F1863D4-BCA3-498E-AE3E-E414CF7BCB67}" type="presOf" srcId="{51CF60FB-5CA4-4858-BBED-C237EB267178}" destId="{EAD1FD16-3AC6-470D-9957-DD3D65A82C59}" srcOrd="0" destOrd="0" presId="urn:microsoft.com/office/officeart/2005/8/layout/vList2"/>
    <dgm:cxn modelId="{F2516AF0-5F63-4FB2-B05D-B05FB2F79D3D}" type="presOf" srcId="{D5FBF940-85F4-4344-A40D-E1B718B03576}" destId="{6C8C1B39-25AD-40E8-BCC7-E6541E01C549}" srcOrd="0" destOrd="0" presId="urn:microsoft.com/office/officeart/2005/8/layout/vList2"/>
    <dgm:cxn modelId="{AB9507C1-24A5-47A7-B236-922990961578}" type="presParOf" srcId="{9F818107-F62A-43BC-B923-989CAD632C07}" destId="{36F9B4DC-E265-432A-9E79-F493FE56B4E9}" srcOrd="0" destOrd="0" presId="urn:microsoft.com/office/officeart/2005/8/layout/vList2"/>
    <dgm:cxn modelId="{6D40192A-7DDD-408D-984D-73232C4431A2}" type="presParOf" srcId="{9F818107-F62A-43BC-B923-989CAD632C07}" destId="{FD1A205D-B607-42A8-B94E-FBDCDBEF3390}" srcOrd="1" destOrd="0" presId="urn:microsoft.com/office/officeart/2005/8/layout/vList2"/>
    <dgm:cxn modelId="{12804BB4-F233-4402-809D-55BB12B94115}" type="presParOf" srcId="{9F818107-F62A-43BC-B923-989CAD632C07}" destId="{EAD1FD16-3AC6-470D-9957-DD3D65A82C59}" srcOrd="2" destOrd="0" presId="urn:microsoft.com/office/officeart/2005/8/layout/vList2"/>
    <dgm:cxn modelId="{A6F9A505-6CA8-4227-A143-1FDA3B150579}" type="presParOf" srcId="{9F818107-F62A-43BC-B923-989CAD632C07}" destId="{F5518AEA-91E0-4C67-A1C9-A593B03F47DA}" srcOrd="3" destOrd="0" presId="urn:microsoft.com/office/officeart/2005/8/layout/vList2"/>
    <dgm:cxn modelId="{C13E57FC-C9B5-4D0C-9FD2-C58D5BE41F34}" type="presParOf" srcId="{9F818107-F62A-43BC-B923-989CAD632C07}" destId="{6C8C1B39-25AD-40E8-BCC7-E6541E01C549}" srcOrd="4" destOrd="0" presId="urn:microsoft.com/office/officeart/2005/8/layout/vList2"/>
    <dgm:cxn modelId="{84AFF8C2-E91E-46B3-A00A-3E37BA672202}" type="presParOf" srcId="{9F818107-F62A-43BC-B923-989CAD632C07}" destId="{8AA4B5E0-9B44-4FB8-9D90-48038D08AC56}" srcOrd="5" destOrd="0" presId="urn:microsoft.com/office/officeart/2005/8/layout/vList2"/>
    <dgm:cxn modelId="{54C29E02-2A22-48AE-9453-7CA862A073EA}" type="presParOf" srcId="{9F818107-F62A-43BC-B923-989CAD632C07}" destId="{4396D245-B343-4E6F-8472-5CDA00C9FE76}" srcOrd="6" destOrd="0" presId="urn:microsoft.com/office/officeart/2005/8/layout/vList2"/>
    <dgm:cxn modelId="{435C795C-522F-454C-8367-C926E740F69F}" type="presParOf" srcId="{9F818107-F62A-43BC-B923-989CAD632C07}" destId="{37DCACC0-38EB-4E46-9541-9F45E4E22ED6}" srcOrd="7" destOrd="0" presId="urn:microsoft.com/office/officeart/2005/8/layout/vList2"/>
    <dgm:cxn modelId="{366B4813-C110-4645-BF9D-9B60DB3CB855}" type="presParOf" srcId="{9F818107-F62A-43BC-B923-989CAD632C07}" destId="{36D51A9A-5EF8-45D2-BD28-D4B6D8330027}" srcOrd="8" destOrd="0" presId="urn:microsoft.com/office/officeart/2005/8/layout/vList2"/>
    <dgm:cxn modelId="{BE527AD7-D0EB-49EA-9946-12048F80CA7C}" type="presParOf" srcId="{9F818107-F62A-43BC-B923-989CAD632C07}" destId="{01712A87-06F1-4E98-A514-762727BB7F13}" srcOrd="9" destOrd="0" presId="urn:microsoft.com/office/officeart/2005/8/layout/vList2"/>
    <dgm:cxn modelId="{07DAEE64-B8E2-4073-A3FC-BBA57F6B78FB}" type="presParOf" srcId="{9F818107-F62A-43BC-B923-989CAD632C07}" destId="{61EE4425-E581-49BB-9A31-6738A8C778C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CFBCCE-87AA-46A8-A391-46949700E40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D35B78C-D0EE-492C-BBE1-AF4B840A1A38}">
      <dgm:prSet/>
      <dgm:spPr/>
      <dgm:t>
        <a:bodyPr/>
        <a:lstStyle/>
        <a:p>
          <a:r>
            <a:rPr lang="en-GB"/>
            <a:t>The method used at the European level is developed by a team of French specialists, who approach both analysis and risk management, evaluating, quantitatively and qualitatively, the risk factors.</a:t>
          </a:r>
          <a:endParaRPr lang="en-US"/>
        </a:p>
      </dgm:t>
    </dgm:pt>
    <dgm:pt modelId="{B678A205-85EA-41B0-A993-5475EA9C3F58}" type="parTrans" cxnId="{943FC804-198C-4C07-9B5E-82F5133C66C7}">
      <dgm:prSet/>
      <dgm:spPr/>
      <dgm:t>
        <a:bodyPr/>
        <a:lstStyle/>
        <a:p>
          <a:endParaRPr lang="en-US"/>
        </a:p>
      </dgm:t>
    </dgm:pt>
    <dgm:pt modelId="{277AA27E-85D3-4BE1-9C32-12B149459BE5}" type="sibTrans" cxnId="{943FC804-198C-4C07-9B5E-82F5133C66C7}">
      <dgm:prSet/>
      <dgm:spPr/>
      <dgm:t>
        <a:bodyPr/>
        <a:lstStyle/>
        <a:p>
          <a:endParaRPr lang="en-US"/>
        </a:p>
      </dgm:t>
    </dgm:pt>
    <dgm:pt modelId="{49789972-D60A-47BD-8349-14F9522DCB8F}">
      <dgm:prSet/>
      <dgm:spPr/>
      <dgm:t>
        <a:bodyPr/>
        <a:lstStyle/>
        <a:p>
          <a:r>
            <a:rPr lang="en-GB"/>
            <a:t>The method uses a series of specific tools, within which there is a knowledge base related to risk situations, supported by a software application, which allows calculations, simulations and optimizations.</a:t>
          </a:r>
          <a:endParaRPr lang="en-US"/>
        </a:p>
      </dgm:t>
    </dgm:pt>
    <dgm:pt modelId="{289FAD18-B4D0-4933-AEC1-FB5A4E9BD738}" type="parTrans" cxnId="{1F1F23B8-C888-4634-9AF5-6C20BEB85D8C}">
      <dgm:prSet/>
      <dgm:spPr/>
      <dgm:t>
        <a:bodyPr/>
        <a:lstStyle/>
        <a:p>
          <a:endParaRPr lang="en-US"/>
        </a:p>
      </dgm:t>
    </dgm:pt>
    <dgm:pt modelId="{F181B80F-1EEE-4302-B0AE-8E24BAED0537}" type="sibTrans" cxnId="{1F1F23B8-C888-4634-9AF5-6C20BEB85D8C}">
      <dgm:prSet/>
      <dgm:spPr/>
      <dgm:t>
        <a:bodyPr/>
        <a:lstStyle/>
        <a:p>
          <a:endParaRPr lang="en-US"/>
        </a:p>
      </dgm:t>
    </dgm:pt>
    <dgm:pt modelId="{4B35518E-EC27-4A8C-BF67-A3BADDBCFE9A}">
      <dgm:prSet/>
      <dgm:spPr/>
      <dgm:t>
        <a:bodyPr/>
        <a:lstStyle/>
        <a:p>
          <a:r>
            <a:rPr lang="en-GB" i="1"/>
            <a:t>The material presented in this exposition is based on the public materials found on the CLUSIF website and precisely respects the point of view on the Mehari methodology. Club de la Sécurité de l'Information Français (CLUSIF)</a:t>
          </a:r>
          <a:endParaRPr lang="en-US"/>
        </a:p>
      </dgm:t>
    </dgm:pt>
    <dgm:pt modelId="{C424602B-D6C5-44FF-9B56-A332A78B74B2}" type="parTrans" cxnId="{75F59EF7-1EC2-4A35-9684-FD202621A239}">
      <dgm:prSet/>
      <dgm:spPr/>
      <dgm:t>
        <a:bodyPr/>
        <a:lstStyle/>
        <a:p>
          <a:endParaRPr lang="en-US"/>
        </a:p>
      </dgm:t>
    </dgm:pt>
    <dgm:pt modelId="{756C329B-DC26-48D4-8B58-BDA456E58072}" type="sibTrans" cxnId="{75F59EF7-1EC2-4A35-9684-FD202621A239}">
      <dgm:prSet/>
      <dgm:spPr/>
      <dgm:t>
        <a:bodyPr/>
        <a:lstStyle/>
        <a:p>
          <a:endParaRPr lang="en-US"/>
        </a:p>
      </dgm:t>
    </dgm:pt>
    <dgm:pt modelId="{588B80C1-C3F2-4EF6-9EBF-5A846C48E11B}" type="pres">
      <dgm:prSet presAssocID="{1DCFBCCE-87AA-46A8-A391-46949700E409}" presName="linear" presStyleCnt="0">
        <dgm:presLayoutVars>
          <dgm:animLvl val="lvl"/>
          <dgm:resizeHandles val="exact"/>
        </dgm:presLayoutVars>
      </dgm:prSet>
      <dgm:spPr/>
    </dgm:pt>
    <dgm:pt modelId="{D1120B6E-B81A-4D13-B079-0B81B015CE64}" type="pres">
      <dgm:prSet presAssocID="{6D35B78C-D0EE-492C-BBE1-AF4B840A1A38}" presName="parentText" presStyleLbl="node1" presStyleIdx="0" presStyleCnt="3">
        <dgm:presLayoutVars>
          <dgm:chMax val="0"/>
          <dgm:bulletEnabled val="1"/>
        </dgm:presLayoutVars>
      </dgm:prSet>
      <dgm:spPr/>
    </dgm:pt>
    <dgm:pt modelId="{069DAB13-514B-4941-B5F5-41608F3F6DA4}" type="pres">
      <dgm:prSet presAssocID="{277AA27E-85D3-4BE1-9C32-12B149459BE5}" presName="spacer" presStyleCnt="0"/>
      <dgm:spPr/>
    </dgm:pt>
    <dgm:pt modelId="{932CA847-A11A-4468-B086-5A9DE8EF46F8}" type="pres">
      <dgm:prSet presAssocID="{49789972-D60A-47BD-8349-14F9522DCB8F}" presName="parentText" presStyleLbl="node1" presStyleIdx="1" presStyleCnt="3">
        <dgm:presLayoutVars>
          <dgm:chMax val="0"/>
          <dgm:bulletEnabled val="1"/>
        </dgm:presLayoutVars>
      </dgm:prSet>
      <dgm:spPr/>
    </dgm:pt>
    <dgm:pt modelId="{5A3F8129-F30B-44D2-9B3F-E7A35F4BD62E}" type="pres">
      <dgm:prSet presAssocID="{F181B80F-1EEE-4302-B0AE-8E24BAED0537}" presName="spacer" presStyleCnt="0"/>
      <dgm:spPr/>
    </dgm:pt>
    <dgm:pt modelId="{910E715A-B885-4EB3-B6E7-48D55AB5A93A}" type="pres">
      <dgm:prSet presAssocID="{4B35518E-EC27-4A8C-BF67-A3BADDBCFE9A}" presName="parentText" presStyleLbl="node1" presStyleIdx="2" presStyleCnt="3">
        <dgm:presLayoutVars>
          <dgm:chMax val="0"/>
          <dgm:bulletEnabled val="1"/>
        </dgm:presLayoutVars>
      </dgm:prSet>
      <dgm:spPr/>
    </dgm:pt>
  </dgm:ptLst>
  <dgm:cxnLst>
    <dgm:cxn modelId="{943FC804-198C-4C07-9B5E-82F5133C66C7}" srcId="{1DCFBCCE-87AA-46A8-A391-46949700E409}" destId="{6D35B78C-D0EE-492C-BBE1-AF4B840A1A38}" srcOrd="0" destOrd="0" parTransId="{B678A205-85EA-41B0-A993-5475EA9C3F58}" sibTransId="{277AA27E-85D3-4BE1-9C32-12B149459BE5}"/>
    <dgm:cxn modelId="{D71A0424-E92C-4B63-A9AD-8F12B86011D7}" type="presOf" srcId="{6D35B78C-D0EE-492C-BBE1-AF4B840A1A38}" destId="{D1120B6E-B81A-4D13-B079-0B81B015CE64}" srcOrd="0" destOrd="0" presId="urn:microsoft.com/office/officeart/2005/8/layout/vList2"/>
    <dgm:cxn modelId="{195A3033-83D8-4957-9A39-E472F44D9B0C}" type="presOf" srcId="{4B35518E-EC27-4A8C-BF67-A3BADDBCFE9A}" destId="{910E715A-B885-4EB3-B6E7-48D55AB5A93A}" srcOrd="0" destOrd="0" presId="urn:microsoft.com/office/officeart/2005/8/layout/vList2"/>
    <dgm:cxn modelId="{7085F07B-2155-499C-97BC-0ADB50834641}" type="presOf" srcId="{1DCFBCCE-87AA-46A8-A391-46949700E409}" destId="{588B80C1-C3F2-4EF6-9EBF-5A846C48E11B}" srcOrd="0" destOrd="0" presId="urn:microsoft.com/office/officeart/2005/8/layout/vList2"/>
    <dgm:cxn modelId="{1F1F23B8-C888-4634-9AF5-6C20BEB85D8C}" srcId="{1DCFBCCE-87AA-46A8-A391-46949700E409}" destId="{49789972-D60A-47BD-8349-14F9522DCB8F}" srcOrd="1" destOrd="0" parTransId="{289FAD18-B4D0-4933-AEC1-FB5A4E9BD738}" sibTransId="{F181B80F-1EEE-4302-B0AE-8E24BAED0537}"/>
    <dgm:cxn modelId="{B478BEC7-DE08-469E-A1B4-ED15F4671AB3}" type="presOf" srcId="{49789972-D60A-47BD-8349-14F9522DCB8F}" destId="{932CA847-A11A-4468-B086-5A9DE8EF46F8}" srcOrd="0" destOrd="0" presId="urn:microsoft.com/office/officeart/2005/8/layout/vList2"/>
    <dgm:cxn modelId="{75F59EF7-1EC2-4A35-9684-FD202621A239}" srcId="{1DCFBCCE-87AA-46A8-A391-46949700E409}" destId="{4B35518E-EC27-4A8C-BF67-A3BADDBCFE9A}" srcOrd="2" destOrd="0" parTransId="{C424602B-D6C5-44FF-9B56-A332A78B74B2}" sibTransId="{756C329B-DC26-48D4-8B58-BDA456E58072}"/>
    <dgm:cxn modelId="{12EAC8C7-151C-4553-BB84-FF856F49C5AA}" type="presParOf" srcId="{588B80C1-C3F2-4EF6-9EBF-5A846C48E11B}" destId="{D1120B6E-B81A-4D13-B079-0B81B015CE64}" srcOrd="0" destOrd="0" presId="urn:microsoft.com/office/officeart/2005/8/layout/vList2"/>
    <dgm:cxn modelId="{2532B34C-A1F1-447C-ACF8-D97A8ED767D8}" type="presParOf" srcId="{588B80C1-C3F2-4EF6-9EBF-5A846C48E11B}" destId="{069DAB13-514B-4941-B5F5-41608F3F6DA4}" srcOrd="1" destOrd="0" presId="urn:microsoft.com/office/officeart/2005/8/layout/vList2"/>
    <dgm:cxn modelId="{5A537053-CBCB-41B7-B2EE-5DF9947358D0}" type="presParOf" srcId="{588B80C1-C3F2-4EF6-9EBF-5A846C48E11B}" destId="{932CA847-A11A-4468-B086-5A9DE8EF46F8}" srcOrd="2" destOrd="0" presId="urn:microsoft.com/office/officeart/2005/8/layout/vList2"/>
    <dgm:cxn modelId="{7A442986-F147-476B-84FE-F657252BC923}" type="presParOf" srcId="{588B80C1-C3F2-4EF6-9EBF-5A846C48E11B}" destId="{5A3F8129-F30B-44D2-9B3F-E7A35F4BD62E}" srcOrd="3" destOrd="0" presId="urn:microsoft.com/office/officeart/2005/8/layout/vList2"/>
    <dgm:cxn modelId="{97D21A27-ECD1-486C-AB64-DF2C1697BC21}" type="presParOf" srcId="{588B80C1-C3F2-4EF6-9EBF-5A846C48E11B}" destId="{910E715A-B885-4EB3-B6E7-48D55AB5A93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3E9DAF-E2B7-47AB-85D2-0EDD741551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1590FEB-BFBE-4A61-AB14-49C94BD39924}">
      <dgm:prSet/>
      <dgm:spPr/>
      <dgm:t>
        <a:bodyPr/>
        <a:lstStyle/>
        <a:p>
          <a:r>
            <a:rPr lang="en-GB"/>
            <a:t>Basis for a risk analysis. (If there is no agreement on the potential risks, it is possible that a budget will not be allocated).</a:t>
          </a:r>
          <a:endParaRPr lang="en-US"/>
        </a:p>
      </dgm:t>
    </dgm:pt>
    <dgm:pt modelId="{8383088C-ED99-4BC1-BF27-1B57C825A324}" type="parTrans" cxnId="{6AF45848-2E6B-46A0-BBAB-127AB80CD279}">
      <dgm:prSet/>
      <dgm:spPr/>
      <dgm:t>
        <a:bodyPr/>
        <a:lstStyle/>
        <a:p>
          <a:endParaRPr lang="en-US"/>
        </a:p>
      </dgm:t>
    </dgm:pt>
    <dgm:pt modelId="{67AE5BD3-989D-4D3A-88B8-C48D4E7A28CA}" type="sibTrans" cxnId="{6AF45848-2E6B-46A0-BBAB-127AB80CD279}">
      <dgm:prSet/>
      <dgm:spPr/>
      <dgm:t>
        <a:bodyPr/>
        <a:lstStyle/>
        <a:p>
          <a:endParaRPr lang="en-US"/>
        </a:p>
      </dgm:t>
    </dgm:pt>
    <dgm:pt modelId="{3E22270D-9F85-48D0-82DE-3F026F522FCC}">
      <dgm:prSet/>
      <dgm:spPr/>
      <dgm:t>
        <a:bodyPr/>
        <a:lstStyle/>
        <a:p>
          <a:r>
            <a:rPr lang="ro-RO"/>
            <a:t>T</a:t>
          </a:r>
          <a:r>
            <a:rPr lang="en-GB"/>
            <a:t>he basis for any strategic action planning. (Goods and funds allocated for security, like insurance policies are in direct proportion to the risk).</a:t>
          </a:r>
          <a:endParaRPr lang="en-US"/>
        </a:p>
      </dgm:t>
    </dgm:pt>
    <dgm:pt modelId="{DCEB03B3-3D6D-436E-A952-7D113B4EE9B5}" type="parTrans" cxnId="{792DF086-D39E-4EAC-9482-DD4D47373CA0}">
      <dgm:prSet/>
      <dgm:spPr/>
      <dgm:t>
        <a:bodyPr/>
        <a:lstStyle/>
        <a:p>
          <a:endParaRPr lang="en-US"/>
        </a:p>
      </dgm:t>
    </dgm:pt>
    <dgm:pt modelId="{B2233B05-7F9A-46B5-BCF8-DA0044E1A5F4}" type="sibTrans" cxnId="{792DF086-D39E-4EAC-9482-DD4D47373CA0}">
      <dgm:prSet/>
      <dgm:spPr/>
      <dgm:t>
        <a:bodyPr/>
        <a:lstStyle/>
        <a:p>
          <a:endParaRPr lang="en-US"/>
        </a:p>
      </dgm:t>
    </dgm:pt>
    <dgm:pt modelId="{E55461B7-1980-40DA-A447-2A83586B6BF3}">
      <dgm:prSet/>
      <dgm:spPr/>
      <dgm:t>
        <a:bodyPr/>
        <a:lstStyle/>
        <a:p>
          <a:r>
            <a:rPr lang="en-GB"/>
            <a:t>The basis of security planning. (Sometimes action plans can be created directly using a direct approach based on the combination of two sets of expertise: the profession itself, provided by operational management, and the security solutions provided by security consultants).</a:t>
          </a:r>
          <a:endParaRPr lang="en-US"/>
        </a:p>
      </dgm:t>
    </dgm:pt>
    <dgm:pt modelId="{13F7FA2D-C658-45A3-BDF7-2FC10DF556B2}" type="parTrans" cxnId="{B068234A-E5CA-4C72-A06E-98CA25FDC630}">
      <dgm:prSet/>
      <dgm:spPr/>
      <dgm:t>
        <a:bodyPr/>
        <a:lstStyle/>
        <a:p>
          <a:endParaRPr lang="en-US"/>
        </a:p>
      </dgm:t>
    </dgm:pt>
    <dgm:pt modelId="{16CFC14C-8BC7-40C4-B698-0B7C3D30F30F}" type="sibTrans" cxnId="{B068234A-E5CA-4C72-A06E-98CA25FDC630}">
      <dgm:prSet/>
      <dgm:spPr/>
      <dgm:t>
        <a:bodyPr/>
        <a:lstStyle/>
        <a:p>
          <a:endParaRPr lang="en-US"/>
        </a:p>
      </dgm:t>
    </dgm:pt>
    <dgm:pt modelId="{98C0BA84-D541-4BDA-A253-B945C28F6B90}">
      <dgm:prSet/>
      <dgm:spPr/>
      <dgm:t>
        <a:bodyPr/>
        <a:lstStyle/>
        <a:p>
          <a:r>
            <a:rPr lang="en-GB"/>
            <a:t>Classification: an essential element for security policy. (in practice, a company that administers security through a specific policy and set of rules will differentiate the goods, values and information that must be protected).</a:t>
          </a:r>
          <a:endParaRPr lang="en-US"/>
        </a:p>
      </dgm:t>
    </dgm:pt>
    <dgm:pt modelId="{53B1F6EF-DB02-4A54-A17B-40861D04322B}" type="parTrans" cxnId="{EE97940B-E0B4-4CCA-B4EB-3A93D58EB19F}">
      <dgm:prSet/>
      <dgm:spPr/>
      <dgm:t>
        <a:bodyPr/>
        <a:lstStyle/>
        <a:p>
          <a:endParaRPr lang="en-US"/>
        </a:p>
      </dgm:t>
    </dgm:pt>
    <dgm:pt modelId="{6527EF2D-ADBE-4C83-A9B9-9F20AEEC5C20}" type="sibTrans" cxnId="{EE97940B-E0B4-4CCA-B4EB-3A93D58EB19F}">
      <dgm:prSet/>
      <dgm:spPr/>
      <dgm:t>
        <a:bodyPr/>
        <a:lstStyle/>
        <a:p>
          <a:endParaRPr lang="en-US"/>
        </a:p>
      </dgm:t>
    </dgm:pt>
    <dgm:pt modelId="{C394FAEC-117E-4CCE-B446-3A271A9DFF39}" type="pres">
      <dgm:prSet presAssocID="{E83E9DAF-E2B7-47AB-85D2-0EDD74155165}" presName="linear" presStyleCnt="0">
        <dgm:presLayoutVars>
          <dgm:animLvl val="lvl"/>
          <dgm:resizeHandles val="exact"/>
        </dgm:presLayoutVars>
      </dgm:prSet>
      <dgm:spPr/>
    </dgm:pt>
    <dgm:pt modelId="{430CEDCA-FCDA-4F0F-A5AE-36E296254787}" type="pres">
      <dgm:prSet presAssocID="{D1590FEB-BFBE-4A61-AB14-49C94BD39924}" presName="parentText" presStyleLbl="node1" presStyleIdx="0" presStyleCnt="4">
        <dgm:presLayoutVars>
          <dgm:chMax val="0"/>
          <dgm:bulletEnabled val="1"/>
        </dgm:presLayoutVars>
      </dgm:prSet>
      <dgm:spPr/>
    </dgm:pt>
    <dgm:pt modelId="{BEF89654-D9ED-4EDE-B7B9-F2337B48196F}" type="pres">
      <dgm:prSet presAssocID="{67AE5BD3-989D-4D3A-88B8-C48D4E7A28CA}" presName="spacer" presStyleCnt="0"/>
      <dgm:spPr/>
    </dgm:pt>
    <dgm:pt modelId="{90479BC0-B0B1-4DB5-882A-E1D58F0D98BD}" type="pres">
      <dgm:prSet presAssocID="{3E22270D-9F85-48D0-82DE-3F026F522FCC}" presName="parentText" presStyleLbl="node1" presStyleIdx="1" presStyleCnt="4">
        <dgm:presLayoutVars>
          <dgm:chMax val="0"/>
          <dgm:bulletEnabled val="1"/>
        </dgm:presLayoutVars>
      </dgm:prSet>
      <dgm:spPr/>
    </dgm:pt>
    <dgm:pt modelId="{9A7475CC-4460-4BC0-AA37-A7AEC647CF2B}" type="pres">
      <dgm:prSet presAssocID="{B2233B05-7F9A-46B5-BCF8-DA0044E1A5F4}" presName="spacer" presStyleCnt="0"/>
      <dgm:spPr/>
    </dgm:pt>
    <dgm:pt modelId="{0A89607A-69B7-46E6-ABAB-B616B2451ADF}" type="pres">
      <dgm:prSet presAssocID="{E55461B7-1980-40DA-A447-2A83586B6BF3}" presName="parentText" presStyleLbl="node1" presStyleIdx="2" presStyleCnt="4">
        <dgm:presLayoutVars>
          <dgm:chMax val="0"/>
          <dgm:bulletEnabled val="1"/>
        </dgm:presLayoutVars>
      </dgm:prSet>
      <dgm:spPr/>
    </dgm:pt>
    <dgm:pt modelId="{AA081BA0-B440-4ADD-A211-7A2083A38CAF}" type="pres">
      <dgm:prSet presAssocID="{16CFC14C-8BC7-40C4-B698-0B7C3D30F30F}" presName="spacer" presStyleCnt="0"/>
      <dgm:spPr/>
    </dgm:pt>
    <dgm:pt modelId="{FFD81F73-7E4D-4786-B895-52BD5EDF9F48}" type="pres">
      <dgm:prSet presAssocID="{98C0BA84-D541-4BDA-A253-B945C28F6B90}" presName="parentText" presStyleLbl="node1" presStyleIdx="3" presStyleCnt="4">
        <dgm:presLayoutVars>
          <dgm:chMax val="0"/>
          <dgm:bulletEnabled val="1"/>
        </dgm:presLayoutVars>
      </dgm:prSet>
      <dgm:spPr/>
    </dgm:pt>
  </dgm:ptLst>
  <dgm:cxnLst>
    <dgm:cxn modelId="{EE97940B-E0B4-4CCA-B4EB-3A93D58EB19F}" srcId="{E83E9DAF-E2B7-47AB-85D2-0EDD74155165}" destId="{98C0BA84-D541-4BDA-A253-B945C28F6B90}" srcOrd="3" destOrd="0" parTransId="{53B1F6EF-DB02-4A54-A17B-40861D04322B}" sibTransId="{6527EF2D-ADBE-4C83-A9B9-9F20AEEC5C20}"/>
    <dgm:cxn modelId="{B4BBBF0B-DCDA-4812-86F8-9BF47B782AA8}" type="presOf" srcId="{98C0BA84-D541-4BDA-A253-B945C28F6B90}" destId="{FFD81F73-7E4D-4786-B895-52BD5EDF9F48}" srcOrd="0" destOrd="0" presId="urn:microsoft.com/office/officeart/2005/8/layout/vList2"/>
    <dgm:cxn modelId="{6AF45848-2E6B-46A0-BBAB-127AB80CD279}" srcId="{E83E9DAF-E2B7-47AB-85D2-0EDD74155165}" destId="{D1590FEB-BFBE-4A61-AB14-49C94BD39924}" srcOrd="0" destOrd="0" parTransId="{8383088C-ED99-4BC1-BF27-1B57C825A324}" sibTransId="{67AE5BD3-989D-4D3A-88B8-C48D4E7A28CA}"/>
    <dgm:cxn modelId="{B068234A-E5CA-4C72-A06E-98CA25FDC630}" srcId="{E83E9DAF-E2B7-47AB-85D2-0EDD74155165}" destId="{E55461B7-1980-40DA-A447-2A83586B6BF3}" srcOrd="2" destOrd="0" parTransId="{13F7FA2D-C658-45A3-BDF7-2FC10DF556B2}" sibTransId="{16CFC14C-8BC7-40C4-B698-0B7C3D30F30F}"/>
    <dgm:cxn modelId="{792DF086-D39E-4EAC-9482-DD4D47373CA0}" srcId="{E83E9DAF-E2B7-47AB-85D2-0EDD74155165}" destId="{3E22270D-9F85-48D0-82DE-3F026F522FCC}" srcOrd="1" destOrd="0" parTransId="{DCEB03B3-3D6D-436E-A952-7D113B4EE9B5}" sibTransId="{B2233B05-7F9A-46B5-BCF8-DA0044E1A5F4}"/>
    <dgm:cxn modelId="{00DED1A3-2A4A-4FCF-A2D0-F7B24ED5DE0D}" type="presOf" srcId="{3E22270D-9F85-48D0-82DE-3F026F522FCC}" destId="{90479BC0-B0B1-4DB5-882A-E1D58F0D98BD}" srcOrd="0" destOrd="0" presId="urn:microsoft.com/office/officeart/2005/8/layout/vList2"/>
    <dgm:cxn modelId="{6B6621EA-A1EB-401B-BCE0-3A38BF8706F8}" type="presOf" srcId="{D1590FEB-BFBE-4A61-AB14-49C94BD39924}" destId="{430CEDCA-FCDA-4F0F-A5AE-36E296254787}" srcOrd="0" destOrd="0" presId="urn:microsoft.com/office/officeart/2005/8/layout/vList2"/>
    <dgm:cxn modelId="{3CDF16F1-0C8D-4DCC-8CDF-87DEF6264079}" type="presOf" srcId="{E55461B7-1980-40DA-A447-2A83586B6BF3}" destId="{0A89607A-69B7-46E6-ABAB-B616B2451ADF}" srcOrd="0" destOrd="0" presId="urn:microsoft.com/office/officeart/2005/8/layout/vList2"/>
    <dgm:cxn modelId="{AF653CF2-4971-4C3B-9409-4FD2534E5D28}" type="presOf" srcId="{E83E9DAF-E2B7-47AB-85D2-0EDD74155165}" destId="{C394FAEC-117E-4CCE-B446-3A271A9DFF39}" srcOrd="0" destOrd="0" presId="urn:microsoft.com/office/officeart/2005/8/layout/vList2"/>
    <dgm:cxn modelId="{9F275D33-4BB4-4F95-86B1-F65DFCFE9106}" type="presParOf" srcId="{C394FAEC-117E-4CCE-B446-3A271A9DFF39}" destId="{430CEDCA-FCDA-4F0F-A5AE-36E296254787}" srcOrd="0" destOrd="0" presId="urn:microsoft.com/office/officeart/2005/8/layout/vList2"/>
    <dgm:cxn modelId="{3670214F-7272-4689-986C-65127BF821DE}" type="presParOf" srcId="{C394FAEC-117E-4CCE-B446-3A271A9DFF39}" destId="{BEF89654-D9ED-4EDE-B7B9-F2337B48196F}" srcOrd="1" destOrd="0" presId="urn:microsoft.com/office/officeart/2005/8/layout/vList2"/>
    <dgm:cxn modelId="{E6BD34ED-3D79-470C-95BF-2DA93DE080F7}" type="presParOf" srcId="{C394FAEC-117E-4CCE-B446-3A271A9DFF39}" destId="{90479BC0-B0B1-4DB5-882A-E1D58F0D98BD}" srcOrd="2" destOrd="0" presId="urn:microsoft.com/office/officeart/2005/8/layout/vList2"/>
    <dgm:cxn modelId="{00DBED53-29DD-4E8B-A129-0DB7B144E57B}" type="presParOf" srcId="{C394FAEC-117E-4CCE-B446-3A271A9DFF39}" destId="{9A7475CC-4460-4BC0-AA37-A7AEC647CF2B}" srcOrd="3" destOrd="0" presId="urn:microsoft.com/office/officeart/2005/8/layout/vList2"/>
    <dgm:cxn modelId="{6B37EA02-EC65-439F-8BAB-EEC1D6A83AE2}" type="presParOf" srcId="{C394FAEC-117E-4CCE-B446-3A271A9DFF39}" destId="{0A89607A-69B7-46E6-ABAB-B616B2451ADF}" srcOrd="4" destOrd="0" presId="urn:microsoft.com/office/officeart/2005/8/layout/vList2"/>
    <dgm:cxn modelId="{B97F36AD-73AC-41F1-A19A-741918D73E3D}" type="presParOf" srcId="{C394FAEC-117E-4CCE-B446-3A271A9DFF39}" destId="{AA081BA0-B440-4ADD-A211-7A2083A38CAF}" srcOrd="5" destOrd="0" presId="urn:microsoft.com/office/officeart/2005/8/layout/vList2"/>
    <dgm:cxn modelId="{FE4BEB3B-EDBB-428B-82EC-259B19EE6B4B}" type="presParOf" srcId="{C394FAEC-117E-4CCE-B446-3A271A9DFF39}" destId="{FFD81F73-7E4D-4786-B895-52BD5EDF9F4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56ABB1-45EF-4F3C-9CE7-35C4FAF4A3E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4A55495-F268-4F6D-932D-1C3429C296E2}">
      <dgm:prSet/>
      <dgm:spPr/>
      <dgm:t>
        <a:bodyPr/>
        <a:lstStyle/>
        <a:p>
          <a:pPr>
            <a:lnSpc>
              <a:spcPct val="100000"/>
            </a:lnSpc>
          </a:pPr>
          <a:r>
            <a:rPr lang="en-GB" b="1"/>
            <a:t>Systematic analysis of risk situations </a:t>
          </a:r>
          <a:r>
            <a:rPr lang="en-GB"/>
            <a:t>- all the potential risk situations are identified, the most critical ones are analyzed and actions are identified to reduce the risk to an acceptable level. This use of MEHARI focuses on ensuring that each critical risk situation has been identified and is covered by an action plan.</a:t>
          </a:r>
          <a:endParaRPr lang="en-US"/>
        </a:p>
      </dgm:t>
    </dgm:pt>
    <dgm:pt modelId="{1719FE59-DB08-4C82-9568-481E67FFA69B}" type="parTrans" cxnId="{1E85C23C-EB83-4402-B157-E5693E648239}">
      <dgm:prSet/>
      <dgm:spPr/>
      <dgm:t>
        <a:bodyPr/>
        <a:lstStyle/>
        <a:p>
          <a:endParaRPr lang="en-US"/>
        </a:p>
      </dgm:t>
    </dgm:pt>
    <dgm:pt modelId="{A01C73EC-A95D-4B2B-93D5-1A83E6241033}" type="sibTrans" cxnId="{1E85C23C-EB83-4402-B157-E5693E648239}">
      <dgm:prSet/>
      <dgm:spPr/>
      <dgm:t>
        <a:bodyPr/>
        <a:lstStyle/>
        <a:p>
          <a:endParaRPr lang="en-US"/>
        </a:p>
      </dgm:t>
    </dgm:pt>
    <dgm:pt modelId="{AAEF302F-A936-481E-B03C-969470800507}">
      <dgm:prSet/>
      <dgm:spPr/>
      <dgm:t>
        <a:bodyPr/>
        <a:lstStyle/>
        <a:p>
          <a:pPr>
            <a:lnSpc>
              <a:spcPct val="100000"/>
            </a:lnSpc>
          </a:pPr>
          <a:r>
            <a:rPr lang="en-GB" b="1"/>
            <a:t>Spontaneous analysis of risk situations </a:t>
          </a:r>
          <a:r>
            <a:rPr lang="en-GB"/>
            <a:t>– the same set of tools can be used in other security management approaches. In cases where security is administered through specific policies and procedures, there will always be situations when some rules cannot be applied. Spontaneous risk analysis is used to decide how best to proceed.</a:t>
          </a:r>
          <a:endParaRPr lang="en-US"/>
        </a:p>
      </dgm:t>
    </dgm:pt>
    <dgm:pt modelId="{2991C356-249B-4E4F-84AE-A1F0F9883D06}" type="parTrans" cxnId="{A6DFC278-E314-4E0B-842A-0A68C4666CE3}">
      <dgm:prSet/>
      <dgm:spPr/>
      <dgm:t>
        <a:bodyPr/>
        <a:lstStyle/>
        <a:p>
          <a:endParaRPr lang="en-US"/>
        </a:p>
      </dgm:t>
    </dgm:pt>
    <dgm:pt modelId="{26A91F12-5DDF-4D10-BC0D-EE2972A1A292}" type="sibTrans" cxnId="{A6DFC278-E314-4E0B-842A-0A68C4666CE3}">
      <dgm:prSet/>
      <dgm:spPr/>
      <dgm:t>
        <a:bodyPr/>
        <a:lstStyle/>
        <a:p>
          <a:endParaRPr lang="en-US"/>
        </a:p>
      </dgm:t>
    </dgm:pt>
    <dgm:pt modelId="{3C9EB5BA-198C-4CBB-AFE7-D7CAFD9FDE00}">
      <dgm:prSet/>
      <dgm:spPr/>
      <dgm:t>
        <a:bodyPr/>
        <a:lstStyle/>
        <a:p>
          <a:pPr>
            <a:lnSpc>
              <a:spcPct val="100000"/>
            </a:lnSpc>
          </a:pPr>
          <a:r>
            <a:rPr lang="en-GB" b="1"/>
            <a:t>Risk analysis in new projects </a:t>
          </a:r>
          <a:r>
            <a:rPr lang="en-GB"/>
            <a:t>– the risk analysis model and mechanisms can be successfully used in project management to plan measures against risks and decide what measures should be used as a result.</a:t>
          </a:r>
          <a:endParaRPr lang="en-US"/>
        </a:p>
      </dgm:t>
    </dgm:pt>
    <dgm:pt modelId="{187522A0-4F14-4E2A-B0BF-FB5222D91E92}" type="parTrans" cxnId="{A94958C5-F122-4768-A965-FE25AFC2EBB5}">
      <dgm:prSet/>
      <dgm:spPr/>
      <dgm:t>
        <a:bodyPr/>
        <a:lstStyle/>
        <a:p>
          <a:endParaRPr lang="en-US"/>
        </a:p>
      </dgm:t>
    </dgm:pt>
    <dgm:pt modelId="{5A606523-FC90-4E8E-BE93-1217395645E0}" type="sibTrans" cxnId="{A94958C5-F122-4768-A965-FE25AFC2EBB5}">
      <dgm:prSet/>
      <dgm:spPr/>
      <dgm:t>
        <a:bodyPr/>
        <a:lstStyle/>
        <a:p>
          <a:endParaRPr lang="en-US"/>
        </a:p>
      </dgm:t>
    </dgm:pt>
    <dgm:pt modelId="{DD3D8F59-5895-4335-813E-FB03E62D6499}" type="pres">
      <dgm:prSet presAssocID="{8056ABB1-45EF-4F3C-9CE7-35C4FAF4A3E1}" presName="root" presStyleCnt="0">
        <dgm:presLayoutVars>
          <dgm:dir/>
          <dgm:resizeHandles val="exact"/>
        </dgm:presLayoutVars>
      </dgm:prSet>
      <dgm:spPr/>
    </dgm:pt>
    <dgm:pt modelId="{1208BD77-6E01-43CF-9A8D-29451C5E5F96}" type="pres">
      <dgm:prSet presAssocID="{54A55495-F268-4F6D-932D-1C3429C296E2}" presName="compNode" presStyleCnt="0"/>
      <dgm:spPr/>
    </dgm:pt>
    <dgm:pt modelId="{971B0BF7-4559-4698-8DEF-FBDEEB626396}" type="pres">
      <dgm:prSet presAssocID="{54A55495-F268-4F6D-932D-1C3429C296E2}" presName="bgRect" presStyleLbl="bgShp" presStyleIdx="0" presStyleCnt="3"/>
      <dgm:spPr/>
    </dgm:pt>
    <dgm:pt modelId="{4A9D14E7-EB17-4FA3-A482-D3E8F5475CA3}" type="pres">
      <dgm:prSet presAssocID="{54A55495-F268-4F6D-932D-1C3429C296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rning"/>
        </a:ext>
      </dgm:extLst>
    </dgm:pt>
    <dgm:pt modelId="{012DADB9-FDF3-474A-B2D5-1AFED8026335}" type="pres">
      <dgm:prSet presAssocID="{54A55495-F268-4F6D-932D-1C3429C296E2}" presName="spaceRect" presStyleCnt="0"/>
      <dgm:spPr/>
    </dgm:pt>
    <dgm:pt modelId="{23D50C85-C360-4472-935B-FD4ADCF837E5}" type="pres">
      <dgm:prSet presAssocID="{54A55495-F268-4F6D-932D-1C3429C296E2}" presName="parTx" presStyleLbl="revTx" presStyleIdx="0" presStyleCnt="3">
        <dgm:presLayoutVars>
          <dgm:chMax val="0"/>
          <dgm:chPref val="0"/>
        </dgm:presLayoutVars>
      </dgm:prSet>
      <dgm:spPr/>
    </dgm:pt>
    <dgm:pt modelId="{EF4DA2C2-3E40-4E54-B111-8C599F1E4ED0}" type="pres">
      <dgm:prSet presAssocID="{A01C73EC-A95D-4B2B-93D5-1A83E6241033}" presName="sibTrans" presStyleCnt="0"/>
      <dgm:spPr/>
    </dgm:pt>
    <dgm:pt modelId="{492081FE-545E-413B-B2CD-836850741027}" type="pres">
      <dgm:prSet presAssocID="{AAEF302F-A936-481E-B03C-969470800507}" presName="compNode" presStyleCnt="0"/>
      <dgm:spPr/>
    </dgm:pt>
    <dgm:pt modelId="{DD96FE52-06D7-4D1A-8868-CE1ADAFB5FFC}" type="pres">
      <dgm:prSet presAssocID="{AAEF302F-A936-481E-B03C-969470800507}" presName="bgRect" presStyleLbl="bgShp" presStyleIdx="1" presStyleCnt="3"/>
      <dgm:spPr/>
    </dgm:pt>
    <dgm:pt modelId="{6C6891D1-040B-4E58-9E52-046AFC2CFAE1}" type="pres">
      <dgm:prSet presAssocID="{AAEF302F-A936-481E-B03C-96947080050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63605D83-AD2B-4E2A-9945-6B21E7AF0984}" type="pres">
      <dgm:prSet presAssocID="{AAEF302F-A936-481E-B03C-969470800507}" presName="spaceRect" presStyleCnt="0"/>
      <dgm:spPr/>
    </dgm:pt>
    <dgm:pt modelId="{014E403D-F931-4084-A621-94458B323717}" type="pres">
      <dgm:prSet presAssocID="{AAEF302F-A936-481E-B03C-969470800507}" presName="parTx" presStyleLbl="revTx" presStyleIdx="1" presStyleCnt="3">
        <dgm:presLayoutVars>
          <dgm:chMax val="0"/>
          <dgm:chPref val="0"/>
        </dgm:presLayoutVars>
      </dgm:prSet>
      <dgm:spPr/>
    </dgm:pt>
    <dgm:pt modelId="{7A853D81-7212-4D02-8590-37A656EB7082}" type="pres">
      <dgm:prSet presAssocID="{26A91F12-5DDF-4D10-BC0D-EE2972A1A292}" presName="sibTrans" presStyleCnt="0"/>
      <dgm:spPr/>
    </dgm:pt>
    <dgm:pt modelId="{FCE5EA40-7B42-4DDA-989D-515D08F5B99F}" type="pres">
      <dgm:prSet presAssocID="{3C9EB5BA-198C-4CBB-AFE7-D7CAFD9FDE00}" presName="compNode" presStyleCnt="0"/>
      <dgm:spPr/>
    </dgm:pt>
    <dgm:pt modelId="{DC82CD8A-21B5-4E54-B8C1-20742A6E3B3A}" type="pres">
      <dgm:prSet presAssocID="{3C9EB5BA-198C-4CBB-AFE7-D7CAFD9FDE00}" presName="bgRect" presStyleLbl="bgShp" presStyleIdx="2" presStyleCnt="3"/>
      <dgm:spPr/>
    </dgm:pt>
    <dgm:pt modelId="{FC431B2F-0D71-4553-9CAF-7C4587E6F880}" type="pres">
      <dgm:prSet presAssocID="{3C9EB5BA-198C-4CBB-AFE7-D7CAFD9FDE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1B91AC0D-3ACE-4CFC-9900-C3DBE2299810}" type="pres">
      <dgm:prSet presAssocID="{3C9EB5BA-198C-4CBB-AFE7-D7CAFD9FDE00}" presName="spaceRect" presStyleCnt="0"/>
      <dgm:spPr/>
    </dgm:pt>
    <dgm:pt modelId="{1FFB6954-2520-4AC2-BF10-C2ED70E7AEE6}" type="pres">
      <dgm:prSet presAssocID="{3C9EB5BA-198C-4CBB-AFE7-D7CAFD9FDE00}" presName="parTx" presStyleLbl="revTx" presStyleIdx="2" presStyleCnt="3">
        <dgm:presLayoutVars>
          <dgm:chMax val="0"/>
          <dgm:chPref val="0"/>
        </dgm:presLayoutVars>
      </dgm:prSet>
      <dgm:spPr/>
    </dgm:pt>
  </dgm:ptLst>
  <dgm:cxnLst>
    <dgm:cxn modelId="{1E85C23C-EB83-4402-B157-E5693E648239}" srcId="{8056ABB1-45EF-4F3C-9CE7-35C4FAF4A3E1}" destId="{54A55495-F268-4F6D-932D-1C3429C296E2}" srcOrd="0" destOrd="0" parTransId="{1719FE59-DB08-4C82-9568-481E67FFA69B}" sibTransId="{A01C73EC-A95D-4B2B-93D5-1A83E6241033}"/>
    <dgm:cxn modelId="{D4918A50-7F75-40C4-8816-CAABB08D1919}" type="presOf" srcId="{3C9EB5BA-198C-4CBB-AFE7-D7CAFD9FDE00}" destId="{1FFB6954-2520-4AC2-BF10-C2ED70E7AEE6}" srcOrd="0" destOrd="0" presId="urn:microsoft.com/office/officeart/2018/2/layout/IconVerticalSolidList"/>
    <dgm:cxn modelId="{A6DFC278-E314-4E0B-842A-0A68C4666CE3}" srcId="{8056ABB1-45EF-4F3C-9CE7-35C4FAF4A3E1}" destId="{AAEF302F-A936-481E-B03C-969470800507}" srcOrd="1" destOrd="0" parTransId="{2991C356-249B-4E4F-84AE-A1F0F9883D06}" sibTransId="{26A91F12-5DDF-4D10-BC0D-EE2972A1A292}"/>
    <dgm:cxn modelId="{5E33DA93-CCCC-4C74-AF30-7E1983FF77A5}" type="presOf" srcId="{54A55495-F268-4F6D-932D-1C3429C296E2}" destId="{23D50C85-C360-4472-935B-FD4ADCF837E5}" srcOrd="0" destOrd="0" presId="urn:microsoft.com/office/officeart/2018/2/layout/IconVerticalSolidList"/>
    <dgm:cxn modelId="{61456EAA-D924-4E20-833A-E71174BE4219}" type="presOf" srcId="{AAEF302F-A936-481E-B03C-969470800507}" destId="{014E403D-F931-4084-A621-94458B323717}" srcOrd="0" destOrd="0" presId="urn:microsoft.com/office/officeart/2018/2/layout/IconVerticalSolidList"/>
    <dgm:cxn modelId="{A94958C5-F122-4768-A965-FE25AFC2EBB5}" srcId="{8056ABB1-45EF-4F3C-9CE7-35C4FAF4A3E1}" destId="{3C9EB5BA-198C-4CBB-AFE7-D7CAFD9FDE00}" srcOrd="2" destOrd="0" parTransId="{187522A0-4F14-4E2A-B0BF-FB5222D91E92}" sibTransId="{5A606523-FC90-4E8E-BE93-1217395645E0}"/>
    <dgm:cxn modelId="{53330AFB-A7A0-4906-ABA4-E8FC6D4F2D4A}" type="presOf" srcId="{8056ABB1-45EF-4F3C-9CE7-35C4FAF4A3E1}" destId="{DD3D8F59-5895-4335-813E-FB03E62D6499}" srcOrd="0" destOrd="0" presId="urn:microsoft.com/office/officeart/2018/2/layout/IconVerticalSolidList"/>
    <dgm:cxn modelId="{8ACF8E7E-A5F5-47C8-B726-9F2AAC68E978}" type="presParOf" srcId="{DD3D8F59-5895-4335-813E-FB03E62D6499}" destId="{1208BD77-6E01-43CF-9A8D-29451C5E5F96}" srcOrd="0" destOrd="0" presId="urn:microsoft.com/office/officeart/2018/2/layout/IconVerticalSolidList"/>
    <dgm:cxn modelId="{E3E567D1-43B7-47FD-8B54-6544B8D58D14}" type="presParOf" srcId="{1208BD77-6E01-43CF-9A8D-29451C5E5F96}" destId="{971B0BF7-4559-4698-8DEF-FBDEEB626396}" srcOrd="0" destOrd="0" presId="urn:microsoft.com/office/officeart/2018/2/layout/IconVerticalSolidList"/>
    <dgm:cxn modelId="{BA770B7D-E5E5-4F3D-A07D-2EB50B0B3388}" type="presParOf" srcId="{1208BD77-6E01-43CF-9A8D-29451C5E5F96}" destId="{4A9D14E7-EB17-4FA3-A482-D3E8F5475CA3}" srcOrd="1" destOrd="0" presId="urn:microsoft.com/office/officeart/2018/2/layout/IconVerticalSolidList"/>
    <dgm:cxn modelId="{0CE9EEA4-3A2F-4B58-A09A-48B113C19AA5}" type="presParOf" srcId="{1208BD77-6E01-43CF-9A8D-29451C5E5F96}" destId="{012DADB9-FDF3-474A-B2D5-1AFED8026335}" srcOrd="2" destOrd="0" presId="urn:microsoft.com/office/officeart/2018/2/layout/IconVerticalSolidList"/>
    <dgm:cxn modelId="{F006CA29-F193-4A23-A3A7-9104A01A568C}" type="presParOf" srcId="{1208BD77-6E01-43CF-9A8D-29451C5E5F96}" destId="{23D50C85-C360-4472-935B-FD4ADCF837E5}" srcOrd="3" destOrd="0" presId="urn:microsoft.com/office/officeart/2018/2/layout/IconVerticalSolidList"/>
    <dgm:cxn modelId="{F1896AB2-FBBC-4E7E-9837-1B6EB794666C}" type="presParOf" srcId="{DD3D8F59-5895-4335-813E-FB03E62D6499}" destId="{EF4DA2C2-3E40-4E54-B111-8C599F1E4ED0}" srcOrd="1" destOrd="0" presId="urn:microsoft.com/office/officeart/2018/2/layout/IconVerticalSolidList"/>
    <dgm:cxn modelId="{A719DA91-81C2-4039-81E2-6CF35E20E82C}" type="presParOf" srcId="{DD3D8F59-5895-4335-813E-FB03E62D6499}" destId="{492081FE-545E-413B-B2CD-836850741027}" srcOrd="2" destOrd="0" presId="urn:microsoft.com/office/officeart/2018/2/layout/IconVerticalSolidList"/>
    <dgm:cxn modelId="{24CE5EF4-AFEC-49B3-A233-F73803E870F5}" type="presParOf" srcId="{492081FE-545E-413B-B2CD-836850741027}" destId="{DD96FE52-06D7-4D1A-8868-CE1ADAFB5FFC}" srcOrd="0" destOrd="0" presId="urn:microsoft.com/office/officeart/2018/2/layout/IconVerticalSolidList"/>
    <dgm:cxn modelId="{28E13441-2C25-4F6A-9236-B7DBD20E1553}" type="presParOf" srcId="{492081FE-545E-413B-B2CD-836850741027}" destId="{6C6891D1-040B-4E58-9E52-046AFC2CFAE1}" srcOrd="1" destOrd="0" presId="urn:microsoft.com/office/officeart/2018/2/layout/IconVerticalSolidList"/>
    <dgm:cxn modelId="{1E49C7F9-6A04-4528-B7D2-8599AF528714}" type="presParOf" srcId="{492081FE-545E-413B-B2CD-836850741027}" destId="{63605D83-AD2B-4E2A-9945-6B21E7AF0984}" srcOrd="2" destOrd="0" presId="urn:microsoft.com/office/officeart/2018/2/layout/IconVerticalSolidList"/>
    <dgm:cxn modelId="{21581E2B-8C8D-4422-BAD6-58A1C51EB50B}" type="presParOf" srcId="{492081FE-545E-413B-B2CD-836850741027}" destId="{014E403D-F931-4084-A621-94458B323717}" srcOrd="3" destOrd="0" presId="urn:microsoft.com/office/officeart/2018/2/layout/IconVerticalSolidList"/>
    <dgm:cxn modelId="{8756064C-E798-462B-8EF9-291CEA7AD567}" type="presParOf" srcId="{DD3D8F59-5895-4335-813E-FB03E62D6499}" destId="{7A853D81-7212-4D02-8590-37A656EB7082}" srcOrd="3" destOrd="0" presId="urn:microsoft.com/office/officeart/2018/2/layout/IconVerticalSolidList"/>
    <dgm:cxn modelId="{DE06F682-B161-469D-A666-DDF86C320701}" type="presParOf" srcId="{DD3D8F59-5895-4335-813E-FB03E62D6499}" destId="{FCE5EA40-7B42-4DDA-989D-515D08F5B99F}" srcOrd="4" destOrd="0" presId="urn:microsoft.com/office/officeart/2018/2/layout/IconVerticalSolidList"/>
    <dgm:cxn modelId="{B056776A-C382-425F-929B-60654FBBF9BC}" type="presParOf" srcId="{FCE5EA40-7B42-4DDA-989D-515D08F5B99F}" destId="{DC82CD8A-21B5-4E54-B8C1-20742A6E3B3A}" srcOrd="0" destOrd="0" presId="urn:microsoft.com/office/officeart/2018/2/layout/IconVerticalSolidList"/>
    <dgm:cxn modelId="{80EEBBDD-7A3B-489E-AD34-A94ADFFBF99E}" type="presParOf" srcId="{FCE5EA40-7B42-4DDA-989D-515D08F5B99F}" destId="{FC431B2F-0D71-4553-9CAF-7C4587E6F880}" srcOrd="1" destOrd="0" presId="urn:microsoft.com/office/officeart/2018/2/layout/IconVerticalSolidList"/>
    <dgm:cxn modelId="{222D34C0-8536-4B7C-A758-8F726736F615}" type="presParOf" srcId="{FCE5EA40-7B42-4DDA-989D-515D08F5B99F}" destId="{1B91AC0D-3ACE-4CFC-9900-C3DBE2299810}" srcOrd="2" destOrd="0" presId="urn:microsoft.com/office/officeart/2018/2/layout/IconVerticalSolidList"/>
    <dgm:cxn modelId="{839FB4BF-4FD6-48B6-BEAC-0A7096AFB33B}" type="presParOf" srcId="{FCE5EA40-7B42-4DDA-989D-515D08F5B99F}" destId="{1FFB6954-2520-4AC2-BF10-C2ED70E7AEE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C924E-CF2E-43B9-BDD0-639206E14F4A}">
      <dsp:nvSpPr>
        <dsp:cNvPr id="0" name=""/>
        <dsp:cNvSpPr/>
      </dsp:nvSpPr>
      <dsp:spPr>
        <a:xfrm>
          <a:off x="0" y="545368"/>
          <a:ext cx="5980170" cy="13674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The risk assessment can be done in more or less detail.</a:t>
          </a:r>
          <a:endParaRPr lang="en-US" sz="2500" kern="1200"/>
        </a:p>
      </dsp:txBody>
      <dsp:txXfrm>
        <a:off x="66753" y="612121"/>
        <a:ext cx="5846664" cy="1233931"/>
      </dsp:txXfrm>
    </dsp:sp>
    <dsp:sp modelId="{0028F0A1-6ADF-456E-9698-8AB011A0B4A3}">
      <dsp:nvSpPr>
        <dsp:cNvPr id="0" name=""/>
        <dsp:cNvSpPr/>
      </dsp:nvSpPr>
      <dsp:spPr>
        <a:xfrm>
          <a:off x="0" y="1984806"/>
          <a:ext cx="5980170" cy="1367437"/>
        </a:xfrm>
        <a:prstGeom prst="roundRect">
          <a:avLst/>
        </a:prstGeom>
        <a:solidFill>
          <a:schemeClr val="accent2">
            <a:hueOff val="10047207"/>
            <a:satOff val="-126"/>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One or more methods can be used, from the simplest to the most complex.</a:t>
          </a:r>
          <a:endParaRPr lang="en-US" sz="2500" kern="1200"/>
        </a:p>
      </dsp:txBody>
      <dsp:txXfrm>
        <a:off x="66753" y="2051559"/>
        <a:ext cx="5846664" cy="1233931"/>
      </dsp:txXfrm>
    </dsp:sp>
    <dsp:sp modelId="{4BDA1AE4-B8F3-422E-B0D7-F90F56E8990A}">
      <dsp:nvSpPr>
        <dsp:cNvPr id="0" name=""/>
        <dsp:cNvSpPr/>
      </dsp:nvSpPr>
      <dsp:spPr>
        <a:xfrm>
          <a:off x="0" y="3424243"/>
          <a:ext cx="5980170" cy="1367437"/>
        </a:xfrm>
        <a:prstGeom prst="roundRect">
          <a:avLst/>
        </a:prstGeom>
        <a:solidFill>
          <a:schemeClr val="accent2">
            <a:hueOff val="20094413"/>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GB" sz="2500" kern="1200"/>
            <a:t>The form and results of the evaluation must correspond to the risk criteria established together with the context.</a:t>
          </a:r>
          <a:endParaRPr lang="en-US" sz="2500" kern="1200"/>
        </a:p>
      </dsp:txBody>
      <dsp:txXfrm>
        <a:off x="66753" y="3490996"/>
        <a:ext cx="5846664" cy="12339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83E33-6A39-44A1-BB04-3A8B7D9F4FAF}">
      <dsp:nvSpPr>
        <dsp:cNvPr id="0" name=""/>
        <dsp:cNvSpPr/>
      </dsp:nvSpPr>
      <dsp:spPr>
        <a:xfrm>
          <a:off x="0" y="0"/>
          <a:ext cx="7772400" cy="11430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 they must be justifiable and be appropriate to the situation or the organization addressed;</a:t>
          </a:r>
          <a:endParaRPr lang="en-US" sz="2100" kern="1200"/>
        </a:p>
      </dsp:txBody>
      <dsp:txXfrm>
        <a:off x="33477" y="33477"/>
        <a:ext cx="6539014" cy="1076046"/>
      </dsp:txXfrm>
    </dsp:sp>
    <dsp:sp modelId="{1368A12A-95C5-4CA0-9C31-F77390B0F800}">
      <dsp:nvSpPr>
        <dsp:cNvPr id="0" name=""/>
        <dsp:cNvSpPr/>
      </dsp:nvSpPr>
      <dsp:spPr>
        <a:xfrm>
          <a:off x="685799" y="1333500"/>
          <a:ext cx="7772400" cy="1143000"/>
        </a:xfrm>
        <a:prstGeom prst="roundRect">
          <a:avLst>
            <a:gd name="adj" fmla="val 10000"/>
          </a:avLst>
        </a:prstGeom>
        <a:solidFill>
          <a:schemeClr val="accent2">
            <a:hueOff val="10047207"/>
            <a:satOff val="-126"/>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 to produce results of the type that allow the understanding of the nature of the risk and the way in which it can be treated;</a:t>
          </a:r>
          <a:endParaRPr lang="en-US" sz="2100" kern="1200"/>
        </a:p>
      </dsp:txBody>
      <dsp:txXfrm>
        <a:off x="719276" y="1366977"/>
        <a:ext cx="6276696" cy="1076046"/>
      </dsp:txXfrm>
    </dsp:sp>
    <dsp:sp modelId="{D7E03A1E-02CB-4FDE-B022-CD06765D7A64}">
      <dsp:nvSpPr>
        <dsp:cNvPr id="0" name=""/>
        <dsp:cNvSpPr/>
      </dsp:nvSpPr>
      <dsp:spPr>
        <a:xfrm>
          <a:off x="1371599" y="2667000"/>
          <a:ext cx="7772400" cy="1143000"/>
        </a:xfrm>
        <a:prstGeom prst="roundRect">
          <a:avLst>
            <a:gd name="adj" fmla="val 10000"/>
          </a:avLst>
        </a:prstGeom>
        <a:solidFill>
          <a:schemeClr val="accent2">
            <a:hueOff val="20094413"/>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 to be able to be used in an easy-to-follow manner, to be verifiable and applicable later;</a:t>
          </a:r>
          <a:endParaRPr lang="en-US" sz="2100" kern="1200"/>
        </a:p>
      </dsp:txBody>
      <dsp:txXfrm>
        <a:off x="1405076" y="2700477"/>
        <a:ext cx="6276696" cy="1076046"/>
      </dsp:txXfrm>
    </dsp:sp>
    <dsp:sp modelId="{B0F540B8-A2BC-48D9-A284-B9EE9FE63840}">
      <dsp:nvSpPr>
        <dsp:cNvPr id="0" name=""/>
        <dsp:cNvSpPr/>
      </dsp:nvSpPr>
      <dsp:spPr>
        <a:xfrm>
          <a:off x="7029450" y="866775"/>
          <a:ext cx="742950" cy="74295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196614" y="866775"/>
        <a:ext cx="408622" cy="559070"/>
      </dsp:txXfrm>
    </dsp:sp>
    <dsp:sp modelId="{CDBF5F59-56D9-431F-AA7F-60C748382A7D}">
      <dsp:nvSpPr>
        <dsp:cNvPr id="0" name=""/>
        <dsp:cNvSpPr/>
      </dsp:nvSpPr>
      <dsp:spPr>
        <a:xfrm>
          <a:off x="7715250" y="2192655"/>
          <a:ext cx="742950" cy="742950"/>
        </a:xfrm>
        <a:prstGeom prst="downArrow">
          <a:avLst>
            <a:gd name="adj1" fmla="val 55000"/>
            <a:gd name="adj2" fmla="val 45000"/>
          </a:avLst>
        </a:prstGeom>
        <a:solidFill>
          <a:schemeClr val="accent2">
            <a:tint val="40000"/>
            <a:alpha val="90000"/>
            <a:hueOff val="20250531"/>
            <a:satOff val="1208"/>
            <a:lumOff val="1577"/>
            <a:alphaOff val="0"/>
          </a:schemeClr>
        </a:solidFill>
        <a:ln w="12700" cap="flat" cmpd="sng" algn="ctr">
          <a:solidFill>
            <a:schemeClr val="accent2">
              <a:tint val="40000"/>
              <a:alpha val="90000"/>
              <a:hueOff val="20250531"/>
              <a:satOff val="1208"/>
              <a:lumOff val="1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endParaRPr lang="en-US" sz="3400" kern="1200"/>
        </a:p>
      </dsp:txBody>
      <dsp:txXfrm>
        <a:off x="7882414" y="2192655"/>
        <a:ext cx="408622" cy="559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A4027-7B53-4FE2-8B88-AD5A6A5AE385}">
      <dsp:nvSpPr>
        <dsp:cNvPr id="0" name=""/>
        <dsp:cNvSpPr/>
      </dsp:nvSpPr>
      <dsp:spPr>
        <a:xfrm>
          <a:off x="0" y="0"/>
          <a:ext cx="4784136" cy="117415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Risk prioritization method to decide which should be addressed first.</a:t>
          </a:r>
          <a:endParaRPr lang="en-US" sz="2100" kern="1200"/>
        </a:p>
      </dsp:txBody>
      <dsp:txXfrm>
        <a:off x="34390" y="34390"/>
        <a:ext cx="3417919" cy="1105371"/>
      </dsp:txXfrm>
    </dsp:sp>
    <dsp:sp modelId="{A9EC8C16-F2A8-4C04-8FB6-936C6955C9CB}">
      <dsp:nvSpPr>
        <dsp:cNvPr id="0" name=""/>
        <dsp:cNvSpPr/>
      </dsp:nvSpPr>
      <dsp:spPr>
        <a:xfrm>
          <a:off x="400671" y="1387633"/>
          <a:ext cx="4784136" cy="1174151"/>
        </a:xfrm>
        <a:prstGeom prst="roundRect">
          <a:avLst>
            <a:gd name="adj" fmla="val 10000"/>
          </a:avLst>
        </a:prstGeom>
        <a:solidFill>
          <a:schemeClr val="accent2">
            <a:hueOff val="6698138"/>
            <a:satOff val="-84"/>
            <a:lumOff val="2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"Qualitative" denotes subjectivism.</a:t>
          </a:r>
          <a:endParaRPr lang="en-US" sz="2100" kern="1200"/>
        </a:p>
      </dsp:txBody>
      <dsp:txXfrm>
        <a:off x="435061" y="1422023"/>
        <a:ext cx="3551486" cy="1105371"/>
      </dsp:txXfrm>
    </dsp:sp>
    <dsp:sp modelId="{D9AD20FE-2AB6-4A4D-A3DF-765C86D04BA4}">
      <dsp:nvSpPr>
        <dsp:cNvPr id="0" name=""/>
        <dsp:cNvSpPr/>
      </dsp:nvSpPr>
      <dsp:spPr>
        <a:xfrm>
          <a:off x="795362" y="2775266"/>
          <a:ext cx="4784136" cy="1174151"/>
        </a:xfrm>
        <a:prstGeom prst="roundRect">
          <a:avLst>
            <a:gd name="adj" fmla="val 10000"/>
          </a:avLst>
        </a:prstGeom>
        <a:solidFill>
          <a:schemeClr val="accent2">
            <a:hueOff val="13396276"/>
            <a:satOff val="-168"/>
            <a:lumOff val="41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Evaluation of each risk event based on impact and probability.</a:t>
          </a:r>
          <a:endParaRPr lang="en-US" sz="2100" kern="1200"/>
        </a:p>
      </dsp:txBody>
      <dsp:txXfrm>
        <a:off x="829752" y="2809656"/>
        <a:ext cx="3557466" cy="1105370"/>
      </dsp:txXfrm>
    </dsp:sp>
    <dsp:sp modelId="{231A978C-ED96-416F-8A6C-674721C56718}">
      <dsp:nvSpPr>
        <dsp:cNvPr id="0" name=""/>
        <dsp:cNvSpPr/>
      </dsp:nvSpPr>
      <dsp:spPr>
        <a:xfrm>
          <a:off x="1196033" y="4162899"/>
          <a:ext cx="4784136" cy="1174151"/>
        </a:xfrm>
        <a:prstGeom prst="roundRect">
          <a:avLst>
            <a:gd name="adj" fmla="val 10000"/>
          </a:avLst>
        </a:prstGeom>
        <a:solidFill>
          <a:schemeClr val="accent2">
            <a:hueOff val="20094413"/>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a:t>Evaluation of the quality of the information held.</a:t>
          </a:r>
          <a:endParaRPr lang="en-US" sz="2100" kern="1200"/>
        </a:p>
      </dsp:txBody>
      <dsp:txXfrm>
        <a:off x="1230423" y="4197289"/>
        <a:ext cx="3551486" cy="1105370"/>
      </dsp:txXfrm>
    </dsp:sp>
    <dsp:sp modelId="{A240CDA8-D498-441C-90AB-68389704588E}">
      <dsp:nvSpPr>
        <dsp:cNvPr id="0" name=""/>
        <dsp:cNvSpPr/>
      </dsp:nvSpPr>
      <dsp:spPr>
        <a:xfrm>
          <a:off x="4020937" y="899292"/>
          <a:ext cx="763198" cy="76319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192657" y="899292"/>
        <a:ext cx="419758" cy="574306"/>
      </dsp:txXfrm>
    </dsp:sp>
    <dsp:sp modelId="{74692257-57EC-4F78-A886-767588EDE581}">
      <dsp:nvSpPr>
        <dsp:cNvPr id="0" name=""/>
        <dsp:cNvSpPr/>
      </dsp:nvSpPr>
      <dsp:spPr>
        <a:xfrm>
          <a:off x="4421609" y="2286925"/>
          <a:ext cx="763198" cy="763198"/>
        </a:xfrm>
        <a:prstGeom prst="downArrow">
          <a:avLst>
            <a:gd name="adj1" fmla="val 55000"/>
            <a:gd name="adj2" fmla="val 45000"/>
          </a:avLst>
        </a:prstGeom>
        <a:solidFill>
          <a:schemeClr val="accent2">
            <a:tint val="40000"/>
            <a:alpha val="90000"/>
            <a:hueOff val="10125266"/>
            <a:satOff val="604"/>
            <a:lumOff val="789"/>
            <a:alphaOff val="0"/>
          </a:schemeClr>
        </a:solidFill>
        <a:ln w="12700" cap="flat" cmpd="sng" algn="ctr">
          <a:solidFill>
            <a:schemeClr val="accent2">
              <a:tint val="40000"/>
              <a:alpha val="90000"/>
              <a:hueOff val="10125266"/>
              <a:satOff val="604"/>
              <a:lumOff val="7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593329" y="2286925"/>
        <a:ext cx="419758" cy="574306"/>
      </dsp:txXfrm>
    </dsp:sp>
    <dsp:sp modelId="{FAFAC3CD-0617-4A15-8137-68D719BC9FF2}">
      <dsp:nvSpPr>
        <dsp:cNvPr id="0" name=""/>
        <dsp:cNvSpPr/>
      </dsp:nvSpPr>
      <dsp:spPr>
        <a:xfrm>
          <a:off x="4816300" y="3674558"/>
          <a:ext cx="763198" cy="763198"/>
        </a:xfrm>
        <a:prstGeom prst="downArrow">
          <a:avLst>
            <a:gd name="adj1" fmla="val 55000"/>
            <a:gd name="adj2" fmla="val 45000"/>
          </a:avLst>
        </a:prstGeom>
        <a:solidFill>
          <a:schemeClr val="accent2">
            <a:tint val="40000"/>
            <a:alpha val="90000"/>
            <a:hueOff val="20250531"/>
            <a:satOff val="1208"/>
            <a:lumOff val="1577"/>
            <a:alphaOff val="0"/>
          </a:schemeClr>
        </a:solidFill>
        <a:ln w="12700" cap="flat" cmpd="sng" algn="ctr">
          <a:solidFill>
            <a:schemeClr val="accent2">
              <a:tint val="40000"/>
              <a:alpha val="90000"/>
              <a:hueOff val="20250531"/>
              <a:satOff val="1208"/>
              <a:lumOff val="1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988020" y="3674558"/>
        <a:ext cx="419758" cy="5743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7086E-282B-4A1A-A01E-93B9BAAEF6F7}">
      <dsp:nvSpPr>
        <dsp:cNvPr id="0" name=""/>
        <dsp:cNvSpPr/>
      </dsp:nvSpPr>
      <dsp:spPr>
        <a:xfrm>
          <a:off x="0" y="0"/>
          <a:ext cx="8153400" cy="4495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5816" tIns="305816" rIns="305816" bIns="305816" numCol="1" spcCol="1270" anchor="ctr" anchorCtr="0">
          <a:noAutofit/>
        </a:bodyPr>
        <a:lstStyle/>
        <a:p>
          <a:pPr marL="0" lvl="0" indent="0" algn="ctr" defTabSz="1911350">
            <a:lnSpc>
              <a:spcPct val="90000"/>
            </a:lnSpc>
            <a:spcBef>
              <a:spcPct val="0"/>
            </a:spcBef>
            <a:spcAft>
              <a:spcPct val="35000"/>
            </a:spcAft>
            <a:buNone/>
          </a:pPr>
          <a:r>
            <a:rPr lang="en-GB" sz="4300" kern="1200"/>
            <a:t>To coordinate a summary prioritization of the risk level, the following steps are taken:</a:t>
          </a:r>
          <a:endParaRPr lang="en-US" sz="4300" kern="1200"/>
        </a:p>
      </dsp:txBody>
      <dsp:txXfrm>
        <a:off x="0" y="0"/>
        <a:ext cx="8153400" cy="2427732"/>
      </dsp:txXfrm>
    </dsp:sp>
    <dsp:sp modelId="{6BE196F4-4A2B-4B47-BAD8-7D77C772719B}">
      <dsp:nvSpPr>
        <dsp:cNvPr id="0" name=""/>
        <dsp:cNvSpPr/>
      </dsp:nvSpPr>
      <dsp:spPr>
        <a:xfrm>
          <a:off x="3981" y="2337815"/>
          <a:ext cx="2715145" cy="20680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GB" sz="1900" kern="1200"/>
            <a:t>Determining the impact value for goods.</a:t>
          </a:r>
          <a:endParaRPr lang="en-US" sz="1900" kern="1200"/>
        </a:p>
      </dsp:txBody>
      <dsp:txXfrm>
        <a:off x="3981" y="2337815"/>
        <a:ext cx="2715145" cy="2068068"/>
      </dsp:txXfrm>
    </dsp:sp>
    <dsp:sp modelId="{34FF1CE6-D22F-44A4-819A-789FAE494703}">
      <dsp:nvSpPr>
        <dsp:cNvPr id="0" name=""/>
        <dsp:cNvSpPr/>
      </dsp:nvSpPr>
      <dsp:spPr>
        <a:xfrm>
          <a:off x="2719127" y="2337815"/>
          <a:ext cx="2715145" cy="20680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GB" sz="1900" kern="1200"/>
            <a:t>Estimating the probability of an event occurring.</a:t>
          </a:r>
          <a:endParaRPr lang="en-US" sz="1900" kern="1200"/>
        </a:p>
      </dsp:txBody>
      <dsp:txXfrm>
        <a:off x="2719127" y="2337815"/>
        <a:ext cx="2715145" cy="2068068"/>
      </dsp:txXfrm>
    </dsp:sp>
    <dsp:sp modelId="{4090A9A1-9B03-4A3F-ABE8-6BF27F202B4F}">
      <dsp:nvSpPr>
        <dsp:cNvPr id="0" name=""/>
        <dsp:cNvSpPr/>
      </dsp:nvSpPr>
      <dsp:spPr>
        <a:xfrm>
          <a:off x="5434272" y="2337815"/>
          <a:ext cx="2715145" cy="206806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GB" sz="1900" kern="1200"/>
            <a:t>Establishing a summary list of the level of risk by combining the impact and the probability of occurrence for each good.</a:t>
          </a:r>
          <a:endParaRPr lang="en-US" sz="1900" kern="1200"/>
        </a:p>
      </dsp:txBody>
      <dsp:txXfrm>
        <a:off x="5434272" y="2337815"/>
        <a:ext cx="2715145" cy="20680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9B4DC-E265-432A-9E79-F493FE56B4E9}">
      <dsp:nvSpPr>
        <dsp:cNvPr id="0" name=""/>
        <dsp:cNvSpPr/>
      </dsp:nvSpPr>
      <dsp:spPr>
        <a:xfrm>
          <a:off x="0" y="5774"/>
          <a:ext cx="5980170" cy="86358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1. Protecting lives: this must be the first priority. Security systems must play an important role in protecting people's lives. Their malfunction or failure can lead to loss of life.</a:t>
          </a:r>
          <a:endParaRPr lang="en-US" sz="1000" kern="1200"/>
        </a:p>
      </dsp:txBody>
      <dsp:txXfrm>
        <a:off x="42157" y="47931"/>
        <a:ext cx="5895856" cy="779269"/>
      </dsp:txXfrm>
    </dsp:sp>
    <dsp:sp modelId="{EAD1FD16-3AC6-470D-9957-DD3D65A82C59}">
      <dsp:nvSpPr>
        <dsp:cNvPr id="0" name=""/>
        <dsp:cNvSpPr/>
      </dsp:nvSpPr>
      <dsp:spPr>
        <a:xfrm>
          <a:off x="0" y="898158"/>
          <a:ext cx="5980170" cy="863583"/>
        </a:xfrm>
        <a:prstGeom prst="roundRect">
          <a:avLst/>
        </a:prstGeom>
        <a:solidFill>
          <a:schemeClr val="accent2">
            <a:hueOff val="4018883"/>
            <a:satOff val="-50"/>
            <a:lumOff val="1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2. Damage limitation: Taking measures to limit the consequences of an attack or event. In case of an attack, the actions of the attacker must be monitored and the damage caused by him must be limited. Keeping records for further action to prosecute the culprit. Limitation of damage caused by physical events.</a:t>
          </a:r>
          <a:endParaRPr lang="en-US" sz="1000" kern="1200"/>
        </a:p>
      </dsp:txBody>
      <dsp:txXfrm>
        <a:off x="42157" y="940315"/>
        <a:ext cx="5895856" cy="779269"/>
      </dsp:txXfrm>
    </dsp:sp>
    <dsp:sp modelId="{6C8C1B39-25AD-40E8-BCC7-E6541E01C549}">
      <dsp:nvSpPr>
        <dsp:cNvPr id="0" name=""/>
        <dsp:cNvSpPr/>
      </dsp:nvSpPr>
      <dsp:spPr>
        <a:xfrm>
          <a:off x="0" y="1790541"/>
          <a:ext cx="5980170" cy="863583"/>
        </a:xfrm>
        <a:prstGeom prst="roundRect">
          <a:avLst/>
        </a:prstGeom>
        <a:solidFill>
          <a:schemeClr val="accent2">
            <a:hueOff val="8037765"/>
            <a:satOff val="-101"/>
            <a:lumOff val="2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3. Assessment of damages: after limiting the damages, an assessment of them is required. This will provide a measure of the success of the attack as well as its virulence. In the case of natural disasters, a measure of their intensity will be provided through the prism of the value of the damage created.</a:t>
          </a:r>
          <a:endParaRPr lang="en-US" sz="1000" kern="1200"/>
        </a:p>
      </dsp:txBody>
      <dsp:txXfrm>
        <a:off x="42157" y="1832698"/>
        <a:ext cx="5895856" cy="779269"/>
      </dsp:txXfrm>
    </dsp:sp>
    <dsp:sp modelId="{4396D245-B343-4E6F-8472-5CDA00C9FE76}">
      <dsp:nvSpPr>
        <dsp:cNvPr id="0" name=""/>
        <dsp:cNvSpPr/>
      </dsp:nvSpPr>
      <dsp:spPr>
        <a:xfrm>
          <a:off x="0" y="2682925"/>
          <a:ext cx="5980170" cy="863583"/>
        </a:xfrm>
        <a:prstGeom prst="roundRect">
          <a:avLst/>
        </a:prstGeom>
        <a:solidFill>
          <a:schemeClr val="accent2">
            <a:hueOff val="12056648"/>
            <a:satOff val="-151"/>
            <a:lumOff val="3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4. Determining the causes: Mainly aims at establishing the source of disasters/events. A disaster can be caused by an accident or it can be a deliberate act. The treatment is done differently. Disasters caused by natural phenomena or accidents are easy to determine. Difficulties arise in determining the causes when they are caused by an attack by a malicious person. Reviewing all configurations is absolutely necessary.</a:t>
          </a:r>
          <a:endParaRPr lang="en-US" sz="1000" kern="1200"/>
        </a:p>
      </dsp:txBody>
      <dsp:txXfrm>
        <a:off x="42157" y="2725082"/>
        <a:ext cx="5895856" cy="779269"/>
      </dsp:txXfrm>
    </dsp:sp>
    <dsp:sp modelId="{36D51A9A-5EF8-45D2-BD28-D4B6D8330027}">
      <dsp:nvSpPr>
        <dsp:cNvPr id="0" name=""/>
        <dsp:cNvSpPr/>
      </dsp:nvSpPr>
      <dsp:spPr>
        <a:xfrm>
          <a:off x="0" y="3575308"/>
          <a:ext cx="5980170" cy="863583"/>
        </a:xfrm>
        <a:prstGeom prst="roundRect">
          <a:avLst/>
        </a:prstGeom>
        <a:solidFill>
          <a:schemeClr val="accent2">
            <a:hueOff val="16075530"/>
            <a:satOff val="-202"/>
            <a:lumOff val="50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5. Damage repair: it is mandatory that the damage repair be done as quickly as possible for the company to resume its activity and be present on the market. Company-level plans and procedures must also include recovery strategies (Recovery Plan, Business Continuity Plan...).</a:t>
          </a:r>
          <a:endParaRPr lang="en-US" sz="1000" kern="1200"/>
        </a:p>
      </dsp:txBody>
      <dsp:txXfrm>
        <a:off x="42157" y="3617465"/>
        <a:ext cx="5895856" cy="779269"/>
      </dsp:txXfrm>
    </dsp:sp>
    <dsp:sp modelId="{61EE4425-E581-49BB-9A31-6738A8C778CE}">
      <dsp:nvSpPr>
        <dsp:cNvPr id="0" name=""/>
        <dsp:cNvSpPr/>
      </dsp:nvSpPr>
      <dsp:spPr>
        <a:xfrm>
          <a:off x="0" y="4467691"/>
          <a:ext cx="5980170" cy="863583"/>
        </a:xfrm>
        <a:prstGeom prst="roundRect">
          <a:avLst/>
        </a:prstGeom>
        <a:solidFill>
          <a:schemeClr val="accent2">
            <a:hueOff val="20094413"/>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6. Check, review countermeasures and review policies and update them: It is determined which steps and actions were successful and which were not successful from the previous steps. They determine what the mistakes of approach and action were. Processes will change. Improvements and updates (updates) are being made</a:t>
          </a:r>
          <a:endParaRPr lang="en-US" sz="1000" kern="1200"/>
        </a:p>
      </dsp:txBody>
      <dsp:txXfrm>
        <a:off x="42157" y="4509848"/>
        <a:ext cx="5895856" cy="7792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120B6E-B81A-4D13-B079-0B81B015CE64}">
      <dsp:nvSpPr>
        <dsp:cNvPr id="0" name=""/>
        <dsp:cNvSpPr/>
      </dsp:nvSpPr>
      <dsp:spPr>
        <a:xfrm>
          <a:off x="0" y="13525"/>
          <a:ext cx="5980170" cy="1731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 method used at the European level is developed by a team of French specialists, who approach both analysis and risk management, evaluating, quantitatively and qualitatively, the risk factors.</a:t>
          </a:r>
          <a:endParaRPr lang="en-US" sz="2000" kern="1200"/>
        </a:p>
      </dsp:txBody>
      <dsp:txXfrm>
        <a:off x="84530" y="98055"/>
        <a:ext cx="5811110" cy="1562540"/>
      </dsp:txXfrm>
    </dsp:sp>
    <dsp:sp modelId="{932CA847-A11A-4468-B086-5A9DE8EF46F8}">
      <dsp:nvSpPr>
        <dsp:cNvPr id="0" name=""/>
        <dsp:cNvSpPr/>
      </dsp:nvSpPr>
      <dsp:spPr>
        <a:xfrm>
          <a:off x="0" y="1802725"/>
          <a:ext cx="5980170" cy="1731600"/>
        </a:xfrm>
        <a:prstGeom prst="roundRect">
          <a:avLst/>
        </a:prstGeom>
        <a:solidFill>
          <a:schemeClr val="accent2">
            <a:hueOff val="10047207"/>
            <a:satOff val="-126"/>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The method uses a series of specific tools, within which there is a knowledge base related to risk situations, supported by a software application, which allows calculations, simulations and optimizations.</a:t>
          </a:r>
          <a:endParaRPr lang="en-US" sz="2000" kern="1200"/>
        </a:p>
      </dsp:txBody>
      <dsp:txXfrm>
        <a:off x="84530" y="1887255"/>
        <a:ext cx="5811110" cy="1562540"/>
      </dsp:txXfrm>
    </dsp:sp>
    <dsp:sp modelId="{910E715A-B885-4EB3-B6E7-48D55AB5A93A}">
      <dsp:nvSpPr>
        <dsp:cNvPr id="0" name=""/>
        <dsp:cNvSpPr/>
      </dsp:nvSpPr>
      <dsp:spPr>
        <a:xfrm>
          <a:off x="0" y="3591925"/>
          <a:ext cx="5980170" cy="1731600"/>
        </a:xfrm>
        <a:prstGeom prst="roundRect">
          <a:avLst/>
        </a:prstGeom>
        <a:solidFill>
          <a:schemeClr val="accent2">
            <a:hueOff val="20094413"/>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i="1" kern="1200"/>
            <a:t>The material presented in this exposition is based on the public materials found on the CLUSIF website and precisely respects the point of view on the Mehari methodology. Club de la Sécurité de l'Information Français (CLUSIF)</a:t>
          </a:r>
          <a:endParaRPr lang="en-US" sz="2000" kern="1200"/>
        </a:p>
      </dsp:txBody>
      <dsp:txXfrm>
        <a:off x="84530" y="3676455"/>
        <a:ext cx="5811110" cy="1562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CEDCA-FCDA-4F0F-A5AE-36E296254787}">
      <dsp:nvSpPr>
        <dsp:cNvPr id="0" name=""/>
        <dsp:cNvSpPr/>
      </dsp:nvSpPr>
      <dsp:spPr>
        <a:xfrm>
          <a:off x="0" y="39779"/>
          <a:ext cx="5980170" cy="128197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Basis for a risk analysis. (If there is no agreement on the potential risks, it is possible that a budget will not be allocated).</a:t>
          </a:r>
          <a:endParaRPr lang="en-US" sz="1500" kern="1200"/>
        </a:p>
      </dsp:txBody>
      <dsp:txXfrm>
        <a:off x="62581" y="102360"/>
        <a:ext cx="5855008" cy="1156810"/>
      </dsp:txXfrm>
    </dsp:sp>
    <dsp:sp modelId="{90479BC0-B0B1-4DB5-882A-E1D58F0D98BD}">
      <dsp:nvSpPr>
        <dsp:cNvPr id="0" name=""/>
        <dsp:cNvSpPr/>
      </dsp:nvSpPr>
      <dsp:spPr>
        <a:xfrm>
          <a:off x="0" y="1364952"/>
          <a:ext cx="5980170" cy="1281972"/>
        </a:xfrm>
        <a:prstGeom prst="roundRect">
          <a:avLst/>
        </a:prstGeom>
        <a:solidFill>
          <a:schemeClr val="accent2">
            <a:hueOff val="6698138"/>
            <a:satOff val="-84"/>
            <a:lumOff val="2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ro-RO" sz="1500" kern="1200"/>
            <a:t>T</a:t>
          </a:r>
          <a:r>
            <a:rPr lang="en-GB" sz="1500" kern="1200"/>
            <a:t>he basis for any strategic action planning. (Goods and funds allocated for security, like insurance policies are in direct proportion to the risk).</a:t>
          </a:r>
          <a:endParaRPr lang="en-US" sz="1500" kern="1200"/>
        </a:p>
      </dsp:txBody>
      <dsp:txXfrm>
        <a:off x="62581" y="1427533"/>
        <a:ext cx="5855008" cy="1156810"/>
      </dsp:txXfrm>
    </dsp:sp>
    <dsp:sp modelId="{0A89607A-69B7-46E6-ABAB-B616B2451ADF}">
      <dsp:nvSpPr>
        <dsp:cNvPr id="0" name=""/>
        <dsp:cNvSpPr/>
      </dsp:nvSpPr>
      <dsp:spPr>
        <a:xfrm>
          <a:off x="0" y="2690125"/>
          <a:ext cx="5980170" cy="1281972"/>
        </a:xfrm>
        <a:prstGeom prst="roundRect">
          <a:avLst/>
        </a:prstGeom>
        <a:solidFill>
          <a:schemeClr val="accent2">
            <a:hueOff val="13396276"/>
            <a:satOff val="-168"/>
            <a:lumOff val="41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The basis of security planning. (Sometimes action plans can be created directly using a direct approach based on the combination of two sets of expertise: the profession itself, provided by operational management, and the security solutions provided by security consultants).</a:t>
          </a:r>
          <a:endParaRPr lang="en-US" sz="1500" kern="1200"/>
        </a:p>
      </dsp:txBody>
      <dsp:txXfrm>
        <a:off x="62581" y="2752706"/>
        <a:ext cx="5855008" cy="1156810"/>
      </dsp:txXfrm>
    </dsp:sp>
    <dsp:sp modelId="{FFD81F73-7E4D-4786-B895-52BD5EDF9F48}">
      <dsp:nvSpPr>
        <dsp:cNvPr id="0" name=""/>
        <dsp:cNvSpPr/>
      </dsp:nvSpPr>
      <dsp:spPr>
        <a:xfrm>
          <a:off x="0" y="4015297"/>
          <a:ext cx="5980170" cy="1281972"/>
        </a:xfrm>
        <a:prstGeom prst="roundRect">
          <a:avLst/>
        </a:prstGeom>
        <a:solidFill>
          <a:schemeClr val="accent2">
            <a:hueOff val="20094413"/>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Classification: an essential element for security policy. (in practice, a company that administers security through a specific policy and set of rules will differentiate the goods, values and information that must be protected).</a:t>
          </a:r>
          <a:endParaRPr lang="en-US" sz="1500" kern="1200"/>
        </a:p>
      </dsp:txBody>
      <dsp:txXfrm>
        <a:off x="62581" y="4077878"/>
        <a:ext cx="5855008" cy="11568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B0BF7-4559-4698-8DEF-FBDEEB626396}">
      <dsp:nvSpPr>
        <dsp:cNvPr id="0" name=""/>
        <dsp:cNvSpPr/>
      </dsp:nvSpPr>
      <dsp:spPr>
        <a:xfrm>
          <a:off x="0" y="2253"/>
          <a:ext cx="9144000" cy="991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9D14E7-EB17-4FA3-A482-D3E8F5475CA3}">
      <dsp:nvSpPr>
        <dsp:cNvPr id="0" name=""/>
        <dsp:cNvSpPr/>
      </dsp:nvSpPr>
      <dsp:spPr>
        <a:xfrm>
          <a:off x="300064" y="225442"/>
          <a:ext cx="546105" cy="5455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50C85-C360-4472-935B-FD4ADCF837E5}">
      <dsp:nvSpPr>
        <dsp:cNvPr id="0" name=""/>
        <dsp:cNvSpPr/>
      </dsp:nvSpPr>
      <dsp:spPr>
        <a:xfrm>
          <a:off x="1146234" y="2253"/>
          <a:ext cx="7963047" cy="1053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43" tIns="111543" rIns="111543" bIns="111543" numCol="1" spcCol="1270" anchor="ctr" anchorCtr="0">
          <a:noAutofit/>
        </a:bodyPr>
        <a:lstStyle/>
        <a:p>
          <a:pPr marL="0" lvl="0" indent="0" algn="l" defTabSz="622300">
            <a:lnSpc>
              <a:spcPct val="100000"/>
            </a:lnSpc>
            <a:spcBef>
              <a:spcPct val="0"/>
            </a:spcBef>
            <a:spcAft>
              <a:spcPct val="35000"/>
            </a:spcAft>
            <a:buNone/>
          </a:pPr>
          <a:r>
            <a:rPr lang="en-GB" sz="1400" b="1" kern="1200"/>
            <a:t>Systematic analysis of risk situations </a:t>
          </a:r>
          <a:r>
            <a:rPr lang="en-GB" sz="1400" kern="1200"/>
            <a:t>- all the potential risk situations are identified, the most critical ones are analyzed and actions are identified to reduce the risk to an acceptable level. This use of MEHARI focuses on ensuring that each critical risk situation has been identified and is covered by an action plan.</a:t>
          </a:r>
          <a:endParaRPr lang="en-US" sz="1400" kern="1200"/>
        </a:p>
      </dsp:txBody>
      <dsp:txXfrm>
        <a:off x="1146234" y="2253"/>
        <a:ext cx="7963047" cy="1053946"/>
      </dsp:txXfrm>
    </dsp:sp>
    <dsp:sp modelId="{DD96FE52-06D7-4D1A-8868-CE1ADAFB5FFC}">
      <dsp:nvSpPr>
        <dsp:cNvPr id="0" name=""/>
        <dsp:cNvSpPr/>
      </dsp:nvSpPr>
      <dsp:spPr>
        <a:xfrm>
          <a:off x="0" y="1319686"/>
          <a:ext cx="9144000" cy="991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891D1-040B-4E58-9E52-046AFC2CFAE1}">
      <dsp:nvSpPr>
        <dsp:cNvPr id="0" name=""/>
        <dsp:cNvSpPr/>
      </dsp:nvSpPr>
      <dsp:spPr>
        <a:xfrm>
          <a:off x="300064" y="1542875"/>
          <a:ext cx="546105" cy="5455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4E403D-F931-4084-A621-94458B323717}">
      <dsp:nvSpPr>
        <dsp:cNvPr id="0" name=""/>
        <dsp:cNvSpPr/>
      </dsp:nvSpPr>
      <dsp:spPr>
        <a:xfrm>
          <a:off x="1146234" y="1319686"/>
          <a:ext cx="7963047" cy="1053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43" tIns="111543" rIns="111543" bIns="111543" numCol="1" spcCol="1270" anchor="ctr" anchorCtr="0">
          <a:noAutofit/>
        </a:bodyPr>
        <a:lstStyle/>
        <a:p>
          <a:pPr marL="0" lvl="0" indent="0" algn="l" defTabSz="622300">
            <a:lnSpc>
              <a:spcPct val="100000"/>
            </a:lnSpc>
            <a:spcBef>
              <a:spcPct val="0"/>
            </a:spcBef>
            <a:spcAft>
              <a:spcPct val="35000"/>
            </a:spcAft>
            <a:buNone/>
          </a:pPr>
          <a:r>
            <a:rPr lang="en-GB" sz="1400" b="1" kern="1200"/>
            <a:t>Spontaneous analysis of risk situations </a:t>
          </a:r>
          <a:r>
            <a:rPr lang="en-GB" sz="1400" kern="1200"/>
            <a:t>– the same set of tools can be used in other security management approaches. In cases where security is administered through specific policies and procedures, there will always be situations when some rules cannot be applied. Spontaneous risk analysis is used to decide how best to proceed.</a:t>
          </a:r>
          <a:endParaRPr lang="en-US" sz="1400" kern="1200"/>
        </a:p>
      </dsp:txBody>
      <dsp:txXfrm>
        <a:off x="1146234" y="1319686"/>
        <a:ext cx="7963047" cy="1053946"/>
      </dsp:txXfrm>
    </dsp:sp>
    <dsp:sp modelId="{DC82CD8A-21B5-4E54-B8C1-20742A6E3B3A}">
      <dsp:nvSpPr>
        <dsp:cNvPr id="0" name=""/>
        <dsp:cNvSpPr/>
      </dsp:nvSpPr>
      <dsp:spPr>
        <a:xfrm>
          <a:off x="0" y="2637119"/>
          <a:ext cx="9144000" cy="9919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431B2F-0D71-4553-9CAF-7C4587E6F880}">
      <dsp:nvSpPr>
        <dsp:cNvPr id="0" name=""/>
        <dsp:cNvSpPr/>
      </dsp:nvSpPr>
      <dsp:spPr>
        <a:xfrm>
          <a:off x="300064" y="2860307"/>
          <a:ext cx="546105" cy="5455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FB6954-2520-4AC2-BF10-C2ED70E7AEE6}">
      <dsp:nvSpPr>
        <dsp:cNvPr id="0" name=""/>
        <dsp:cNvSpPr/>
      </dsp:nvSpPr>
      <dsp:spPr>
        <a:xfrm>
          <a:off x="1146234" y="2637119"/>
          <a:ext cx="7963047" cy="1053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43" tIns="111543" rIns="111543" bIns="111543" numCol="1" spcCol="1270" anchor="ctr" anchorCtr="0">
          <a:noAutofit/>
        </a:bodyPr>
        <a:lstStyle/>
        <a:p>
          <a:pPr marL="0" lvl="0" indent="0" algn="l" defTabSz="622300">
            <a:lnSpc>
              <a:spcPct val="100000"/>
            </a:lnSpc>
            <a:spcBef>
              <a:spcPct val="0"/>
            </a:spcBef>
            <a:spcAft>
              <a:spcPct val="35000"/>
            </a:spcAft>
            <a:buNone/>
          </a:pPr>
          <a:r>
            <a:rPr lang="en-GB" sz="1400" b="1" kern="1200"/>
            <a:t>Risk analysis in new projects </a:t>
          </a:r>
          <a:r>
            <a:rPr lang="en-GB" sz="1400" kern="1200"/>
            <a:t>– the risk analysis model and mechanisms can be successfully used in project management to plan measures against risks and decide what measures should be used as a result.</a:t>
          </a:r>
          <a:endParaRPr lang="en-US" sz="1400" kern="1200"/>
        </a:p>
      </dsp:txBody>
      <dsp:txXfrm>
        <a:off x="1146234" y="2637119"/>
        <a:ext cx="7963047" cy="10539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10106-CEE0-4EC8-A3C1-FDFCE158B045}" type="datetimeFigureOut">
              <a:rPr lang="en-GB" smtClean="0"/>
              <a:t>23/11/2023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81FF46-DB89-498B-B41A-0F5AE8C523A8}" type="slidenum">
              <a:rPr lang="en-GB" smtClean="0"/>
              <a:t>‹#›</a:t>
            </a:fld>
            <a:endParaRPr lang="en-GB"/>
          </a:p>
        </p:txBody>
      </p:sp>
    </p:spTree>
    <p:extLst>
      <p:ext uri="{BB962C8B-B14F-4D97-AF65-F5344CB8AC3E}">
        <p14:creationId xmlns:p14="http://schemas.microsoft.com/office/powerpoint/2010/main" val="176500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0" hangingPunct="0">
              <a:spcBef>
                <a:spcPts val="600"/>
              </a:spcBef>
              <a:spcAft>
                <a:spcPts val="600"/>
              </a:spcAft>
              <a:buClr>
                <a:schemeClr val="accent2"/>
              </a:buClr>
              <a:buSzPct val="60000"/>
              <a:buFont typeface="Wingdings" panose="05000000000000000000" charset="0"/>
              <a:buNone/>
              <a:defRPr/>
            </a:pPr>
            <a:r>
              <a:rPr lang="en-US" sz="1200" dirty="0" err="1">
                <a:latin typeface="Cambria" panose="02040503050406030204"/>
                <a:ea typeface="MS PGothic" panose="020B0600070205080204" pitchFamily="-84" charset="-128"/>
                <a:cs typeface="Cambria" panose="02040503050406030204"/>
              </a:rPr>
              <a:t>Evaluarea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riscului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poate</a:t>
            </a:r>
            <a:r>
              <a:rPr lang="en-US" sz="1200" dirty="0">
                <a:latin typeface="Cambria" panose="02040503050406030204"/>
                <a:ea typeface="MS PGothic" panose="020B0600070205080204" pitchFamily="-84" charset="-128"/>
                <a:cs typeface="Cambria" panose="02040503050406030204"/>
              </a:rPr>
              <a:t> fi </a:t>
            </a:r>
            <a:r>
              <a:rPr lang="en-US" sz="1200" dirty="0" err="1">
                <a:latin typeface="Cambria" panose="02040503050406030204"/>
                <a:ea typeface="MS PGothic" panose="020B0600070205080204" pitchFamily="-84" charset="-128"/>
                <a:cs typeface="Cambria" panose="02040503050406030204"/>
              </a:rPr>
              <a:t>facuta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mult</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sau</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putin</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detaliat</a:t>
            </a:r>
            <a:r>
              <a:rPr lang="en-US" sz="1200" dirty="0">
                <a:latin typeface="Cambria" panose="02040503050406030204"/>
                <a:ea typeface="MS PGothic" panose="020B0600070205080204" pitchFamily="-84" charset="-128"/>
                <a:cs typeface="Cambria" panose="02040503050406030204"/>
              </a:rPr>
              <a:t>. Se pot </a:t>
            </a:r>
            <a:r>
              <a:rPr lang="en-US" sz="1200" dirty="0" err="1">
                <a:latin typeface="Cambria" panose="02040503050406030204"/>
                <a:ea typeface="MS PGothic" panose="020B0600070205080204" pitchFamily="-84" charset="-128"/>
                <a:cs typeface="Cambria" panose="02040503050406030204"/>
              </a:rPr>
              <a:t>folosi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una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sau</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multe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metode</a:t>
            </a:r>
            <a:r>
              <a:rPr lang="en-US" sz="1200" dirty="0">
                <a:latin typeface="Cambria" panose="02040503050406030204"/>
                <a:ea typeface="MS PGothic" panose="020B0600070205080204" pitchFamily="-84" charset="-128"/>
                <a:cs typeface="Cambria" panose="02040503050406030204"/>
              </a:rPr>
              <a:t>, de la </a:t>
            </a:r>
            <a:r>
              <a:rPr lang="en-US" sz="1200" dirty="0" err="1">
                <a:latin typeface="Cambria" panose="02040503050406030204"/>
                <a:ea typeface="MS PGothic" panose="020B0600070205080204" pitchFamily="-84" charset="-128"/>
                <a:cs typeface="Cambria" panose="02040503050406030204"/>
              </a:rPr>
              <a:t>cele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simple la </a:t>
            </a:r>
            <a:r>
              <a:rPr lang="en-US" sz="1200" dirty="0" err="1">
                <a:latin typeface="Cambria" panose="02040503050406030204"/>
                <a:ea typeface="MS PGothic" panose="020B0600070205080204" pitchFamily="-84" charset="-128"/>
                <a:cs typeface="Cambria" panose="02040503050406030204"/>
              </a:rPr>
              <a:t>cele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complexe</a:t>
            </a:r>
            <a:r>
              <a:rPr lang="en-US" sz="1200" dirty="0">
                <a:latin typeface="Cambria" panose="02040503050406030204"/>
                <a:ea typeface="MS PGothic" panose="020B0600070205080204" pitchFamily="-84" charset="-128"/>
                <a:cs typeface="Cambria" panose="02040503050406030204"/>
              </a:rPr>
              <a:t>. Forma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rezultatele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evaluarii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trebuie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corespunda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criteriilor</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risc</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stabilite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odata</a:t>
            </a:r>
            <a:r>
              <a:rPr lang="en-US" sz="1200" dirty="0">
                <a:latin typeface="Cambria" panose="02040503050406030204"/>
                <a:ea typeface="MS PGothic" panose="020B0600070205080204" pitchFamily="-84" charset="-128"/>
                <a:cs typeface="Cambria" panose="02040503050406030204"/>
              </a:rPr>
              <a:t> cu </a:t>
            </a:r>
            <a:r>
              <a:rPr lang="en-US" sz="1200" dirty="0" err="1">
                <a:latin typeface="Cambria" panose="02040503050406030204"/>
                <a:ea typeface="MS PGothic" panose="020B0600070205080204" pitchFamily="-84" charset="-128"/>
                <a:cs typeface="Cambria" panose="02040503050406030204"/>
              </a:rPr>
              <a:t>contextul</a:t>
            </a:r>
            <a:r>
              <a:rPr lang="en-US" sz="1200" dirty="0">
                <a:latin typeface="Cambria" panose="02040503050406030204"/>
                <a:ea typeface="MS PGothic" panose="020B0600070205080204" pitchFamily="-84" charset="-128"/>
                <a:cs typeface="Cambria" panose="02040503050406030204"/>
              </a:rPr>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2</a:t>
            </a:fld>
            <a:endParaRPr lang="en-GB"/>
          </a:p>
        </p:txBody>
      </p:sp>
    </p:spTree>
    <p:extLst>
      <p:ext uri="{BB962C8B-B14F-4D97-AF65-F5344CB8AC3E}">
        <p14:creationId xmlns:p14="http://schemas.microsoft.com/office/powerpoint/2010/main" val="351686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GRILE DE VERIFICARE</a:t>
            </a:r>
            <a:endParaRPr lang="ro-RO" altLang="zh-CN" sz="1200" dirty="0"/>
          </a:p>
          <a:p>
            <a:endParaRPr lang="ro-RO" sz="1200" dirty="0"/>
          </a:p>
          <a:p>
            <a:pPr algn="just"/>
            <a:r>
              <a:rPr lang="en-US" altLang="zh-CN" sz="1200" dirty="0" err="1">
                <a:latin typeface="Cambria" panose="02040503050406030204" pitchFamily="18" charset="0"/>
              </a:rPr>
              <a:t>Grilele</a:t>
            </a:r>
            <a:r>
              <a:rPr lang="en-US" altLang="zh-CN" sz="1200" dirty="0">
                <a:latin typeface="Cambria" panose="02040503050406030204" pitchFamily="18" charset="0"/>
              </a:rPr>
              <a:t> de </a:t>
            </a:r>
            <a:r>
              <a:rPr lang="en-US" altLang="zh-CN" sz="1200" dirty="0" err="1">
                <a:latin typeface="Cambria" panose="02040503050406030204" pitchFamily="18" charset="0"/>
              </a:rPr>
              <a:t>verificare</a:t>
            </a:r>
            <a:r>
              <a:rPr lang="en-US" altLang="zh-CN" sz="1200" dirty="0">
                <a:latin typeface="Cambria" panose="02040503050406030204" pitchFamily="18" charset="0"/>
              </a:rPr>
              <a:t> sunt </a:t>
            </a:r>
            <a:r>
              <a:rPr lang="en-US" altLang="zh-CN" sz="1200" dirty="0" err="1">
                <a:latin typeface="Cambria" panose="02040503050406030204" pitchFamily="18" charset="0"/>
              </a:rPr>
              <a:t>liste</a:t>
            </a:r>
            <a:r>
              <a:rPr lang="en-US" altLang="zh-CN" sz="1200" dirty="0">
                <a:latin typeface="Cambria" panose="02040503050406030204" pitchFamily="18" charset="0"/>
              </a:rPr>
              <a:t> cu </a:t>
            </a:r>
            <a:r>
              <a:rPr lang="en-US" altLang="zh-CN" sz="1200" dirty="0" err="1">
                <a:latin typeface="Cambria" panose="02040503050406030204" pitchFamily="18" charset="0"/>
              </a:rPr>
              <a:t>evenimente</a:t>
            </a:r>
            <a:r>
              <a:rPr lang="en-US" altLang="zh-CN" sz="1200" dirty="0">
                <a:latin typeface="Cambria" panose="02040503050406030204" pitchFamily="18" charset="0"/>
              </a:rPr>
              <a:t> </a:t>
            </a:r>
            <a:r>
              <a:rPr lang="en-US" altLang="zh-CN" sz="1200" dirty="0" err="1">
                <a:latin typeface="Cambria" panose="02040503050406030204" pitchFamily="18" charset="0"/>
              </a:rPr>
              <a:t>si</a:t>
            </a:r>
            <a:r>
              <a:rPr lang="en-US" altLang="zh-CN" sz="1200" dirty="0">
                <a:latin typeface="Cambria" panose="02040503050406030204" pitchFamily="18" charset="0"/>
              </a:rPr>
              <a:t> </a:t>
            </a:r>
            <a:r>
              <a:rPr lang="en-US" altLang="zh-CN" sz="1200" dirty="0" err="1">
                <a:latin typeface="Cambria" panose="02040503050406030204" pitchFamily="18" charset="0"/>
              </a:rPr>
              <a:t>riscuri</a:t>
            </a:r>
            <a:r>
              <a:rPr lang="en-US" altLang="zh-CN" sz="1200" dirty="0">
                <a:latin typeface="Cambria" panose="02040503050406030204" pitchFamily="18" charset="0"/>
              </a:rPr>
              <a:t> </a:t>
            </a:r>
            <a:r>
              <a:rPr lang="en-US" altLang="zh-CN" sz="1200" dirty="0" err="1">
                <a:latin typeface="Cambria" panose="02040503050406030204" pitchFamily="18" charset="0"/>
              </a:rPr>
              <a:t>si</a:t>
            </a:r>
            <a:r>
              <a:rPr lang="en-US" altLang="zh-CN" sz="1200" dirty="0">
                <a:latin typeface="Cambria" panose="02040503050406030204" pitchFamily="18" charset="0"/>
              </a:rPr>
              <a:t> </a:t>
            </a:r>
            <a:r>
              <a:rPr lang="en-US" altLang="zh-CN" sz="1200" dirty="0" err="1">
                <a:latin typeface="Cambria" panose="02040503050406030204" pitchFamily="18" charset="0"/>
              </a:rPr>
              <a:t>metode</a:t>
            </a:r>
            <a:r>
              <a:rPr lang="en-US" altLang="zh-CN" sz="1200" dirty="0">
                <a:latin typeface="Cambria" panose="02040503050406030204" pitchFamily="18" charset="0"/>
              </a:rPr>
              <a:t> de control care au </a:t>
            </a:r>
            <a:r>
              <a:rPr lang="en-US" altLang="zh-CN" sz="1200" dirty="0" err="1">
                <a:latin typeface="Cambria" panose="02040503050406030204" pitchFamily="18" charset="0"/>
              </a:rPr>
              <a:t>fost</a:t>
            </a:r>
            <a:r>
              <a:rPr lang="en-US" altLang="zh-CN" sz="1200" dirty="0">
                <a:latin typeface="Cambria" panose="02040503050406030204" pitchFamily="18" charset="0"/>
              </a:rPr>
              <a:t> </a:t>
            </a:r>
            <a:r>
              <a:rPr lang="en-US" altLang="zh-CN" sz="1200" dirty="0" err="1">
                <a:latin typeface="Cambria" panose="02040503050406030204" pitchFamily="18" charset="0"/>
              </a:rPr>
              <a:t>experimentate</a:t>
            </a:r>
            <a:r>
              <a:rPr lang="en-US" altLang="zh-CN" sz="1200" dirty="0">
                <a:latin typeface="Cambria" panose="02040503050406030204" pitchFamily="18" charset="0"/>
              </a:rPr>
              <a:t> fie in </a:t>
            </a:r>
            <a:r>
              <a:rPr lang="en-US" altLang="zh-CN" sz="1200" dirty="0" err="1">
                <a:latin typeface="Cambria" panose="02040503050406030204" pitchFamily="18" charset="0"/>
              </a:rPr>
              <a:t>urma</a:t>
            </a:r>
            <a:r>
              <a:rPr lang="en-US" altLang="zh-CN" sz="1200" dirty="0">
                <a:latin typeface="Cambria" panose="02040503050406030204" pitchFamily="18" charset="0"/>
              </a:rPr>
              <a:t> </a:t>
            </a:r>
            <a:r>
              <a:rPr lang="en-US" altLang="zh-CN" sz="1200" dirty="0" err="1">
                <a:latin typeface="Cambria" panose="02040503050406030204" pitchFamily="18" charset="0"/>
              </a:rPr>
              <a:t>unei</a:t>
            </a:r>
            <a:r>
              <a:rPr lang="en-US" altLang="zh-CN" sz="1200" dirty="0">
                <a:latin typeface="Cambria" panose="02040503050406030204" pitchFamily="18" charset="0"/>
              </a:rPr>
              <a:t> </a:t>
            </a:r>
            <a:r>
              <a:rPr lang="en-US" altLang="zh-CN" sz="1200" dirty="0" err="1">
                <a:latin typeface="Cambria" panose="02040503050406030204" pitchFamily="18" charset="0"/>
              </a:rPr>
              <a:t>analize</a:t>
            </a:r>
            <a:r>
              <a:rPr lang="en-US" altLang="zh-CN" sz="1200" dirty="0">
                <a:latin typeface="Cambria" panose="02040503050406030204" pitchFamily="18" charset="0"/>
              </a:rPr>
              <a:t> </a:t>
            </a:r>
            <a:r>
              <a:rPr lang="en-US" altLang="zh-CN" sz="1200" dirty="0" err="1">
                <a:latin typeface="Cambria" panose="02040503050406030204" pitchFamily="18" charset="0"/>
              </a:rPr>
              <a:t>anterioare</a:t>
            </a:r>
            <a:r>
              <a:rPr lang="en-US" altLang="zh-CN" sz="1200" dirty="0">
                <a:latin typeface="Cambria" panose="02040503050406030204" pitchFamily="18" charset="0"/>
              </a:rPr>
              <a:t> a </a:t>
            </a:r>
            <a:r>
              <a:rPr lang="en-US" altLang="zh-CN" sz="1200" dirty="0" err="1">
                <a:latin typeface="Cambria" panose="02040503050406030204" pitchFamily="18" charset="0"/>
              </a:rPr>
              <a:t>riscului</a:t>
            </a:r>
            <a:r>
              <a:rPr lang="en-US" altLang="zh-CN" sz="1200" dirty="0">
                <a:latin typeface="Cambria" panose="02040503050406030204" pitchFamily="18" charset="0"/>
              </a:rPr>
              <a:t> fie in </a:t>
            </a:r>
            <a:r>
              <a:rPr lang="en-US" altLang="zh-CN" sz="1200" dirty="0" err="1">
                <a:latin typeface="Cambria" panose="02040503050406030204" pitchFamily="18" charset="0"/>
              </a:rPr>
              <a:t>urma</a:t>
            </a:r>
            <a:r>
              <a:rPr lang="en-US" altLang="zh-CN" sz="1200" dirty="0">
                <a:latin typeface="Cambria" panose="02040503050406030204" pitchFamily="18" charset="0"/>
              </a:rPr>
              <a:t> </a:t>
            </a:r>
            <a:r>
              <a:rPr lang="en-US" altLang="zh-CN" sz="1200" dirty="0" err="1">
                <a:latin typeface="Cambria" panose="02040503050406030204" pitchFamily="18" charset="0"/>
              </a:rPr>
              <a:t>unor</a:t>
            </a:r>
            <a:r>
              <a:rPr lang="en-US" altLang="zh-CN" sz="1200" dirty="0">
                <a:latin typeface="Cambria" panose="02040503050406030204" pitchFamily="18" charset="0"/>
              </a:rPr>
              <a:t> </a:t>
            </a:r>
            <a:r>
              <a:rPr lang="en-US" altLang="zh-CN" sz="1200" dirty="0" err="1">
                <a:latin typeface="Cambria" panose="02040503050406030204" pitchFamily="18" charset="0"/>
              </a:rPr>
              <a:t>esecuri</a:t>
            </a:r>
            <a:r>
              <a:rPr lang="en-US" altLang="zh-CN" sz="1200" dirty="0">
                <a:latin typeface="Cambria" panose="02040503050406030204" pitchFamily="18" charset="0"/>
              </a:rPr>
              <a:t> </a:t>
            </a:r>
            <a:r>
              <a:rPr lang="en-US" altLang="zh-CN" sz="1200" dirty="0" err="1">
                <a:latin typeface="Cambria" panose="02040503050406030204" pitchFamily="18" charset="0"/>
              </a:rPr>
              <a:t>si</a:t>
            </a:r>
            <a:r>
              <a:rPr lang="en-US" altLang="zh-CN" sz="1200" dirty="0">
                <a:latin typeface="Cambria" panose="02040503050406030204" pitchFamily="18" charset="0"/>
              </a:rPr>
              <a:t> pot fi </a:t>
            </a:r>
            <a:r>
              <a:rPr lang="en-US" altLang="zh-CN" sz="1200" dirty="0" err="1">
                <a:latin typeface="Cambria" panose="02040503050406030204" pitchFamily="18" charset="0"/>
              </a:rPr>
              <a:t>utilizate</a:t>
            </a:r>
            <a:r>
              <a:rPr lang="en-US" altLang="zh-CN" sz="1200" dirty="0">
                <a:latin typeface="Cambria" panose="02040503050406030204" pitchFamily="18" charset="0"/>
              </a:rPr>
              <a:t> </a:t>
            </a:r>
            <a:r>
              <a:rPr lang="en-US" altLang="zh-CN" sz="1200" dirty="0" err="1">
                <a:latin typeface="Cambria" panose="02040503050406030204" pitchFamily="18" charset="0"/>
              </a:rPr>
              <a:t>pentru</a:t>
            </a:r>
            <a:r>
              <a:rPr lang="en-US" altLang="zh-CN" sz="1200" dirty="0">
                <a:latin typeface="Cambria" panose="02040503050406030204" pitchFamily="18" charset="0"/>
              </a:rPr>
              <a:t>  a </a:t>
            </a:r>
            <a:r>
              <a:rPr lang="en-US" altLang="zh-CN" sz="1200" dirty="0" err="1">
                <a:latin typeface="Cambria" panose="02040503050406030204" pitchFamily="18" charset="0"/>
              </a:rPr>
              <a:t>identifica</a:t>
            </a:r>
            <a:r>
              <a:rPr lang="en-US" altLang="zh-CN" sz="1200" dirty="0">
                <a:latin typeface="Cambria" panose="02040503050406030204" pitchFamily="18" charset="0"/>
              </a:rPr>
              <a:t> </a:t>
            </a:r>
            <a:r>
              <a:rPr lang="en-US" altLang="zh-CN" sz="1200" dirty="0" err="1">
                <a:latin typeface="Cambria" panose="02040503050406030204" pitchFamily="18" charset="0"/>
              </a:rPr>
              <a:t>intamplari</a:t>
            </a:r>
            <a:r>
              <a:rPr lang="en-US" altLang="zh-CN" sz="1200" dirty="0">
                <a:latin typeface="Cambria" panose="02040503050406030204" pitchFamily="18" charset="0"/>
              </a:rPr>
              <a:t> </a:t>
            </a:r>
            <a:r>
              <a:rPr lang="en-US" altLang="zh-CN" sz="1200" dirty="0" err="1">
                <a:latin typeface="Cambria" panose="02040503050406030204" pitchFamily="18" charset="0"/>
              </a:rPr>
              <a:t>si</a:t>
            </a:r>
            <a:r>
              <a:rPr lang="en-US" altLang="zh-CN" sz="1200" dirty="0">
                <a:latin typeface="Cambria" panose="02040503050406030204" pitchFamily="18" charset="0"/>
              </a:rPr>
              <a:t> </a:t>
            </a:r>
            <a:r>
              <a:rPr lang="en-US" altLang="zh-CN" sz="1200" dirty="0" err="1">
                <a:latin typeface="Cambria" panose="02040503050406030204" pitchFamily="18" charset="0"/>
              </a:rPr>
              <a:t>riscuri</a:t>
            </a:r>
            <a:r>
              <a:rPr lang="en-US" altLang="zh-CN" sz="1200" dirty="0">
                <a:latin typeface="Cambria" panose="02040503050406030204" pitchFamily="18" charset="0"/>
              </a:rPr>
              <a:t> </a:t>
            </a:r>
            <a:r>
              <a:rPr lang="en-US" altLang="zh-CN" sz="1200" dirty="0" err="1">
                <a:latin typeface="Cambria" panose="02040503050406030204" pitchFamily="18" charset="0"/>
              </a:rPr>
              <a:t>neprevazute</a:t>
            </a:r>
            <a:r>
              <a:rPr lang="en-US" altLang="zh-CN" sz="1200" dirty="0">
                <a:latin typeface="Cambria" panose="02040503050406030204" pitchFamily="18" charset="0"/>
              </a:rPr>
              <a:t> </a:t>
            </a:r>
            <a:r>
              <a:rPr lang="en-US" altLang="zh-CN" sz="1200" dirty="0" err="1">
                <a:latin typeface="Cambria" panose="02040503050406030204" pitchFamily="18" charset="0"/>
              </a:rPr>
              <a:t>sau</a:t>
            </a:r>
            <a:r>
              <a:rPr lang="en-US" altLang="zh-CN" sz="1200" dirty="0">
                <a:latin typeface="Cambria" panose="02040503050406030204" pitchFamily="18" charset="0"/>
              </a:rPr>
              <a:t> </a:t>
            </a:r>
            <a:r>
              <a:rPr lang="en-US" altLang="zh-CN" sz="1200" dirty="0" err="1">
                <a:latin typeface="Cambria" panose="02040503050406030204" pitchFamily="18" charset="0"/>
              </a:rPr>
              <a:t>pentru</a:t>
            </a:r>
            <a:r>
              <a:rPr lang="en-US" altLang="zh-CN" sz="1200" dirty="0">
                <a:latin typeface="Cambria" panose="02040503050406030204" pitchFamily="18" charset="0"/>
              </a:rPr>
              <a:t> a </a:t>
            </a:r>
            <a:r>
              <a:rPr lang="en-US" altLang="zh-CN" sz="1200" dirty="0" err="1">
                <a:latin typeface="Cambria" panose="02040503050406030204" pitchFamily="18" charset="0"/>
              </a:rPr>
              <a:t>stabili</a:t>
            </a:r>
            <a:r>
              <a:rPr lang="en-US" altLang="zh-CN" sz="1200" dirty="0">
                <a:latin typeface="Cambria" panose="02040503050406030204" pitchFamily="18" charset="0"/>
              </a:rPr>
              <a:t> </a:t>
            </a:r>
            <a:r>
              <a:rPr lang="en-US" altLang="zh-CN" sz="1200" dirty="0" err="1">
                <a:latin typeface="Cambria" panose="02040503050406030204" pitchFamily="18" charset="0"/>
              </a:rPr>
              <a:t>eficienta</a:t>
            </a:r>
            <a:r>
              <a:rPr lang="en-US" altLang="zh-CN" sz="1200" dirty="0">
                <a:latin typeface="Cambria" panose="02040503050406030204" pitchFamily="18" charset="0"/>
              </a:rPr>
              <a:t> </a:t>
            </a:r>
            <a:r>
              <a:rPr lang="en-US" altLang="zh-CN" sz="1200" dirty="0" err="1">
                <a:latin typeface="Cambria" panose="02040503050406030204" pitchFamily="18" charset="0"/>
              </a:rPr>
              <a:t>mijloacelor</a:t>
            </a:r>
            <a:r>
              <a:rPr lang="en-US" altLang="zh-CN" sz="1200" dirty="0">
                <a:latin typeface="Cambria" panose="02040503050406030204" pitchFamily="18" charset="0"/>
              </a:rPr>
              <a:t> de control. Ele pot fi </a:t>
            </a:r>
            <a:r>
              <a:rPr lang="en-US" altLang="zh-CN" sz="1200" dirty="0" err="1">
                <a:latin typeface="Cambria" panose="02040503050406030204" pitchFamily="18" charset="0"/>
              </a:rPr>
              <a:t>folosite</a:t>
            </a:r>
            <a:r>
              <a:rPr lang="en-US" altLang="zh-CN" sz="1200" dirty="0">
                <a:latin typeface="Cambria" panose="02040503050406030204" pitchFamily="18" charset="0"/>
              </a:rPr>
              <a:t> in </a:t>
            </a:r>
            <a:r>
              <a:rPr lang="en-US" altLang="zh-CN" sz="1200" dirty="0" err="1">
                <a:latin typeface="Cambria" panose="02040503050406030204" pitchFamily="18" charset="0"/>
              </a:rPr>
              <a:t>orice</a:t>
            </a:r>
            <a:r>
              <a:rPr lang="en-US" altLang="zh-CN" sz="1200" dirty="0">
                <a:latin typeface="Cambria" panose="02040503050406030204" pitchFamily="18" charset="0"/>
              </a:rPr>
              <a:t> </a:t>
            </a:r>
            <a:r>
              <a:rPr lang="en-US" altLang="zh-CN" sz="1200" dirty="0" err="1">
                <a:latin typeface="Cambria" panose="02040503050406030204" pitchFamily="18" charset="0"/>
              </a:rPr>
              <a:t>stadiu</a:t>
            </a:r>
            <a:r>
              <a:rPr lang="en-US" altLang="zh-CN" sz="1200" dirty="0">
                <a:latin typeface="Cambria" panose="02040503050406030204" pitchFamily="18" charset="0"/>
              </a:rPr>
              <a:t> al </a:t>
            </a:r>
            <a:r>
              <a:rPr lang="en-US" altLang="zh-CN" sz="1200" dirty="0" err="1">
                <a:latin typeface="Cambria" panose="02040503050406030204" pitchFamily="18" charset="0"/>
              </a:rPr>
              <a:t>ciclului</a:t>
            </a:r>
            <a:r>
              <a:rPr lang="en-US" altLang="zh-CN" sz="1200" dirty="0">
                <a:latin typeface="Cambria" panose="02040503050406030204" pitchFamily="18" charset="0"/>
              </a:rPr>
              <a:t> de </a:t>
            </a:r>
            <a:r>
              <a:rPr lang="en-US" altLang="zh-CN" sz="1200" dirty="0" err="1">
                <a:latin typeface="Cambria" panose="02040503050406030204" pitchFamily="18" charset="0"/>
              </a:rPr>
              <a:t>viata</a:t>
            </a:r>
            <a:r>
              <a:rPr lang="en-US" altLang="zh-CN" sz="1200" dirty="0">
                <a:latin typeface="Cambria" panose="02040503050406030204" pitchFamily="18" charset="0"/>
              </a:rPr>
              <a:t> al </a:t>
            </a:r>
            <a:r>
              <a:rPr lang="en-US" altLang="zh-CN" sz="1200" dirty="0" err="1">
                <a:latin typeface="Cambria" panose="02040503050406030204" pitchFamily="18" charset="0"/>
              </a:rPr>
              <a:t>unui</a:t>
            </a:r>
            <a:r>
              <a:rPr lang="en-US" altLang="zh-CN" sz="1200" dirty="0">
                <a:latin typeface="Cambria" panose="02040503050406030204" pitchFamily="18" charset="0"/>
              </a:rPr>
              <a:t> </a:t>
            </a:r>
            <a:r>
              <a:rPr lang="en-US" altLang="zh-CN" sz="1200" dirty="0" err="1">
                <a:latin typeface="Cambria" panose="02040503050406030204" pitchFamily="18" charset="0"/>
              </a:rPr>
              <a:t>produs</a:t>
            </a:r>
            <a:r>
              <a:rPr lang="en-US" altLang="zh-CN" sz="1200" dirty="0">
                <a:latin typeface="Cambria" panose="02040503050406030204" pitchFamily="18" charset="0"/>
              </a:rPr>
              <a:t>, </a:t>
            </a:r>
            <a:r>
              <a:rPr lang="en-US" altLang="zh-CN" sz="1200" dirty="0" err="1">
                <a:latin typeface="Cambria" panose="02040503050406030204" pitchFamily="18" charset="0"/>
              </a:rPr>
              <a:t>proces</a:t>
            </a:r>
            <a:r>
              <a:rPr lang="en-US" altLang="zh-CN" sz="1200" dirty="0">
                <a:latin typeface="Cambria" panose="02040503050406030204" pitchFamily="18" charset="0"/>
              </a:rPr>
              <a:t> </a:t>
            </a:r>
            <a:r>
              <a:rPr lang="en-US" altLang="zh-CN" sz="1200" dirty="0" err="1">
                <a:latin typeface="Cambria" panose="02040503050406030204" pitchFamily="18" charset="0"/>
              </a:rPr>
              <a:t>sau</a:t>
            </a:r>
            <a:r>
              <a:rPr lang="en-US" altLang="zh-CN" sz="1200" dirty="0">
                <a:latin typeface="Cambria" panose="02040503050406030204" pitchFamily="18" charset="0"/>
              </a:rPr>
              <a:t> </a:t>
            </a:r>
            <a:r>
              <a:rPr lang="en-US" altLang="zh-CN" sz="1200" dirty="0" err="1">
                <a:latin typeface="Cambria" panose="02040503050406030204" pitchFamily="18" charset="0"/>
              </a:rPr>
              <a:t>sistem</a:t>
            </a:r>
            <a:r>
              <a:rPr lang="en-US" altLang="zh-CN" sz="1200" dirty="0">
                <a:latin typeface="Cambria" panose="02040503050406030204" pitchFamily="18" charset="0"/>
              </a:rPr>
              <a:t>.</a:t>
            </a:r>
            <a:endParaRPr lang="ro-RO" altLang="zh-CN" sz="1200" dirty="0">
              <a:latin typeface="Cambria" panose="02040503050406030204" pitchFamily="18" charset="0"/>
            </a:endParaRPr>
          </a:p>
          <a:p>
            <a:pPr algn="just"/>
            <a:endParaRPr lang="en-US" altLang="zh-CN" sz="1200" dirty="0">
              <a:latin typeface="Cambria" panose="02040503050406030204" pitchFamily="18" charset="0"/>
            </a:endParaRPr>
          </a:p>
          <a:p>
            <a:pPr algn="just"/>
            <a:r>
              <a:rPr lang="en-US" altLang="zh-CN" sz="1200" dirty="0" err="1">
                <a:latin typeface="Cambria" panose="02040503050406030204" pitchFamily="18" charset="0"/>
              </a:rPr>
              <a:t>Trebuie</a:t>
            </a:r>
            <a:r>
              <a:rPr lang="en-US" altLang="zh-CN" sz="1200" dirty="0">
                <a:latin typeface="Cambria" panose="02040503050406030204" pitchFamily="18" charset="0"/>
              </a:rPr>
              <a:t> </a:t>
            </a:r>
            <a:r>
              <a:rPr lang="en-US" altLang="zh-CN" sz="1200" dirty="0" err="1">
                <a:latin typeface="Cambria" panose="02040503050406030204" pitchFamily="18" charset="0"/>
              </a:rPr>
              <a:t>sa</a:t>
            </a:r>
            <a:r>
              <a:rPr lang="en-US" altLang="zh-CN" sz="1200" dirty="0">
                <a:latin typeface="Cambria" panose="02040503050406030204" pitchFamily="18" charset="0"/>
              </a:rPr>
              <a:t> </a:t>
            </a:r>
            <a:r>
              <a:rPr lang="en-US" altLang="zh-CN" sz="1200" dirty="0" err="1">
                <a:latin typeface="Cambria" panose="02040503050406030204" pitchFamily="18" charset="0"/>
              </a:rPr>
              <a:t>existe</a:t>
            </a:r>
            <a:r>
              <a:rPr lang="en-US" altLang="zh-CN" sz="1200" dirty="0">
                <a:latin typeface="Cambria" panose="02040503050406030204" pitchFamily="18" charset="0"/>
              </a:rPr>
              <a:t> </a:t>
            </a:r>
            <a:r>
              <a:rPr lang="en-US" altLang="zh-CN" sz="1200" dirty="0" err="1">
                <a:latin typeface="Cambria" panose="02040503050406030204" pitchFamily="18" charset="0"/>
              </a:rPr>
              <a:t>informatii</a:t>
            </a:r>
            <a:r>
              <a:rPr lang="en-US" altLang="zh-CN" sz="1200" dirty="0">
                <a:latin typeface="Cambria" panose="02040503050406030204" pitchFamily="18" charset="0"/>
              </a:rPr>
              <a:t> </a:t>
            </a:r>
            <a:r>
              <a:rPr lang="en-US" altLang="zh-CN" sz="1200" dirty="0" err="1">
                <a:latin typeface="Cambria" panose="02040503050406030204" pitchFamily="18" charset="0"/>
              </a:rPr>
              <a:t>si</a:t>
            </a:r>
            <a:r>
              <a:rPr lang="en-US" altLang="zh-CN" sz="1200" dirty="0">
                <a:latin typeface="Cambria" panose="02040503050406030204" pitchFamily="18" charset="0"/>
              </a:rPr>
              <a:t> </a:t>
            </a:r>
            <a:r>
              <a:rPr lang="en-US" altLang="zh-CN" sz="1200" dirty="0" err="1">
                <a:latin typeface="Cambria" panose="02040503050406030204" pitchFamily="18" charset="0"/>
              </a:rPr>
              <a:t>experiente</a:t>
            </a:r>
            <a:r>
              <a:rPr lang="en-US" altLang="zh-CN" sz="1200" dirty="0">
                <a:latin typeface="Cambria" panose="02040503050406030204" pitchFamily="18" charset="0"/>
              </a:rPr>
              <a:t> </a:t>
            </a:r>
            <a:r>
              <a:rPr lang="en-US" altLang="zh-CN" sz="1200" dirty="0" err="1">
                <a:latin typeface="Cambria" panose="02040503050406030204" pitchFamily="18" charset="0"/>
              </a:rPr>
              <a:t>anterioare</a:t>
            </a:r>
            <a:r>
              <a:rPr lang="en-US" altLang="zh-CN" sz="1200" dirty="0">
                <a:latin typeface="Cambria" panose="02040503050406030204" pitchFamily="18" charset="0"/>
              </a:rPr>
              <a:t> </a:t>
            </a:r>
            <a:r>
              <a:rPr lang="en-US" altLang="zh-CN" sz="1200" dirty="0" err="1">
                <a:latin typeface="Cambria" panose="02040503050406030204" pitchFamily="18" charset="0"/>
              </a:rPr>
              <a:t>privind</a:t>
            </a:r>
            <a:r>
              <a:rPr lang="en-US" altLang="zh-CN" sz="1200" dirty="0">
                <a:latin typeface="Cambria" panose="02040503050406030204" pitchFamily="18" charset="0"/>
              </a:rPr>
              <a:t>  </a:t>
            </a:r>
            <a:r>
              <a:rPr lang="en-US" altLang="zh-CN" sz="1200" dirty="0" err="1">
                <a:latin typeface="Cambria" panose="02040503050406030204" pitchFamily="18" charset="0"/>
              </a:rPr>
              <a:t>problema</a:t>
            </a:r>
            <a:r>
              <a:rPr lang="en-US" altLang="zh-CN" sz="1200" dirty="0">
                <a:latin typeface="Cambria" panose="02040503050406030204" pitchFamily="18" charset="0"/>
              </a:rPr>
              <a:t> in </a:t>
            </a:r>
            <a:r>
              <a:rPr lang="en-US" altLang="zh-CN" sz="1200" dirty="0" err="1">
                <a:latin typeface="Cambria" panose="02040503050406030204" pitchFamily="18" charset="0"/>
              </a:rPr>
              <a:t>cauza</a:t>
            </a:r>
            <a:r>
              <a:rPr lang="en-US" altLang="zh-CN" sz="1200" dirty="0">
                <a:latin typeface="Cambria" panose="02040503050406030204" pitchFamily="18" charset="0"/>
              </a:rPr>
              <a:t> care </a:t>
            </a:r>
            <a:r>
              <a:rPr lang="en-US" altLang="zh-CN" sz="1200" dirty="0" err="1">
                <a:latin typeface="Cambria" panose="02040503050406030204" pitchFamily="18" charset="0"/>
              </a:rPr>
              <a:t>sa</a:t>
            </a:r>
            <a:r>
              <a:rPr lang="en-US" altLang="zh-CN" sz="1200" dirty="0">
                <a:latin typeface="Cambria" panose="02040503050406030204" pitchFamily="18" charset="0"/>
              </a:rPr>
              <a:t> </a:t>
            </a:r>
            <a:r>
              <a:rPr lang="en-US" altLang="zh-CN" sz="1200" dirty="0" err="1">
                <a:latin typeface="Cambria" panose="02040503050406030204" pitchFamily="18" charset="0"/>
              </a:rPr>
              <a:t>permita</a:t>
            </a:r>
            <a:r>
              <a:rPr lang="en-US" altLang="zh-CN" sz="1200" dirty="0">
                <a:latin typeface="Cambria" panose="02040503050406030204" pitchFamily="18" charset="0"/>
              </a:rPr>
              <a:t> </a:t>
            </a:r>
            <a:r>
              <a:rPr lang="en-US" altLang="zh-CN" sz="1200" dirty="0" err="1">
                <a:latin typeface="Cambria" panose="02040503050406030204" pitchFamily="18" charset="0"/>
              </a:rPr>
              <a:t>alcatuirea</a:t>
            </a:r>
            <a:r>
              <a:rPr lang="en-US" altLang="zh-CN" sz="1200" dirty="0">
                <a:latin typeface="Cambria" panose="02040503050406030204" pitchFamily="18" charset="0"/>
              </a:rPr>
              <a:t> </a:t>
            </a:r>
            <a:r>
              <a:rPr lang="en-US" altLang="zh-CN" sz="1200" dirty="0" err="1">
                <a:latin typeface="Cambria" panose="02040503050406030204" pitchFamily="18" charset="0"/>
              </a:rPr>
              <a:t>unei</a:t>
            </a:r>
            <a:r>
              <a:rPr lang="en-US" altLang="zh-CN" sz="1200" dirty="0">
                <a:latin typeface="Cambria" panose="02040503050406030204" pitchFamily="18" charset="0"/>
              </a:rPr>
              <a:t> </a:t>
            </a:r>
            <a:r>
              <a:rPr lang="en-US" altLang="zh-CN" sz="1200" dirty="0" err="1">
                <a:latin typeface="Cambria" panose="02040503050406030204" pitchFamily="18" charset="0"/>
              </a:rPr>
              <a:t>grile</a:t>
            </a:r>
            <a:r>
              <a:rPr lang="en-US" altLang="zh-CN" sz="1200" dirty="0">
                <a:latin typeface="Cambria" panose="02040503050406030204" pitchFamily="18" charset="0"/>
              </a:rPr>
              <a:t> de </a:t>
            </a:r>
            <a:r>
              <a:rPr lang="en-US" altLang="zh-CN" sz="1200" dirty="0" err="1">
                <a:latin typeface="Cambria" panose="02040503050406030204" pitchFamily="18" charset="0"/>
              </a:rPr>
              <a:t>verificare</a:t>
            </a:r>
            <a:r>
              <a:rPr lang="en-US" altLang="zh-CN" sz="1200" dirty="0">
                <a:latin typeface="Cambria" panose="02040503050406030204" pitchFamily="18" charset="0"/>
              </a:rPr>
              <a:t> </a:t>
            </a:r>
            <a:r>
              <a:rPr lang="en-US" altLang="zh-CN" sz="1200" dirty="0" err="1">
                <a:latin typeface="Cambria" panose="02040503050406030204" pitchFamily="18" charset="0"/>
              </a:rPr>
              <a:t>relevante</a:t>
            </a:r>
            <a:r>
              <a:rPr lang="en-US" altLang="zh-CN" sz="1200" dirty="0">
                <a:latin typeface="Cambria" panose="02040503050406030204" pitchFamily="18" charset="0"/>
              </a:rPr>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11</a:t>
            </a:fld>
            <a:endParaRPr lang="en-GB"/>
          </a:p>
        </p:txBody>
      </p:sp>
    </p:spTree>
    <p:extLst>
      <p:ext uri="{BB962C8B-B14F-4D97-AF65-F5344CB8AC3E}">
        <p14:creationId xmlns:p14="http://schemas.microsoft.com/office/powerpoint/2010/main" val="310276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GRILE DE VERIFICARE - </a:t>
            </a:r>
            <a:r>
              <a:rPr lang="en-US" altLang="zh-CN" sz="1200" dirty="0" err="1"/>
              <a:t>procesul</a:t>
            </a:r>
            <a:r>
              <a:rPr lang="en-US" altLang="zh-CN" sz="1200" dirty="0"/>
              <a:t> </a:t>
            </a:r>
            <a:r>
              <a:rPr lang="en-US" altLang="zh-CN" sz="1200" dirty="0" err="1"/>
              <a:t>si</a:t>
            </a:r>
            <a:r>
              <a:rPr lang="en-US" altLang="zh-CN" sz="1200" dirty="0"/>
              <a:t> </a:t>
            </a:r>
            <a:r>
              <a:rPr lang="en-US" altLang="zh-CN" sz="1200" dirty="0" err="1"/>
              <a:t>rezultatul</a:t>
            </a:r>
            <a:endParaRPr lang="ro-RO" altLang="zh-CN" sz="1200" dirty="0"/>
          </a:p>
          <a:p>
            <a:endParaRPr lang="ro-RO" sz="1200" dirty="0"/>
          </a:p>
          <a:p>
            <a:pPr marL="0" indent="0" algn="just" eaLnBrk="0" hangingPunct="0">
              <a:spcBef>
                <a:spcPts val="700"/>
              </a:spcBef>
              <a:buClr>
                <a:schemeClr val="accent2"/>
              </a:buClr>
              <a:buSzPct val="60000"/>
              <a:buNone/>
              <a:defRPr/>
            </a:pPr>
            <a:r>
              <a:rPr lang="en-US" sz="1200" b="1" dirty="0" err="1">
                <a:latin typeface="Cambria" panose="02040503050406030204"/>
                <a:ea typeface="MS PGothic" panose="020B0600070205080204" pitchFamily="-84" charset="-128"/>
                <a:cs typeface="Cambria" panose="02040503050406030204"/>
              </a:rPr>
              <a:t>Procedeul</a:t>
            </a:r>
            <a:r>
              <a:rPr lang="en-US" sz="1200" b="1" dirty="0">
                <a:latin typeface="Cambria" panose="02040503050406030204"/>
                <a:ea typeface="MS PGothic" panose="020B0600070205080204" pitchFamily="-84" charset="-128"/>
                <a:cs typeface="Cambria" panose="02040503050406030204"/>
              </a:rPr>
              <a:t> </a:t>
            </a:r>
            <a:r>
              <a:rPr lang="en-US" sz="1200" b="1" dirty="0" err="1">
                <a:latin typeface="Cambria" panose="02040503050406030204"/>
                <a:ea typeface="MS PGothic" panose="020B0600070205080204" pitchFamily="-84" charset="-128"/>
                <a:cs typeface="Cambria" panose="02040503050406030204"/>
              </a:rPr>
              <a:t>este</a:t>
            </a:r>
            <a:r>
              <a:rPr lang="en-US" sz="1200" b="1" dirty="0">
                <a:latin typeface="Cambria" panose="02040503050406030204"/>
                <a:ea typeface="MS PGothic" panose="020B0600070205080204" pitchFamily="-84" charset="-128"/>
                <a:cs typeface="Cambria" panose="02040503050406030204"/>
              </a:rPr>
              <a:t> </a:t>
            </a:r>
            <a:r>
              <a:rPr lang="en-US" sz="1200" b="1" dirty="0" err="1">
                <a:latin typeface="Cambria" panose="02040503050406030204"/>
                <a:ea typeface="MS PGothic" panose="020B0600070205080204" pitchFamily="-84" charset="-128"/>
                <a:cs typeface="Cambria" panose="02040503050406030204"/>
              </a:rPr>
              <a:t>urmatorul</a:t>
            </a:r>
            <a:r>
              <a:rPr lang="en-US" sz="1200" b="1"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a:latin typeface="Cambria" panose="02040503050406030204"/>
                <a:ea typeface="MS PGothic" panose="020B0600070205080204" pitchFamily="-84" charset="-128"/>
                <a:cs typeface="Cambria" panose="02040503050406030204"/>
              </a:rPr>
              <a:t>se </a:t>
            </a:r>
            <a:r>
              <a:rPr lang="en-US" sz="1200" dirty="0" err="1">
                <a:latin typeface="Cambria" panose="02040503050406030204"/>
                <a:ea typeface="MS PGothic" panose="020B0600070205080204" pitchFamily="-84" charset="-128"/>
                <a:cs typeface="Cambria" panose="02040503050406030204"/>
              </a:rPr>
              <a:t>stabileste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scopul</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activitatii</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a:latin typeface="Cambria" panose="02040503050406030204"/>
                <a:ea typeface="MS PGothic" panose="020B0600070205080204" pitchFamily="-84" charset="-128"/>
                <a:cs typeface="Cambria" panose="02040503050406030204"/>
              </a:rPr>
              <a:t>se </a:t>
            </a:r>
            <a:r>
              <a:rPr lang="en-US" sz="1200" dirty="0" err="1">
                <a:latin typeface="Cambria" panose="02040503050406030204"/>
                <a:ea typeface="MS PGothic" panose="020B0600070205080204" pitchFamily="-84" charset="-128"/>
                <a:cs typeface="Cambria" panose="02040503050406030204"/>
              </a:rPr>
              <a:t>alege</a:t>
            </a:r>
            <a:r>
              <a:rPr lang="en-US" sz="1200" dirty="0">
                <a:latin typeface="Cambria" panose="02040503050406030204"/>
                <a:ea typeface="MS PGothic" panose="020B0600070205080204" pitchFamily="-84" charset="-128"/>
                <a:cs typeface="Cambria" panose="02040503050406030204"/>
              </a:rPr>
              <a:t> o </a:t>
            </a:r>
            <a:r>
              <a:rPr lang="en-US" sz="1200" dirty="0" err="1">
                <a:latin typeface="Cambria" panose="02040503050406030204"/>
                <a:ea typeface="MS PGothic" panose="020B0600070205080204" pitchFamily="-84" charset="-128"/>
                <a:cs typeface="Cambria" panose="02040503050406030204"/>
              </a:rPr>
              <a:t>grila</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verificare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corespunde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intru</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totul</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scopului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propus</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a:latin typeface="Cambria" panose="02040503050406030204"/>
                <a:ea typeface="MS PGothic" panose="020B0600070205080204" pitchFamily="-84" charset="-128"/>
                <a:cs typeface="Cambria" panose="02040503050406030204"/>
              </a:rPr>
              <a:t>se </a:t>
            </a:r>
            <a:r>
              <a:rPr lang="en-US" sz="1200" dirty="0" err="1">
                <a:latin typeface="Cambria" panose="02040503050406030204"/>
                <a:ea typeface="MS PGothic" panose="020B0600070205080204" pitchFamily="-84" charset="-128"/>
                <a:cs typeface="Cambria" panose="02040503050406030204"/>
              </a:rPr>
              <a:t>alege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persoana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sau</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echipa</a:t>
            </a:r>
            <a:r>
              <a:rPr lang="en-US" sz="1200" dirty="0">
                <a:latin typeface="Cambria" panose="02040503050406030204"/>
                <a:ea typeface="MS PGothic" panose="020B0600070205080204" pitchFamily="-84" charset="-128"/>
                <a:cs typeface="Cambria" panose="02040503050406030204"/>
              </a:rPr>
              <a:t> care se </a:t>
            </a:r>
            <a:r>
              <a:rPr lang="en-US" sz="1200" dirty="0" err="1">
                <a:latin typeface="Cambria" panose="02040503050406030204"/>
                <a:ea typeface="MS PGothic" panose="020B0600070205080204" pitchFamily="-84" charset="-128"/>
                <a:cs typeface="Cambria" panose="02040503050406030204"/>
              </a:rPr>
              <a:t>va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ocupa</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proces</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endParaRPr lang="en-US" sz="12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r>
              <a:rPr lang="en-US" sz="1200" dirty="0" err="1">
                <a:latin typeface="Cambria" panose="02040503050406030204"/>
                <a:ea typeface="MS PGothic" panose="020B0600070205080204" pitchFamily="-84" charset="-128"/>
                <a:cs typeface="Cambria" panose="02040503050406030204"/>
              </a:rPr>
              <a:t>Rezultatul</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depinde</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stadiul</a:t>
            </a:r>
            <a:r>
              <a:rPr lang="en-US" sz="1200" dirty="0">
                <a:latin typeface="Cambria" panose="02040503050406030204"/>
                <a:ea typeface="MS PGothic" panose="020B0600070205080204" pitchFamily="-84" charset="-128"/>
                <a:cs typeface="Cambria" panose="02040503050406030204"/>
              </a:rPr>
              <a:t> in care se </a:t>
            </a:r>
            <a:r>
              <a:rPr lang="en-US" sz="1200" dirty="0" err="1">
                <a:latin typeface="Cambria" panose="02040503050406030204"/>
                <a:ea typeface="MS PGothic" panose="020B0600070205080204" pitchFamily="-84" charset="-128"/>
                <a:cs typeface="Cambria" panose="02040503050406030204"/>
              </a:rPr>
              <a:t>afla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procesul</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managementul</a:t>
            </a:r>
            <a:r>
              <a:rPr lang="en-US" sz="1200" dirty="0">
                <a:latin typeface="Cambria" panose="02040503050406030204"/>
                <a:ea typeface="MS PGothic" panose="020B0600070205080204" pitchFamily="-84" charset="-128"/>
                <a:cs typeface="Cambria" panose="02040503050406030204"/>
              </a:rPr>
              <a:t> al </a:t>
            </a:r>
            <a:r>
              <a:rPr lang="en-US" sz="1200" dirty="0" err="1">
                <a:latin typeface="Cambria" panose="02040503050406030204"/>
                <a:ea typeface="MS PGothic" panose="020B0600070205080204" pitchFamily="-84" charset="-128"/>
                <a:cs typeface="Cambria" panose="02040503050406030204"/>
              </a:rPr>
              <a:t>riscului</a:t>
            </a:r>
            <a:r>
              <a:rPr lang="en-US" sz="1200" dirty="0">
                <a:latin typeface="Cambria" panose="02040503050406030204"/>
                <a:ea typeface="MS PGothic" panose="020B0600070205080204" pitchFamily="-84" charset="-128"/>
                <a:cs typeface="Cambria" panose="02040503050406030204"/>
              </a:rPr>
              <a:t> cand se </a:t>
            </a:r>
            <a:r>
              <a:rPr lang="en-US" sz="1200" dirty="0" err="1">
                <a:latin typeface="Cambria" panose="02040503050406030204"/>
                <a:ea typeface="MS PGothic" panose="020B0600070205080204" pitchFamily="-84" charset="-128"/>
                <a:cs typeface="Cambria" panose="02040503050406030204"/>
              </a:rPr>
              <a:t>desfasoara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aceasta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activitate</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exemplu</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rezultatul</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poate</a:t>
            </a:r>
            <a:r>
              <a:rPr lang="en-US" sz="1200" dirty="0">
                <a:latin typeface="Cambria" panose="02040503050406030204"/>
                <a:ea typeface="MS PGothic" panose="020B0600070205080204" pitchFamily="-84" charset="-128"/>
                <a:cs typeface="Cambria" panose="02040503050406030204"/>
              </a:rPr>
              <a:t> fi o </a:t>
            </a:r>
            <a:r>
              <a:rPr lang="en-US" sz="1200" dirty="0" err="1">
                <a:latin typeface="Cambria" panose="02040503050406030204"/>
                <a:ea typeface="MS PGothic" panose="020B0600070205080204" pitchFamily="-84" charset="-128"/>
                <a:cs typeface="Cambria" panose="02040503050406030204"/>
              </a:rPr>
              <a:t>lista</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mijloace</a:t>
            </a:r>
            <a:r>
              <a:rPr lang="en-US" sz="1200" dirty="0">
                <a:latin typeface="Cambria" panose="02040503050406030204"/>
                <a:ea typeface="MS PGothic" panose="020B0600070205080204" pitchFamily="-84" charset="-128"/>
                <a:cs typeface="Cambria" panose="02040503050406030204"/>
              </a:rPr>
              <a:t> de control care s-au </a:t>
            </a:r>
            <a:r>
              <a:rPr lang="en-US" sz="1200" dirty="0" err="1">
                <a:latin typeface="Cambria" panose="02040503050406030204"/>
                <a:ea typeface="MS PGothic" panose="020B0600070205080204" pitchFamily="-84" charset="-128"/>
                <a:cs typeface="Cambria" panose="02040503050406030204"/>
              </a:rPr>
              <a:t>dovedit</a:t>
            </a:r>
            <a:r>
              <a:rPr lang="en-US" sz="1200" dirty="0">
                <a:latin typeface="Cambria" panose="02040503050406030204"/>
                <a:ea typeface="MS PGothic" panose="020B0600070205080204" pitchFamily="-84" charset="-128"/>
                <a:cs typeface="Cambria" panose="02040503050406030204"/>
              </a:rPr>
              <a:t> a fi </a:t>
            </a:r>
            <a:r>
              <a:rPr lang="en-US" sz="1200" dirty="0" err="1">
                <a:latin typeface="Cambria" panose="02040503050406030204"/>
                <a:ea typeface="MS PGothic" panose="020B0600070205080204" pitchFamily="-84" charset="-128"/>
                <a:cs typeface="Cambria" panose="02040503050406030204"/>
              </a:rPr>
              <a:t>ineficiente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sau</a:t>
            </a:r>
            <a:r>
              <a:rPr lang="en-US" sz="1200" dirty="0">
                <a:latin typeface="Cambria" panose="02040503050406030204"/>
                <a:ea typeface="MS PGothic" panose="020B0600070205080204" pitchFamily="-84" charset="-128"/>
                <a:cs typeface="Cambria" panose="02040503050406030204"/>
              </a:rPr>
              <a:t> o </a:t>
            </a:r>
            <a:r>
              <a:rPr lang="en-US" sz="1200" dirty="0" err="1">
                <a:latin typeface="Cambria" panose="02040503050406030204"/>
                <a:ea typeface="MS PGothic" panose="020B0600070205080204" pitchFamily="-84" charset="-128"/>
                <a:cs typeface="Cambria" panose="02040503050406030204"/>
              </a:rPr>
              <a:t>lista</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riscurilor</a:t>
            </a:r>
            <a:r>
              <a:rPr lang="en-US" sz="1200" dirty="0">
                <a:latin typeface="Cambria" panose="02040503050406030204"/>
                <a:ea typeface="MS PGothic" panose="020B0600070205080204" pitchFamily="-84" charset="-128"/>
                <a:cs typeface="Cambria" panose="02040503050406030204"/>
              </a:rPr>
              <a:t>.</a:t>
            </a:r>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12</a:t>
            </a:fld>
            <a:endParaRPr lang="en-GB"/>
          </a:p>
        </p:txBody>
      </p:sp>
    </p:spTree>
    <p:extLst>
      <p:ext uri="{BB962C8B-B14F-4D97-AF65-F5344CB8AC3E}">
        <p14:creationId xmlns:p14="http://schemas.microsoft.com/office/powerpoint/2010/main" val="353363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GRILE DE VERIFICAR</a:t>
            </a:r>
            <a:endParaRPr lang="ro-RO" altLang="zh-CN" sz="1200" dirty="0"/>
          </a:p>
          <a:p>
            <a:endParaRPr lang="ro-RO" altLang="zh-CN" sz="1200" dirty="0"/>
          </a:p>
          <a:p>
            <a:pPr marL="0" indent="0" algn="just" eaLnBrk="0" hangingPunct="0">
              <a:spcBef>
                <a:spcPts val="700"/>
              </a:spcBef>
              <a:buClr>
                <a:schemeClr val="accent2"/>
              </a:buClr>
              <a:buSzPct val="60000"/>
              <a:buNone/>
              <a:defRPr/>
            </a:pPr>
            <a:r>
              <a:rPr lang="en-US" sz="1400" b="1" dirty="0" err="1">
                <a:latin typeface="Cambria" panose="02040503050406030204"/>
                <a:ea typeface="MS PGothic" panose="020B0600070205080204" pitchFamily="-84" charset="-128"/>
                <a:cs typeface="Cambria" panose="02040503050406030204"/>
              </a:rPr>
              <a:t>Avantaje</a:t>
            </a:r>
            <a:r>
              <a:rPr lang="en-US" sz="1400" b="1"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a:latin typeface="Cambria" panose="02040503050406030204"/>
                <a:ea typeface="MS PGothic" panose="020B0600070205080204" pitchFamily="-84" charset="-128"/>
                <a:cs typeface="Cambria" panose="02040503050406030204"/>
              </a:rPr>
              <a:t>pot fi </a:t>
            </a:r>
            <a:r>
              <a:rPr lang="en-US" sz="1200" dirty="0" err="1">
                <a:latin typeface="Cambria" panose="02040503050406030204"/>
                <a:ea typeface="MS PGothic" panose="020B0600070205080204" pitchFamily="-84" charset="-128"/>
                <a:cs typeface="Cambria" panose="02040503050406030204"/>
              </a:rPr>
              <a:t>facute</a:t>
            </a:r>
            <a:r>
              <a:rPr lang="en-US" sz="1200" dirty="0">
                <a:latin typeface="Cambria" panose="02040503050406030204"/>
                <a:ea typeface="MS PGothic" panose="020B0600070205080204" pitchFamily="-84" charset="-128"/>
                <a:cs typeface="Cambria" panose="02040503050406030204"/>
              </a:rPr>
              <a:t> nu </a:t>
            </a:r>
            <a:r>
              <a:rPr lang="en-US" sz="1200" dirty="0" err="1">
                <a:latin typeface="Cambria" panose="02040503050406030204"/>
                <a:ea typeface="MS PGothic" panose="020B0600070205080204" pitchFamily="-84" charset="-128"/>
                <a:cs typeface="Cambria" panose="02040503050406030204"/>
              </a:rPr>
              <a:t>doar</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catre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experti</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a:latin typeface="Cambria" panose="02040503050406030204"/>
                <a:ea typeface="MS PGothic" panose="020B0600070205080204" pitchFamily="-84" charset="-128"/>
                <a:cs typeface="Cambria" panose="02040503050406030204"/>
              </a:rPr>
              <a:t>cand sunt bine </a:t>
            </a:r>
            <a:r>
              <a:rPr lang="en-US" sz="1200" dirty="0" err="1">
                <a:latin typeface="Cambria" panose="02040503050406030204"/>
                <a:ea typeface="MS PGothic" panose="020B0600070205080204" pitchFamily="-84" charset="-128"/>
                <a:cs typeface="Cambria" panose="02040503050406030204"/>
              </a:rPr>
              <a:t>alcatuite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aduna</a:t>
            </a:r>
            <a:r>
              <a:rPr lang="en-US" sz="1200" dirty="0">
                <a:latin typeface="Cambria" panose="02040503050406030204"/>
                <a:ea typeface="MS PGothic" panose="020B0600070205080204" pitchFamily="-84" charset="-128"/>
                <a:cs typeface="Cambria" panose="02040503050406030204"/>
              </a:rPr>
              <a:t> o </a:t>
            </a:r>
            <a:r>
              <a:rPr lang="en-US" sz="1200" dirty="0" err="1">
                <a:latin typeface="Cambria" panose="02040503050406030204"/>
                <a:ea typeface="MS PGothic" panose="020B0600070205080204" pitchFamily="-84" charset="-128"/>
                <a:cs typeface="Cambria" panose="02040503050406030204"/>
              </a:rPr>
              <a:t>gama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larga</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experiente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intr</a:t>
            </a:r>
            <a:r>
              <a:rPr lang="en-US" sz="1200" dirty="0">
                <a:latin typeface="Cambria" panose="02040503050406030204"/>
                <a:ea typeface="MS PGothic" panose="020B0600070205080204" pitchFamily="-84" charset="-128"/>
                <a:cs typeface="Cambria" panose="02040503050406030204"/>
              </a:rPr>
              <a:t>-un </a:t>
            </a:r>
            <a:r>
              <a:rPr lang="en-US" sz="1200" dirty="0" err="1">
                <a:latin typeface="Cambria" panose="02040503050406030204"/>
                <a:ea typeface="MS PGothic" panose="020B0600070205080204" pitchFamily="-84" charset="-128"/>
                <a:cs typeface="Cambria" panose="02040503050406030204"/>
              </a:rPr>
              <a:t>sistem</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usor</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folosit</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a:latin typeface="Cambria" panose="02040503050406030204"/>
                <a:ea typeface="MS PGothic" panose="020B0600070205080204" pitchFamily="-84" charset="-128"/>
                <a:cs typeface="Cambria" panose="02040503050406030204"/>
              </a:rPr>
              <a:t>pot </a:t>
            </a:r>
            <a:r>
              <a:rPr lang="en-US" sz="1200" dirty="0" err="1">
                <a:latin typeface="Cambria" panose="02040503050406030204"/>
                <a:ea typeface="MS PGothic" panose="020B0600070205080204" pitchFamily="-84" charset="-128"/>
                <a:cs typeface="Cambria" panose="02040503050406030204"/>
              </a:rPr>
              <a:t>garanta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faptul</a:t>
            </a:r>
            <a:r>
              <a:rPr lang="en-US" sz="1200" dirty="0">
                <a:latin typeface="Cambria" panose="02040503050406030204"/>
                <a:ea typeface="MS PGothic" panose="020B0600070205080204" pitchFamily="-84" charset="-128"/>
                <a:cs typeface="Cambria" panose="02040503050406030204"/>
              </a:rPr>
              <a:t> ca </a:t>
            </a:r>
            <a:r>
              <a:rPr lang="en-US" sz="1200" dirty="0" err="1">
                <a:latin typeface="Cambria" panose="02040503050406030204"/>
                <a:ea typeface="MS PGothic" panose="020B0600070205080204" pitchFamily="-84" charset="-128"/>
                <a:cs typeface="Cambria" panose="02040503050406030204"/>
              </a:rPr>
              <a:t>problemele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obisnuite</a:t>
            </a:r>
            <a:r>
              <a:rPr lang="en-US" sz="1200" dirty="0">
                <a:latin typeface="Cambria" panose="02040503050406030204"/>
                <a:ea typeface="MS PGothic" panose="020B0600070205080204" pitchFamily="-84" charset="-128"/>
                <a:cs typeface="Cambria" panose="02040503050406030204"/>
              </a:rPr>
              <a:t> nu </a:t>
            </a:r>
            <a:r>
              <a:rPr lang="en-US" sz="1200" dirty="0" err="1">
                <a:latin typeface="Cambria" panose="02040503050406030204"/>
                <a:ea typeface="MS PGothic" panose="020B0600070205080204" pitchFamily="-84" charset="-128"/>
                <a:cs typeface="Cambria" panose="02040503050406030204"/>
              </a:rPr>
              <a:t>scapa</a:t>
            </a:r>
            <a:r>
              <a:rPr lang="en-US" sz="1200" dirty="0">
                <a:latin typeface="Cambria" panose="02040503050406030204"/>
                <a:ea typeface="MS PGothic" panose="020B0600070205080204" pitchFamily="-84" charset="-128"/>
                <a:cs typeface="Cambria" panose="02040503050406030204"/>
              </a:rPr>
              <a:t> din </a:t>
            </a:r>
            <a:r>
              <a:rPr lang="en-US" sz="1200" dirty="0" err="1">
                <a:latin typeface="Cambria" panose="02040503050406030204"/>
                <a:ea typeface="MS PGothic" panose="020B0600070205080204" pitchFamily="-84" charset="-128"/>
                <a:cs typeface="Cambria" panose="02040503050406030204"/>
              </a:rPr>
              <a:t>vedere</a:t>
            </a:r>
            <a:r>
              <a:rPr lang="en-US" sz="1200" dirty="0">
                <a:latin typeface="Cambria" panose="02040503050406030204"/>
                <a:ea typeface="MS PGothic" panose="020B0600070205080204" pitchFamily="-84" charset="-128"/>
                <a:cs typeface="Cambria" panose="02040503050406030204"/>
              </a:rPr>
              <a:t>.</a:t>
            </a:r>
          </a:p>
          <a:p>
            <a:pPr marL="0" indent="0" algn="just" eaLnBrk="0" hangingPunct="0">
              <a:spcBef>
                <a:spcPts val="700"/>
              </a:spcBef>
              <a:buClr>
                <a:schemeClr val="accent2"/>
              </a:buClr>
              <a:buSzPct val="60000"/>
              <a:buNone/>
              <a:defRPr/>
            </a:pPr>
            <a:endParaRPr lang="en-US" sz="1400" b="1"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r>
              <a:rPr lang="en-US" sz="1400" b="1" dirty="0" err="1">
                <a:latin typeface="Cambria" panose="02040503050406030204"/>
                <a:ea typeface="MS PGothic" panose="020B0600070205080204" pitchFamily="-84" charset="-128"/>
                <a:cs typeface="Cambria" panose="02040503050406030204"/>
              </a:rPr>
              <a:t>Dezavantaje</a:t>
            </a:r>
            <a:r>
              <a:rPr lang="en-US" sz="1400" b="1"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a:latin typeface="Cambria" panose="02040503050406030204"/>
                <a:ea typeface="MS PGothic" panose="020B0600070205080204" pitchFamily="-84" charset="-128"/>
                <a:cs typeface="Cambria" panose="02040503050406030204"/>
              </a:rPr>
              <a:t>au </a:t>
            </a:r>
            <a:r>
              <a:rPr lang="en-US" sz="1200" dirty="0" err="1">
                <a:latin typeface="Cambria" panose="02040503050406030204"/>
                <a:ea typeface="MS PGothic" panose="020B0600070205080204" pitchFamily="-84" charset="-128"/>
                <a:cs typeface="Cambria" panose="02040503050406030204"/>
              </a:rPr>
              <a:t>tendinta</a:t>
            </a:r>
            <a:r>
              <a:rPr lang="en-US" sz="1200" dirty="0">
                <a:latin typeface="Cambria" panose="02040503050406030204"/>
                <a:ea typeface="MS PGothic" panose="020B0600070205080204" pitchFamily="-84" charset="-128"/>
                <a:cs typeface="Cambria" panose="02040503050406030204"/>
              </a:rPr>
              <a:t> de a  </a:t>
            </a:r>
            <a:r>
              <a:rPr lang="en-US" sz="1200" dirty="0" err="1">
                <a:latin typeface="Cambria" panose="02040503050406030204"/>
                <a:ea typeface="MS PGothic" panose="020B0600070205080204" pitchFamily="-84" charset="-128"/>
                <a:cs typeface="Cambria" panose="02040503050406030204"/>
              </a:rPr>
              <a:t>inhiba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imaginatia</a:t>
            </a:r>
            <a:r>
              <a:rPr lang="en-US" sz="1200" dirty="0">
                <a:latin typeface="Cambria" panose="02040503050406030204"/>
                <a:ea typeface="MS PGothic" panose="020B0600070205080204" pitchFamily="-84" charset="-128"/>
                <a:cs typeface="Cambria" panose="02040503050406030204"/>
              </a:rPr>
              <a:t> in </a:t>
            </a:r>
            <a:r>
              <a:rPr lang="en-US" sz="1200" dirty="0" err="1">
                <a:latin typeface="Cambria" panose="02040503050406030204"/>
                <a:ea typeface="MS PGothic" panose="020B0600070205080204" pitchFamily="-84" charset="-128"/>
                <a:cs typeface="Cambria" panose="02040503050406030204"/>
              </a:rPr>
              <a:t>identificarea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riscurilor</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incurajeaza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obisnuinta</a:t>
            </a:r>
            <a:r>
              <a:rPr lang="en-US" sz="1200" dirty="0">
                <a:latin typeface="Cambria" panose="02040503050406030204"/>
                <a:ea typeface="MS PGothic" panose="020B0600070205080204" pitchFamily="-84" charset="-128"/>
                <a:cs typeface="Cambria" panose="02040503050406030204"/>
              </a:rPr>
              <a:t>  de a </a:t>
            </a:r>
            <a:r>
              <a:rPr lang="en-US" sz="1200" dirty="0" err="1">
                <a:latin typeface="Cambria" panose="02040503050406030204"/>
                <a:ea typeface="MS PGothic" panose="020B0600070205080204" pitchFamily="-84" charset="-128"/>
                <a:cs typeface="Cambria" panose="02040503050406030204"/>
              </a:rPr>
              <a:t>bifa</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a:latin typeface="Cambria" panose="02040503050406030204"/>
                <a:ea typeface="MS PGothic" panose="020B0600070205080204" pitchFamily="-84" charset="-128"/>
                <a:cs typeface="Cambria" panose="02040503050406030204"/>
              </a:rPr>
              <a:t>au </a:t>
            </a:r>
            <a:r>
              <a:rPr lang="en-US" sz="1200" dirty="0" err="1">
                <a:latin typeface="Cambria" panose="02040503050406030204"/>
                <a:ea typeface="MS PGothic" panose="020B0600070205080204" pitchFamily="-84" charset="-128"/>
                <a:cs typeface="Cambria" panose="02040503050406030204"/>
              </a:rPr>
              <a:t>tendinta</a:t>
            </a:r>
            <a:r>
              <a:rPr lang="en-US" sz="1200" dirty="0">
                <a:latin typeface="Cambria" panose="02040503050406030204"/>
                <a:ea typeface="MS PGothic" panose="020B0600070205080204" pitchFamily="-84" charset="-128"/>
                <a:cs typeface="Cambria" panose="02040503050406030204"/>
              </a:rPr>
              <a:t> de a se </a:t>
            </a:r>
            <a:r>
              <a:rPr lang="en-US" sz="1200" dirty="0" err="1">
                <a:latin typeface="Cambria" panose="02040503050406030204"/>
                <a:ea typeface="MS PGothic" panose="020B0600070205080204" pitchFamily="-84" charset="-128"/>
                <a:cs typeface="Cambria" panose="02040503050406030204"/>
              </a:rPr>
              <a:t>baza</a:t>
            </a:r>
            <a:r>
              <a:rPr lang="en-US" sz="1200" dirty="0">
                <a:latin typeface="Cambria" panose="02040503050406030204"/>
                <a:ea typeface="MS PGothic" panose="020B0600070205080204" pitchFamily="-84" charset="-128"/>
                <a:cs typeface="Cambria" panose="02040503050406030204"/>
              </a:rPr>
              <a:t> pe </a:t>
            </a:r>
            <a:r>
              <a:rPr lang="en-US" sz="1200" dirty="0" err="1">
                <a:latin typeface="Cambria" panose="02040503050406030204"/>
                <a:ea typeface="MS PGothic" panose="020B0600070205080204" pitchFamily="-84" charset="-128"/>
                <a:cs typeface="Cambria" panose="02040503050406030204"/>
              </a:rPr>
              <a:t>observatii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pot </a:t>
            </a:r>
            <a:r>
              <a:rPr lang="en-US" sz="1200" dirty="0" err="1">
                <a:latin typeface="Cambria" panose="02040503050406030204"/>
                <a:ea typeface="MS PGothic" panose="020B0600070205080204" pitchFamily="-84" charset="-128"/>
                <a:cs typeface="Cambria" panose="02040503050406030204"/>
              </a:rPr>
              <a:t>scapa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astfel</a:t>
            </a:r>
            <a:r>
              <a:rPr lang="en-US" sz="1200" dirty="0">
                <a:latin typeface="Cambria" panose="02040503050406030204"/>
                <a:ea typeface="MS PGothic" panose="020B0600070205080204" pitchFamily="-84" charset="-128"/>
                <a:cs typeface="Cambria" panose="02040503050406030204"/>
              </a:rPr>
              <a:t> din </a:t>
            </a:r>
            <a:r>
              <a:rPr lang="en-US" sz="1200" dirty="0" err="1">
                <a:latin typeface="Cambria" panose="02040503050406030204"/>
                <a:ea typeface="MS PGothic" panose="020B0600070205080204" pitchFamily="-84" charset="-128"/>
                <a:cs typeface="Cambria" panose="02040503050406030204"/>
              </a:rPr>
              <a:t>vedere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problemele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ascunse</a:t>
            </a:r>
            <a:r>
              <a:rPr lang="en-US" sz="1200" dirty="0">
                <a:latin typeface="Cambria" panose="02040503050406030204"/>
                <a:ea typeface="MS PGothic" panose="020B0600070205080204" pitchFamily="-84" charset="-128"/>
                <a:cs typeface="Cambria" panose="02040503050406030204"/>
              </a:rPr>
              <a:t>. </a:t>
            </a:r>
          </a:p>
          <a:p>
            <a:r>
              <a:rPr lang="en-US" altLang="zh-CN" sz="1200" dirty="0"/>
              <a:t>E  - </a:t>
            </a:r>
            <a:r>
              <a:rPr lang="en-US" altLang="zh-CN" sz="1200" dirty="0" err="1"/>
              <a:t>avantaje</a:t>
            </a:r>
            <a:r>
              <a:rPr lang="en-US" altLang="zh-CN" sz="1200" dirty="0"/>
              <a:t>/</a:t>
            </a:r>
            <a:r>
              <a:rPr lang="en-US" altLang="zh-CN" sz="1200" dirty="0" err="1"/>
              <a:t>dezavantaje</a:t>
            </a:r>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13</a:t>
            </a:fld>
            <a:endParaRPr lang="en-GB"/>
          </a:p>
        </p:txBody>
      </p:sp>
    </p:spTree>
    <p:extLst>
      <p:ext uri="{BB962C8B-B14F-4D97-AF65-F5344CB8AC3E}">
        <p14:creationId xmlns:p14="http://schemas.microsoft.com/office/powerpoint/2010/main" val="2922296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ANALIZA CALITATIVA A RISCURILOR</a:t>
            </a:r>
            <a:endParaRPr lang="ro-RO" altLang="zh-CN" sz="1200" dirty="0"/>
          </a:p>
          <a:p>
            <a:endParaRPr lang="ro-RO" sz="1200" dirty="0"/>
          </a:p>
          <a:p>
            <a:pPr algn="just">
              <a:spcBef>
                <a:spcPct val="25000"/>
              </a:spcBef>
              <a:buFont typeface="Wingdings" panose="05000000000000000000" pitchFamily="2" charset="2"/>
              <a:buChar char="§"/>
            </a:pPr>
            <a:r>
              <a:rPr lang="en-US" altLang="zh-CN" sz="1200" dirty="0">
                <a:latin typeface="Cambria" panose="02040503050406030204" pitchFamily="18" charset="0"/>
              </a:rPr>
              <a:t>Met</a:t>
            </a:r>
            <a:r>
              <a:rPr lang="ro-RO" altLang="en-US" sz="1200" dirty="0">
                <a:latin typeface="Cambria" panose="02040503050406030204" pitchFamily="18" charset="0"/>
              </a:rPr>
              <a:t>oda de determinare a priorităţii </a:t>
            </a:r>
            <a:r>
              <a:rPr lang="en-US" altLang="zh-CN" sz="1200" dirty="0">
                <a:latin typeface="Cambria" panose="02040503050406030204" pitchFamily="18" charset="0"/>
              </a:rPr>
              <a:t> r</a:t>
            </a:r>
            <a:r>
              <a:rPr lang="ro-RO" altLang="en-US" sz="1200" dirty="0">
                <a:latin typeface="Cambria" panose="02040503050406030204" pitchFamily="18" charset="0"/>
              </a:rPr>
              <a:t>iscurilor pentru a hotarî care trebuie rezolvat mai întâi</a:t>
            </a:r>
            <a:r>
              <a:rPr lang="en-US" altLang="zh-CN" sz="1200" dirty="0">
                <a:latin typeface="Cambria" panose="02040503050406030204" pitchFamily="18" charset="0"/>
              </a:rPr>
              <a:t>.</a:t>
            </a:r>
          </a:p>
          <a:p>
            <a:pPr algn="just">
              <a:spcBef>
                <a:spcPct val="25000"/>
              </a:spcBef>
              <a:buFont typeface="Wingdings" panose="05000000000000000000" pitchFamily="2" charset="2"/>
              <a:buChar char="§"/>
            </a:pPr>
            <a:r>
              <a:rPr lang="en-US" altLang="en-US" sz="1200" dirty="0">
                <a:latin typeface="Cambria" panose="02040503050406030204" pitchFamily="18" charset="0"/>
              </a:rPr>
              <a:t>“</a:t>
            </a:r>
            <a:r>
              <a:rPr lang="ro-RO" altLang="ja-JP" sz="1200" dirty="0">
                <a:latin typeface="Cambria" panose="02040503050406030204" pitchFamily="18" charset="0"/>
              </a:rPr>
              <a:t>Calitativ</a:t>
            </a:r>
            <a:r>
              <a:rPr lang="en-US" altLang="en-US" sz="1200" dirty="0">
                <a:latin typeface="Cambria" panose="02040503050406030204" pitchFamily="18" charset="0"/>
              </a:rPr>
              <a:t>”</a:t>
            </a:r>
            <a:r>
              <a:rPr lang="en-US" altLang="ja-JP" sz="1200" dirty="0">
                <a:latin typeface="Cambria" panose="02040503050406030204" pitchFamily="18" charset="0"/>
              </a:rPr>
              <a:t> </a:t>
            </a:r>
            <a:r>
              <a:rPr lang="ro-RO" altLang="ja-JP" sz="1200" dirty="0">
                <a:latin typeface="Cambria" panose="02040503050406030204" pitchFamily="18" charset="0"/>
              </a:rPr>
              <a:t>denotă subiectivismul</a:t>
            </a:r>
            <a:r>
              <a:rPr lang="en-US" altLang="ja-JP" sz="1200" dirty="0">
                <a:latin typeface="Cambria" panose="02040503050406030204" pitchFamily="18" charset="0"/>
              </a:rPr>
              <a:t>.</a:t>
            </a:r>
          </a:p>
          <a:p>
            <a:pPr algn="just">
              <a:spcBef>
                <a:spcPct val="25000"/>
              </a:spcBef>
              <a:buFont typeface="Wingdings" panose="05000000000000000000" pitchFamily="2" charset="2"/>
              <a:buChar char="§"/>
            </a:pPr>
            <a:r>
              <a:rPr lang="en-US" altLang="zh-CN" sz="1200" dirty="0" err="1">
                <a:latin typeface="Cambria" panose="02040503050406030204" pitchFamily="18" charset="0"/>
              </a:rPr>
              <a:t>Evalu</a:t>
            </a:r>
            <a:r>
              <a:rPr lang="ro-RO" altLang="en-US" sz="1200" dirty="0">
                <a:latin typeface="Cambria" panose="02040503050406030204" pitchFamily="18" charset="0"/>
              </a:rPr>
              <a:t>area fiecărui eveniment de risc pe baza impactului şi a probabilităţii</a:t>
            </a:r>
            <a:r>
              <a:rPr lang="en-US" altLang="zh-CN" sz="1200" dirty="0">
                <a:latin typeface="Cambria" panose="02040503050406030204" pitchFamily="18" charset="0"/>
              </a:rPr>
              <a:t>.</a:t>
            </a:r>
          </a:p>
          <a:p>
            <a:pPr algn="just">
              <a:spcBef>
                <a:spcPct val="25000"/>
              </a:spcBef>
              <a:buFont typeface="Wingdings" panose="05000000000000000000" pitchFamily="2" charset="2"/>
              <a:buChar char="§"/>
            </a:pPr>
            <a:r>
              <a:rPr lang="en-US" altLang="zh-CN" sz="1200" dirty="0" err="1">
                <a:latin typeface="Cambria" panose="02040503050406030204" pitchFamily="18" charset="0"/>
              </a:rPr>
              <a:t>Evaluarea</a:t>
            </a:r>
            <a:r>
              <a:rPr lang="ro-RO" altLang="en-US" sz="1200" dirty="0">
                <a:latin typeface="Cambria" panose="02040503050406030204" pitchFamily="18" charset="0"/>
              </a:rPr>
              <a:t> calităţii informaţiei deţinute</a:t>
            </a:r>
            <a:r>
              <a:rPr lang="en-US" altLang="zh-CN" sz="1200" dirty="0">
                <a:latin typeface="Cambria" panose="02040503050406030204" pitchFamily="18" charset="0"/>
              </a:rPr>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14</a:t>
            </a:fld>
            <a:endParaRPr lang="en-GB"/>
          </a:p>
        </p:txBody>
      </p:sp>
    </p:spTree>
    <p:extLst>
      <p:ext uri="{BB962C8B-B14F-4D97-AF65-F5344CB8AC3E}">
        <p14:creationId xmlns:p14="http://schemas.microsoft.com/office/powerpoint/2010/main" val="3527283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ANALIZA CALITATIVA A RISCURILOR</a:t>
            </a:r>
            <a:endParaRPr lang="ro-RO" altLang="zh-CN" sz="1200" dirty="0"/>
          </a:p>
          <a:p>
            <a:endParaRPr lang="ro-RO" sz="1200" dirty="0"/>
          </a:p>
          <a:p>
            <a:pPr marL="0" indent="0" algn="just">
              <a:spcBef>
                <a:spcPct val="0"/>
              </a:spcBef>
              <a:buNone/>
              <a:tabLst>
                <a:tab pos="571500" algn="l"/>
                <a:tab pos="588963" algn="l"/>
              </a:tabLst>
            </a:pPr>
            <a:r>
              <a:rPr lang="ro-RO" altLang="en-US" sz="1200" dirty="0">
                <a:solidFill>
                  <a:srgbClr val="FF0000"/>
                </a:solidFill>
              </a:rPr>
              <a:t>Această metodă se preteaza la firmele de mărime mică.</a:t>
            </a:r>
          </a:p>
          <a:p>
            <a:pPr marL="0" indent="0" algn="just">
              <a:spcBef>
                <a:spcPct val="0"/>
              </a:spcBef>
              <a:buNone/>
              <a:tabLst>
                <a:tab pos="571500" algn="l"/>
                <a:tab pos="588963" algn="l"/>
              </a:tabLst>
            </a:pPr>
            <a:r>
              <a:rPr lang="ro-RO" altLang="en-US" sz="1200" dirty="0"/>
              <a:t>Metoda nu foloseşte date statistice. Se foloseşte ca dată de intrare potenţialul de pierdere.</a:t>
            </a:r>
          </a:p>
          <a:p>
            <a:pPr marL="0" indent="0" algn="just">
              <a:spcBef>
                <a:spcPct val="0"/>
              </a:spcBef>
              <a:buNone/>
              <a:tabLst>
                <a:tab pos="571500" algn="l"/>
                <a:tab pos="588963" algn="l"/>
              </a:tabLst>
            </a:pPr>
            <a:r>
              <a:rPr lang="ro-RO" altLang="en-US" sz="1200" dirty="0"/>
              <a:t>Metoda operează cu termeni ca: </a:t>
            </a:r>
          </a:p>
          <a:p>
            <a:pPr marL="0" indent="0" algn="just">
              <a:spcBef>
                <a:spcPct val="0"/>
              </a:spcBef>
              <a:tabLst>
                <a:tab pos="571500" algn="l"/>
                <a:tab pos="588963" algn="l"/>
              </a:tabLst>
            </a:pPr>
            <a:r>
              <a:rPr lang="ro-RO" altLang="en-US" sz="1200" dirty="0"/>
              <a:t>des/înalt, mediu, rar/redus – referitor la probabilitatea de apariţie a riscurilor şi impactul acestora.</a:t>
            </a:r>
          </a:p>
          <a:p>
            <a:pPr marL="0" indent="0" algn="just">
              <a:spcBef>
                <a:spcPct val="0"/>
              </a:spcBef>
              <a:tabLst>
                <a:tab pos="571500" algn="l"/>
                <a:tab pos="588963" algn="l"/>
              </a:tabLst>
            </a:pPr>
            <a:r>
              <a:rPr lang="ro-RO" altLang="en-US" sz="1200" dirty="0"/>
              <a:t>vital, critic, important, general şi informaţional – referitor la tipul şi clasificarea informaţiilor.</a:t>
            </a:r>
          </a:p>
          <a:p>
            <a:pPr marL="0" indent="0" algn="just">
              <a:spcBef>
                <a:spcPct val="0"/>
              </a:spcBef>
              <a:tabLst>
                <a:tab pos="571500" algn="l"/>
                <a:tab pos="588963" algn="l"/>
              </a:tabLst>
            </a:pPr>
            <a:r>
              <a:rPr lang="ro-RO" altLang="en-US" sz="1200" dirty="0"/>
              <a:t>numere, 1, 2, 3.</a:t>
            </a:r>
          </a:p>
          <a:p>
            <a:pPr marL="0" indent="0" algn="just">
              <a:spcBef>
                <a:spcPct val="0"/>
              </a:spcBef>
              <a:buNone/>
              <a:tabLst>
                <a:tab pos="571500" algn="l"/>
                <a:tab pos="588963" algn="l"/>
              </a:tabLst>
            </a:pPr>
            <a:r>
              <a:rPr lang="ro-RO" altLang="en-US" sz="1200" dirty="0"/>
              <a:t>Aceasta are ca efect imediat reducerea volumului de muncă şi a timpului consumat.</a:t>
            </a:r>
          </a:p>
          <a:p>
            <a:pPr marL="0" indent="0" algn="just">
              <a:spcBef>
                <a:spcPct val="0"/>
              </a:spcBef>
              <a:buNone/>
              <a:tabLst>
                <a:tab pos="571500" algn="l"/>
                <a:tab pos="588963" algn="l"/>
              </a:tabLst>
            </a:pPr>
            <a:r>
              <a:rPr lang="ro-RO" altLang="en-US" sz="1200" dirty="0"/>
              <a:t>Metoda are şi dezavantaje. Printre acestea:</a:t>
            </a:r>
          </a:p>
          <a:p>
            <a:pPr marL="0" indent="0" algn="just">
              <a:spcBef>
                <a:spcPct val="0"/>
              </a:spcBef>
              <a:tabLst>
                <a:tab pos="571500" algn="l"/>
                <a:tab pos="588963" algn="l"/>
              </a:tabLst>
            </a:pPr>
            <a:r>
              <a:rPr lang="ro-RO" altLang="en-US" sz="1200" dirty="0"/>
              <a:t>greu de cuantificat anumiţi termeni (important – este un termen greu de definit în management).</a:t>
            </a:r>
          </a:p>
          <a:p>
            <a:pPr marL="0" indent="0" algn="just">
              <a:spcBef>
                <a:spcPct val="0"/>
              </a:spcBef>
              <a:tabLst>
                <a:tab pos="571500" algn="l"/>
                <a:tab pos="588963" algn="l"/>
              </a:tabLst>
            </a:pPr>
            <a:r>
              <a:rPr lang="ro-RO" altLang="en-US" sz="1200" dirty="0"/>
              <a:t>numerele sunt de această dată şi mai subiective.</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15</a:t>
            </a:fld>
            <a:endParaRPr lang="en-GB"/>
          </a:p>
        </p:txBody>
      </p:sp>
    </p:spTree>
    <p:extLst>
      <p:ext uri="{BB962C8B-B14F-4D97-AF65-F5344CB8AC3E}">
        <p14:creationId xmlns:p14="http://schemas.microsoft.com/office/powerpoint/2010/main" val="2500997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just">
              <a:buNone/>
            </a:pPr>
            <a:r>
              <a:rPr lang="ro-RO" altLang="en-US" sz="1200" dirty="0">
                <a:solidFill>
                  <a:srgbClr val="FF0000"/>
                </a:solidFill>
              </a:rPr>
              <a:t>Pentru coordonarea unei prioritizări sumare a nivelului de risc se parcurg următorii paşi:</a:t>
            </a:r>
          </a:p>
          <a:p>
            <a:pPr marL="0" algn="just">
              <a:buNone/>
            </a:pPr>
            <a:endParaRPr lang="ro-RO" altLang="en-US" sz="1200" dirty="0"/>
          </a:p>
          <a:p>
            <a:pPr marL="0" algn="just">
              <a:buFont typeface="Tw Cen MT" panose="020B0602020104020603" pitchFamily="34" charset="0"/>
              <a:buAutoNum type="arabicPeriod"/>
            </a:pPr>
            <a:r>
              <a:rPr lang="ro-RO" altLang="en-US" sz="1200" dirty="0"/>
              <a:t>Determinarea valorii impactului pentru bunuri.</a:t>
            </a:r>
          </a:p>
          <a:p>
            <a:pPr marL="0" algn="just">
              <a:buFont typeface="Tw Cen MT" panose="020B0602020104020603" pitchFamily="34" charset="0"/>
              <a:buAutoNum type="arabicPeriod"/>
            </a:pPr>
            <a:r>
              <a:rPr lang="ro-RO" altLang="en-US" sz="1200" dirty="0"/>
              <a:t>Estimarea probabilităţii de producere a unui eveniment.</a:t>
            </a:r>
          </a:p>
          <a:p>
            <a:pPr marL="0" algn="just">
              <a:buFont typeface="Tw Cen MT" panose="020B0602020104020603" pitchFamily="34" charset="0"/>
              <a:buAutoNum type="arabicPeriod"/>
            </a:pPr>
            <a:r>
              <a:rPr lang="ro-RO" altLang="en-US" sz="1200" dirty="0"/>
              <a:t>Stabilirea unei liste sumare a nivelului de risc prin combinarea impactului şi a probabilităţii de producere pentru fiecare bun.</a:t>
            </a:r>
            <a:endParaRPr lang="en-US" altLang="zh-CN" sz="1200" dirty="0"/>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16</a:t>
            </a:fld>
            <a:endParaRPr lang="en-GB"/>
          </a:p>
        </p:txBody>
      </p:sp>
    </p:spTree>
    <p:extLst>
      <p:ext uri="{BB962C8B-B14F-4D97-AF65-F5344CB8AC3E}">
        <p14:creationId xmlns:p14="http://schemas.microsoft.com/office/powerpoint/2010/main" val="641750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ANALIZA CALITATIVA - MATRICE</a:t>
            </a:r>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17</a:t>
            </a:fld>
            <a:endParaRPr lang="en-GB"/>
          </a:p>
        </p:txBody>
      </p:sp>
    </p:spTree>
    <p:extLst>
      <p:ext uri="{BB962C8B-B14F-4D97-AF65-F5344CB8AC3E}">
        <p14:creationId xmlns:p14="http://schemas.microsoft.com/office/powerpoint/2010/main" val="2755242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ANALIZA CANTITATIVA A RISCURILOR</a:t>
            </a:r>
            <a:endParaRPr lang="ro-RO" altLang="zh-CN" sz="1200" dirty="0"/>
          </a:p>
          <a:p>
            <a:endParaRPr lang="ro-RO" sz="1200" dirty="0"/>
          </a:p>
          <a:p>
            <a:pPr marL="533400" indent="-533400" algn="just"/>
            <a:r>
              <a:rPr lang="ro-RO" altLang="en-US" sz="1200" dirty="0"/>
              <a:t>Foloseşte tehnici mai sofisticate pentru a ajunge la o analiză mai obiectivă a riscului.</a:t>
            </a:r>
            <a:r>
              <a:rPr lang="en-US" altLang="zh-CN" sz="1200" dirty="0"/>
              <a:t> </a:t>
            </a:r>
          </a:p>
          <a:p>
            <a:pPr marL="533400" indent="-533400" algn="just"/>
            <a:r>
              <a:rPr lang="ro-RO" altLang="en-US" sz="1200" dirty="0"/>
              <a:t>Permite riscurilor generale să fie cuantificate în termeni de:</a:t>
            </a:r>
            <a:r>
              <a:rPr lang="en-US" altLang="zh-CN" sz="1200" dirty="0"/>
              <a:t> cost, </a:t>
            </a:r>
            <a:r>
              <a:rPr lang="ro-RO" altLang="en-US" sz="1200" dirty="0"/>
              <a:t>durată şi efort.</a:t>
            </a:r>
            <a:endParaRPr lang="en-US" altLang="zh-CN" sz="1200" dirty="0"/>
          </a:p>
          <a:p>
            <a:pPr marL="533400" indent="-533400" algn="just"/>
            <a:r>
              <a:rPr lang="ro-RO" altLang="en-US" sz="1200" dirty="0"/>
              <a:t>Ajută la identificarea targeturilor de durată şi buget pe baza riscurilor.</a:t>
            </a:r>
            <a:endParaRPr lang="en-US" altLang="zh-CN" sz="1200" dirty="0"/>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18</a:t>
            </a:fld>
            <a:endParaRPr lang="en-GB"/>
          </a:p>
        </p:txBody>
      </p:sp>
    </p:spTree>
    <p:extLst>
      <p:ext uri="{BB962C8B-B14F-4D97-AF65-F5344CB8AC3E}">
        <p14:creationId xmlns:p14="http://schemas.microsoft.com/office/powerpoint/2010/main" val="878677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193675" algn="just">
              <a:spcBef>
                <a:spcPct val="0"/>
              </a:spcBef>
              <a:buNone/>
              <a:tabLst>
                <a:tab pos="758825" algn="r"/>
                <a:tab pos="2743200" algn="ctr"/>
                <a:tab pos="5486400" algn="r"/>
              </a:tabLst>
            </a:pPr>
            <a:r>
              <a:rPr lang="ro-RO" altLang="en-US" sz="1400" dirty="0">
                <a:solidFill>
                  <a:srgbClr val="3014D6"/>
                </a:solidFill>
              </a:rPr>
              <a:t>Metoda cantitativă de calcul al riscului de securitate este folosită cu precădere la firmele de mărime medie şi/sau mare.</a:t>
            </a:r>
          </a:p>
          <a:p>
            <a:pPr marL="0" indent="-193675" algn="just">
              <a:spcBef>
                <a:spcPct val="0"/>
              </a:spcBef>
              <a:buNone/>
              <a:tabLst>
                <a:tab pos="758825" algn="r"/>
                <a:tab pos="2743200" algn="ctr"/>
                <a:tab pos="5486400" algn="r"/>
              </a:tabLst>
            </a:pPr>
            <a:endParaRPr lang="ro-RO" altLang="en-US" sz="1400" dirty="0"/>
          </a:p>
          <a:p>
            <a:pPr marL="0" indent="-193675" algn="just">
              <a:spcBef>
                <a:spcPct val="0"/>
              </a:spcBef>
              <a:buNone/>
              <a:tabLst>
                <a:tab pos="758825" algn="r"/>
                <a:tab pos="2743200" algn="ctr"/>
                <a:tab pos="5486400" algn="r"/>
              </a:tabLst>
            </a:pPr>
            <a:r>
              <a:rPr lang="ro-RO" altLang="en-US" sz="1400" dirty="0"/>
              <a:t>Metoda cantitativă expusă are însă anumite neajunsuri:</a:t>
            </a:r>
          </a:p>
          <a:p>
            <a:pPr marL="0" indent="-193675" algn="just">
              <a:spcBef>
                <a:spcPct val="0"/>
              </a:spcBef>
              <a:buNone/>
              <a:tabLst>
                <a:tab pos="758825" algn="r"/>
                <a:tab pos="2743200" algn="ctr"/>
                <a:tab pos="5486400" algn="r"/>
              </a:tabLst>
            </a:pPr>
            <a:endParaRPr lang="ro-RO" altLang="en-US" sz="1400" dirty="0"/>
          </a:p>
          <a:p>
            <a:pPr marL="0" indent="-193675" algn="just">
              <a:spcBef>
                <a:spcPct val="0"/>
              </a:spcBef>
              <a:tabLst>
                <a:tab pos="758825" algn="r"/>
                <a:tab pos="2743200" algn="ctr"/>
                <a:tab pos="5486400" algn="r"/>
              </a:tabLst>
            </a:pPr>
            <a:r>
              <a:rPr lang="ro-RO" altLang="en-US" sz="1200" dirty="0"/>
              <a:t>Dificultatea de a găsi un număr care să cuantifice cât mai exact frecvenţa de producere a unui eveniment.</a:t>
            </a:r>
          </a:p>
          <a:p>
            <a:pPr marL="0" indent="-193675" algn="just">
              <a:spcBef>
                <a:spcPct val="0"/>
              </a:spcBef>
              <a:tabLst>
                <a:tab pos="758825" algn="r"/>
                <a:tab pos="2743200" algn="ctr"/>
                <a:tab pos="5486400" algn="r"/>
              </a:tabLst>
            </a:pPr>
            <a:r>
              <a:rPr lang="ro-RO" altLang="en-US" sz="1200" dirty="0"/>
              <a:t>Dificultatea de a cuantifica anumite valori. De exemplu, sunt foarte greu de definit disponibilitatea unei informaţii şi calculul pierderilor când această caracteristică lipseşte.</a:t>
            </a:r>
          </a:p>
          <a:p>
            <a:pPr marL="0" indent="-193675" algn="just">
              <a:spcBef>
                <a:spcPct val="0"/>
              </a:spcBef>
              <a:tabLst>
                <a:tab pos="758825" algn="r"/>
                <a:tab pos="2743200" algn="ctr"/>
                <a:tab pos="5486400" algn="r"/>
              </a:tabLst>
            </a:pPr>
            <a:r>
              <a:rPr lang="ro-RO" altLang="en-US" sz="1200" dirty="0"/>
              <a:t>Metoda nu face distincţie între ameninţările rare, dar care produc dezastre mari ca valoare (incendiu, cutremure, tornade etc.), şi ameninţările dese care produc dezastre mici ca valoare (erori de operare), în ambele cazuri efectele financiare fiind asemănătoare. </a:t>
            </a:r>
          </a:p>
          <a:p>
            <a:pPr marL="0" indent="-193675" algn="just">
              <a:spcBef>
                <a:spcPct val="0"/>
              </a:spcBef>
              <a:tabLst>
                <a:tab pos="758825" algn="r"/>
                <a:tab pos="2743200" algn="ctr"/>
                <a:tab pos="5486400" algn="r"/>
              </a:tabLst>
            </a:pPr>
            <a:r>
              <a:rPr lang="ro-RO" altLang="en-US" sz="1200" dirty="0"/>
              <a:t>Alegerea numerelor folosite poate fi considerată subiectivă, muncă laborioasă care necesită timp şi consum de resurse.</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19</a:t>
            </a:fld>
            <a:endParaRPr lang="en-GB"/>
          </a:p>
        </p:txBody>
      </p:sp>
    </p:spTree>
    <p:extLst>
      <p:ext uri="{BB962C8B-B14F-4D97-AF65-F5344CB8AC3E}">
        <p14:creationId xmlns:p14="http://schemas.microsoft.com/office/powerpoint/2010/main" val="2026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20</a:t>
            </a:fld>
            <a:endParaRPr lang="en-GB"/>
          </a:p>
        </p:txBody>
      </p:sp>
    </p:spTree>
    <p:extLst>
      <p:ext uri="{BB962C8B-B14F-4D97-AF65-F5344CB8AC3E}">
        <p14:creationId xmlns:p14="http://schemas.microsoft.com/office/powerpoint/2010/main" val="4010103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0" hangingPunct="0">
              <a:spcBef>
                <a:spcPts val="600"/>
              </a:spcBef>
              <a:spcAft>
                <a:spcPts val="600"/>
              </a:spcAft>
              <a:buClr>
                <a:schemeClr val="accent2"/>
              </a:buClr>
              <a:buSzPct val="60000"/>
              <a:buFont typeface="Wingdings" panose="05000000000000000000" charset="0"/>
              <a:buNone/>
              <a:defRPr/>
            </a:pPr>
            <a:r>
              <a:rPr lang="en-US" sz="1200" dirty="0">
                <a:latin typeface="Cambria" panose="02040503050406030204"/>
                <a:ea typeface="MS PGothic" panose="020B0600070205080204" pitchFamily="-84" charset="-128"/>
                <a:cs typeface="Cambria" panose="02040503050406030204"/>
              </a:rPr>
              <a:t>In </a:t>
            </a:r>
            <a:r>
              <a:rPr lang="en-US" sz="1200" dirty="0" err="1">
                <a:latin typeface="Cambria" panose="02040503050406030204"/>
                <a:ea typeface="MS PGothic" panose="020B0600070205080204" pitchFamily="-84" charset="-128"/>
                <a:cs typeface="Cambria" panose="02040503050406030204"/>
              </a:rPr>
              <a:t>termeni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generali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tehnicile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corespunzatoare</a:t>
            </a:r>
            <a:r>
              <a:rPr lang="en-US" sz="1200" dirty="0">
                <a:latin typeface="Cambria" panose="02040503050406030204"/>
                <a:ea typeface="MS PGothic" panose="020B0600070205080204" pitchFamily="-84" charset="-128"/>
                <a:cs typeface="Cambria" panose="02040503050406030204"/>
              </a:rPr>
              <a:t> au </a:t>
            </a:r>
            <a:r>
              <a:rPr lang="en-US" sz="1200" dirty="0" err="1">
                <a:latin typeface="Cambria" panose="02040503050406030204"/>
                <a:ea typeface="MS PGothic" panose="020B0600070205080204" pitchFamily="-84" charset="-128"/>
                <a:cs typeface="Cambria" panose="02040503050406030204"/>
              </a:rPr>
              <a:t>urmatoarele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caracteristici</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600"/>
              </a:spcBef>
              <a:spcAft>
                <a:spcPts val="600"/>
              </a:spcAft>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trebuie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fie </a:t>
            </a:r>
            <a:r>
              <a:rPr lang="en-US" sz="1200" dirty="0" err="1">
                <a:latin typeface="Cambria" panose="02040503050406030204"/>
                <a:ea typeface="MS PGothic" panose="020B0600070205080204" pitchFamily="-84" charset="-128"/>
                <a:cs typeface="Cambria" panose="02040503050406030204"/>
              </a:rPr>
              <a:t>justificabile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fie </a:t>
            </a:r>
            <a:r>
              <a:rPr lang="en-US" sz="1200" dirty="0" err="1">
                <a:latin typeface="Cambria" panose="02040503050406030204"/>
                <a:ea typeface="MS PGothic" panose="020B0600070205080204" pitchFamily="-84" charset="-128"/>
                <a:cs typeface="Cambria" panose="02040503050406030204"/>
              </a:rPr>
              <a:t>potrivite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situatiei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sau</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organizatiei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abordate</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600"/>
              </a:spcBef>
              <a:spcAft>
                <a:spcPts val="600"/>
              </a:spcAft>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produca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rezultate</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tipul</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celor</a:t>
            </a:r>
            <a:r>
              <a:rPr lang="en-US" sz="1200" dirty="0">
                <a:latin typeface="Cambria" panose="02040503050406030204"/>
                <a:ea typeface="MS PGothic" panose="020B0600070205080204" pitchFamily="-84" charset="-128"/>
                <a:cs typeface="Cambria" panose="02040503050406030204"/>
              </a:rPr>
              <a:t> care  </a:t>
            </a: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permita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intelegerea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naturii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riscului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felului</a:t>
            </a:r>
            <a:r>
              <a:rPr lang="en-US" sz="1200" dirty="0">
                <a:latin typeface="Cambria" panose="02040503050406030204"/>
                <a:ea typeface="MS PGothic" panose="020B0600070205080204" pitchFamily="-84" charset="-128"/>
                <a:cs typeface="Cambria" panose="02040503050406030204"/>
              </a:rPr>
              <a:t> in care </a:t>
            </a:r>
            <a:r>
              <a:rPr lang="en-US" sz="1200" dirty="0" err="1">
                <a:latin typeface="Cambria" panose="02040503050406030204"/>
                <a:ea typeface="MS PGothic" panose="020B0600070205080204" pitchFamily="-84" charset="-128"/>
                <a:cs typeface="Cambria" panose="02040503050406030204"/>
              </a:rPr>
              <a:t>acesta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poate</a:t>
            </a:r>
            <a:r>
              <a:rPr lang="en-US" sz="1200" dirty="0">
                <a:latin typeface="Cambria" panose="02040503050406030204"/>
                <a:ea typeface="MS PGothic" panose="020B0600070205080204" pitchFamily="-84" charset="-128"/>
                <a:cs typeface="Cambria" panose="02040503050406030204"/>
              </a:rPr>
              <a:t> fi </a:t>
            </a:r>
            <a:r>
              <a:rPr lang="en-US" sz="1200" dirty="0" err="1">
                <a:latin typeface="Cambria" panose="02040503050406030204"/>
                <a:ea typeface="MS PGothic" panose="020B0600070205080204" pitchFamily="-84" charset="-128"/>
                <a:cs typeface="Cambria" panose="02040503050406030204"/>
              </a:rPr>
              <a:t>tratat</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600"/>
              </a:spcBef>
              <a:spcAft>
                <a:spcPts val="600"/>
              </a:spcAft>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poata</a:t>
            </a:r>
            <a:r>
              <a:rPr lang="en-US" sz="1200" dirty="0">
                <a:latin typeface="Cambria" panose="02040503050406030204"/>
                <a:ea typeface="MS PGothic" panose="020B0600070205080204" pitchFamily="-84" charset="-128"/>
                <a:cs typeface="Cambria" panose="02040503050406030204"/>
              </a:rPr>
              <a:t> fi </a:t>
            </a:r>
            <a:r>
              <a:rPr lang="en-US" sz="1200" dirty="0" err="1">
                <a:latin typeface="Cambria" panose="02040503050406030204"/>
                <a:ea typeface="MS PGothic" panose="020B0600070205080204" pitchFamily="-84" charset="-128"/>
                <a:cs typeface="Cambria" panose="02040503050406030204"/>
              </a:rPr>
              <a:t>folosita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intr</a:t>
            </a:r>
            <a:r>
              <a:rPr lang="en-US" sz="1200" dirty="0">
                <a:latin typeface="Cambria" panose="02040503050406030204"/>
                <a:ea typeface="MS PGothic" panose="020B0600070205080204" pitchFamily="-84" charset="-128"/>
                <a:cs typeface="Cambria" panose="02040503050406030204"/>
              </a:rPr>
              <a:t>-o </a:t>
            </a:r>
            <a:r>
              <a:rPr lang="en-US" sz="1200" dirty="0" err="1">
                <a:latin typeface="Cambria" panose="02040503050406030204"/>
                <a:ea typeface="MS PGothic" panose="020B0600070205080204" pitchFamily="-84" charset="-128"/>
                <a:cs typeface="Cambria" panose="02040503050406030204"/>
              </a:rPr>
              <a:t>maniera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usor</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urmarit</a:t>
            </a:r>
            <a:r>
              <a:rPr lang="en-US" sz="1200" dirty="0">
                <a:latin typeface="Cambria" panose="02040503050406030204"/>
                <a:ea typeface="MS PGothic" panose="020B0600070205080204" pitchFamily="-84" charset="-128"/>
                <a:cs typeface="Cambria" panose="02040503050406030204"/>
              </a:rPr>
              <a:t> , </a:t>
            </a: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poata</a:t>
            </a:r>
            <a:r>
              <a:rPr lang="en-US" sz="1200" dirty="0">
                <a:latin typeface="Cambria" panose="02040503050406030204"/>
                <a:ea typeface="MS PGothic" panose="020B0600070205080204" pitchFamily="-84" charset="-128"/>
                <a:cs typeface="Cambria" panose="02040503050406030204"/>
              </a:rPr>
              <a:t> fi </a:t>
            </a:r>
            <a:r>
              <a:rPr lang="en-US" sz="1200" dirty="0" err="1">
                <a:latin typeface="Cambria" panose="02040503050406030204"/>
                <a:ea typeface="MS PGothic" panose="020B0600070205080204" pitchFamily="-84" charset="-128"/>
                <a:cs typeface="Cambria" panose="02040503050406030204"/>
              </a:rPr>
              <a:t>verificabila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aplicabila</a:t>
            </a:r>
            <a:r>
              <a:rPr lang="en-US" sz="1200" dirty="0">
                <a:latin typeface="Cambria" panose="02040503050406030204"/>
                <a:ea typeface="MS PGothic" panose="020B0600070205080204" pitchFamily="-84" charset="-128"/>
                <a:cs typeface="Cambria" panose="02040503050406030204"/>
              </a:rPr>
              <a:t> ulterior;</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3</a:t>
            </a:fld>
            <a:endParaRPr lang="en-GB"/>
          </a:p>
        </p:txBody>
      </p:sp>
    </p:spTree>
    <p:extLst>
      <p:ext uri="{BB962C8B-B14F-4D97-AF65-F5344CB8AC3E}">
        <p14:creationId xmlns:p14="http://schemas.microsoft.com/office/powerpoint/2010/main" val="1573550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1CFF2672-E255-5D71-36FA-4C06F798AA9E}"/>
              </a:ext>
            </a:extLst>
          </p:cNvPr>
          <p:cNvSpPr>
            <a:spLocks noGrp="1" noRot="1" noChangeAspect="1" noChangeArrowheads="1"/>
          </p:cNvSpPr>
          <p:nvPr>
            <p:ph type="sldImg" idx="4294967295"/>
          </p:nvPr>
        </p:nvSpPr>
        <p:spPr bwMode="auto">
          <a:ln>
            <a:solidFill>
              <a:srgbClr val="000000"/>
            </a:solidFill>
            <a:miter lim="800000"/>
            <a:headEnd/>
            <a:tailEnd/>
          </a:ln>
        </p:spPr>
      </p:sp>
      <p:sp>
        <p:nvSpPr>
          <p:cNvPr id="26626" name="Notes Placeholder 2">
            <a:extLst>
              <a:ext uri="{FF2B5EF4-FFF2-40B4-BE49-F238E27FC236}">
                <a16:creationId xmlns:a16="http://schemas.microsoft.com/office/drawing/2014/main" id="{0ACFBC39-8F6D-71DC-01A5-17399AC4404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dirty="0"/>
              <a:t>MODALITATI DE RASPUNS LA INCIDENTE</a:t>
            </a:r>
            <a:endParaRPr lang="en-US" altLang="zh-CN" dirty="0">
              <a:ea typeface="MS PGothic" panose="020B0600070205080204" pitchFamily="34" charset="-128"/>
            </a:endParaRPr>
          </a:p>
        </p:txBody>
      </p:sp>
      <p:sp>
        <p:nvSpPr>
          <p:cNvPr id="4" name="Header Placeholder 3">
            <a:extLst>
              <a:ext uri="{FF2B5EF4-FFF2-40B4-BE49-F238E27FC236}">
                <a16:creationId xmlns:a16="http://schemas.microsoft.com/office/drawing/2014/main" id="{C8B1D122-3BAA-23A1-ACE6-D7DBB0DEB290}"/>
              </a:ext>
            </a:extLst>
          </p:cNvPr>
          <p:cNvSpPr txBox="1">
            <a:spLocks noGrp="1"/>
          </p:cNvSpPr>
          <p:nvPr>
            <p:ph type="hdr" sz="quarter"/>
          </p:nvPr>
        </p:nvSpPr>
        <p:spPr>
          <a:xfrm>
            <a:off x="0" y="0"/>
            <a:ext cx="2971800" cy="457200"/>
          </a:xfrm>
          <a:prstGeom prst="rect">
            <a:avLst/>
          </a:prstGeom>
        </p:spPr>
        <p:txBody>
          <a:bodyPr/>
          <a:lstStyle/>
          <a:p>
            <a:pPr fontAlgn="auto">
              <a:spcBef>
                <a:spcPts val="0"/>
              </a:spcBef>
              <a:spcAft>
                <a:spcPts val="0"/>
              </a:spcAft>
              <a:buFontTx/>
              <a:buNone/>
              <a:defRPr/>
            </a:pPr>
            <a:r>
              <a:rPr lang="ro-RO" sz="1200">
                <a:latin typeface="+mn-lt"/>
                <a:ea typeface="+mn-ea"/>
                <a:sym typeface="+mn-ea"/>
              </a:rPr>
              <a:t>Centrul de Afaceri Resita</a:t>
            </a:r>
            <a:endParaRPr lang="en-US" sz="1200">
              <a:latin typeface="+mn-lt"/>
              <a:ea typeface="+mn-ea"/>
              <a:sym typeface="+mn-ea"/>
            </a:endParaRPr>
          </a:p>
        </p:txBody>
      </p:sp>
      <p:sp>
        <p:nvSpPr>
          <p:cNvPr id="26628" name="Slide Number Placeholder 4">
            <a:extLst>
              <a:ext uri="{FF2B5EF4-FFF2-40B4-BE49-F238E27FC236}">
                <a16:creationId xmlns:a16="http://schemas.microsoft.com/office/drawing/2014/main" id="{6056AB8A-C7F3-A92D-3843-76A44873EE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fld id="{19BD0A5B-A437-4172-A99A-CACF468F8E34}" type="slidenum">
              <a:rPr lang="en-US" altLang="zh-CN">
                <a:latin typeface="Calibri" panose="020F0502020204030204" pitchFamily="34" charset="0"/>
              </a:rPr>
              <a:pPr/>
              <a:t>22</a:t>
            </a:fld>
            <a:endParaRPr lang="en-US" altLang="zh-CN">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dirty="0" err="1"/>
              <a:t>Protejarea</a:t>
            </a:r>
            <a:r>
              <a:rPr lang="en-GB" dirty="0"/>
              <a:t> </a:t>
            </a:r>
            <a:r>
              <a:rPr lang="en-GB" dirty="0" err="1"/>
              <a:t>vieților</a:t>
            </a:r>
            <a:r>
              <a:rPr lang="en-GB" dirty="0"/>
              <a:t>: </a:t>
            </a:r>
            <a:r>
              <a:rPr lang="en-GB" dirty="0" err="1"/>
              <a:t>aceasta</a:t>
            </a:r>
            <a:r>
              <a:rPr lang="en-GB" dirty="0"/>
              <a:t> </a:t>
            </a:r>
            <a:r>
              <a:rPr lang="en-GB" dirty="0" err="1"/>
              <a:t>trebuie</a:t>
            </a:r>
            <a:r>
              <a:rPr lang="en-GB" dirty="0"/>
              <a:t> </a:t>
            </a:r>
            <a:r>
              <a:rPr lang="en-GB" dirty="0" err="1"/>
              <a:t>să</a:t>
            </a:r>
            <a:r>
              <a:rPr lang="en-GB" dirty="0"/>
              <a:t> </a:t>
            </a:r>
            <a:r>
              <a:rPr lang="en-GB" dirty="0" err="1"/>
              <a:t>reprezinte</a:t>
            </a:r>
            <a:r>
              <a:rPr lang="en-GB" dirty="0"/>
              <a:t> prima </a:t>
            </a:r>
            <a:r>
              <a:rPr lang="en-GB" dirty="0" err="1"/>
              <a:t>prioritate</a:t>
            </a:r>
            <a:r>
              <a:rPr lang="en-GB" dirty="0"/>
              <a:t>. </a:t>
            </a:r>
            <a:r>
              <a:rPr lang="en-GB" dirty="0" err="1"/>
              <a:t>Sistemele</a:t>
            </a:r>
            <a:r>
              <a:rPr lang="en-GB" dirty="0"/>
              <a:t> de </a:t>
            </a:r>
            <a:r>
              <a:rPr lang="en-GB" dirty="0" err="1"/>
              <a:t>securitate</a:t>
            </a:r>
            <a:r>
              <a:rPr lang="en-GB" dirty="0"/>
              <a:t> </a:t>
            </a:r>
            <a:r>
              <a:rPr lang="en-GB" dirty="0" err="1"/>
              <a:t>trebuie</a:t>
            </a:r>
            <a:r>
              <a:rPr lang="en-GB" dirty="0"/>
              <a:t> </a:t>
            </a:r>
            <a:r>
              <a:rPr lang="en-GB" dirty="0" err="1"/>
              <a:t>să</a:t>
            </a:r>
            <a:r>
              <a:rPr lang="en-GB" dirty="0"/>
              <a:t> </a:t>
            </a:r>
            <a:r>
              <a:rPr lang="en-GB" dirty="0" err="1"/>
              <a:t>aibă</a:t>
            </a:r>
            <a:r>
              <a:rPr lang="en-GB" dirty="0"/>
              <a:t> un </a:t>
            </a:r>
            <a:r>
              <a:rPr lang="en-GB" dirty="0" err="1"/>
              <a:t>rol</a:t>
            </a:r>
            <a:r>
              <a:rPr lang="en-GB" dirty="0"/>
              <a:t> important </a:t>
            </a:r>
            <a:r>
              <a:rPr lang="en-GB" dirty="0" err="1"/>
              <a:t>în</a:t>
            </a:r>
            <a:r>
              <a:rPr lang="en-GB" dirty="0"/>
              <a:t> </a:t>
            </a:r>
            <a:r>
              <a:rPr lang="en-GB" dirty="0" err="1"/>
              <a:t>protejarea</a:t>
            </a:r>
            <a:r>
              <a:rPr lang="en-GB" dirty="0"/>
              <a:t> </a:t>
            </a:r>
            <a:r>
              <a:rPr lang="en-GB" dirty="0" err="1"/>
              <a:t>vieții</a:t>
            </a:r>
            <a:r>
              <a:rPr lang="en-GB" dirty="0"/>
              <a:t> </a:t>
            </a:r>
            <a:r>
              <a:rPr lang="en-GB" dirty="0" err="1"/>
              <a:t>oamenilor</a:t>
            </a:r>
            <a:r>
              <a:rPr lang="en-GB" dirty="0"/>
              <a:t>. </a:t>
            </a:r>
            <a:r>
              <a:rPr lang="en-GB" dirty="0" err="1"/>
              <a:t>Funcționarea</a:t>
            </a:r>
            <a:r>
              <a:rPr lang="en-GB" dirty="0"/>
              <a:t> lor </a:t>
            </a:r>
            <a:r>
              <a:rPr lang="en-GB" dirty="0" err="1"/>
              <a:t>defectuoasă</a:t>
            </a:r>
            <a:r>
              <a:rPr lang="en-GB" dirty="0"/>
              <a:t> </a:t>
            </a:r>
            <a:r>
              <a:rPr lang="en-GB" dirty="0" err="1"/>
              <a:t>sau</a:t>
            </a:r>
            <a:r>
              <a:rPr lang="en-GB" dirty="0"/>
              <a:t> </a:t>
            </a:r>
            <a:r>
              <a:rPr lang="en-GB" dirty="0" err="1"/>
              <a:t>nefuncționarea</a:t>
            </a:r>
            <a:r>
              <a:rPr lang="en-GB" dirty="0"/>
              <a:t> pot </a:t>
            </a:r>
            <a:r>
              <a:rPr lang="en-GB" dirty="0" err="1"/>
              <a:t>să</a:t>
            </a:r>
            <a:r>
              <a:rPr lang="en-GB" dirty="0"/>
              <a:t> </a:t>
            </a:r>
            <a:r>
              <a:rPr lang="en-GB" dirty="0" err="1"/>
              <a:t>conducă</a:t>
            </a:r>
            <a:r>
              <a:rPr lang="en-GB" dirty="0"/>
              <a:t> la </a:t>
            </a:r>
            <a:r>
              <a:rPr lang="en-GB" dirty="0" err="1"/>
              <a:t>pierderi</a:t>
            </a:r>
            <a:r>
              <a:rPr lang="en-GB" dirty="0"/>
              <a:t> de </a:t>
            </a:r>
            <a:r>
              <a:rPr lang="en-GB" dirty="0" err="1"/>
              <a:t>vieți</a:t>
            </a:r>
            <a:r>
              <a:rPr lang="en-GB" dirty="0"/>
              <a:t> </a:t>
            </a:r>
            <a:r>
              <a:rPr lang="en-GB" dirty="0" err="1"/>
              <a:t>omenești</a:t>
            </a:r>
            <a:r>
              <a:rPr lang="en-GB" dirty="0"/>
              <a:t>.</a:t>
            </a:r>
          </a:p>
          <a:p>
            <a:endParaRPr lang="en-GB" dirty="0"/>
          </a:p>
          <a:p>
            <a:r>
              <a:rPr lang="en-GB" dirty="0"/>
              <a:t>2. </a:t>
            </a:r>
            <a:r>
              <a:rPr lang="en-GB" dirty="0" err="1"/>
              <a:t>Limitarea</a:t>
            </a:r>
            <a:r>
              <a:rPr lang="en-GB" dirty="0"/>
              <a:t> </a:t>
            </a:r>
            <a:r>
              <a:rPr lang="en-GB" dirty="0" err="1"/>
              <a:t>pagubelor</a:t>
            </a:r>
            <a:r>
              <a:rPr lang="en-GB" dirty="0"/>
              <a:t>: </a:t>
            </a:r>
            <a:r>
              <a:rPr lang="en-GB" dirty="0" err="1"/>
              <a:t>Luarea</a:t>
            </a:r>
            <a:r>
              <a:rPr lang="en-GB" dirty="0"/>
              <a:t> de </a:t>
            </a:r>
            <a:r>
              <a:rPr lang="en-GB" dirty="0" err="1"/>
              <a:t>măsuri</a:t>
            </a:r>
            <a:r>
              <a:rPr lang="en-GB" dirty="0"/>
              <a:t> </a:t>
            </a:r>
            <a:r>
              <a:rPr lang="en-GB" dirty="0" err="1"/>
              <a:t>pentru</a:t>
            </a:r>
            <a:r>
              <a:rPr lang="en-GB" dirty="0"/>
              <a:t> </a:t>
            </a:r>
            <a:r>
              <a:rPr lang="en-GB" dirty="0" err="1"/>
              <a:t>limitarea</a:t>
            </a:r>
            <a:r>
              <a:rPr lang="en-GB" dirty="0"/>
              <a:t> </a:t>
            </a:r>
            <a:r>
              <a:rPr lang="en-GB" dirty="0" err="1"/>
              <a:t>urmărilor</a:t>
            </a:r>
            <a:r>
              <a:rPr lang="en-GB" dirty="0"/>
              <a:t> </a:t>
            </a:r>
            <a:r>
              <a:rPr lang="en-GB" dirty="0" err="1"/>
              <a:t>unui</a:t>
            </a:r>
            <a:r>
              <a:rPr lang="en-GB" dirty="0"/>
              <a:t> </a:t>
            </a:r>
            <a:r>
              <a:rPr lang="en-GB" dirty="0" err="1"/>
              <a:t>atac</a:t>
            </a:r>
            <a:r>
              <a:rPr lang="en-GB" dirty="0"/>
              <a:t> </a:t>
            </a:r>
            <a:r>
              <a:rPr lang="en-GB" dirty="0" err="1"/>
              <a:t>sau</a:t>
            </a:r>
            <a:r>
              <a:rPr lang="en-GB" dirty="0"/>
              <a:t> </a:t>
            </a:r>
            <a:r>
              <a:rPr lang="en-GB" dirty="0" err="1"/>
              <a:t>eveniment</a:t>
            </a:r>
            <a:r>
              <a:rPr lang="en-GB" dirty="0"/>
              <a:t>. </a:t>
            </a:r>
            <a:r>
              <a:rPr lang="en-GB" dirty="0" err="1"/>
              <a:t>În</a:t>
            </a:r>
            <a:r>
              <a:rPr lang="en-GB" dirty="0"/>
              <a:t> </a:t>
            </a:r>
            <a:r>
              <a:rPr lang="en-GB" dirty="0" err="1"/>
              <a:t>cazul</a:t>
            </a:r>
            <a:r>
              <a:rPr lang="en-GB" dirty="0"/>
              <a:t> </a:t>
            </a:r>
            <a:r>
              <a:rPr lang="en-GB" dirty="0" err="1"/>
              <a:t>unui</a:t>
            </a:r>
            <a:r>
              <a:rPr lang="en-GB" dirty="0"/>
              <a:t> </a:t>
            </a:r>
            <a:r>
              <a:rPr lang="en-GB" dirty="0" err="1"/>
              <a:t>atac</a:t>
            </a:r>
            <a:r>
              <a:rPr lang="en-GB" dirty="0"/>
              <a:t> </a:t>
            </a:r>
            <a:r>
              <a:rPr lang="en-GB" dirty="0" err="1"/>
              <a:t>trebuie</a:t>
            </a:r>
            <a:r>
              <a:rPr lang="en-GB" dirty="0"/>
              <a:t> </a:t>
            </a:r>
            <a:r>
              <a:rPr lang="en-GB" dirty="0" err="1"/>
              <a:t>monitorizate</a:t>
            </a:r>
            <a:r>
              <a:rPr lang="en-GB" dirty="0"/>
              <a:t> </a:t>
            </a:r>
            <a:r>
              <a:rPr lang="en-GB" dirty="0" err="1"/>
              <a:t>acțiunile</a:t>
            </a:r>
            <a:r>
              <a:rPr lang="en-GB" dirty="0"/>
              <a:t> </a:t>
            </a:r>
            <a:r>
              <a:rPr lang="en-GB" dirty="0" err="1"/>
              <a:t>atacatorului</a:t>
            </a:r>
            <a:r>
              <a:rPr lang="en-GB" dirty="0"/>
              <a:t> </a:t>
            </a:r>
            <a:r>
              <a:rPr lang="en-GB" dirty="0" err="1"/>
              <a:t>și</a:t>
            </a:r>
            <a:r>
              <a:rPr lang="en-GB" dirty="0"/>
              <a:t> </a:t>
            </a:r>
            <a:r>
              <a:rPr lang="en-GB" dirty="0" err="1"/>
              <a:t>limitarea</a:t>
            </a:r>
            <a:r>
              <a:rPr lang="en-GB" dirty="0"/>
              <a:t> </a:t>
            </a:r>
            <a:r>
              <a:rPr lang="en-GB" dirty="0" err="1"/>
              <a:t>daunelor</a:t>
            </a:r>
            <a:r>
              <a:rPr lang="en-GB" dirty="0"/>
              <a:t> </a:t>
            </a:r>
            <a:r>
              <a:rPr lang="en-GB" dirty="0" err="1"/>
              <a:t>provocate</a:t>
            </a:r>
            <a:r>
              <a:rPr lang="en-GB" dirty="0"/>
              <a:t> de </a:t>
            </a:r>
            <a:r>
              <a:rPr lang="en-GB" dirty="0" err="1"/>
              <a:t>acesta</a:t>
            </a:r>
            <a:r>
              <a:rPr lang="en-GB" dirty="0"/>
              <a:t>. </a:t>
            </a:r>
            <a:r>
              <a:rPr lang="en-GB" dirty="0" err="1"/>
              <a:t>Păstrarea</a:t>
            </a:r>
            <a:r>
              <a:rPr lang="en-GB" dirty="0"/>
              <a:t> </a:t>
            </a:r>
            <a:r>
              <a:rPr lang="en-GB" dirty="0" err="1"/>
              <a:t>evidențelor</a:t>
            </a:r>
            <a:r>
              <a:rPr lang="en-GB" dirty="0"/>
              <a:t> </a:t>
            </a:r>
            <a:r>
              <a:rPr lang="en-GB" dirty="0" err="1"/>
              <a:t>în</a:t>
            </a:r>
            <a:r>
              <a:rPr lang="en-GB" dirty="0"/>
              <a:t> </a:t>
            </a:r>
            <a:r>
              <a:rPr lang="en-GB" dirty="0" err="1"/>
              <a:t>vederea</a:t>
            </a:r>
            <a:r>
              <a:rPr lang="en-GB" dirty="0"/>
              <a:t> </a:t>
            </a:r>
            <a:r>
              <a:rPr lang="en-GB" dirty="0" err="1"/>
              <a:t>unei</a:t>
            </a:r>
            <a:r>
              <a:rPr lang="en-GB" dirty="0"/>
              <a:t> </a:t>
            </a:r>
            <a:r>
              <a:rPr lang="en-GB" dirty="0" err="1"/>
              <a:t>acțiuni</a:t>
            </a:r>
            <a:r>
              <a:rPr lang="en-GB" dirty="0"/>
              <a:t> </a:t>
            </a:r>
            <a:r>
              <a:rPr lang="en-GB" dirty="0" err="1"/>
              <a:t>ulterioare</a:t>
            </a:r>
            <a:r>
              <a:rPr lang="en-GB" dirty="0"/>
              <a:t> de </a:t>
            </a:r>
            <a:r>
              <a:rPr lang="en-GB" dirty="0" err="1"/>
              <a:t>tragere</a:t>
            </a:r>
            <a:r>
              <a:rPr lang="en-GB" dirty="0"/>
              <a:t> la </a:t>
            </a:r>
            <a:r>
              <a:rPr lang="en-GB" dirty="0" err="1"/>
              <a:t>răspundere</a:t>
            </a:r>
            <a:r>
              <a:rPr lang="en-GB" dirty="0"/>
              <a:t> a </a:t>
            </a:r>
            <a:r>
              <a:rPr lang="en-GB" dirty="0" err="1"/>
              <a:t>vinovatului</a:t>
            </a:r>
            <a:r>
              <a:rPr lang="en-GB" dirty="0"/>
              <a:t>. </a:t>
            </a:r>
            <a:r>
              <a:rPr lang="en-GB" dirty="0" err="1"/>
              <a:t>Limitarea</a:t>
            </a:r>
            <a:r>
              <a:rPr lang="en-GB" dirty="0"/>
              <a:t> </a:t>
            </a:r>
            <a:r>
              <a:rPr lang="en-GB" dirty="0" err="1"/>
              <a:t>daunelor</a:t>
            </a:r>
            <a:r>
              <a:rPr lang="en-GB" dirty="0"/>
              <a:t> </a:t>
            </a:r>
            <a:r>
              <a:rPr lang="en-GB" dirty="0" err="1"/>
              <a:t>provocate</a:t>
            </a:r>
            <a:r>
              <a:rPr lang="en-GB" dirty="0"/>
              <a:t> de </a:t>
            </a:r>
            <a:r>
              <a:rPr lang="en-GB" dirty="0" err="1"/>
              <a:t>evenimente</a:t>
            </a:r>
            <a:r>
              <a:rPr lang="en-GB" dirty="0"/>
              <a:t> </a:t>
            </a:r>
            <a:r>
              <a:rPr lang="en-GB" dirty="0" err="1"/>
              <a:t>fizice</a:t>
            </a:r>
            <a:r>
              <a:rPr lang="en-GB" dirty="0"/>
              <a:t>.</a:t>
            </a:r>
          </a:p>
          <a:p>
            <a:endParaRPr lang="en-GB" dirty="0"/>
          </a:p>
          <a:p>
            <a:r>
              <a:rPr lang="en-GB" dirty="0"/>
              <a:t>3. </a:t>
            </a:r>
            <a:r>
              <a:rPr lang="en-GB" dirty="0" err="1"/>
              <a:t>Evaluarea</a:t>
            </a:r>
            <a:r>
              <a:rPr lang="en-GB" dirty="0"/>
              <a:t> </a:t>
            </a:r>
            <a:r>
              <a:rPr lang="en-GB" dirty="0" err="1"/>
              <a:t>pagubelor</a:t>
            </a:r>
            <a:r>
              <a:rPr lang="en-GB" dirty="0"/>
              <a:t>: </a:t>
            </a:r>
            <a:r>
              <a:rPr lang="en-GB" dirty="0" err="1"/>
              <a:t>după</a:t>
            </a:r>
            <a:r>
              <a:rPr lang="en-GB" dirty="0"/>
              <a:t> </a:t>
            </a:r>
            <a:r>
              <a:rPr lang="en-GB" dirty="0" err="1"/>
              <a:t>limitarea</a:t>
            </a:r>
            <a:r>
              <a:rPr lang="en-GB" dirty="0"/>
              <a:t> </a:t>
            </a:r>
            <a:r>
              <a:rPr lang="en-GB" dirty="0" err="1"/>
              <a:t>pagubelor</a:t>
            </a:r>
            <a:r>
              <a:rPr lang="en-GB" dirty="0"/>
              <a:t> se </a:t>
            </a:r>
            <a:r>
              <a:rPr lang="en-GB" dirty="0" err="1"/>
              <a:t>impune</a:t>
            </a:r>
            <a:r>
              <a:rPr lang="en-GB" dirty="0"/>
              <a:t> o </a:t>
            </a:r>
            <a:r>
              <a:rPr lang="en-GB" dirty="0" err="1"/>
              <a:t>evaluare</a:t>
            </a:r>
            <a:r>
              <a:rPr lang="en-GB" dirty="0"/>
              <a:t> a </a:t>
            </a:r>
            <a:r>
              <a:rPr lang="en-GB" dirty="0" err="1"/>
              <a:t>acestora</a:t>
            </a:r>
            <a:r>
              <a:rPr lang="en-GB" dirty="0"/>
              <a:t>. </a:t>
            </a:r>
            <a:r>
              <a:rPr lang="en-GB" dirty="0" err="1"/>
              <a:t>Aceasta</a:t>
            </a:r>
            <a:r>
              <a:rPr lang="en-GB" dirty="0"/>
              <a:t> </a:t>
            </a:r>
            <a:r>
              <a:rPr lang="en-GB" dirty="0" err="1"/>
              <a:t>va</a:t>
            </a:r>
            <a:r>
              <a:rPr lang="en-GB" dirty="0"/>
              <a:t> </a:t>
            </a:r>
            <a:r>
              <a:rPr lang="en-GB" dirty="0" err="1"/>
              <a:t>oferi</a:t>
            </a:r>
            <a:r>
              <a:rPr lang="en-GB" dirty="0"/>
              <a:t> o </a:t>
            </a:r>
            <a:r>
              <a:rPr lang="en-GB" dirty="0" err="1"/>
              <a:t>măsură</a:t>
            </a:r>
            <a:r>
              <a:rPr lang="en-GB" dirty="0"/>
              <a:t> a </a:t>
            </a:r>
            <a:r>
              <a:rPr lang="en-GB" dirty="0" err="1"/>
              <a:t>succesului</a:t>
            </a:r>
            <a:r>
              <a:rPr lang="en-GB" dirty="0"/>
              <a:t> </a:t>
            </a:r>
            <a:r>
              <a:rPr lang="en-GB" dirty="0" err="1"/>
              <a:t>atacului</a:t>
            </a:r>
            <a:r>
              <a:rPr lang="en-GB" dirty="0"/>
              <a:t>, precum </a:t>
            </a:r>
            <a:r>
              <a:rPr lang="en-GB" dirty="0" err="1"/>
              <a:t>și</a:t>
            </a:r>
            <a:r>
              <a:rPr lang="en-GB" dirty="0"/>
              <a:t> a </a:t>
            </a:r>
            <a:r>
              <a:rPr lang="en-GB" dirty="0" err="1"/>
              <a:t>virulenței</a:t>
            </a:r>
            <a:r>
              <a:rPr lang="en-GB" dirty="0"/>
              <a:t> </a:t>
            </a:r>
            <a:r>
              <a:rPr lang="en-GB" dirty="0" err="1"/>
              <a:t>acestuia</a:t>
            </a:r>
            <a:r>
              <a:rPr lang="en-GB" dirty="0"/>
              <a:t>. </a:t>
            </a:r>
            <a:r>
              <a:rPr lang="en-GB" dirty="0" err="1"/>
              <a:t>În</a:t>
            </a:r>
            <a:r>
              <a:rPr lang="en-GB" dirty="0"/>
              <a:t> </a:t>
            </a:r>
            <a:r>
              <a:rPr lang="en-GB" dirty="0" err="1"/>
              <a:t>cazul</a:t>
            </a:r>
            <a:r>
              <a:rPr lang="en-GB" dirty="0"/>
              <a:t> </a:t>
            </a:r>
            <a:r>
              <a:rPr lang="en-GB" dirty="0" err="1"/>
              <a:t>dezastrelor</a:t>
            </a:r>
            <a:r>
              <a:rPr lang="en-GB" dirty="0"/>
              <a:t> </a:t>
            </a:r>
            <a:r>
              <a:rPr lang="en-GB" dirty="0" err="1"/>
              <a:t>naturale</a:t>
            </a:r>
            <a:r>
              <a:rPr lang="en-GB" dirty="0"/>
              <a:t> se </a:t>
            </a:r>
            <a:r>
              <a:rPr lang="en-GB" dirty="0" err="1"/>
              <a:t>va</a:t>
            </a:r>
            <a:r>
              <a:rPr lang="en-GB" dirty="0"/>
              <a:t> </a:t>
            </a:r>
            <a:r>
              <a:rPr lang="en-GB" dirty="0" err="1"/>
              <a:t>oferi</a:t>
            </a:r>
            <a:r>
              <a:rPr lang="en-GB" dirty="0"/>
              <a:t> o </a:t>
            </a:r>
            <a:r>
              <a:rPr lang="en-GB" dirty="0" err="1"/>
              <a:t>măsură</a:t>
            </a:r>
            <a:r>
              <a:rPr lang="en-GB" dirty="0"/>
              <a:t> a </a:t>
            </a:r>
            <a:r>
              <a:rPr lang="en-GB" dirty="0" err="1"/>
              <a:t>intensității</a:t>
            </a:r>
            <a:r>
              <a:rPr lang="en-GB" dirty="0"/>
              <a:t> </a:t>
            </a:r>
            <a:r>
              <a:rPr lang="en-GB" dirty="0" err="1"/>
              <a:t>acestora</a:t>
            </a:r>
            <a:r>
              <a:rPr lang="en-GB" dirty="0"/>
              <a:t> </a:t>
            </a:r>
            <a:r>
              <a:rPr lang="en-GB" dirty="0" err="1"/>
              <a:t>prin</a:t>
            </a:r>
            <a:r>
              <a:rPr lang="en-GB" dirty="0"/>
              <a:t> </a:t>
            </a:r>
            <a:r>
              <a:rPr lang="en-GB" dirty="0" err="1"/>
              <a:t>prisma</a:t>
            </a:r>
            <a:r>
              <a:rPr lang="en-GB" dirty="0"/>
              <a:t> </a:t>
            </a:r>
            <a:r>
              <a:rPr lang="en-GB" dirty="0" err="1"/>
              <a:t>valorii</a:t>
            </a:r>
            <a:r>
              <a:rPr lang="en-GB" dirty="0"/>
              <a:t> </a:t>
            </a:r>
            <a:r>
              <a:rPr lang="en-GB" dirty="0" err="1"/>
              <a:t>pagubelor</a:t>
            </a:r>
            <a:r>
              <a:rPr lang="en-GB" dirty="0"/>
              <a:t> create.</a:t>
            </a:r>
          </a:p>
          <a:p>
            <a:endParaRPr lang="en-GB" dirty="0"/>
          </a:p>
          <a:p>
            <a:r>
              <a:rPr lang="en-GB" dirty="0"/>
              <a:t>4. </a:t>
            </a:r>
            <a:r>
              <a:rPr lang="en-GB" dirty="0" err="1"/>
              <a:t>Determinarea</a:t>
            </a:r>
            <a:r>
              <a:rPr lang="en-GB" dirty="0"/>
              <a:t> </a:t>
            </a:r>
            <a:r>
              <a:rPr lang="en-GB" dirty="0" err="1"/>
              <a:t>cauzelor</a:t>
            </a:r>
            <a:r>
              <a:rPr lang="en-GB" dirty="0"/>
              <a:t>: </a:t>
            </a:r>
            <a:r>
              <a:rPr lang="en-GB" dirty="0" err="1"/>
              <a:t>Vizează</a:t>
            </a:r>
            <a:r>
              <a:rPr lang="en-GB" dirty="0"/>
              <a:t> cu </a:t>
            </a:r>
            <a:r>
              <a:rPr lang="en-GB" dirty="0" err="1"/>
              <a:t>precădere</a:t>
            </a:r>
            <a:r>
              <a:rPr lang="en-GB" dirty="0"/>
              <a:t> </a:t>
            </a:r>
            <a:r>
              <a:rPr lang="en-GB" dirty="0" err="1"/>
              <a:t>stabilirea</a:t>
            </a:r>
            <a:r>
              <a:rPr lang="en-GB" dirty="0"/>
              <a:t> </a:t>
            </a:r>
            <a:r>
              <a:rPr lang="en-GB" dirty="0" err="1"/>
              <a:t>sursei</a:t>
            </a:r>
            <a:r>
              <a:rPr lang="en-GB" dirty="0"/>
              <a:t> </a:t>
            </a:r>
            <a:r>
              <a:rPr lang="en-GB" dirty="0" err="1"/>
              <a:t>dezastrelor</a:t>
            </a:r>
            <a:r>
              <a:rPr lang="en-GB" dirty="0"/>
              <a:t>/</a:t>
            </a:r>
            <a:r>
              <a:rPr lang="en-GB" dirty="0" err="1"/>
              <a:t>evenimentului</a:t>
            </a:r>
            <a:r>
              <a:rPr lang="en-GB" dirty="0"/>
              <a:t>. Un </a:t>
            </a:r>
            <a:r>
              <a:rPr lang="en-GB" dirty="0" err="1"/>
              <a:t>dezastru</a:t>
            </a:r>
            <a:r>
              <a:rPr lang="en-GB" dirty="0"/>
              <a:t> </a:t>
            </a:r>
            <a:r>
              <a:rPr lang="en-GB" dirty="0" err="1"/>
              <a:t>poate</a:t>
            </a:r>
            <a:r>
              <a:rPr lang="en-GB" dirty="0"/>
              <a:t> fi </a:t>
            </a:r>
            <a:r>
              <a:rPr lang="en-GB" dirty="0" err="1"/>
              <a:t>provocat</a:t>
            </a:r>
            <a:r>
              <a:rPr lang="en-GB" dirty="0"/>
              <a:t> de un accident </a:t>
            </a:r>
            <a:r>
              <a:rPr lang="en-GB" dirty="0" err="1"/>
              <a:t>sau</a:t>
            </a:r>
            <a:r>
              <a:rPr lang="en-GB" dirty="0"/>
              <a:t> </a:t>
            </a:r>
            <a:r>
              <a:rPr lang="en-GB" dirty="0" err="1"/>
              <a:t>poate</a:t>
            </a:r>
            <a:r>
              <a:rPr lang="en-GB" dirty="0"/>
              <a:t> fi un act </a:t>
            </a:r>
            <a:r>
              <a:rPr lang="en-GB" dirty="0" err="1"/>
              <a:t>voit</a:t>
            </a:r>
            <a:r>
              <a:rPr lang="en-GB" dirty="0"/>
              <a:t>. </a:t>
            </a:r>
            <a:r>
              <a:rPr lang="en-GB" dirty="0" err="1"/>
              <a:t>Tratarea</a:t>
            </a:r>
            <a:r>
              <a:rPr lang="en-GB" dirty="0"/>
              <a:t> se face </a:t>
            </a:r>
            <a:r>
              <a:rPr lang="en-GB" dirty="0" err="1"/>
              <a:t>diferit</a:t>
            </a:r>
            <a:r>
              <a:rPr lang="en-GB" dirty="0"/>
              <a:t>. </a:t>
            </a:r>
            <a:r>
              <a:rPr lang="en-GB" dirty="0" err="1"/>
              <a:t>Dezastrele</a:t>
            </a:r>
            <a:r>
              <a:rPr lang="en-GB" dirty="0"/>
              <a:t> </a:t>
            </a:r>
            <a:r>
              <a:rPr lang="en-GB" dirty="0" err="1"/>
              <a:t>provocate</a:t>
            </a:r>
            <a:r>
              <a:rPr lang="en-GB" dirty="0"/>
              <a:t> de </a:t>
            </a:r>
            <a:r>
              <a:rPr lang="en-GB" dirty="0" err="1"/>
              <a:t>fenomene</a:t>
            </a:r>
            <a:r>
              <a:rPr lang="en-GB" dirty="0"/>
              <a:t> </a:t>
            </a:r>
            <a:r>
              <a:rPr lang="en-GB" dirty="0" err="1"/>
              <a:t>naturale</a:t>
            </a:r>
            <a:r>
              <a:rPr lang="en-GB" dirty="0"/>
              <a:t> </a:t>
            </a:r>
            <a:r>
              <a:rPr lang="en-GB" dirty="0" err="1"/>
              <a:t>sau</a:t>
            </a:r>
            <a:r>
              <a:rPr lang="en-GB" dirty="0"/>
              <a:t> </a:t>
            </a:r>
            <a:r>
              <a:rPr lang="en-GB" dirty="0" err="1"/>
              <a:t>accidente</a:t>
            </a:r>
            <a:r>
              <a:rPr lang="en-GB" dirty="0"/>
              <a:t> sunt </a:t>
            </a:r>
            <a:r>
              <a:rPr lang="en-GB" dirty="0" err="1"/>
              <a:t>ușor</a:t>
            </a:r>
            <a:r>
              <a:rPr lang="en-GB" dirty="0"/>
              <a:t> de </a:t>
            </a:r>
            <a:r>
              <a:rPr lang="en-GB" dirty="0" err="1"/>
              <a:t>determinat</a:t>
            </a:r>
            <a:r>
              <a:rPr lang="en-GB" dirty="0"/>
              <a:t>. </a:t>
            </a:r>
            <a:r>
              <a:rPr lang="en-GB" dirty="0" err="1"/>
              <a:t>Dificultăți</a:t>
            </a:r>
            <a:r>
              <a:rPr lang="en-GB" dirty="0"/>
              <a:t> apar la </a:t>
            </a:r>
            <a:r>
              <a:rPr lang="en-GB" dirty="0" err="1"/>
              <a:t>determinarea</a:t>
            </a:r>
            <a:r>
              <a:rPr lang="en-GB" dirty="0"/>
              <a:t> </a:t>
            </a:r>
            <a:r>
              <a:rPr lang="en-GB" dirty="0" err="1"/>
              <a:t>cauzelor</a:t>
            </a:r>
            <a:r>
              <a:rPr lang="en-GB" dirty="0"/>
              <a:t> </a:t>
            </a:r>
            <a:r>
              <a:rPr lang="en-GB" dirty="0" err="1"/>
              <a:t>atunci</a:t>
            </a:r>
            <a:r>
              <a:rPr lang="en-GB" dirty="0"/>
              <a:t> </a:t>
            </a:r>
            <a:r>
              <a:rPr lang="en-GB" dirty="0" err="1"/>
              <a:t>când</a:t>
            </a:r>
            <a:r>
              <a:rPr lang="en-GB" dirty="0"/>
              <a:t> </a:t>
            </a:r>
            <a:r>
              <a:rPr lang="en-GB" dirty="0" err="1"/>
              <a:t>acestea</a:t>
            </a:r>
            <a:r>
              <a:rPr lang="en-GB" dirty="0"/>
              <a:t> sunt </a:t>
            </a:r>
            <a:r>
              <a:rPr lang="en-GB" dirty="0" err="1"/>
              <a:t>provocate</a:t>
            </a:r>
            <a:r>
              <a:rPr lang="en-GB" dirty="0"/>
              <a:t> de un </a:t>
            </a:r>
            <a:r>
              <a:rPr lang="en-GB" dirty="0" err="1"/>
              <a:t>atac</a:t>
            </a:r>
            <a:r>
              <a:rPr lang="en-GB" dirty="0"/>
              <a:t> al </a:t>
            </a:r>
            <a:r>
              <a:rPr lang="en-GB" dirty="0" err="1"/>
              <a:t>unei</a:t>
            </a:r>
            <a:r>
              <a:rPr lang="en-GB" dirty="0"/>
              <a:t> </a:t>
            </a:r>
            <a:r>
              <a:rPr lang="en-GB" dirty="0" err="1"/>
              <a:t>persoane</a:t>
            </a:r>
            <a:r>
              <a:rPr lang="en-GB" dirty="0"/>
              <a:t> </a:t>
            </a:r>
            <a:r>
              <a:rPr lang="en-GB" dirty="0" err="1"/>
              <a:t>răuvoitoare</a:t>
            </a:r>
            <a:r>
              <a:rPr lang="en-GB" dirty="0"/>
              <a:t>. </a:t>
            </a:r>
            <a:r>
              <a:rPr lang="en-GB" dirty="0" err="1"/>
              <a:t>Revizuirea</a:t>
            </a:r>
            <a:r>
              <a:rPr lang="en-GB" dirty="0"/>
              <a:t> </a:t>
            </a:r>
            <a:r>
              <a:rPr lang="en-GB" dirty="0" err="1"/>
              <a:t>tuturor</a:t>
            </a:r>
            <a:r>
              <a:rPr lang="en-GB" dirty="0"/>
              <a:t> </a:t>
            </a:r>
            <a:r>
              <a:rPr lang="en-GB" dirty="0" err="1"/>
              <a:t>configurațiilor</a:t>
            </a:r>
            <a:r>
              <a:rPr lang="en-GB" dirty="0"/>
              <a:t> </a:t>
            </a:r>
            <a:r>
              <a:rPr lang="en-GB" dirty="0" err="1"/>
              <a:t>este</a:t>
            </a:r>
            <a:r>
              <a:rPr lang="en-GB" dirty="0"/>
              <a:t> </a:t>
            </a:r>
            <a:r>
              <a:rPr lang="en-GB" dirty="0" err="1"/>
              <a:t>absolut</a:t>
            </a:r>
            <a:r>
              <a:rPr lang="en-GB" dirty="0"/>
              <a:t> </a:t>
            </a:r>
            <a:r>
              <a:rPr lang="en-GB" dirty="0" err="1"/>
              <a:t>necesară</a:t>
            </a:r>
            <a:r>
              <a:rPr lang="en-GB" dirty="0"/>
              <a:t>.</a:t>
            </a:r>
          </a:p>
          <a:p>
            <a:endParaRPr lang="en-GB" dirty="0"/>
          </a:p>
          <a:p>
            <a:r>
              <a:rPr lang="en-GB" dirty="0"/>
              <a:t>5. </a:t>
            </a:r>
            <a:r>
              <a:rPr lang="en-GB" dirty="0" err="1"/>
              <a:t>Repararea</a:t>
            </a:r>
            <a:r>
              <a:rPr lang="en-GB" dirty="0"/>
              <a:t> </a:t>
            </a:r>
            <a:r>
              <a:rPr lang="en-GB" dirty="0" err="1"/>
              <a:t>stricăciunilor</a:t>
            </a:r>
            <a:r>
              <a:rPr lang="en-GB" dirty="0"/>
              <a:t>: </a:t>
            </a:r>
            <a:r>
              <a:rPr lang="en-GB" dirty="0" err="1"/>
              <a:t>este</a:t>
            </a:r>
            <a:r>
              <a:rPr lang="en-GB" dirty="0"/>
              <a:t> </a:t>
            </a:r>
            <a:r>
              <a:rPr lang="en-GB" dirty="0" err="1"/>
              <a:t>obligatoriu</a:t>
            </a:r>
            <a:r>
              <a:rPr lang="en-GB" dirty="0"/>
              <a:t> ca </a:t>
            </a:r>
            <a:r>
              <a:rPr lang="en-GB" dirty="0" err="1"/>
              <a:t>repararea</a:t>
            </a:r>
            <a:r>
              <a:rPr lang="en-GB" dirty="0"/>
              <a:t> </a:t>
            </a:r>
            <a:r>
              <a:rPr lang="en-GB" dirty="0" err="1"/>
              <a:t>stricăciunilor</a:t>
            </a:r>
            <a:r>
              <a:rPr lang="en-GB" dirty="0"/>
              <a:t> </a:t>
            </a:r>
            <a:r>
              <a:rPr lang="en-GB" dirty="0" err="1"/>
              <a:t>să</a:t>
            </a:r>
            <a:r>
              <a:rPr lang="en-GB" dirty="0"/>
              <a:t> fie </a:t>
            </a:r>
            <a:r>
              <a:rPr lang="en-GB" dirty="0" err="1"/>
              <a:t>făcută</a:t>
            </a:r>
            <a:r>
              <a:rPr lang="en-GB" dirty="0"/>
              <a:t> </a:t>
            </a:r>
            <a:r>
              <a:rPr lang="en-GB" dirty="0" err="1"/>
              <a:t>cât</a:t>
            </a:r>
            <a:r>
              <a:rPr lang="en-GB" dirty="0"/>
              <a:t> </a:t>
            </a:r>
            <a:r>
              <a:rPr lang="en-GB" dirty="0" err="1"/>
              <a:t>mai</a:t>
            </a:r>
            <a:r>
              <a:rPr lang="en-GB" dirty="0"/>
              <a:t> rapid </a:t>
            </a:r>
            <a:r>
              <a:rPr lang="en-GB" dirty="0" err="1"/>
              <a:t>pentru</a:t>
            </a:r>
            <a:r>
              <a:rPr lang="en-GB" dirty="0"/>
              <a:t> ca </a:t>
            </a:r>
            <a:r>
              <a:rPr lang="en-GB" dirty="0" err="1"/>
              <a:t>firma</a:t>
            </a:r>
            <a:r>
              <a:rPr lang="en-GB" dirty="0"/>
              <a:t> </a:t>
            </a:r>
            <a:r>
              <a:rPr lang="en-GB" dirty="0" err="1"/>
              <a:t>să-și</a:t>
            </a:r>
            <a:r>
              <a:rPr lang="en-GB" dirty="0"/>
              <a:t> </a:t>
            </a:r>
            <a:r>
              <a:rPr lang="en-GB" dirty="0" err="1"/>
              <a:t>reia</a:t>
            </a:r>
            <a:r>
              <a:rPr lang="en-GB" dirty="0"/>
              <a:t> </a:t>
            </a:r>
            <a:r>
              <a:rPr lang="en-GB" dirty="0" err="1"/>
              <a:t>activitatea</a:t>
            </a:r>
            <a:r>
              <a:rPr lang="en-GB" dirty="0"/>
              <a:t> </a:t>
            </a:r>
            <a:r>
              <a:rPr lang="en-GB" dirty="0" err="1"/>
              <a:t>și</a:t>
            </a:r>
            <a:r>
              <a:rPr lang="en-GB" dirty="0"/>
              <a:t> </a:t>
            </a:r>
            <a:r>
              <a:rPr lang="en-GB" dirty="0" err="1"/>
              <a:t>să</a:t>
            </a:r>
            <a:r>
              <a:rPr lang="en-GB" dirty="0"/>
              <a:t> fie </a:t>
            </a:r>
            <a:r>
              <a:rPr lang="en-GB" dirty="0" err="1"/>
              <a:t>prezentă</a:t>
            </a:r>
            <a:r>
              <a:rPr lang="en-GB" dirty="0"/>
              <a:t> pe </a:t>
            </a:r>
            <a:r>
              <a:rPr lang="en-GB" dirty="0" err="1"/>
              <a:t>piață</a:t>
            </a:r>
            <a:r>
              <a:rPr lang="en-GB" dirty="0"/>
              <a:t>. </a:t>
            </a:r>
            <a:r>
              <a:rPr lang="en-GB" dirty="0" err="1"/>
              <a:t>Planurile</a:t>
            </a:r>
            <a:r>
              <a:rPr lang="en-GB" dirty="0"/>
              <a:t> </a:t>
            </a:r>
            <a:r>
              <a:rPr lang="en-GB" dirty="0" err="1"/>
              <a:t>și</a:t>
            </a:r>
            <a:r>
              <a:rPr lang="en-GB" dirty="0"/>
              <a:t> </a:t>
            </a:r>
            <a:r>
              <a:rPr lang="en-GB" dirty="0" err="1"/>
              <a:t>procedurile</a:t>
            </a:r>
            <a:r>
              <a:rPr lang="en-GB" dirty="0"/>
              <a:t> la </a:t>
            </a:r>
            <a:r>
              <a:rPr lang="en-GB" dirty="0" err="1"/>
              <a:t>nivel</a:t>
            </a:r>
            <a:r>
              <a:rPr lang="en-GB" dirty="0"/>
              <a:t> de </a:t>
            </a:r>
            <a:r>
              <a:rPr lang="en-GB" dirty="0" err="1"/>
              <a:t>firmă</a:t>
            </a:r>
            <a:r>
              <a:rPr lang="en-GB" dirty="0"/>
              <a:t> </a:t>
            </a:r>
            <a:r>
              <a:rPr lang="en-GB" dirty="0" err="1"/>
              <a:t>trebuie</a:t>
            </a:r>
            <a:r>
              <a:rPr lang="en-GB" dirty="0"/>
              <a:t> </a:t>
            </a:r>
            <a:r>
              <a:rPr lang="en-GB" dirty="0" err="1"/>
              <a:t>să</a:t>
            </a:r>
            <a:r>
              <a:rPr lang="en-GB" dirty="0"/>
              <a:t> </a:t>
            </a:r>
            <a:r>
              <a:rPr lang="en-GB" dirty="0" err="1"/>
              <a:t>cuprindă</a:t>
            </a:r>
            <a:r>
              <a:rPr lang="en-GB" dirty="0"/>
              <a:t> </a:t>
            </a:r>
            <a:r>
              <a:rPr lang="en-GB" dirty="0" err="1"/>
              <a:t>și</a:t>
            </a:r>
            <a:r>
              <a:rPr lang="en-GB" dirty="0"/>
              <a:t> </a:t>
            </a:r>
            <a:r>
              <a:rPr lang="en-GB" dirty="0" err="1"/>
              <a:t>strategii</a:t>
            </a:r>
            <a:r>
              <a:rPr lang="en-GB" dirty="0"/>
              <a:t> de </a:t>
            </a:r>
            <a:r>
              <a:rPr lang="en-GB" dirty="0" err="1"/>
              <a:t>restaurare</a:t>
            </a:r>
            <a:r>
              <a:rPr lang="en-GB" dirty="0"/>
              <a:t> (Plan de </a:t>
            </a:r>
            <a:r>
              <a:rPr lang="en-GB" dirty="0" err="1"/>
              <a:t>Recuperare</a:t>
            </a:r>
            <a:r>
              <a:rPr lang="en-GB" dirty="0"/>
              <a:t>, Plan de </a:t>
            </a:r>
            <a:r>
              <a:rPr lang="en-GB" dirty="0" err="1"/>
              <a:t>Continuitate</a:t>
            </a:r>
            <a:r>
              <a:rPr lang="en-GB" dirty="0"/>
              <a:t> a </a:t>
            </a:r>
            <a:r>
              <a:rPr lang="en-GB" dirty="0" err="1"/>
              <a:t>afacerii</a:t>
            </a:r>
            <a:r>
              <a:rPr lang="en-GB" dirty="0"/>
              <a:t>....).</a:t>
            </a:r>
          </a:p>
          <a:p>
            <a:endParaRPr lang="en-GB" dirty="0"/>
          </a:p>
          <a:p>
            <a:r>
              <a:rPr lang="en-GB" dirty="0"/>
              <a:t>6. </a:t>
            </a:r>
            <a:r>
              <a:rPr lang="en-GB" dirty="0" err="1"/>
              <a:t>Verificare</a:t>
            </a:r>
            <a:r>
              <a:rPr lang="en-GB" dirty="0"/>
              <a:t>, </a:t>
            </a:r>
            <a:r>
              <a:rPr lang="en-GB" dirty="0" err="1"/>
              <a:t>revizuire</a:t>
            </a:r>
            <a:r>
              <a:rPr lang="en-GB" dirty="0"/>
              <a:t> </a:t>
            </a:r>
            <a:r>
              <a:rPr lang="en-GB" dirty="0" err="1"/>
              <a:t>contramăsuri</a:t>
            </a:r>
            <a:r>
              <a:rPr lang="en-GB" dirty="0"/>
              <a:t> </a:t>
            </a:r>
            <a:r>
              <a:rPr lang="en-GB" dirty="0" err="1"/>
              <a:t>și</a:t>
            </a:r>
            <a:r>
              <a:rPr lang="en-GB" dirty="0"/>
              <a:t> </a:t>
            </a:r>
            <a:r>
              <a:rPr lang="en-GB" dirty="0" err="1"/>
              <a:t>revizuire</a:t>
            </a:r>
            <a:r>
              <a:rPr lang="en-GB" dirty="0"/>
              <a:t> </a:t>
            </a:r>
            <a:r>
              <a:rPr lang="en-GB" dirty="0" err="1"/>
              <a:t>politici</a:t>
            </a:r>
            <a:r>
              <a:rPr lang="en-GB" dirty="0"/>
              <a:t> </a:t>
            </a:r>
            <a:r>
              <a:rPr lang="en-GB" dirty="0" err="1"/>
              <a:t>și</a:t>
            </a:r>
            <a:r>
              <a:rPr lang="en-GB" dirty="0"/>
              <a:t> </a:t>
            </a:r>
            <a:r>
              <a:rPr lang="en-GB" dirty="0" err="1"/>
              <a:t>actualizarea</a:t>
            </a:r>
            <a:r>
              <a:rPr lang="en-GB" dirty="0"/>
              <a:t> </a:t>
            </a:r>
            <a:r>
              <a:rPr lang="en-GB" dirty="0" err="1"/>
              <a:t>acestora</a:t>
            </a:r>
            <a:r>
              <a:rPr lang="en-GB" dirty="0"/>
              <a:t>: Se </a:t>
            </a:r>
            <a:r>
              <a:rPr lang="en-GB" dirty="0" err="1"/>
              <a:t>stabilește</a:t>
            </a:r>
            <a:r>
              <a:rPr lang="en-GB" dirty="0"/>
              <a:t> </a:t>
            </a:r>
            <a:r>
              <a:rPr lang="en-GB" dirty="0" err="1"/>
              <a:t>ce</a:t>
            </a:r>
            <a:r>
              <a:rPr lang="en-GB" dirty="0"/>
              <a:t> </a:t>
            </a:r>
            <a:r>
              <a:rPr lang="en-GB" dirty="0" err="1"/>
              <a:t>etape</a:t>
            </a:r>
            <a:r>
              <a:rPr lang="en-GB" dirty="0"/>
              <a:t> </a:t>
            </a:r>
            <a:r>
              <a:rPr lang="en-GB" dirty="0" err="1"/>
              <a:t>și</a:t>
            </a:r>
            <a:r>
              <a:rPr lang="en-GB" dirty="0"/>
              <a:t> </a:t>
            </a:r>
            <a:r>
              <a:rPr lang="en-GB" dirty="0" err="1"/>
              <a:t>acțiuni</a:t>
            </a:r>
            <a:r>
              <a:rPr lang="en-GB" dirty="0"/>
              <a:t> au </a:t>
            </a:r>
            <a:r>
              <a:rPr lang="en-GB" dirty="0" err="1"/>
              <a:t>avut</a:t>
            </a:r>
            <a:r>
              <a:rPr lang="en-GB" dirty="0"/>
              <a:t> </a:t>
            </a:r>
            <a:r>
              <a:rPr lang="en-GB" dirty="0" err="1"/>
              <a:t>succes</a:t>
            </a:r>
            <a:r>
              <a:rPr lang="en-GB" dirty="0"/>
              <a:t> </a:t>
            </a:r>
            <a:r>
              <a:rPr lang="en-GB" dirty="0" err="1"/>
              <a:t>și</a:t>
            </a:r>
            <a:r>
              <a:rPr lang="en-GB" dirty="0"/>
              <a:t> care nu au </a:t>
            </a:r>
            <a:r>
              <a:rPr lang="en-GB" dirty="0" err="1"/>
              <a:t>avut</a:t>
            </a:r>
            <a:r>
              <a:rPr lang="en-GB" dirty="0"/>
              <a:t> </a:t>
            </a:r>
            <a:r>
              <a:rPr lang="en-GB" dirty="0" err="1"/>
              <a:t>succes</a:t>
            </a:r>
            <a:r>
              <a:rPr lang="en-GB" dirty="0"/>
              <a:t> din </a:t>
            </a:r>
            <a:r>
              <a:rPr lang="en-GB" dirty="0" err="1"/>
              <a:t>etapele</a:t>
            </a:r>
            <a:r>
              <a:rPr lang="en-GB" dirty="0"/>
              <a:t> </a:t>
            </a:r>
            <a:r>
              <a:rPr lang="en-GB" dirty="0" err="1"/>
              <a:t>anterioare</a:t>
            </a:r>
            <a:r>
              <a:rPr lang="en-GB" dirty="0"/>
              <a:t>. Se </a:t>
            </a:r>
            <a:r>
              <a:rPr lang="en-GB" dirty="0" err="1"/>
              <a:t>stabilesc</a:t>
            </a:r>
            <a:r>
              <a:rPr lang="en-GB" dirty="0"/>
              <a:t> care au </a:t>
            </a:r>
            <a:r>
              <a:rPr lang="en-GB" dirty="0" err="1"/>
              <a:t>fost</a:t>
            </a:r>
            <a:r>
              <a:rPr lang="en-GB" dirty="0"/>
              <a:t> </a:t>
            </a:r>
            <a:r>
              <a:rPr lang="en-GB" dirty="0" err="1"/>
              <a:t>greșelile</a:t>
            </a:r>
            <a:r>
              <a:rPr lang="en-GB" dirty="0"/>
              <a:t> de </a:t>
            </a:r>
            <a:r>
              <a:rPr lang="en-GB" dirty="0" err="1"/>
              <a:t>abordare</a:t>
            </a:r>
            <a:r>
              <a:rPr lang="en-GB" dirty="0"/>
              <a:t> </a:t>
            </a:r>
            <a:r>
              <a:rPr lang="en-GB" dirty="0" err="1"/>
              <a:t>și</a:t>
            </a:r>
            <a:r>
              <a:rPr lang="en-GB" dirty="0"/>
              <a:t> de </a:t>
            </a:r>
            <a:r>
              <a:rPr lang="en-GB" dirty="0" err="1"/>
              <a:t>acțiune</a:t>
            </a:r>
            <a:r>
              <a:rPr lang="en-GB" dirty="0"/>
              <a:t>. Se </a:t>
            </a:r>
            <a:r>
              <a:rPr lang="en-GB" dirty="0" err="1"/>
              <a:t>vor</a:t>
            </a:r>
            <a:r>
              <a:rPr lang="en-GB" dirty="0"/>
              <a:t> </a:t>
            </a:r>
            <a:r>
              <a:rPr lang="en-GB" dirty="0" err="1"/>
              <a:t>modifica</a:t>
            </a:r>
            <a:r>
              <a:rPr lang="en-GB" dirty="0"/>
              <a:t> </a:t>
            </a:r>
            <a:r>
              <a:rPr lang="en-GB" dirty="0" err="1"/>
              <a:t>procesele</a:t>
            </a:r>
            <a:r>
              <a:rPr lang="en-GB" dirty="0"/>
              <a:t>. Se </a:t>
            </a:r>
            <a:r>
              <a:rPr lang="en-GB" dirty="0" err="1"/>
              <a:t>fac</a:t>
            </a:r>
            <a:r>
              <a:rPr lang="en-GB" dirty="0"/>
              <a:t> </a:t>
            </a:r>
            <a:r>
              <a:rPr lang="en-GB" dirty="0" err="1"/>
              <a:t>îmbunătățiri</a:t>
            </a:r>
            <a:r>
              <a:rPr lang="en-GB" dirty="0"/>
              <a:t> </a:t>
            </a:r>
            <a:r>
              <a:rPr lang="en-GB" dirty="0" err="1"/>
              <a:t>și</a:t>
            </a:r>
            <a:r>
              <a:rPr lang="en-GB" dirty="0"/>
              <a:t> </a:t>
            </a:r>
            <a:r>
              <a:rPr lang="en-GB" dirty="0" err="1"/>
              <a:t>aduceri</a:t>
            </a:r>
            <a:r>
              <a:rPr lang="en-GB" dirty="0"/>
              <a:t> la zi (</a:t>
            </a:r>
            <a:r>
              <a:rPr lang="en-GB" dirty="0" err="1"/>
              <a:t>actualizări</a:t>
            </a:r>
            <a:r>
              <a:rPr lang="en-GB" dirty="0"/>
              <a:t>)</a:t>
            </a:r>
          </a:p>
        </p:txBody>
      </p:sp>
      <p:sp>
        <p:nvSpPr>
          <p:cNvPr id="4" name="Slide Number Placeholder 3"/>
          <p:cNvSpPr>
            <a:spLocks noGrp="1"/>
          </p:cNvSpPr>
          <p:nvPr>
            <p:ph type="sldNum" sz="quarter" idx="5"/>
          </p:nvPr>
        </p:nvSpPr>
        <p:spPr/>
        <p:txBody>
          <a:bodyPr/>
          <a:lstStyle/>
          <a:p>
            <a:fld id="{3B81FF46-DB89-498B-B41A-0F5AE8C523A8}" type="slidenum">
              <a:rPr lang="en-GB" smtClean="0"/>
              <a:t>23</a:t>
            </a:fld>
            <a:endParaRPr lang="en-GB"/>
          </a:p>
        </p:txBody>
      </p:sp>
    </p:spTree>
    <p:extLst>
      <p:ext uri="{BB962C8B-B14F-4D97-AF65-F5344CB8AC3E}">
        <p14:creationId xmlns:p14="http://schemas.microsoft.com/office/powerpoint/2010/main" val="689839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CAT INVESTIM IN SECURITATE?</a:t>
            </a:r>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24</a:t>
            </a:fld>
            <a:endParaRPr lang="en-GB"/>
          </a:p>
        </p:txBody>
      </p:sp>
    </p:spTree>
    <p:extLst>
      <p:ext uri="{BB962C8B-B14F-4D97-AF65-F5344CB8AC3E}">
        <p14:creationId xmlns:p14="http://schemas.microsoft.com/office/powerpoint/2010/main" val="2411532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ALTE METODE UTILIZATE IN ANALIZA RISCURILOR DE SECURITATE</a:t>
            </a:r>
            <a:endParaRPr lang="ro-RO" altLang="zh-CN" sz="1200" dirty="0"/>
          </a:p>
          <a:p>
            <a:endParaRPr lang="ro-RO" sz="1200" dirty="0"/>
          </a:p>
          <a:p>
            <a:pPr marL="0" indent="-319405" algn="just" eaLnBrk="0" hangingPunct="0">
              <a:spcBef>
                <a:spcPts val="700"/>
              </a:spcBef>
              <a:buClr>
                <a:schemeClr val="accent2"/>
              </a:buClr>
              <a:buSzPct val="60000"/>
              <a:buNone/>
              <a:defRPr/>
            </a:pPr>
            <a:r>
              <a:rPr lang="it-IT" sz="1200" dirty="0">
                <a:latin typeface="Cambria" panose="02040503050406030204" pitchFamily="-84" charset="0"/>
                <a:ea typeface="MS PGothic" panose="020B0600070205080204" pitchFamily="-84" charset="-128"/>
                <a:cs typeface="MS PGothic" panose="020B0600070205080204" pitchFamily="-84" charset="-128"/>
              </a:rPr>
              <a:t>Literatura de specialitate mentioneaza câteva </a:t>
            </a:r>
            <a:r>
              <a:rPr lang="en-US" sz="1200" dirty="0" err="1">
                <a:latin typeface="Cambria" panose="02040503050406030204" pitchFamily="-84" charset="0"/>
                <a:ea typeface="MS PGothic" panose="020B0600070205080204" pitchFamily="-84" charset="-128"/>
                <a:cs typeface="MS PGothic" panose="020B0600070205080204" pitchFamily="-84" charset="-128"/>
              </a:rPr>
              <a:t>metode</a:t>
            </a:r>
            <a:r>
              <a:rPr lang="en-US" sz="1200" dirty="0">
                <a:latin typeface="Cambria" panose="02040503050406030204" pitchFamily="-84" charset="0"/>
                <a:ea typeface="MS PGothic" panose="020B0600070205080204" pitchFamily="-84" charset="-128"/>
                <a:cs typeface="MS PGothic" panose="020B0600070205080204" pitchFamily="-84" charset="-128"/>
              </a:rPr>
              <a:t> </a:t>
            </a:r>
            <a:r>
              <a:rPr lang="en-US" sz="1200" dirty="0" err="1">
                <a:latin typeface="Cambria" panose="02040503050406030204" pitchFamily="-84" charset="0"/>
                <a:ea typeface="MS PGothic" panose="020B0600070205080204" pitchFamily="-84" charset="-128"/>
                <a:cs typeface="MS PGothic" panose="020B0600070205080204" pitchFamily="-84" charset="-128"/>
              </a:rPr>
              <a:t>consacrate</a:t>
            </a:r>
            <a:r>
              <a:rPr lang="en-US" sz="1200" dirty="0">
                <a:latin typeface="Cambria" panose="02040503050406030204" pitchFamily="-84" charset="0"/>
                <a:ea typeface="MS PGothic" panose="020B0600070205080204" pitchFamily="-84" charset="-128"/>
                <a:cs typeface="MS PGothic" panose="020B0600070205080204" pitchFamily="-84" charset="-128"/>
              </a:rPr>
              <a:t> </a:t>
            </a:r>
            <a:r>
              <a:rPr lang="en-US" sz="1200" dirty="0" err="1">
                <a:latin typeface="Cambria" panose="02040503050406030204" pitchFamily="-84" charset="0"/>
                <a:ea typeface="MS PGothic" panose="020B0600070205080204" pitchFamily="-84" charset="-128"/>
                <a:cs typeface="MS PGothic" panose="020B0600070205080204" pitchFamily="-84" charset="-128"/>
              </a:rPr>
              <a:t>dar</a:t>
            </a:r>
            <a:r>
              <a:rPr lang="en-US" sz="1200" dirty="0">
                <a:latin typeface="Cambria" panose="02040503050406030204" pitchFamily="-84" charset="0"/>
                <a:ea typeface="MS PGothic" panose="020B0600070205080204" pitchFamily="-84" charset="-128"/>
                <a:cs typeface="MS PGothic" panose="020B0600070205080204" pitchFamily="-84" charset="-128"/>
              </a:rPr>
              <a:t> </a:t>
            </a:r>
            <a:r>
              <a:rPr lang="en-US" sz="1200" dirty="0" err="1">
                <a:latin typeface="Cambria" panose="02040503050406030204" pitchFamily="-84" charset="0"/>
                <a:ea typeface="MS PGothic" panose="020B0600070205080204" pitchFamily="-84" charset="-128"/>
                <a:cs typeface="MS PGothic" panose="020B0600070205080204" pitchFamily="-84" charset="-128"/>
              </a:rPr>
              <a:t>specialistii</a:t>
            </a:r>
            <a:r>
              <a:rPr lang="en-US" sz="1200" dirty="0">
                <a:latin typeface="Cambria" panose="02040503050406030204" pitchFamily="-84" charset="0"/>
                <a:ea typeface="MS PGothic" panose="020B0600070205080204" pitchFamily="-84" charset="-128"/>
                <a:cs typeface="MS PGothic" panose="020B0600070205080204" pitchFamily="-84" charset="-128"/>
              </a:rPr>
              <a:t> sunt </a:t>
            </a:r>
            <a:r>
              <a:rPr lang="en-US" sz="1200" dirty="0" err="1">
                <a:latin typeface="Cambria" panose="02040503050406030204" pitchFamily="-84" charset="0"/>
                <a:ea typeface="MS PGothic" panose="020B0600070205080204" pitchFamily="-84" charset="-128"/>
                <a:cs typeface="MS PGothic" panose="020B0600070205080204" pitchFamily="-84" charset="-128"/>
              </a:rPr>
              <a:t>liberi</a:t>
            </a:r>
            <a:r>
              <a:rPr lang="en-US" sz="1200" dirty="0">
                <a:latin typeface="Cambria" panose="02040503050406030204" pitchFamily="-84" charset="0"/>
                <a:ea typeface="MS PGothic" panose="020B0600070205080204" pitchFamily="-84" charset="-128"/>
                <a:cs typeface="MS PGothic" panose="020B0600070205080204" pitchFamily="-84" charset="-128"/>
              </a:rPr>
              <a:t> s-o </a:t>
            </a:r>
            <a:r>
              <a:rPr lang="en-US" sz="1200" dirty="0" err="1">
                <a:latin typeface="Cambria" panose="02040503050406030204" pitchFamily="-84" charset="0"/>
                <a:ea typeface="MS PGothic" panose="020B0600070205080204" pitchFamily="-84" charset="-128"/>
                <a:cs typeface="MS PGothic" panose="020B0600070205080204" pitchFamily="-84" charset="-128"/>
              </a:rPr>
              <a:t>aleaga</a:t>
            </a:r>
            <a:r>
              <a:rPr lang="en-US" sz="1200" dirty="0">
                <a:latin typeface="Cambria" panose="02040503050406030204" pitchFamily="-84" charset="0"/>
                <a:ea typeface="MS PGothic" panose="020B0600070205080204" pitchFamily="-84" charset="-128"/>
                <a:cs typeface="MS PGothic" panose="020B0600070205080204" pitchFamily="-84" charset="-128"/>
              </a:rPr>
              <a:t> pe </a:t>
            </a:r>
            <a:r>
              <a:rPr lang="en-US" sz="1200" dirty="0" err="1">
                <a:latin typeface="Cambria" panose="02040503050406030204" pitchFamily="-84" charset="0"/>
                <a:ea typeface="MS PGothic" panose="020B0600070205080204" pitchFamily="-84" charset="-128"/>
                <a:cs typeface="MS PGothic" panose="020B0600070205080204" pitchFamily="-84" charset="-128"/>
              </a:rPr>
              <a:t>cea</a:t>
            </a:r>
            <a:r>
              <a:rPr lang="en-US" sz="1200" dirty="0">
                <a:latin typeface="Cambria" panose="02040503050406030204" pitchFamily="-84" charset="0"/>
                <a:ea typeface="MS PGothic" panose="020B0600070205080204" pitchFamily="-84" charset="-128"/>
                <a:cs typeface="MS PGothic" panose="020B0600070205080204" pitchFamily="-84" charset="-128"/>
              </a:rPr>
              <a:t> care </a:t>
            </a:r>
            <a:r>
              <a:rPr lang="en-US" sz="1200" dirty="0" err="1">
                <a:latin typeface="Cambria" panose="02040503050406030204" pitchFamily="-84" charset="0"/>
                <a:ea typeface="MS PGothic" panose="020B0600070205080204" pitchFamily="-84" charset="-128"/>
                <a:cs typeface="MS PGothic" panose="020B0600070205080204" pitchFamily="-84" charset="-128"/>
              </a:rPr>
              <a:t>corespunde</a:t>
            </a:r>
            <a:r>
              <a:rPr lang="en-US" sz="1200" dirty="0">
                <a:latin typeface="Cambria" panose="02040503050406030204" pitchFamily="-84" charset="0"/>
                <a:ea typeface="MS PGothic" panose="020B0600070205080204" pitchFamily="-84" charset="-128"/>
                <a:cs typeface="MS PGothic" panose="020B0600070205080204" pitchFamily="-84" charset="-128"/>
              </a:rPr>
              <a:t> </a:t>
            </a:r>
            <a:r>
              <a:rPr lang="en-US" sz="1200" dirty="0" err="1">
                <a:latin typeface="Cambria" panose="02040503050406030204" pitchFamily="-84" charset="0"/>
                <a:ea typeface="MS PGothic" panose="020B0600070205080204" pitchFamily="-84" charset="-128"/>
                <a:cs typeface="MS PGothic" panose="020B0600070205080204" pitchFamily="-84" charset="-128"/>
              </a:rPr>
              <a:t>cel</a:t>
            </a:r>
            <a:r>
              <a:rPr lang="en-US" sz="1200" dirty="0">
                <a:latin typeface="Cambria" panose="02040503050406030204" pitchFamily="-84" charset="0"/>
                <a:ea typeface="MS PGothic" panose="020B0600070205080204" pitchFamily="-84" charset="-128"/>
                <a:cs typeface="MS PGothic" panose="020B0600070205080204" pitchFamily="-84" charset="-128"/>
              </a:rPr>
              <a:t> </a:t>
            </a:r>
            <a:r>
              <a:rPr lang="en-US" sz="1200" dirty="0" err="1">
                <a:latin typeface="Cambria" panose="02040503050406030204" pitchFamily="-84" charset="0"/>
                <a:ea typeface="MS PGothic" panose="020B0600070205080204" pitchFamily="-84" charset="-128"/>
                <a:cs typeface="MS PGothic" panose="020B0600070205080204" pitchFamily="-84" charset="-128"/>
              </a:rPr>
              <a:t>mai</a:t>
            </a:r>
            <a:r>
              <a:rPr lang="en-US" sz="1200" dirty="0">
                <a:latin typeface="Cambria" panose="02040503050406030204" pitchFamily="-84" charset="0"/>
                <a:ea typeface="MS PGothic" panose="020B0600070205080204" pitchFamily="-84" charset="-128"/>
                <a:cs typeface="MS PGothic" panose="020B0600070205080204" pitchFamily="-84" charset="-128"/>
              </a:rPr>
              <a:t> bine </a:t>
            </a:r>
            <a:r>
              <a:rPr lang="en-US" sz="1200" dirty="0" err="1">
                <a:latin typeface="Cambria" panose="02040503050406030204" pitchFamily="-84" charset="0"/>
                <a:ea typeface="MS PGothic" panose="020B0600070205080204" pitchFamily="-84" charset="-128"/>
                <a:cs typeface="MS PGothic" panose="020B0600070205080204" pitchFamily="-84" charset="-128"/>
              </a:rPr>
              <a:t>situatiei</a:t>
            </a:r>
            <a:r>
              <a:rPr lang="en-US" sz="1200" dirty="0">
                <a:latin typeface="Cambria" panose="02040503050406030204" pitchFamily="-84" charset="0"/>
                <a:ea typeface="MS PGothic" panose="020B0600070205080204" pitchFamily="-84" charset="-128"/>
                <a:cs typeface="MS PGothic" panose="020B0600070205080204" pitchFamily="-84" charset="-128"/>
              </a:rPr>
              <a:t> pe care o are de </a:t>
            </a:r>
            <a:r>
              <a:rPr lang="en-US" sz="1200" dirty="0" err="1">
                <a:latin typeface="Cambria" panose="02040503050406030204" pitchFamily="-84" charset="0"/>
                <a:ea typeface="MS PGothic" panose="020B0600070205080204" pitchFamily="-84" charset="-128"/>
                <a:cs typeface="MS PGothic" panose="020B0600070205080204" pitchFamily="-84" charset="-128"/>
              </a:rPr>
              <a:t>evaluat</a:t>
            </a:r>
            <a:r>
              <a:rPr lang="en-US" sz="1200" dirty="0">
                <a:latin typeface="Cambria" panose="02040503050406030204" pitchFamily="-84" charset="0"/>
                <a:ea typeface="MS PGothic" panose="020B0600070205080204" pitchFamily="-84" charset="-128"/>
                <a:cs typeface="MS PGothic" panose="020B0600070205080204" pitchFamily="-84" charset="-128"/>
              </a:rPr>
              <a:t>.</a:t>
            </a:r>
            <a:endParaRPr lang="pt-BR" sz="1200" dirty="0">
              <a:latin typeface="Cambria" panose="02040503050406030204"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endParaRPr lang="pt-BR" sz="1200" dirty="0">
              <a:latin typeface="Cambria" panose="02040503050406030204"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pt-BR" sz="1200" dirty="0">
                <a:latin typeface="Cambria" panose="02040503050406030204" pitchFamily="-84" charset="0"/>
                <a:ea typeface="MS PGothic" panose="020B0600070205080204" pitchFamily="-84" charset="-128"/>
                <a:cs typeface="MS PGothic" panose="020B0600070205080204" pitchFamily="-84" charset="-128"/>
              </a:rPr>
              <a:t>Metoda interdependenteelor functionale;</a:t>
            </a:r>
          </a:p>
          <a:p>
            <a:pPr marL="319405" indent="-319405" eaLnBrk="0" hangingPunct="0">
              <a:spcBef>
                <a:spcPts val="700"/>
              </a:spcBef>
              <a:buClr>
                <a:schemeClr val="accent2"/>
              </a:buClr>
              <a:buSzPct val="60000"/>
              <a:buFont typeface="Wingdings" panose="05000000000000000000" charset="0"/>
              <a:buChar char=""/>
              <a:defRPr/>
            </a:pPr>
            <a:r>
              <a:rPr lang="pt-BR" sz="1200" dirty="0">
                <a:latin typeface="Cambria" panose="02040503050406030204" pitchFamily="-84" charset="0"/>
                <a:ea typeface="MS PGothic" panose="020B0600070205080204" pitchFamily="-84" charset="-128"/>
                <a:cs typeface="MS PGothic" panose="020B0600070205080204" pitchFamily="-84" charset="-128"/>
              </a:rPr>
              <a:t>Metoda matricilor de risc</a:t>
            </a:r>
          </a:p>
          <a:p>
            <a:pPr marL="319405" indent="-319405" eaLnBrk="0" hangingPunct="0">
              <a:spcBef>
                <a:spcPts val="700"/>
              </a:spcBef>
              <a:buClr>
                <a:schemeClr val="accent2"/>
              </a:buClr>
              <a:buSzPct val="60000"/>
              <a:buFont typeface="Wingdings" panose="05000000000000000000" charset="0"/>
              <a:buChar char=""/>
              <a:defRPr/>
            </a:pPr>
            <a:r>
              <a:rPr lang="pt-BR" sz="1200" dirty="0">
                <a:latin typeface="Cambria" panose="02040503050406030204" pitchFamily="-84" charset="0"/>
                <a:ea typeface="MS PGothic" panose="020B0600070205080204" pitchFamily="-84" charset="-128"/>
                <a:cs typeface="MS PGothic" panose="020B0600070205080204" pitchFamily="-84" charset="-128"/>
              </a:rPr>
              <a:t>Metoda arborilor de defectari.</a:t>
            </a:r>
          </a:p>
          <a:p>
            <a:pPr marL="319405" indent="-319405" eaLnBrk="0" hangingPunct="0">
              <a:spcBef>
                <a:spcPts val="700"/>
              </a:spcBef>
              <a:buClr>
                <a:schemeClr val="accent2"/>
              </a:buClr>
              <a:buSzPct val="60000"/>
              <a:buFont typeface="Wingdings" panose="05000000000000000000" charset="0"/>
              <a:buChar char=""/>
              <a:defRPr/>
            </a:pPr>
            <a:r>
              <a:rPr lang="pt-BR" sz="1200" dirty="0">
                <a:latin typeface="Cambria" panose="02040503050406030204" pitchFamily="-84" charset="0"/>
                <a:ea typeface="MS PGothic" panose="020B0600070205080204" pitchFamily="-84" charset="-128"/>
                <a:cs typeface="MS PGothic" panose="020B0600070205080204" pitchFamily="-84" charset="-128"/>
              </a:rPr>
              <a:t>Metoda OCTAVE </a:t>
            </a:r>
            <a:r>
              <a:rPr lang="en-US" sz="900" dirty="0">
                <a:latin typeface="Cambria" panose="02040503050406030204" pitchFamily="-84" charset="0"/>
                <a:ea typeface="MS PGothic" panose="020B0600070205080204" pitchFamily="-84" charset="-128"/>
                <a:cs typeface="MS PGothic" panose="020B0600070205080204" pitchFamily="-84" charset="-128"/>
              </a:rPr>
              <a:t>(Operationally Critical Threat, Asset and Vulnerability </a:t>
            </a:r>
            <a:r>
              <a:rPr lang="en-US" sz="900" dirty="0" err="1">
                <a:latin typeface="Cambria" panose="02040503050406030204" pitchFamily="-84" charset="0"/>
                <a:ea typeface="MS PGothic" panose="020B0600070205080204" pitchFamily="-84" charset="-128"/>
                <a:cs typeface="MS PGothic" panose="020B0600070205080204" pitchFamily="-84" charset="-128"/>
              </a:rPr>
              <a:t>EvaluationSM</a:t>
            </a:r>
            <a:r>
              <a:rPr lang="en-US" sz="900" dirty="0">
                <a:latin typeface="Cambria" panose="02040503050406030204" pitchFamily="-84" charset="0"/>
                <a:ea typeface="MS PGothic" panose="020B0600070205080204" pitchFamily="-84" charset="-128"/>
                <a:cs typeface="MS PGothic" panose="020B0600070205080204" pitchFamily="-84" charset="-128"/>
              </a:rPr>
              <a:t> )</a:t>
            </a:r>
            <a:endParaRPr lang="pt-BR" sz="900" dirty="0">
              <a:latin typeface="Cambria" panose="02040503050406030204"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pt-BR" sz="1200" dirty="0">
                <a:latin typeface="Cambria" panose="02040503050406030204" pitchFamily="-84" charset="0"/>
                <a:ea typeface="MS PGothic" panose="020B0600070205080204" pitchFamily="-84" charset="-128"/>
                <a:cs typeface="MS PGothic" panose="020B0600070205080204" pitchFamily="-84" charset="-128"/>
              </a:rPr>
              <a:t>Metoda MEHARI</a:t>
            </a:r>
            <a:endParaRPr lang="en-US" sz="1200" dirty="0">
              <a:latin typeface="Cambria" panose="02040503050406030204" pitchFamily="-84" charset="0"/>
              <a:ea typeface="MS PGothic" panose="020B0600070205080204" pitchFamily="-84" charset="-128"/>
              <a:cs typeface="MS PGothic" panose="020B0600070205080204" pitchFamily="-84" charset="-128"/>
            </a:endParaRP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25</a:t>
            </a:fld>
            <a:endParaRPr lang="en-GB"/>
          </a:p>
        </p:txBody>
      </p:sp>
    </p:spTree>
    <p:extLst>
      <p:ext uri="{BB962C8B-B14F-4D97-AF65-F5344CB8AC3E}">
        <p14:creationId xmlns:p14="http://schemas.microsoft.com/office/powerpoint/2010/main" val="4103741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METODA MATRICILOR DE RISC</a:t>
            </a:r>
            <a:endParaRPr lang="ro-RO" altLang="zh-CN" sz="1200" dirty="0"/>
          </a:p>
          <a:p>
            <a:endParaRPr lang="ro-RO" sz="1200" dirty="0"/>
          </a:p>
          <a:p>
            <a:pPr algn="just">
              <a:buFontTx/>
              <a:buNone/>
            </a:pPr>
            <a:r>
              <a:rPr lang="pt-BR" altLang="en-US" sz="1200" dirty="0">
                <a:solidFill>
                  <a:srgbClr val="C00000"/>
                </a:solidFill>
              </a:rPr>
              <a:t>Metoda contine patru </a:t>
            </a:r>
            <a:r>
              <a:rPr lang="vi-VN" altLang="en-US" sz="1200" dirty="0">
                <a:solidFill>
                  <a:srgbClr val="C00000"/>
                </a:solidFill>
              </a:rPr>
              <a:t>componente de bază :</a:t>
            </a:r>
          </a:p>
          <a:p>
            <a:pPr algn="just">
              <a:buFont typeface="Tw Cen MT" panose="020B0602020104020603" pitchFamily="34" charset="0"/>
              <a:buAutoNum type="arabicPeriod"/>
            </a:pPr>
            <a:r>
              <a:rPr lang="vi-VN" altLang="en-US" sz="1200" dirty="0"/>
              <a:t>componenta fizică;</a:t>
            </a:r>
          </a:p>
          <a:p>
            <a:pPr algn="just">
              <a:buFont typeface="Tw Cen MT" panose="020B0602020104020603" pitchFamily="34" charset="0"/>
              <a:buAutoNum type="arabicPeriod"/>
            </a:pPr>
            <a:r>
              <a:rPr lang="vi-VN" altLang="en-US" sz="1200" dirty="0"/>
              <a:t>componenta funcţională (procesuală);</a:t>
            </a:r>
          </a:p>
          <a:p>
            <a:pPr algn="just">
              <a:buFont typeface="Tw Cen MT" panose="020B0602020104020603" pitchFamily="34" charset="0"/>
              <a:buAutoNum type="arabicPeriod"/>
            </a:pPr>
            <a:r>
              <a:rPr lang="vi-VN" altLang="en-US" sz="1200" dirty="0"/>
              <a:t>componenta informaţională;</a:t>
            </a:r>
          </a:p>
          <a:p>
            <a:pPr algn="just">
              <a:buFont typeface="Tw Cen MT" panose="020B0602020104020603" pitchFamily="34" charset="0"/>
              <a:buAutoNum type="arabicPeriod"/>
            </a:pPr>
            <a:r>
              <a:rPr lang="en-US" altLang="zh-CN" sz="1200" dirty="0" err="1"/>
              <a:t>componenta</a:t>
            </a:r>
            <a:r>
              <a:rPr lang="en-US" altLang="zh-CN" sz="1200" dirty="0"/>
              <a:t> de personal.</a:t>
            </a:r>
          </a:p>
          <a:p>
            <a:pPr algn="just">
              <a:buFontTx/>
              <a:buNone/>
            </a:pPr>
            <a:r>
              <a:rPr lang="en-US" altLang="zh-CN" sz="1200" dirty="0" err="1"/>
              <a:t>Plecand</a:t>
            </a:r>
            <a:r>
              <a:rPr lang="en-US" altLang="zh-CN" sz="1200" dirty="0"/>
              <a:t> de la </a:t>
            </a:r>
            <a:r>
              <a:rPr lang="vi-VN" altLang="en-US" sz="1200" dirty="0"/>
              <a:t>modelul relaţionalităţii</a:t>
            </a:r>
            <a:r>
              <a:rPr lang="en-US" altLang="zh-CN" sz="1200" dirty="0"/>
              <a:t> </a:t>
            </a:r>
            <a:r>
              <a:rPr lang="vi-VN" altLang="en-US" sz="1200" dirty="0"/>
              <a:t>dintre ameninţări şi vulnerabilităţi, se face evaluarea</a:t>
            </a:r>
            <a:r>
              <a:rPr lang="en-US" altLang="zh-CN" sz="1200" dirty="0"/>
              <a:t> </a:t>
            </a:r>
            <a:r>
              <a:rPr lang="en-US" altLang="zh-CN" sz="1200" dirty="0" err="1"/>
              <a:t>riscului</a:t>
            </a:r>
            <a:r>
              <a:rPr lang="en-US" altLang="zh-CN" sz="1200" dirty="0"/>
              <a:t> global </a:t>
            </a:r>
            <a:r>
              <a:rPr lang="en-US" altLang="zh-CN" sz="1200" dirty="0" err="1"/>
              <a:t>prin</a:t>
            </a:r>
            <a:r>
              <a:rPr lang="en-US" altLang="zh-CN" sz="1200" dirty="0"/>
              <a:t> </a:t>
            </a:r>
            <a:r>
              <a:rPr lang="en-US" altLang="zh-CN" sz="1200" dirty="0" err="1"/>
              <a:t>aplicarea</a:t>
            </a:r>
            <a:r>
              <a:rPr lang="en-US" altLang="zh-CN" sz="1200" dirty="0"/>
              <a:t> </a:t>
            </a:r>
            <a:r>
              <a:rPr lang="en-US" altLang="zh-CN" sz="1200" dirty="0" err="1"/>
              <a:t>relaţiilor</a:t>
            </a:r>
            <a:r>
              <a:rPr lang="en-US" altLang="zh-CN" sz="1200" dirty="0"/>
              <a:t> de </a:t>
            </a:r>
            <a:r>
              <a:rPr lang="en-US" altLang="zh-CN" sz="1200" dirty="0" err="1"/>
              <a:t>calcul</a:t>
            </a:r>
            <a:r>
              <a:rPr lang="en-US" altLang="zh-CN" sz="1200" dirty="0"/>
              <a:t> </a:t>
            </a:r>
            <a:r>
              <a:rPr lang="en-US" altLang="zh-CN" sz="1200" dirty="0" err="1"/>
              <a:t>specifice</a:t>
            </a:r>
            <a:r>
              <a:rPr lang="en-US" altLang="zh-CN" sz="1200" dirty="0"/>
              <a:t>, </a:t>
            </a:r>
            <a:r>
              <a:rPr lang="it-IT" altLang="en-US" sz="1200" dirty="0"/>
              <a:t>la determinarea riscurilor pentru fiecare componentă şi însumarea ponderată a rezultatelor parţiale.</a:t>
            </a:r>
            <a:endParaRPr lang="en-US" altLang="zh-CN" sz="1200" dirty="0"/>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26</a:t>
            </a:fld>
            <a:endParaRPr lang="en-GB"/>
          </a:p>
        </p:txBody>
      </p:sp>
    </p:spTree>
    <p:extLst>
      <p:ext uri="{BB962C8B-B14F-4D97-AF65-F5344CB8AC3E}">
        <p14:creationId xmlns:p14="http://schemas.microsoft.com/office/powerpoint/2010/main" val="29104857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just">
              <a:buNone/>
            </a:pPr>
            <a:r>
              <a:rPr lang="es-ES" altLang="en-US" sz="1200" dirty="0" err="1"/>
              <a:t>Metoda</a:t>
            </a:r>
            <a:r>
              <a:rPr lang="es-ES" altLang="en-US" sz="1200" dirty="0"/>
              <a:t> </a:t>
            </a:r>
            <a:r>
              <a:rPr lang="es-ES" altLang="en-US" sz="1200" dirty="0" err="1"/>
              <a:t>utilizata</a:t>
            </a:r>
            <a:r>
              <a:rPr lang="es-ES" altLang="en-US" sz="1200" dirty="0"/>
              <a:t> pe plan </a:t>
            </a:r>
            <a:r>
              <a:rPr lang="es-ES" altLang="en-US" sz="1200" dirty="0" err="1"/>
              <a:t>european</a:t>
            </a:r>
            <a:r>
              <a:rPr lang="es-ES" altLang="en-US" sz="1200" dirty="0"/>
              <a:t> este </a:t>
            </a:r>
            <a:r>
              <a:rPr lang="pt-BR" altLang="en-US" sz="1200" dirty="0"/>
              <a:t>elaborată de o echipă de specialişti </a:t>
            </a:r>
            <a:r>
              <a:rPr lang="vi-VN" altLang="en-US" sz="1200" dirty="0"/>
              <a:t>francezi, care abordează atât analiza, cât şi managementul</a:t>
            </a:r>
            <a:r>
              <a:rPr lang="en-US" altLang="zh-CN" sz="1200" dirty="0"/>
              <a:t> </a:t>
            </a:r>
            <a:r>
              <a:rPr lang="it-IT" altLang="en-US" sz="1200" dirty="0"/>
              <a:t>riscului, evaluând, cantitativ şi calitativ, factorii </a:t>
            </a:r>
            <a:r>
              <a:rPr lang="pt-BR" altLang="en-US" sz="1200" dirty="0"/>
              <a:t>de risc.</a:t>
            </a:r>
          </a:p>
          <a:p>
            <a:pPr marL="0" algn="just">
              <a:buNone/>
            </a:pPr>
            <a:r>
              <a:rPr lang="pt-BR" altLang="en-US" sz="1200" dirty="0"/>
              <a:t>Metoda utilizeaza o serie de instrumente specifice existand, in cadrul sau, </a:t>
            </a:r>
            <a:r>
              <a:rPr lang="vi-VN" altLang="en-US" sz="1200" dirty="0"/>
              <a:t>o bază de cunoştinţe referitoare la situaţiile de risc,</a:t>
            </a:r>
            <a:r>
              <a:rPr lang="en-US" altLang="zh-CN" sz="1200" dirty="0"/>
              <a:t> </a:t>
            </a:r>
            <a:r>
              <a:rPr lang="vi-VN" altLang="en-US" sz="1200" dirty="0"/>
              <a:t>susţinută de o aplicaţie software, ce permite calcule,</a:t>
            </a:r>
            <a:r>
              <a:rPr lang="en-US" altLang="zh-CN" sz="1200" dirty="0"/>
              <a:t> </a:t>
            </a:r>
            <a:r>
              <a:rPr lang="vi-VN" altLang="en-US" sz="1200" dirty="0"/>
              <a:t>simulări şi optimizări.</a:t>
            </a:r>
            <a:endParaRPr lang="en-US" altLang="zh-CN" sz="1200" dirty="0"/>
          </a:p>
          <a:p>
            <a:pPr marL="0" algn="just">
              <a:buNone/>
            </a:pPr>
            <a:endParaRPr lang="en-US" altLang="zh-CN" sz="900" dirty="0"/>
          </a:p>
          <a:p>
            <a:pPr marL="0" algn="l">
              <a:buNone/>
            </a:pPr>
            <a:r>
              <a:rPr lang="fr-FR" altLang="en-US" sz="1000" dirty="0"/>
              <a:t>Club de la Sécurité de l'Information Français (CLUSIF)</a:t>
            </a:r>
          </a:p>
          <a:p>
            <a:pPr marL="0">
              <a:buNone/>
            </a:pPr>
            <a:endParaRPr lang="fr-FR" altLang="en-US" sz="300" i="1" dirty="0"/>
          </a:p>
          <a:p>
            <a:pPr marL="0">
              <a:buNone/>
            </a:pPr>
            <a:r>
              <a:rPr lang="fr-FR" altLang="en-US" sz="1000" i="1" dirty="0" err="1"/>
              <a:t>Materialul</a:t>
            </a:r>
            <a:r>
              <a:rPr lang="fr-FR" altLang="en-US" sz="1000" i="1" dirty="0"/>
              <a:t> </a:t>
            </a:r>
            <a:r>
              <a:rPr lang="fr-FR" altLang="en-US" sz="1000" i="1" dirty="0" err="1"/>
              <a:t>prezentat</a:t>
            </a:r>
            <a:r>
              <a:rPr lang="fr-FR" altLang="en-US" sz="1000" i="1" dirty="0"/>
              <a:t> in </a:t>
            </a:r>
            <a:r>
              <a:rPr lang="fr-FR" altLang="en-US" sz="1000" i="1" dirty="0" err="1"/>
              <a:t>aceasta</a:t>
            </a:r>
            <a:r>
              <a:rPr lang="fr-FR" altLang="en-US" sz="1000" i="1" dirty="0"/>
              <a:t> </a:t>
            </a:r>
            <a:r>
              <a:rPr lang="fr-FR" altLang="en-US" sz="1000" i="1" dirty="0" err="1"/>
              <a:t>expunere</a:t>
            </a:r>
            <a:r>
              <a:rPr lang="fr-FR" altLang="en-US" sz="1000" i="1" dirty="0"/>
              <a:t> se </a:t>
            </a:r>
            <a:r>
              <a:rPr lang="fr-FR" altLang="en-US" sz="1000" i="1" dirty="0" err="1"/>
              <a:t>bazeaza</a:t>
            </a:r>
            <a:r>
              <a:rPr lang="fr-FR" altLang="en-US" sz="1000" i="1" dirty="0"/>
              <a:t> </a:t>
            </a:r>
            <a:r>
              <a:rPr lang="fr-FR" altLang="en-US" sz="1000" i="1" dirty="0" err="1"/>
              <a:t>pe</a:t>
            </a:r>
            <a:r>
              <a:rPr lang="fr-FR" altLang="en-US" sz="1000" i="1" dirty="0"/>
              <a:t> </a:t>
            </a:r>
            <a:r>
              <a:rPr lang="fr-FR" altLang="en-US" sz="1000" i="1" dirty="0" err="1"/>
              <a:t>materialele</a:t>
            </a:r>
            <a:r>
              <a:rPr lang="fr-FR" altLang="en-US" sz="1000" i="1" dirty="0"/>
              <a:t> </a:t>
            </a:r>
            <a:r>
              <a:rPr lang="fr-FR" altLang="en-US" sz="1000" i="1" dirty="0" err="1"/>
              <a:t>publice</a:t>
            </a:r>
            <a:r>
              <a:rPr lang="fr-FR" altLang="en-US" sz="1000" i="1" dirty="0"/>
              <a:t> </a:t>
            </a:r>
            <a:r>
              <a:rPr lang="fr-FR" altLang="en-US" sz="1000" i="1" dirty="0" err="1"/>
              <a:t>aflate</a:t>
            </a:r>
            <a:r>
              <a:rPr lang="fr-FR" altLang="en-US" sz="1000" i="1" dirty="0"/>
              <a:t> </a:t>
            </a:r>
            <a:r>
              <a:rPr lang="fr-FR" altLang="en-US" sz="1000" i="1" dirty="0" err="1"/>
              <a:t>pe</a:t>
            </a:r>
            <a:r>
              <a:rPr lang="fr-FR" altLang="en-US" sz="1000" i="1" dirty="0"/>
              <a:t> site-</a:t>
            </a:r>
            <a:r>
              <a:rPr lang="fr-FR" altLang="en-US" sz="1000" i="1" dirty="0" err="1"/>
              <a:t>ul</a:t>
            </a:r>
            <a:r>
              <a:rPr lang="fr-FR" altLang="en-US" sz="1000" i="1" dirty="0"/>
              <a:t> CLUSIF si respecta </a:t>
            </a:r>
            <a:r>
              <a:rPr lang="fr-FR" altLang="en-US" sz="1000" i="1" dirty="0" err="1"/>
              <a:t>intocmai</a:t>
            </a:r>
            <a:r>
              <a:rPr lang="fr-FR" altLang="en-US" sz="1000" i="1" dirty="0"/>
              <a:t> </a:t>
            </a:r>
            <a:r>
              <a:rPr lang="fr-FR" altLang="en-US" sz="1000" i="1" dirty="0" err="1"/>
              <a:t>punctul</a:t>
            </a:r>
            <a:r>
              <a:rPr lang="fr-FR" altLang="en-US" sz="1000" i="1" dirty="0"/>
              <a:t> de </a:t>
            </a:r>
            <a:r>
              <a:rPr lang="fr-FR" altLang="en-US" sz="1000" i="1" dirty="0" err="1"/>
              <a:t>vedere</a:t>
            </a:r>
            <a:r>
              <a:rPr lang="fr-FR" altLang="en-US" sz="1000" i="1" dirty="0"/>
              <a:t> </a:t>
            </a:r>
            <a:r>
              <a:rPr lang="fr-FR" altLang="en-US" sz="1000" i="1" dirty="0" err="1"/>
              <a:t>asupra</a:t>
            </a:r>
            <a:r>
              <a:rPr lang="fr-FR" altLang="en-US" sz="1000" i="1" dirty="0"/>
              <a:t> </a:t>
            </a:r>
            <a:r>
              <a:rPr lang="fr-FR" altLang="en-US" sz="1000" i="1" dirty="0" err="1"/>
              <a:t>metodologiei</a:t>
            </a:r>
            <a:r>
              <a:rPr lang="fr-FR" altLang="en-US" sz="1000" i="1" dirty="0"/>
              <a:t> </a:t>
            </a:r>
            <a:r>
              <a:rPr lang="fr-FR" altLang="en-US" sz="1000" i="1" dirty="0" err="1"/>
              <a:t>Mehari</a:t>
            </a:r>
            <a:r>
              <a:rPr lang="fr-FR" altLang="en-US" sz="1000" i="1" dirty="0"/>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27</a:t>
            </a:fld>
            <a:endParaRPr lang="en-GB"/>
          </a:p>
        </p:txBody>
      </p:sp>
    </p:spTree>
    <p:extLst>
      <p:ext uri="{BB962C8B-B14F-4D97-AF65-F5344CB8AC3E}">
        <p14:creationId xmlns:p14="http://schemas.microsoft.com/office/powerpoint/2010/main" val="6604587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400" dirty="0"/>
              <a:t>MEHARI</a:t>
            </a:r>
            <a:br>
              <a:rPr lang="en-US" altLang="zh-CN" sz="1200" dirty="0"/>
            </a:br>
            <a:r>
              <a:rPr lang="en-US" altLang="zh-CN" sz="1200" dirty="0" err="1"/>
              <a:t>Argumente</a:t>
            </a:r>
            <a:r>
              <a:rPr lang="en-US" altLang="zh-CN" sz="1200" dirty="0"/>
              <a:t> </a:t>
            </a:r>
            <a:r>
              <a:rPr lang="en-US" altLang="zh-CN" sz="1200" dirty="0" err="1"/>
              <a:t>pentru</a:t>
            </a:r>
            <a:r>
              <a:rPr lang="en-US" altLang="zh-CN" sz="1200" dirty="0"/>
              <a:t> </a:t>
            </a:r>
            <a:r>
              <a:rPr lang="en-US" altLang="zh-CN" sz="1200" dirty="0" err="1"/>
              <a:t>necesitatea</a:t>
            </a:r>
            <a:r>
              <a:rPr lang="en-US" altLang="zh-CN" sz="1200" dirty="0"/>
              <a:t> </a:t>
            </a:r>
            <a:r>
              <a:rPr lang="en-US" altLang="zh-CN" sz="1200" dirty="0" err="1"/>
              <a:t>unei</a:t>
            </a:r>
            <a:r>
              <a:rPr lang="en-US" altLang="zh-CN" sz="1200" dirty="0"/>
              <a:t> </a:t>
            </a:r>
            <a:r>
              <a:rPr lang="en-US" altLang="zh-CN" sz="1200" dirty="0" err="1"/>
              <a:t>metodologii</a:t>
            </a:r>
            <a:endParaRPr lang="ro-RO" altLang="zh-CN" sz="1200" dirty="0"/>
          </a:p>
          <a:p>
            <a:endParaRPr lang="ro-RO" sz="1200" dirty="0"/>
          </a:p>
          <a:p>
            <a:pPr algn="ctr">
              <a:lnSpc>
                <a:spcPct val="90000"/>
              </a:lnSpc>
              <a:spcBef>
                <a:spcPct val="0"/>
              </a:spcBef>
              <a:buFontTx/>
              <a:buNone/>
            </a:pPr>
            <a:r>
              <a:rPr lang="en-US" altLang="zh-CN" sz="1600" i="1" dirty="0">
                <a:solidFill>
                  <a:srgbClr val="FF0000"/>
                </a:solidFill>
              </a:rPr>
              <a:t>Este </a:t>
            </a:r>
            <a:r>
              <a:rPr lang="en-US" altLang="zh-CN" sz="1600" i="1" dirty="0" err="1">
                <a:solidFill>
                  <a:srgbClr val="FF0000"/>
                </a:solidFill>
              </a:rPr>
              <a:t>acest</a:t>
            </a:r>
            <a:r>
              <a:rPr lang="en-US" altLang="zh-CN" sz="1600" i="1" dirty="0">
                <a:solidFill>
                  <a:srgbClr val="FF0000"/>
                </a:solidFill>
              </a:rPr>
              <a:t> </a:t>
            </a:r>
            <a:r>
              <a:rPr lang="en-US" altLang="zh-CN" sz="1600" i="1" dirty="0" err="1">
                <a:solidFill>
                  <a:srgbClr val="FF0000"/>
                </a:solidFill>
              </a:rPr>
              <a:t>lucru</a:t>
            </a:r>
            <a:r>
              <a:rPr lang="en-US" altLang="zh-CN" sz="1600" i="1" dirty="0">
                <a:solidFill>
                  <a:srgbClr val="FF0000"/>
                </a:solidFill>
              </a:rPr>
              <a:t> cu </a:t>
            </a:r>
            <a:r>
              <a:rPr lang="en-US" altLang="zh-CN" sz="1600" i="1" dirty="0" err="1">
                <a:solidFill>
                  <a:srgbClr val="FF0000"/>
                </a:solidFill>
              </a:rPr>
              <a:t>adevarat</a:t>
            </a:r>
            <a:r>
              <a:rPr lang="en-US" altLang="zh-CN" sz="1600" i="1" dirty="0">
                <a:solidFill>
                  <a:srgbClr val="FF0000"/>
                </a:solidFill>
              </a:rPr>
              <a:t> </a:t>
            </a:r>
            <a:r>
              <a:rPr lang="en-US" altLang="zh-CN" sz="1600" i="1" dirty="0" err="1">
                <a:solidFill>
                  <a:srgbClr val="FF0000"/>
                </a:solidFill>
              </a:rPr>
              <a:t>necesar</a:t>
            </a:r>
            <a:r>
              <a:rPr lang="en-US" altLang="zh-CN" sz="1600" i="1" dirty="0">
                <a:solidFill>
                  <a:srgbClr val="FF0000"/>
                </a:solidFill>
              </a:rPr>
              <a:t>?</a:t>
            </a:r>
            <a:r>
              <a:rPr lang="en-US" altLang="en-US" sz="1600" i="1" dirty="0">
                <a:solidFill>
                  <a:srgbClr val="FF0000"/>
                </a:solidFill>
              </a:rPr>
              <a:t>”</a:t>
            </a:r>
            <a:endParaRPr lang="en-US" altLang="zh-CN" sz="1600" i="1" dirty="0">
              <a:solidFill>
                <a:srgbClr val="FF0000"/>
              </a:solidFill>
            </a:endParaRPr>
          </a:p>
          <a:p>
            <a:pPr>
              <a:lnSpc>
                <a:spcPct val="90000"/>
              </a:lnSpc>
              <a:spcBef>
                <a:spcPct val="0"/>
              </a:spcBef>
            </a:pPr>
            <a:endParaRPr lang="en-US" altLang="zh-CN" sz="1400" dirty="0"/>
          </a:p>
          <a:p>
            <a:pPr algn="just">
              <a:lnSpc>
                <a:spcPct val="90000"/>
              </a:lnSpc>
              <a:spcBef>
                <a:spcPct val="0"/>
              </a:spcBef>
            </a:pPr>
            <a:r>
              <a:rPr lang="en-US" altLang="zh-CN" sz="1200" dirty="0" err="1"/>
              <a:t>Aceasta</a:t>
            </a:r>
            <a:r>
              <a:rPr lang="en-US" altLang="zh-CN" sz="1200" dirty="0"/>
              <a:t> </a:t>
            </a:r>
            <a:r>
              <a:rPr lang="en-US" altLang="zh-CN" sz="1200" dirty="0" err="1"/>
              <a:t>intrebare</a:t>
            </a:r>
            <a:r>
              <a:rPr lang="en-US" altLang="zh-CN" sz="1200" dirty="0"/>
              <a:t> o </a:t>
            </a:r>
            <a:r>
              <a:rPr lang="en-US" altLang="zh-CN" sz="1200" dirty="0" err="1"/>
              <a:t>va</a:t>
            </a:r>
            <a:r>
              <a:rPr lang="en-US" altLang="zh-CN" sz="1200" dirty="0"/>
              <a:t> </a:t>
            </a:r>
            <a:r>
              <a:rPr lang="en-US" altLang="zh-CN" sz="1200" dirty="0" err="1"/>
              <a:t>pune</a:t>
            </a:r>
            <a:r>
              <a:rPr lang="en-US" altLang="zh-CN" sz="1200" dirty="0"/>
              <a:t>, INTOTDEAUNA, </a:t>
            </a:r>
            <a:r>
              <a:rPr lang="en-US" altLang="zh-CN" sz="1200" dirty="0" err="1"/>
              <a:t>persoana</a:t>
            </a:r>
            <a:r>
              <a:rPr lang="en-US" altLang="zh-CN" sz="1200" dirty="0"/>
              <a:t> </a:t>
            </a:r>
            <a:r>
              <a:rPr lang="en-US" altLang="zh-CN" sz="1200" dirty="0" err="1"/>
              <a:t>careia</a:t>
            </a:r>
            <a:r>
              <a:rPr lang="en-US" altLang="zh-CN" sz="1200" dirty="0"/>
              <a:t> ii </a:t>
            </a:r>
            <a:r>
              <a:rPr lang="en-US" altLang="zh-CN" sz="1200" dirty="0" err="1"/>
              <a:t>apartine</a:t>
            </a:r>
            <a:r>
              <a:rPr lang="en-US" altLang="zh-CN" sz="1200" dirty="0"/>
              <a:t> </a:t>
            </a:r>
            <a:r>
              <a:rPr lang="en-US" altLang="zh-CN" sz="1200" dirty="0" err="1"/>
              <a:t>decizia</a:t>
            </a:r>
            <a:r>
              <a:rPr lang="en-US" altLang="zh-CN" sz="1200" dirty="0"/>
              <a:t> </a:t>
            </a:r>
            <a:r>
              <a:rPr lang="en-US" altLang="zh-CN" sz="1200" dirty="0" err="1"/>
              <a:t>finala</a:t>
            </a:r>
            <a:r>
              <a:rPr lang="en-US" altLang="zh-CN" sz="1200" dirty="0"/>
              <a:t> </a:t>
            </a:r>
            <a:r>
              <a:rPr lang="en-US" altLang="zh-CN" sz="1200" dirty="0" err="1"/>
              <a:t>pentru</a:t>
            </a:r>
            <a:r>
              <a:rPr lang="en-US" altLang="zh-CN" sz="1200" dirty="0"/>
              <a:t> </a:t>
            </a:r>
            <a:r>
              <a:rPr lang="en-US" altLang="zh-CN" sz="1200" dirty="0" err="1"/>
              <a:t>alocarea</a:t>
            </a:r>
            <a:r>
              <a:rPr lang="en-US" altLang="zh-CN" sz="1200" dirty="0"/>
              <a:t> </a:t>
            </a:r>
            <a:r>
              <a:rPr lang="en-US" altLang="zh-CN" sz="1200" dirty="0" err="1"/>
              <a:t>bugetului</a:t>
            </a:r>
            <a:r>
              <a:rPr lang="en-US" altLang="zh-CN" sz="1200" dirty="0"/>
              <a:t> </a:t>
            </a:r>
            <a:r>
              <a:rPr lang="en-US" altLang="zh-CN" sz="1200" dirty="0" err="1"/>
              <a:t>corespunzator</a:t>
            </a:r>
            <a:r>
              <a:rPr lang="en-US" altLang="zh-CN" sz="1200" dirty="0"/>
              <a:t>.</a:t>
            </a:r>
            <a:endParaRPr lang="ro-RO" altLang="zh-CN" sz="1200" dirty="0"/>
          </a:p>
          <a:p>
            <a:pPr algn="just">
              <a:lnSpc>
                <a:spcPct val="90000"/>
              </a:lnSpc>
              <a:spcBef>
                <a:spcPct val="0"/>
              </a:spcBef>
            </a:pPr>
            <a:endParaRPr lang="en-US" altLang="zh-CN" sz="1200" dirty="0"/>
          </a:p>
          <a:p>
            <a:pPr algn="just">
              <a:lnSpc>
                <a:spcPct val="90000"/>
              </a:lnSpc>
              <a:spcBef>
                <a:spcPct val="0"/>
              </a:spcBef>
            </a:pPr>
            <a:r>
              <a:rPr lang="en-US" altLang="zh-CN" sz="1200" dirty="0" err="1"/>
              <a:t>Datorita</a:t>
            </a:r>
            <a:r>
              <a:rPr lang="en-US" altLang="zh-CN" sz="1200" dirty="0"/>
              <a:t> </a:t>
            </a:r>
            <a:r>
              <a:rPr lang="en-US" altLang="zh-CN" sz="1200" dirty="0" err="1"/>
              <a:t>lipsei</a:t>
            </a:r>
            <a:r>
              <a:rPr lang="en-US" altLang="zh-CN" sz="1200" dirty="0"/>
              <a:t> </a:t>
            </a:r>
            <a:r>
              <a:rPr lang="en-US" altLang="zh-CN" sz="1200" dirty="0" err="1"/>
              <a:t>unei</a:t>
            </a:r>
            <a:r>
              <a:rPr lang="en-US" altLang="zh-CN" sz="1200" dirty="0"/>
              <a:t> </a:t>
            </a:r>
            <a:r>
              <a:rPr lang="en-US" altLang="zh-CN" sz="1200" dirty="0" err="1"/>
              <a:t>evaluari</a:t>
            </a:r>
            <a:r>
              <a:rPr lang="en-US" altLang="zh-CN" sz="1200" dirty="0"/>
              <a:t> </a:t>
            </a:r>
            <a:r>
              <a:rPr lang="en-US" altLang="zh-CN" sz="1200" dirty="0" err="1"/>
              <a:t>preliminare</a:t>
            </a:r>
            <a:r>
              <a:rPr lang="en-US" altLang="zh-CN" sz="1200" dirty="0"/>
              <a:t> </a:t>
            </a:r>
            <a:r>
              <a:rPr lang="en-US" altLang="zh-CN" sz="1200" dirty="0" err="1"/>
              <a:t>si</a:t>
            </a:r>
            <a:r>
              <a:rPr lang="en-US" altLang="zh-CN" sz="1200" dirty="0"/>
              <a:t> a </a:t>
            </a:r>
            <a:r>
              <a:rPr lang="en-US" altLang="zh-CN" sz="1200" dirty="0" err="1"/>
              <a:t>unui</a:t>
            </a:r>
            <a:r>
              <a:rPr lang="en-US" altLang="zh-CN" sz="1200" dirty="0"/>
              <a:t> </a:t>
            </a:r>
            <a:r>
              <a:rPr lang="en-US" altLang="zh-CN" sz="1200" dirty="0" err="1"/>
              <a:t>consimtamant</a:t>
            </a:r>
            <a:r>
              <a:rPr lang="en-US" altLang="zh-CN" sz="1200" dirty="0"/>
              <a:t> general </a:t>
            </a:r>
            <a:r>
              <a:rPr lang="en-US" altLang="zh-CN" sz="1200" dirty="0" err="1"/>
              <a:t>asupra</a:t>
            </a:r>
            <a:r>
              <a:rPr lang="en-US" altLang="zh-CN" sz="1200" dirty="0"/>
              <a:t> </a:t>
            </a:r>
            <a:r>
              <a:rPr lang="en-US" altLang="zh-CN" sz="1200" dirty="0" err="1"/>
              <a:t>mizelor</a:t>
            </a:r>
            <a:r>
              <a:rPr lang="en-US" altLang="zh-CN" sz="1200" dirty="0"/>
              <a:t> implicate, </a:t>
            </a:r>
            <a:r>
              <a:rPr lang="en-US" altLang="zh-CN" sz="1200" dirty="0" err="1"/>
              <a:t>multe</a:t>
            </a:r>
            <a:r>
              <a:rPr lang="en-US" altLang="zh-CN" sz="1200" dirty="0"/>
              <a:t> </a:t>
            </a:r>
            <a:r>
              <a:rPr lang="en-US" altLang="zh-CN" sz="1200" dirty="0" err="1"/>
              <a:t>proeicte</a:t>
            </a:r>
            <a:r>
              <a:rPr lang="en-US" altLang="zh-CN" sz="1200" dirty="0"/>
              <a:t> de </a:t>
            </a:r>
            <a:r>
              <a:rPr lang="en-US" altLang="zh-CN" sz="1200" dirty="0" err="1"/>
              <a:t>securitate</a:t>
            </a:r>
            <a:r>
              <a:rPr lang="en-US" altLang="zh-CN" sz="1200" dirty="0"/>
              <a:t> sunt </a:t>
            </a:r>
            <a:r>
              <a:rPr lang="en-US" altLang="zh-CN" sz="1200" dirty="0" err="1"/>
              <a:t>amanate</a:t>
            </a:r>
            <a:r>
              <a:rPr lang="en-US" altLang="zh-CN" sz="1200" dirty="0"/>
              <a:t> </a:t>
            </a:r>
            <a:r>
              <a:rPr lang="en-US" altLang="zh-CN" sz="1200" dirty="0" err="1"/>
              <a:t>sau</a:t>
            </a:r>
            <a:r>
              <a:rPr lang="en-US" altLang="zh-CN" sz="1200" dirty="0"/>
              <a:t> </a:t>
            </a:r>
            <a:r>
              <a:rPr lang="en-US" altLang="zh-CN" sz="1200" dirty="0" err="1"/>
              <a:t>chiar</a:t>
            </a:r>
            <a:r>
              <a:rPr lang="en-US" altLang="zh-CN" sz="1200" dirty="0"/>
              <a:t> </a:t>
            </a:r>
            <a:r>
              <a:rPr lang="en-US" altLang="zh-CN" sz="1200" dirty="0" err="1"/>
              <a:t>abandonate</a:t>
            </a:r>
            <a:r>
              <a:rPr lang="en-US" altLang="zh-CN" sz="1200" dirty="0"/>
              <a:t>.</a:t>
            </a:r>
            <a:endParaRPr lang="ro-RO" altLang="zh-CN" sz="1200" dirty="0"/>
          </a:p>
          <a:p>
            <a:pPr algn="just">
              <a:lnSpc>
                <a:spcPct val="90000"/>
              </a:lnSpc>
              <a:spcBef>
                <a:spcPct val="0"/>
              </a:spcBef>
            </a:pPr>
            <a:endParaRPr lang="en-US" altLang="zh-CN" sz="1200" dirty="0"/>
          </a:p>
          <a:p>
            <a:pPr algn="just">
              <a:lnSpc>
                <a:spcPct val="90000"/>
              </a:lnSpc>
              <a:spcBef>
                <a:spcPct val="0"/>
              </a:spcBef>
            </a:pPr>
            <a:r>
              <a:rPr lang="en-US" altLang="zh-CN" sz="1200" dirty="0" err="1"/>
              <a:t>Deseori</a:t>
            </a:r>
            <a:r>
              <a:rPr lang="en-US" altLang="zh-CN" sz="1200" dirty="0"/>
              <a:t>, </a:t>
            </a:r>
            <a:r>
              <a:rPr lang="en-US" altLang="zh-CN" sz="1200" dirty="0" err="1"/>
              <a:t>mai</a:t>
            </a:r>
            <a:r>
              <a:rPr lang="en-US" altLang="zh-CN" sz="1200" dirty="0"/>
              <a:t> </a:t>
            </a:r>
            <a:r>
              <a:rPr lang="en-US" altLang="zh-CN" sz="1200" dirty="0" err="1"/>
              <a:t>tarziu</a:t>
            </a:r>
            <a:r>
              <a:rPr lang="en-US" altLang="zh-CN" sz="1200" dirty="0"/>
              <a:t>, </a:t>
            </a:r>
            <a:r>
              <a:rPr lang="en-US" altLang="zh-CN" sz="1200" dirty="0" err="1"/>
              <a:t>sau</a:t>
            </a:r>
            <a:r>
              <a:rPr lang="en-US" altLang="zh-CN" sz="1200" dirty="0"/>
              <a:t> </a:t>
            </a:r>
            <a:r>
              <a:rPr lang="en-US" altLang="zh-CN" sz="1200" dirty="0" err="1"/>
              <a:t>chiar</a:t>
            </a:r>
            <a:r>
              <a:rPr lang="en-US" altLang="zh-CN" sz="1200" dirty="0"/>
              <a:t> de la </a:t>
            </a:r>
            <a:r>
              <a:rPr lang="en-US" altLang="zh-CN" sz="1200" dirty="0" err="1"/>
              <a:t>inceputul</a:t>
            </a:r>
            <a:r>
              <a:rPr lang="en-US" altLang="zh-CN" sz="1200" dirty="0"/>
              <a:t> </a:t>
            </a:r>
            <a:r>
              <a:rPr lang="en-US" altLang="zh-CN" sz="1200" dirty="0" err="1"/>
              <a:t>unei</a:t>
            </a:r>
            <a:r>
              <a:rPr lang="en-US" altLang="zh-CN" sz="1200" dirty="0"/>
              <a:t> </a:t>
            </a:r>
            <a:r>
              <a:rPr lang="en-US" altLang="zh-CN" sz="1200" dirty="0" err="1"/>
              <a:t>abordari</a:t>
            </a:r>
            <a:r>
              <a:rPr lang="en-US" altLang="zh-CN" sz="1200" dirty="0"/>
              <a:t> de </a:t>
            </a:r>
            <a:r>
              <a:rPr lang="en-US" altLang="zh-CN" sz="1200" dirty="0" err="1"/>
              <a:t>securitate</a:t>
            </a:r>
            <a:r>
              <a:rPr lang="en-US" altLang="zh-CN" sz="1200" dirty="0"/>
              <a:t>, </a:t>
            </a:r>
            <a:r>
              <a:rPr lang="en-US" altLang="zh-CN" sz="1200" dirty="0" err="1"/>
              <a:t>riscul</a:t>
            </a:r>
            <a:r>
              <a:rPr lang="en-US" altLang="zh-CN" sz="1200" dirty="0"/>
              <a:t> real pe care </a:t>
            </a:r>
            <a:r>
              <a:rPr lang="en-US" altLang="zh-CN" sz="1200" dirty="0" err="1"/>
              <a:t>organizatia</a:t>
            </a:r>
            <a:r>
              <a:rPr lang="en-US" altLang="zh-CN" sz="1200" dirty="0"/>
              <a:t> </a:t>
            </a:r>
            <a:r>
              <a:rPr lang="en-US" altLang="zh-CN" sz="1200" dirty="0" err="1"/>
              <a:t>si</a:t>
            </a:r>
            <a:r>
              <a:rPr lang="en-US" altLang="zh-CN" sz="1200" dirty="0"/>
              <a:t>-l </a:t>
            </a:r>
            <a:r>
              <a:rPr lang="en-US" altLang="zh-CN" sz="1200" dirty="0" err="1"/>
              <a:t>asuma</a:t>
            </a:r>
            <a:r>
              <a:rPr lang="en-US" altLang="zh-CN" sz="1200" dirty="0"/>
              <a:t> </a:t>
            </a:r>
            <a:r>
              <a:rPr lang="en-US" altLang="zh-CN" sz="1200" dirty="0" err="1"/>
              <a:t>este</a:t>
            </a:r>
            <a:r>
              <a:rPr lang="en-US" altLang="zh-CN" sz="1200" dirty="0"/>
              <a:t> pus sub </a:t>
            </a:r>
            <a:r>
              <a:rPr lang="en-US" altLang="zh-CN" sz="1200" dirty="0" err="1"/>
              <a:t>semnul</a:t>
            </a:r>
            <a:r>
              <a:rPr lang="en-US" altLang="zh-CN" sz="1200" dirty="0"/>
              <a:t> </a:t>
            </a:r>
            <a:r>
              <a:rPr lang="en-US" altLang="zh-CN" sz="1200" dirty="0" err="1"/>
              <a:t>indoielii</a:t>
            </a:r>
            <a:r>
              <a:rPr lang="en-US" altLang="zh-CN" sz="1200" dirty="0"/>
              <a:t> </a:t>
            </a:r>
            <a:r>
              <a:rPr lang="en-US" altLang="en-US" sz="1200" i="1" dirty="0">
                <a:solidFill>
                  <a:srgbClr val="FF0000"/>
                </a:solidFill>
              </a:rPr>
              <a:t>“</a:t>
            </a:r>
            <a:r>
              <a:rPr lang="en-US" altLang="zh-CN" sz="1200" i="1" dirty="0">
                <a:solidFill>
                  <a:srgbClr val="FF0000"/>
                </a:solidFill>
              </a:rPr>
              <a:t>Au </a:t>
            </a:r>
            <a:r>
              <a:rPr lang="en-US" altLang="zh-CN" sz="1200" i="1" dirty="0" err="1">
                <a:solidFill>
                  <a:srgbClr val="FF0000"/>
                </a:solidFill>
              </a:rPr>
              <a:t>fost</a:t>
            </a:r>
            <a:r>
              <a:rPr lang="en-US" altLang="zh-CN" sz="1200" i="1" dirty="0">
                <a:solidFill>
                  <a:srgbClr val="FF0000"/>
                </a:solidFill>
              </a:rPr>
              <a:t> </a:t>
            </a:r>
            <a:r>
              <a:rPr lang="en-US" altLang="zh-CN" sz="1200" i="1" dirty="0" err="1">
                <a:solidFill>
                  <a:srgbClr val="FF0000"/>
                </a:solidFill>
              </a:rPr>
              <a:t>identificate</a:t>
            </a:r>
            <a:r>
              <a:rPr lang="en-US" altLang="zh-CN" sz="1200" i="1" dirty="0">
                <a:solidFill>
                  <a:srgbClr val="FF0000"/>
                </a:solidFill>
              </a:rPr>
              <a:t>, </a:t>
            </a:r>
            <a:r>
              <a:rPr lang="en-US" altLang="zh-CN" sz="1200" i="1" dirty="0" err="1">
                <a:solidFill>
                  <a:srgbClr val="FF0000"/>
                </a:solidFill>
              </a:rPr>
              <a:t>chiar</a:t>
            </a:r>
            <a:r>
              <a:rPr lang="en-US" altLang="zh-CN" sz="1200" i="1" dirty="0">
                <a:solidFill>
                  <a:srgbClr val="FF0000"/>
                </a:solidFill>
              </a:rPr>
              <a:t>, </a:t>
            </a:r>
            <a:r>
              <a:rPr lang="en-US" altLang="zh-CN" sz="1200" i="1" dirty="0" err="1">
                <a:solidFill>
                  <a:srgbClr val="FF0000"/>
                </a:solidFill>
              </a:rPr>
              <a:t>toate</a:t>
            </a:r>
            <a:r>
              <a:rPr lang="en-US" altLang="zh-CN" sz="1200" i="1" dirty="0">
                <a:solidFill>
                  <a:srgbClr val="FF0000"/>
                </a:solidFill>
              </a:rPr>
              <a:t> </a:t>
            </a:r>
            <a:r>
              <a:rPr lang="en-US" altLang="zh-CN" sz="1200" i="1" dirty="0" err="1">
                <a:solidFill>
                  <a:srgbClr val="FF0000"/>
                </a:solidFill>
              </a:rPr>
              <a:t>riscurile</a:t>
            </a:r>
            <a:r>
              <a:rPr lang="en-US" altLang="zh-CN" sz="1200" i="1" dirty="0">
                <a:solidFill>
                  <a:srgbClr val="FF0000"/>
                </a:solidFill>
              </a:rPr>
              <a:t> la care </a:t>
            </a:r>
            <a:r>
              <a:rPr lang="en-US" altLang="zh-CN" sz="1200" i="1" dirty="0" err="1">
                <a:solidFill>
                  <a:srgbClr val="FF0000"/>
                </a:solidFill>
              </a:rPr>
              <a:t>organizatia</a:t>
            </a:r>
            <a:r>
              <a:rPr lang="en-US" altLang="zh-CN" sz="1200" i="1" dirty="0">
                <a:solidFill>
                  <a:srgbClr val="FF0000"/>
                </a:solidFill>
              </a:rPr>
              <a:t> </a:t>
            </a:r>
            <a:r>
              <a:rPr lang="en-US" altLang="zh-CN" sz="1200" i="1" dirty="0" err="1">
                <a:solidFill>
                  <a:srgbClr val="FF0000"/>
                </a:solidFill>
              </a:rPr>
              <a:t>ar</a:t>
            </a:r>
            <a:r>
              <a:rPr lang="en-US" altLang="zh-CN" sz="1200" i="1" dirty="0">
                <a:solidFill>
                  <a:srgbClr val="FF0000"/>
                </a:solidFill>
              </a:rPr>
              <a:t> </a:t>
            </a:r>
            <a:r>
              <a:rPr lang="en-US" altLang="zh-CN" sz="1200" i="1" dirty="0" err="1">
                <a:solidFill>
                  <a:srgbClr val="FF0000"/>
                </a:solidFill>
              </a:rPr>
              <a:t>putea</a:t>
            </a:r>
            <a:r>
              <a:rPr lang="en-US" altLang="zh-CN" sz="1200" i="1" dirty="0">
                <a:solidFill>
                  <a:srgbClr val="FF0000"/>
                </a:solidFill>
              </a:rPr>
              <a:t> fi </a:t>
            </a:r>
            <a:r>
              <a:rPr lang="en-US" altLang="zh-CN" sz="1200" i="1" dirty="0" err="1">
                <a:solidFill>
                  <a:srgbClr val="FF0000"/>
                </a:solidFill>
              </a:rPr>
              <a:t>expusa</a:t>
            </a:r>
            <a:r>
              <a:rPr lang="en-US" altLang="zh-CN" sz="1200" i="1" dirty="0">
                <a:solidFill>
                  <a:srgbClr val="FF0000"/>
                </a:solidFill>
              </a:rPr>
              <a:t>? Sunt </a:t>
            </a:r>
            <a:r>
              <a:rPr lang="en-US" altLang="zh-CN" sz="1200" i="1" dirty="0" err="1">
                <a:solidFill>
                  <a:srgbClr val="FF0000"/>
                </a:solidFill>
              </a:rPr>
              <a:t>nivelurile</a:t>
            </a:r>
            <a:r>
              <a:rPr lang="en-US" altLang="zh-CN" sz="1200" i="1" dirty="0">
                <a:solidFill>
                  <a:srgbClr val="FF0000"/>
                </a:solidFill>
              </a:rPr>
              <a:t> </a:t>
            </a:r>
            <a:r>
              <a:rPr lang="en-US" altLang="zh-CN" sz="1200" i="1" dirty="0" err="1">
                <a:solidFill>
                  <a:srgbClr val="FF0000"/>
                </a:solidFill>
              </a:rPr>
              <a:t>acestora</a:t>
            </a:r>
            <a:r>
              <a:rPr lang="en-US" altLang="zh-CN" sz="1200" i="1" dirty="0">
                <a:solidFill>
                  <a:srgbClr val="FF0000"/>
                </a:solidFill>
              </a:rPr>
              <a:t> </a:t>
            </a:r>
            <a:r>
              <a:rPr lang="en-US" altLang="zh-CN" sz="1200" i="1" dirty="0" err="1">
                <a:solidFill>
                  <a:srgbClr val="FF0000"/>
                </a:solidFill>
              </a:rPr>
              <a:t>acceptabile</a:t>
            </a:r>
            <a:r>
              <a:rPr lang="en-US" altLang="zh-CN" sz="1200" i="1" dirty="0">
                <a:solidFill>
                  <a:srgbClr val="FF0000"/>
                </a:solidFill>
              </a:rPr>
              <a:t>?</a:t>
            </a:r>
            <a:r>
              <a:rPr lang="en-US" altLang="en-US" sz="1200" i="1" dirty="0">
                <a:solidFill>
                  <a:srgbClr val="FF0000"/>
                </a:solidFill>
              </a:rPr>
              <a:t>”</a:t>
            </a:r>
            <a:endParaRPr lang="ro-RO" altLang="en-US" sz="1200" i="1" dirty="0">
              <a:solidFill>
                <a:srgbClr val="FF0000"/>
              </a:solidFill>
            </a:endParaRPr>
          </a:p>
          <a:p>
            <a:pPr algn="just">
              <a:lnSpc>
                <a:spcPct val="90000"/>
              </a:lnSpc>
              <a:spcBef>
                <a:spcPct val="0"/>
              </a:spcBef>
            </a:pPr>
            <a:endParaRPr lang="en-US" altLang="zh-CN" sz="1200" i="1" dirty="0">
              <a:solidFill>
                <a:srgbClr val="FF0000"/>
              </a:solidFill>
            </a:endParaRPr>
          </a:p>
          <a:p>
            <a:pPr algn="just">
              <a:lnSpc>
                <a:spcPct val="90000"/>
              </a:lnSpc>
              <a:spcBef>
                <a:spcPct val="0"/>
              </a:spcBef>
            </a:pPr>
            <a:r>
              <a:rPr lang="en-US" altLang="zh-CN" sz="1200" dirty="0"/>
              <a:t>ACESTEA sunt </a:t>
            </a:r>
            <a:r>
              <a:rPr lang="en-US" altLang="zh-CN" sz="1200" dirty="0" err="1"/>
              <a:t>argumente</a:t>
            </a:r>
            <a:r>
              <a:rPr lang="en-US" altLang="zh-CN" sz="1200" dirty="0"/>
              <a:t> </a:t>
            </a:r>
            <a:r>
              <a:rPr lang="en-US" altLang="zh-CN" sz="1200" dirty="0" err="1"/>
              <a:t>pentru</a:t>
            </a:r>
            <a:r>
              <a:rPr lang="en-US" altLang="zh-CN" sz="1200" dirty="0"/>
              <a:t> </a:t>
            </a:r>
            <a:r>
              <a:rPr lang="en-US" altLang="zh-CN" sz="1200" dirty="0" err="1"/>
              <a:t>necesitatea</a:t>
            </a:r>
            <a:r>
              <a:rPr lang="en-US" altLang="zh-CN" sz="1200" dirty="0"/>
              <a:t> </a:t>
            </a:r>
            <a:r>
              <a:rPr lang="en-US" altLang="zh-CN" sz="1200" dirty="0" err="1"/>
              <a:t>unei</a:t>
            </a:r>
            <a:r>
              <a:rPr lang="en-US" altLang="zh-CN" sz="1200" dirty="0"/>
              <a:t> </a:t>
            </a:r>
            <a:r>
              <a:rPr lang="en-US" altLang="zh-CN" sz="1200" dirty="0" err="1"/>
              <a:t>metodologii</a:t>
            </a:r>
            <a:r>
              <a:rPr lang="en-US" altLang="zh-CN" sz="1200" dirty="0"/>
              <a:t> care include </a:t>
            </a:r>
            <a:r>
              <a:rPr lang="en-US" altLang="zh-CN" sz="1200" dirty="0" err="1"/>
              <a:t>analiza</a:t>
            </a:r>
            <a:r>
              <a:rPr lang="en-US" altLang="zh-CN" sz="1200" dirty="0"/>
              <a:t> </a:t>
            </a:r>
            <a:r>
              <a:rPr lang="en-US" altLang="zh-CN" sz="1200" dirty="0" err="1"/>
              <a:t>riscului</a:t>
            </a:r>
            <a:r>
              <a:rPr lang="en-US" altLang="zh-CN" sz="1200" dirty="0"/>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28</a:t>
            </a:fld>
            <a:endParaRPr lang="en-GB"/>
          </a:p>
        </p:txBody>
      </p:sp>
    </p:spTree>
    <p:extLst>
      <p:ext uri="{BB962C8B-B14F-4D97-AF65-F5344CB8AC3E}">
        <p14:creationId xmlns:p14="http://schemas.microsoft.com/office/powerpoint/2010/main" val="4093414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MEHARI</a:t>
            </a:r>
            <a:br>
              <a:rPr lang="en-US" altLang="zh-CN" sz="1200" dirty="0"/>
            </a:br>
            <a:r>
              <a:rPr lang="en-US" altLang="zh-CN" sz="1200" dirty="0"/>
              <a:t>Analiza </a:t>
            </a:r>
            <a:r>
              <a:rPr lang="en-US" altLang="zh-CN" sz="1200" dirty="0" err="1"/>
              <a:t>mizelor</a:t>
            </a:r>
            <a:r>
              <a:rPr lang="en-US" altLang="zh-CN" sz="1200" dirty="0"/>
              <a:t> de Securitate</a:t>
            </a:r>
            <a:endParaRPr lang="ro-RO" altLang="zh-CN" sz="1200" dirty="0"/>
          </a:p>
          <a:p>
            <a:endParaRPr lang="ro-RO" sz="1200" dirty="0"/>
          </a:p>
          <a:p>
            <a:endParaRPr lang="ro-RO" sz="1200" dirty="0"/>
          </a:p>
          <a:p>
            <a:pPr algn="just">
              <a:lnSpc>
                <a:spcPct val="90000"/>
              </a:lnSpc>
              <a:spcBef>
                <a:spcPct val="0"/>
              </a:spcBef>
            </a:pPr>
            <a:r>
              <a:rPr lang="en-US" altLang="zh-CN" sz="1200" dirty="0" err="1"/>
              <a:t>Indiferent</a:t>
            </a:r>
            <a:r>
              <a:rPr lang="en-US" altLang="zh-CN" sz="1200" dirty="0"/>
              <a:t> care </a:t>
            </a:r>
            <a:r>
              <a:rPr lang="en-US" altLang="zh-CN" sz="1200" dirty="0" err="1"/>
              <a:t>ar</a:t>
            </a:r>
            <a:r>
              <a:rPr lang="en-US" altLang="zh-CN" sz="1200" dirty="0"/>
              <a:t> fi </a:t>
            </a:r>
            <a:r>
              <a:rPr lang="en-US" altLang="zh-CN" sz="1200" dirty="0" err="1"/>
              <a:t>orientarile</a:t>
            </a:r>
            <a:r>
              <a:rPr lang="en-US" altLang="zh-CN" sz="1200" dirty="0"/>
              <a:t> </a:t>
            </a:r>
            <a:r>
              <a:rPr lang="en-US" altLang="zh-CN" sz="1200" dirty="0" err="1"/>
              <a:t>politicii</a:t>
            </a:r>
            <a:r>
              <a:rPr lang="en-US" altLang="zh-CN" sz="1200" dirty="0"/>
              <a:t> de </a:t>
            </a:r>
            <a:r>
              <a:rPr lang="en-US" altLang="zh-CN" sz="1200" dirty="0" err="1"/>
              <a:t>securitate</a:t>
            </a:r>
            <a:r>
              <a:rPr lang="en-US" altLang="zh-CN" sz="1200" dirty="0"/>
              <a:t>, </a:t>
            </a:r>
            <a:r>
              <a:rPr lang="en-US" altLang="zh-CN" sz="1200" dirty="0" err="1"/>
              <a:t>exista</a:t>
            </a:r>
            <a:r>
              <a:rPr lang="en-US" altLang="zh-CN" sz="1200" dirty="0"/>
              <a:t> un </a:t>
            </a:r>
            <a:r>
              <a:rPr lang="en-US" altLang="zh-CN" sz="1200" dirty="0" err="1"/>
              <a:t>principiu</a:t>
            </a:r>
            <a:r>
              <a:rPr lang="en-US" altLang="zh-CN" sz="1200" dirty="0"/>
              <a:t> </a:t>
            </a:r>
            <a:r>
              <a:rPr lang="en-US" altLang="zh-CN" sz="1200" dirty="0" err="1"/>
              <a:t>asupra</a:t>
            </a:r>
            <a:r>
              <a:rPr lang="en-US" altLang="zh-CN" sz="1200" dirty="0"/>
              <a:t> </a:t>
            </a:r>
            <a:r>
              <a:rPr lang="en-US" altLang="zh-CN" sz="1200" dirty="0" err="1"/>
              <a:t>caruia</a:t>
            </a:r>
            <a:r>
              <a:rPr lang="en-US" altLang="zh-CN" sz="1200" dirty="0"/>
              <a:t> </a:t>
            </a:r>
            <a:r>
              <a:rPr lang="en-US" altLang="zh-CN" sz="1200" dirty="0" err="1"/>
              <a:t>toti</a:t>
            </a:r>
            <a:r>
              <a:rPr lang="en-US" altLang="zh-CN" sz="1200" dirty="0"/>
              <a:t> </a:t>
            </a:r>
            <a:r>
              <a:rPr lang="en-US" altLang="zh-CN" sz="1200" dirty="0" err="1"/>
              <a:t>managerii</a:t>
            </a:r>
            <a:r>
              <a:rPr lang="en-US" altLang="zh-CN" sz="1200" dirty="0"/>
              <a:t> sunt de </a:t>
            </a:r>
            <a:r>
              <a:rPr lang="en-US" altLang="zh-CN" sz="1200" dirty="0" err="1"/>
              <a:t>acord</a:t>
            </a:r>
            <a:r>
              <a:rPr lang="en-US" altLang="zh-CN" sz="1200" dirty="0"/>
              <a:t>: </a:t>
            </a:r>
            <a:r>
              <a:rPr lang="en-US" altLang="en-US" sz="1200" i="1" dirty="0">
                <a:solidFill>
                  <a:srgbClr val="C00000"/>
                </a:solidFill>
              </a:rPr>
              <a:t>“</a:t>
            </a:r>
            <a:r>
              <a:rPr lang="en-US" altLang="zh-CN" sz="1200" i="1" dirty="0" err="1">
                <a:solidFill>
                  <a:srgbClr val="C00000"/>
                </a:solidFill>
              </a:rPr>
              <a:t>trebuie</a:t>
            </a:r>
            <a:r>
              <a:rPr lang="en-US" altLang="zh-CN" sz="1200" i="1" dirty="0">
                <a:solidFill>
                  <a:srgbClr val="C00000"/>
                </a:solidFill>
              </a:rPr>
              <a:t> </a:t>
            </a:r>
            <a:r>
              <a:rPr lang="en-US" altLang="zh-CN" sz="1200" i="1" dirty="0" err="1">
                <a:solidFill>
                  <a:srgbClr val="C00000"/>
                </a:solidFill>
              </a:rPr>
              <a:t>sa</a:t>
            </a:r>
            <a:r>
              <a:rPr lang="en-US" altLang="zh-CN" sz="1200" i="1" dirty="0">
                <a:solidFill>
                  <a:srgbClr val="C00000"/>
                </a:solidFill>
              </a:rPr>
              <a:t> </a:t>
            </a:r>
            <a:r>
              <a:rPr lang="en-US" altLang="zh-CN" sz="1200" i="1" dirty="0" err="1">
                <a:solidFill>
                  <a:srgbClr val="C00000"/>
                </a:solidFill>
              </a:rPr>
              <a:t>existe</a:t>
            </a:r>
            <a:r>
              <a:rPr lang="en-US" altLang="zh-CN" sz="1200" i="1" dirty="0">
                <a:solidFill>
                  <a:srgbClr val="C00000"/>
                </a:solidFill>
              </a:rPr>
              <a:t> un </a:t>
            </a:r>
            <a:r>
              <a:rPr lang="en-US" altLang="zh-CN" sz="1200" i="1" dirty="0" err="1">
                <a:solidFill>
                  <a:srgbClr val="C00000"/>
                </a:solidFill>
              </a:rPr>
              <a:t>echilibru</a:t>
            </a:r>
            <a:r>
              <a:rPr lang="en-US" altLang="zh-CN" sz="1200" i="1" dirty="0">
                <a:solidFill>
                  <a:srgbClr val="C00000"/>
                </a:solidFill>
              </a:rPr>
              <a:t> just </a:t>
            </a:r>
            <a:r>
              <a:rPr lang="en-US" altLang="zh-CN" sz="1200" i="1" dirty="0" err="1">
                <a:solidFill>
                  <a:srgbClr val="C00000"/>
                </a:solidFill>
              </a:rPr>
              <a:t>intre</a:t>
            </a:r>
            <a:r>
              <a:rPr lang="en-US" altLang="zh-CN" sz="1200" i="1" dirty="0">
                <a:solidFill>
                  <a:srgbClr val="C00000"/>
                </a:solidFill>
              </a:rPr>
              <a:t> </a:t>
            </a:r>
            <a:r>
              <a:rPr lang="en-US" altLang="zh-CN" sz="1200" i="1" dirty="0" err="1">
                <a:solidFill>
                  <a:srgbClr val="C00000"/>
                </a:solidFill>
              </a:rPr>
              <a:t>investitiile</a:t>
            </a:r>
            <a:r>
              <a:rPr lang="en-US" altLang="zh-CN" sz="1200" i="1" dirty="0">
                <a:solidFill>
                  <a:srgbClr val="C00000"/>
                </a:solidFill>
              </a:rPr>
              <a:t> in </a:t>
            </a:r>
            <a:r>
              <a:rPr lang="en-US" altLang="zh-CN" sz="1200" i="1" dirty="0" err="1">
                <a:solidFill>
                  <a:srgbClr val="C00000"/>
                </a:solidFill>
              </a:rPr>
              <a:t>securitate</a:t>
            </a:r>
            <a:r>
              <a:rPr lang="en-US" altLang="zh-CN" sz="1200" i="1" dirty="0">
                <a:solidFill>
                  <a:srgbClr val="C00000"/>
                </a:solidFill>
              </a:rPr>
              <a:t> </a:t>
            </a:r>
            <a:r>
              <a:rPr lang="en-US" altLang="zh-CN" sz="1200" i="1" dirty="0" err="1">
                <a:solidFill>
                  <a:srgbClr val="C00000"/>
                </a:solidFill>
              </a:rPr>
              <a:t>si</a:t>
            </a:r>
            <a:r>
              <a:rPr lang="en-US" altLang="zh-CN" sz="1200" i="1" dirty="0">
                <a:solidFill>
                  <a:srgbClr val="C00000"/>
                </a:solidFill>
              </a:rPr>
              <a:t> </a:t>
            </a:r>
            <a:r>
              <a:rPr lang="en-US" altLang="zh-CN" sz="1200" i="1" dirty="0" err="1">
                <a:solidFill>
                  <a:srgbClr val="C00000"/>
                </a:solidFill>
              </a:rPr>
              <a:t>importanta</a:t>
            </a:r>
            <a:r>
              <a:rPr lang="en-US" altLang="zh-CN" sz="1200" i="1" dirty="0">
                <a:solidFill>
                  <a:srgbClr val="C00000"/>
                </a:solidFill>
              </a:rPr>
              <a:t> </a:t>
            </a:r>
            <a:r>
              <a:rPr lang="en-US" altLang="zh-CN" sz="1200" i="1" dirty="0" err="1">
                <a:solidFill>
                  <a:srgbClr val="C00000"/>
                </a:solidFill>
              </a:rPr>
              <a:t>mizelor</a:t>
            </a:r>
            <a:r>
              <a:rPr lang="en-US" altLang="zh-CN" sz="1200" i="1" dirty="0">
                <a:solidFill>
                  <a:srgbClr val="C00000"/>
                </a:solidFill>
              </a:rPr>
              <a:t> de </a:t>
            </a:r>
            <a:r>
              <a:rPr lang="en-US" altLang="zh-CN" sz="1200" i="1" dirty="0" err="1">
                <a:solidFill>
                  <a:srgbClr val="C00000"/>
                </a:solidFill>
              </a:rPr>
              <a:t>securitate</a:t>
            </a:r>
            <a:r>
              <a:rPr lang="en-US" altLang="en-US" sz="1200" i="1" dirty="0">
                <a:solidFill>
                  <a:srgbClr val="C00000"/>
                </a:solidFill>
              </a:rPr>
              <a:t>”</a:t>
            </a:r>
            <a:r>
              <a:rPr lang="en-US" altLang="ja-JP" sz="1200" i="1" dirty="0"/>
              <a:t>.</a:t>
            </a:r>
          </a:p>
          <a:p>
            <a:pPr algn="just">
              <a:lnSpc>
                <a:spcPct val="90000"/>
              </a:lnSpc>
              <a:spcBef>
                <a:spcPct val="0"/>
              </a:spcBef>
            </a:pPr>
            <a:r>
              <a:rPr lang="en-US" altLang="zh-CN" sz="1200" dirty="0" err="1"/>
              <a:t>Intelegerea</a:t>
            </a:r>
            <a:r>
              <a:rPr lang="en-US" altLang="zh-CN" sz="1200" dirty="0"/>
              <a:t> </a:t>
            </a:r>
            <a:r>
              <a:rPr lang="en-US" altLang="zh-CN" sz="1200" dirty="0" err="1"/>
              <a:t>corespunzatoare</a:t>
            </a:r>
            <a:r>
              <a:rPr lang="en-US" altLang="zh-CN" sz="1200" dirty="0"/>
              <a:t> a </a:t>
            </a:r>
            <a:r>
              <a:rPr lang="en-US" altLang="zh-CN" sz="1200" dirty="0" err="1"/>
              <a:t>mizelor</a:t>
            </a:r>
            <a:r>
              <a:rPr lang="en-US" altLang="zh-CN" sz="1200" dirty="0"/>
              <a:t> de </a:t>
            </a:r>
            <a:r>
              <a:rPr lang="en-US" altLang="zh-CN" sz="1200" dirty="0" err="1"/>
              <a:t>securitate</a:t>
            </a:r>
            <a:r>
              <a:rPr lang="en-US" altLang="zh-CN" sz="1200" dirty="0"/>
              <a:t> </a:t>
            </a:r>
            <a:r>
              <a:rPr lang="en-US" altLang="zh-CN" sz="1200" dirty="0" err="1"/>
              <a:t>este</a:t>
            </a:r>
            <a:r>
              <a:rPr lang="en-US" altLang="zh-CN" sz="1200" dirty="0"/>
              <a:t> </a:t>
            </a:r>
            <a:r>
              <a:rPr lang="en-US" altLang="zh-CN" sz="1200" dirty="0" err="1"/>
              <a:t>fundamentala</a:t>
            </a:r>
            <a:r>
              <a:rPr lang="en-US" altLang="zh-CN" sz="1200" dirty="0"/>
              <a:t> </a:t>
            </a:r>
            <a:r>
              <a:rPr lang="en-US" altLang="zh-CN" sz="1200" dirty="0" err="1"/>
              <a:t>iar</a:t>
            </a:r>
            <a:r>
              <a:rPr lang="en-US" altLang="zh-CN" sz="1200" dirty="0"/>
              <a:t> </a:t>
            </a:r>
            <a:r>
              <a:rPr lang="en-US" altLang="zh-CN" sz="1200" dirty="0" err="1"/>
              <a:t>analiza</a:t>
            </a:r>
            <a:r>
              <a:rPr lang="en-US" altLang="zh-CN" sz="1200" dirty="0"/>
              <a:t> </a:t>
            </a:r>
            <a:r>
              <a:rPr lang="en-US" altLang="zh-CN" sz="1200" dirty="0" err="1"/>
              <a:t>acestora</a:t>
            </a:r>
            <a:r>
              <a:rPr lang="en-US" altLang="zh-CN" sz="1200" dirty="0"/>
              <a:t> </a:t>
            </a:r>
            <a:r>
              <a:rPr lang="en-US" altLang="zh-CN" sz="1200" dirty="0" err="1"/>
              <a:t>merita</a:t>
            </a:r>
            <a:r>
              <a:rPr lang="en-US" altLang="zh-CN" sz="1200" dirty="0"/>
              <a:t> un </a:t>
            </a:r>
            <a:r>
              <a:rPr lang="en-US" altLang="zh-CN" sz="1200" dirty="0" err="1"/>
              <a:t>nivel</a:t>
            </a:r>
            <a:r>
              <a:rPr lang="en-US" altLang="zh-CN" sz="1200" dirty="0"/>
              <a:t> </a:t>
            </a:r>
            <a:r>
              <a:rPr lang="en-US" altLang="zh-CN" sz="1200" dirty="0" err="1"/>
              <a:t>ridicat</a:t>
            </a:r>
            <a:r>
              <a:rPr lang="en-US" altLang="zh-CN" sz="1200" dirty="0"/>
              <a:t> al </a:t>
            </a:r>
            <a:r>
              <a:rPr lang="en-US" altLang="zh-CN" sz="1200" dirty="0" err="1"/>
              <a:t>prioritatii</a:t>
            </a:r>
            <a:r>
              <a:rPr lang="en-US" altLang="zh-CN" sz="1200" dirty="0"/>
              <a:t> </a:t>
            </a:r>
            <a:r>
              <a:rPr lang="en-US" altLang="zh-CN" sz="1200" dirty="0" err="1"/>
              <a:t>si</a:t>
            </a:r>
            <a:r>
              <a:rPr lang="en-US" altLang="zh-CN" sz="1200" dirty="0"/>
              <a:t> o </a:t>
            </a:r>
            <a:r>
              <a:rPr lang="en-US" altLang="zh-CN" sz="1200" dirty="0" err="1"/>
              <a:t>metoda</a:t>
            </a:r>
            <a:r>
              <a:rPr lang="en-US" altLang="zh-CN" sz="1200" dirty="0"/>
              <a:t> de </a:t>
            </a:r>
            <a:r>
              <a:rPr lang="en-US" altLang="zh-CN" sz="1200" dirty="0" err="1"/>
              <a:t>evaluare</a:t>
            </a:r>
            <a:r>
              <a:rPr lang="en-US" altLang="zh-CN" sz="1200" dirty="0"/>
              <a:t> stricta </a:t>
            </a:r>
            <a:r>
              <a:rPr lang="en-US" altLang="zh-CN" sz="1200" dirty="0" err="1"/>
              <a:t>si</a:t>
            </a:r>
            <a:r>
              <a:rPr lang="en-US" altLang="zh-CN" sz="1200" dirty="0"/>
              <a:t> </a:t>
            </a:r>
            <a:r>
              <a:rPr lang="en-US" altLang="zh-CN" sz="1200" dirty="0" err="1"/>
              <a:t>structurata</a:t>
            </a:r>
            <a:r>
              <a:rPr lang="en-US" altLang="zh-CN" sz="1200" dirty="0"/>
              <a:t>.</a:t>
            </a:r>
          </a:p>
          <a:p>
            <a:pPr algn="just">
              <a:lnSpc>
                <a:spcPct val="90000"/>
              </a:lnSpc>
              <a:spcBef>
                <a:spcPct val="0"/>
              </a:spcBef>
            </a:pPr>
            <a:r>
              <a:rPr lang="en-US" altLang="zh-CN" sz="1200" dirty="0" err="1"/>
              <a:t>Scopul</a:t>
            </a:r>
            <a:r>
              <a:rPr lang="en-US" altLang="zh-CN" sz="1200" dirty="0"/>
              <a:t> </a:t>
            </a:r>
            <a:r>
              <a:rPr lang="en-US" altLang="zh-CN" sz="1200" dirty="0" err="1"/>
              <a:t>acestei</a:t>
            </a:r>
            <a:r>
              <a:rPr lang="en-US" altLang="zh-CN" sz="1200" dirty="0"/>
              <a:t> </a:t>
            </a:r>
            <a:r>
              <a:rPr lang="en-US" altLang="zh-CN" sz="1200" dirty="0" err="1"/>
              <a:t>analize</a:t>
            </a:r>
            <a:r>
              <a:rPr lang="en-US" altLang="zh-CN" sz="1200" dirty="0"/>
              <a:t> </a:t>
            </a:r>
            <a:r>
              <a:rPr lang="en-US" altLang="zh-CN" sz="1200" dirty="0" err="1"/>
              <a:t>este</a:t>
            </a:r>
            <a:r>
              <a:rPr lang="en-US" altLang="zh-CN" sz="1200" dirty="0"/>
              <a:t> de a </a:t>
            </a:r>
            <a:r>
              <a:rPr lang="en-US" altLang="zh-CN" sz="1200" dirty="0" err="1"/>
              <a:t>raspunde</a:t>
            </a:r>
            <a:r>
              <a:rPr lang="en-US" altLang="zh-CN" sz="1200" dirty="0"/>
              <a:t> la </a:t>
            </a:r>
            <a:r>
              <a:rPr lang="en-US" altLang="zh-CN" sz="1200" dirty="0" err="1"/>
              <a:t>dubla</a:t>
            </a:r>
            <a:r>
              <a:rPr lang="en-US" altLang="zh-CN" sz="1200" dirty="0"/>
              <a:t> </a:t>
            </a:r>
            <a:r>
              <a:rPr lang="en-US" altLang="zh-CN" sz="1200" dirty="0" err="1"/>
              <a:t>intrebare</a:t>
            </a:r>
            <a:r>
              <a:rPr lang="en-US" altLang="zh-CN" sz="1200" dirty="0"/>
              <a:t>:</a:t>
            </a:r>
          </a:p>
          <a:p>
            <a:pPr algn="ctr">
              <a:lnSpc>
                <a:spcPct val="90000"/>
              </a:lnSpc>
              <a:spcBef>
                <a:spcPct val="0"/>
              </a:spcBef>
              <a:buFontTx/>
              <a:buNone/>
            </a:pPr>
            <a:r>
              <a:rPr lang="en-US" altLang="en-US" sz="1200" i="1" dirty="0">
                <a:solidFill>
                  <a:srgbClr val="C00000"/>
                </a:solidFill>
              </a:rPr>
              <a:t>“</a:t>
            </a:r>
            <a:r>
              <a:rPr lang="en-US" altLang="zh-CN" sz="1200" i="1" dirty="0">
                <a:solidFill>
                  <a:srgbClr val="C00000"/>
                </a:solidFill>
              </a:rPr>
              <a:t>Ce s-</a:t>
            </a:r>
            <a:r>
              <a:rPr lang="en-US" altLang="zh-CN" sz="1200" i="1" dirty="0" err="1">
                <a:solidFill>
                  <a:srgbClr val="C00000"/>
                </a:solidFill>
              </a:rPr>
              <a:t>ar</a:t>
            </a:r>
            <a:r>
              <a:rPr lang="en-US" altLang="zh-CN" sz="1200" i="1" dirty="0">
                <a:solidFill>
                  <a:srgbClr val="C00000"/>
                </a:solidFill>
              </a:rPr>
              <a:t> </a:t>
            </a:r>
            <a:r>
              <a:rPr lang="en-US" altLang="zh-CN" sz="1200" i="1" dirty="0" err="1">
                <a:solidFill>
                  <a:srgbClr val="C00000"/>
                </a:solidFill>
              </a:rPr>
              <a:t>putea</a:t>
            </a:r>
            <a:r>
              <a:rPr lang="en-US" altLang="zh-CN" sz="1200" i="1" dirty="0">
                <a:solidFill>
                  <a:srgbClr val="C00000"/>
                </a:solidFill>
              </a:rPr>
              <a:t> </a:t>
            </a:r>
            <a:r>
              <a:rPr lang="en-US" altLang="zh-CN" sz="1200" i="1" dirty="0" err="1">
                <a:solidFill>
                  <a:srgbClr val="C00000"/>
                </a:solidFill>
              </a:rPr>
              <a:t>intampla</a:t>
            </a:r>
            <a:r>
              <a:rPr lang="en-US" altLang="zh-CN" sz="1200" i="1" dirty="0">
                <a:solidFill>
                  <a:srgbClr val="C00000"/>
                </a:solidFill>
              </a:rPr>
              <a:t>, </a:t>
            </a:r>
            <a:r>
              <a:rPr lang="en-US" altLang="zh-CN" sz="1200" i="1" dirty="0" err="1">
                <a:solidFill>
                  <a:srgbClr val="C00000"/>
                </a:solidFill>
              </a:rPr>
              <a:t>si</a:t>
            </a:r>
            <a:r>
              <a:rPr lang="en-US" altLang="zh-CN" sz="1200" i="1" dirty="0">
                <a:solidFill>
                  <a:srgbClr val="C00000"/>
                </a:solidFill>
              </a:rPr>
              <a:t> </a:t>
            </a:r>
            <a:r>
              <a:rPr lang="en-US" altLang="zh-CN" sz="1200" i="1" dirty="0" err="1">
                <a:solidFill>
                  <a:srgbClr val="C00000"/>
                </a:solidFill>
              </a:rPr>
              <a:t>daca</a:t>
            </a:r>
            <a:r>
              <a:rPr lang="en-US" altLang="zh-CN" sz="1200" i="1" dirty="0">
                <a:solidFill>
                  <a:srgbClr val="C00000"/>
                </a:solidFill>
              </a:rPr>
              <a:t> s-</a:t>
            </a:r>
            <a:r>
              <a:rPr lang="en-US" altLang="zh-CN" sz="1200" i="1" dirty="0" err="1">
                <a:solidFill>
                  <a:srgbClr val="C00000"/>
                </a:solidFill>
              </a:rPr>
              <a:t>ar</a:t>
            </a:r>
            <a:r>
              <a:rPr lang="en-US" altLang="zh-CN" sz="1200" i="1" dirty="0">
                <a:solidFill>
                  <a:srgbClr val="C00000"/>
                </a:solidFill>
              </a:rPr>
              <a:t> </a:t>
            </a:r>
            <a:r>
              <a:rPr lang="en-US" altLang="zh-CN" sz="1200" i="1" dirty="0" err="1">
                <a:solidFill>
                  <a:srgbClr val="C00000"/>
                </a:solidFill>
              </a:rPr>
              <a:t>intampla</a:t>
            </a:r>
            <a:r>
              <a:rPr lang="en-US" altLang="zh-CN" sz="1200" i="1" dirty="0">
                <a:solidFill>
                  <a:srgbClr val="C00000"/>
                </a:solidFill>
              </a:rPr>
              <a:t>, </a:t>
            </a:r>
            <a:r>
              <a:rPr lang="en-US" altLang="zh-CN" sz="1200" i="1" dirty="0" err="1">
                <a:solidFill>
                  <a:srgbClr val="C00000"/>
                </a:solidFill>
              </a:rPr>
              <a:t>ar</a:t>
            </a:r>
            <a:r>
              <a:rPr lang="en-US" altLang="zh-CN" sz="1200" i="1" dirty="0">
                <a:solidFill>
                  <a:srgbClr val="C00000"/>
                </a:solidFill>
              </a:rPr>
              <a:t> fi </a:t>
            </a:r>
            <a:r>
              <a:rPr lang="en-US" altLang="zh-CN" sz="1200" i="1" dirty="0" err="1">
                <a:solidFill>
                  <a:srgbClr val="C00000"/>
                </a:solidFill>
              </a:rPr>
              <a:t>grav</a:t>
            </a:r>
            <a:r>
              <a:rPr lang="en-US" altLang="zh-CN" sz="1200" i="1" dirty="0">
                <a:solidFill>
                  <a:srgbClr val="C00000"/>
                </a:solidFill>
              </a:rPr>
              <a:t>?</a:t>
            </a:r>
            <a:r>
              <a:rPr lang="en-US" altLang="en-US" sz="1200" i="1" dirty="0">
                <a:solidFill>
                  <a:srgbClr val="C00000"/>
                </a:solidFill>
              </a:rPr>
              <a:t>”</a:t>
            </a:r>
            <a:endParaRPr lang="en-US" altLang="zh-CN" sz="1200" i="1" dirty="0">
              <a:solidFill>
                <a:srgbClr val="C00000"/>
              </a:solidFill>
            </a:endParaRPr>
          </a:p>
          <a:p>
            <a:pPr algn="just">
              <a:lnSpc>
                <a:spcPct val="90000"/>
              </a:lnSpc>
              <a:spcBef>
                <a:spcPct val="0"/>
              </a:spcBef>
            </a:pPr>
            <a:r>
              <a:rPr lang="en-US" altLang="zh-CN" sz="1200" dirty="0" err="1"/>
              <a:t>Acest</a:t>
            </a:r>
            <a:r>
              <a:rPr lang="en-US" altLang="zh-CN" sz="1200" dirty="0"/>
              <a:t> </a:t>
            </a:r>
            <a:r>
              <a:rPr lang="en-US" altLang="zh-CN" sz="1200" dirty="0" err="1"/>
              <a:t>lucru</a:t>
            </a:r>
            <a:r>
              <a:rPr lang="en-US" altLang="zh-CN" sz="1200" dirty="0"/>
              <a:t> ne </a:t>
            </a:r>
            <a:r>
              <a:rPr lang="en-US" altLang="zh-CN" sz="1200" dirty="0" err="1"/>
              <a:t>arata</a:t>
            </a:r>
            <a:r>
              <a:rPr lang="en-US" altLang="zh-CN" sz="1200" dirty="0"/>
              <a:t> ca, in </a:t>
            </a:r>
            <a:r>
              <a:rPr lang="en-US" altLang="zh-CN" sz="1200" dirty="0" err="1"/>
              <a:t>domeniul</a:t>
            </a:r>
            <a:r>
              <a:rPr lang="en-US" altLang="zh-CN" sz="1200" dirty="0"/>
              <a:t> </a:t>
            </a:r>
            <a:r>
              <a:rPr lang="en-US" altLang="zh-CN" sz="1200" dirty="0" err="1"/>
              <a:t>securitatii</a:t>
            </a:r>
            <a:r>
              <a:rPr lang="en-US" altLang="zh-CN" sz="1200" dirty="0"/>
              <a:t>, </a:t>
            </a:r>
            <a:r>
              <a:rPr lang="en-US" altLang="zh-CN" sz="1200" dirty="0" err="1"/>
              <a:t>mizele</a:t>
            </a:r>
            <a:r>
              <a:rPr lang="en-US" altLang="zh-CN" sz="1200" dirty="0"/>
              <a:t> sunt considerate ca </a:t>
            </a:r>
            <a:r>
              <a:rPr lang="en-US" altLang="zh-CN" sz="1200" dirty="0" err="1"/>
              <a:t>fiind</a:t>
            </a:r>
            <a:r>
              <a:rPr lang="en-US" altLang="zh-CN" sz="1200" dirty="0"/>
              <a:t> </a:t>
            </a:r>
            <a:r>
              <a:rPr lang="en-US" altLang="zh-CN" sz="1200" dirty="0" err="1"/>
              <a:t>consecintele</a:t>
            </a:r>
            <a:r>
              <a:rPr lang="en-US" altLang="zh-CN" sz="1200" dirty="0"/>
              <a:t> </a:t>
            </a:r>
            <a:r>
              <a:rPr lang="en-US" altLang="zh-CN" sz="1200" dirty="0" err="1"/>
              <a:t>evenimentelor</a:t>
            </a:r>
            <a:r>
              <a:rPr lang="en-US" altLang="zh-CN" sz="1200" dirty="0"/>
              <a:t> care </a:t>
            </a:r>
            <a:r>
              <a:rPr lang="en-US" altLang="zh-CN" sz="1200" dirty="0" err="1"/>
              <a:t>deranjeaza</a:t>
            </a:r>
            <a:r>
              <a:rPr lang="en-US" altLang="zh-CN" sz="1200" dirty="0"/>
              <a:t> </a:t>
            </a:r>
            <a:r>
              <a:rPr lang="en-US" altLang="zh-CN" sz="1200" dirty="0" err="1"/>
              <a:t>operatiunile</a:t>
            </a:r>
            <a:r>
              <a:rPr lang="en-US" altLang="zh-CN" sz="1200" dirty="0"/>
              <a:t> </a:t>
            </a:r>
            <a:r>
              <a:rPr lang="en-US" altLang="zh-CN" sz="1200" dirty="0" err="1"/>
              <a:t>planificate</a:t>
            </a:r>
            <a:r>
              <a:rPr lang="en-US" altLang="zh-CN" sz="1200" dirty="0"/>
              <a:t> ale </a:t>
            </a:r>
            <a:r>
              <a:rPr lang="en-US" altLang="zh-CN" sz="1200" dirty="0" err="1"/>
              <a:t>unei</a:t>
            </a:r>
            <a:r>
              <a:rPr lang="en-US" altLang="zh-CN" sz="1200" dirty="0"/>
              <a:t> </a:t>
            </a:r>
            <a:r>
              <a:rPr lang="en-US" altLang="zh-CN" sz="1200" dirty="0" err="1"/>
              <a:t>organizatii</a:t>
            </a:r>
            <a:r>
              <a:rPr lang="en-US" altLang="zh-CN" sz="1200" dirty="0"/>
              <a:t>.</a:t>
            </a:r>
          </a:p>
          <a:p>
            <a:pPr algn="just">
              <a:lnSpc>
                <a:spcPct val="90000"/>
              </a:lnSpc>
            </a:pPr>
            <a:endParaRPr lang="en-US" altLang="zh-CN" sz="1400" dirty="0"/>
          </a:p>
          <a:p>
            <a:pPr algn="r">
              <a:lnSpc>
                <a:spcPct val="90000"/>
              </a:lnSpc>
              <a:buFontTx/>
              <a:buNone/>
            </a:pPr>
            <a:r>
              <a:rPr lang="en-US" altLang="zh-CN" sz="1050" i="1" dirty="0"/>
              <a:t>Modul de </a:t>
            </a:r>
            <a:r>
              <a:rPr lang="en-US" altLang="zh-CN" sz="1050" i="1" dirty="0" err="1"/>
              <a:t>analiza</a:t>
            </a:r>
            <a:r>
              <a:rPr lang="en-US" altLang="zh-CN" sz="1050" i="1" dirty="0"/>
              <a:t> Mehari: </a:t>
            </a:r>
            <a:r>
              <a:rPr lang="en-US" altLang="en-US" sz="1050" i="1" dirty="0"/>
              <a:t>“</a:t>
            </a:r>
            <a:r>
              <a:rPr lang="en-US" altLang="zh-CN" sz="1050" i="1" dirty="0"/>
              <a:t>Analiza </a:t>
            </a:r>
            <a:r>
              <a:rPr lang="en-US" altLang="zh-CN" sz="1050" i="1" dirty="0" err="1"/>
              <a:t>mizelor</a:t>
            </a:r>
            <a:r>
              <a:rPr lang="en-US" altLang="zh-CN" sz="1050" i="1" dirty="0"/>
              <a:t> </a:t>
            </a:r>
            <a:r>
              <a:rPr lang="en-US" altLang="zh-CN" sz="1050" i="1" dirty="0" err="1"/>
              <a:t>si</a:t>
            </a:r>
            <a:r>
              <a:rPr lang="en-US" altLang="zh-CN" sz="1050" i="1" dirty="0"/>
              <a:t> </a:t>
            </a:r>
            <a:r>
              <a:rPr lang="en-US" altLang="zh-CN" sz="1050" i="1" dirty="0" err="1"/>
              <a:t>clasificare</a:t>
            </a:r>
            <a:r>
              <a:rPr lang="en-US" altLang="en-US" sz="1200" i="1" dirty="0"/>
              <a:t>”</a:t>
            </a:r>
            <a:r>
              <a:rPr lang="en-US" altLang="zh-CN" sz="1200" i="1" dirty="0"/>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29</a:t>
            </a:fld>
            <a:endParaRPr lang="en-GB"/>
          </a:p>
        </p:txBody>
      </p:sp>
    </p:spTree>
    <p:extLst>
      <p:ext uri="{BB962C8B-B14F-4D97-AF65-F5344CB8AC3E}">
        <p14:creationId xmlns:p14="http://schemas.microsoft.com/office/powerpoint/2010/main" val="4095427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MEHARI</a:t>
            </a:r>
            <a:r>
              <a:rPr lang="ro-RO" altLang="zh-CN" sz="1200" dirty="0"/>
              <a:t> - </a:t>
            </a:r>
            <a:r>
              <a:rPr lang="en-US" altLang="zh-CN" sz="1200" dirty="0" err="1"/>
              <a:t>Analizarea</a:t>
            </a:r>
            <a:r>
              <a:rPr lang="en-US" altLang="zh-CN" sz="1200" dirty="0"/>
              <a:t> </a:t>
            </a:r>
            <a:r>
              <a:rPr lang="en-US" altLang="zh-CN" sz="1200" dirty="0" err="1"/>
              <a:t>mizelor</a:t>
            </a:r>
            <a:r>
              <a:rPr lang="en-US" altLang="zh-CN" sz="1200" dirty="0"/>
              <a:t> de </a:t>
            </a:r>
            <a:r>
              <a:rPr lang="en-US" altLang="zh-CN" sz="1200" dirty="0" err="1"/>
              <a:t>securitate</a:t>
            </a:r>
            <a:r>
              <a:rPr lang="en-US" altLang="zh-CN" sz="1200" dirty="0"/>
              <a:t> </a:t>
            </a:r>
            <a:endParaRPr lang="ro-RO" altLang="zh-CN" sz="1200" dirty="0"/>
          </a:p>
          <a:p>
            <a:endParaRPr lang="ro-RO" sz="1200" dirty="0"/>
          </a:p>
          <a:p>
            <a:pPr algn="just">
              <a:spcBef>
                <a:spcPct val="0"/>
              </a:spcBef>
            </a:pPr>
            <a:r>
              <a:rPr lang="en-US" altLang="zh-CN" sz="1200" dirty="0" err="1"/>
              <a:t>Baza</a:t>
            </a:r>
            <a:r>
              <a:rPr lang="en-US" altLang="zh-CN" sz="1200" dirty="0"/>
              <a:t> </a:t>
            </a:r>
            <a:r>
              <a:rPr lang="en-US" altLang="zh-CN" sz="1200" dirty="0" err="1"/>
              <a:t>pentru</a:t>
            </a:r>
            <a:r>
              <a:rPr lang="en-US" altLang="zh-CN" sz="1200" dirty="0"/>
              <a:t> o </a:t>
            </a:r>
            <a:r>
              <a:rPr lang="en-US" altLang="zh-CN" sz="1200" dirty="0" err="1"/>
              <a:t>analiza</a:t>
            </a:r>
            <a:r>
              <a:rPr lang="en-US" altLang="zh-CN" sz="1200" dirty="0"/>
              <a:t> a </a:t>
            </a:r>
            <a:r>
              <a:rPr lang="en-US" altLang="zh-CN" sz="1200" dirty="0" err="1"/>
              <a:t>riscului</a:t>
            </a:r>
            <a:r>
              <a:rPr lang="en-US" altLang="zh-CN" sz="1200" dirty="0"/>
              <a:t>. </a:t>
            </a:r>
            <a:r>
              <a:rPr lang="en-US" altLang="zh-CN" sz="1200" dirty="0">
                <a:solidFill>
                  <a:srgbClr val="FF0000"/>
                </a:solidFill>
              </a:rPr>
              <a:t>(Daca nu </a:t>
            </a:r>
            <a:r>
              <a:rPr lang="en-US" altLang="zh-CN" sz="1200" dirty="0" err="1">
                <a:solidFill>
                  <a:srgbClr val="FF0000"/>
                </a:solidFill>
              </a:rPr>
              <a:t>exista</a:t>
            </a:r>
            <a:r>
              <a:rPr lang="en-US" altLang="zh-CN" sz="1200" dirty="0">
                <a:solidFill>
                  <a:srgbClr val="FF0000"/>
                </a:solidFill>
              </a:rPr>
              <a:t> un </a:t>
            </a:r>
            <a:r>
              <a:rPr lang="en-US" altLang="zh-CN" sz="1200" dirty="0" err="1">
                <a:solidFill>
                  <a:srgbClr val="FF0000"/>
                </a:solidFill>
              </a:rPr>
              <a:t>acord</a:t>
            </a:r>
            <a:r>
              <a:rPr lang="en-US" altLang="zh-CN" sz="1200" dirty="0">
                <a:solidFill>
                  <a:srgbClr val="FF0000"/>
                </a:solidFill>
              </a:rPr>
              <a:t> </a:t>
            </a:r>
            <a:r>
              <a:rPr lang="en-US" altLang="zh-CN" sz="1200" dirty="0" err="1">
                <a:solidFill>
                  <a:srgbClr val="FF0000"/>
                </a:solidFill>
              </a:rPr>
              <a:t>asupra</a:t>
            </a:r>
            <a:r>
              <a:rPr lang="en-US" altLang="zh-CN" sz="1200" dirty="0">
                <a:solidFill>
                  <a:srgbClr val="FF0000"/>
                </a:solidFill>
              </a:rPr>
              <a:t> </a:t>
            </a:r>
            <a:r>
              <a:rPr lang="en-US" altLang="zh-CN" sz="1200" dirty="0" err="1">
                <a:solidFill>
                  <a:srgbClr val="FF0000"/>
                </a:solidFill>
              </a:rPr>
              <a:t>potentialului</a:t>
            </a:r>
            <a:r>
              <a:rPr lang="en-US" altLang="zh-CN" sz="1200" dirty="0">
                <a:solidFill>
                  <a:srgbClr val="FF0000"/>
                </a:solidFill>
              </a:rPr>
              <a:t> </a:t>
            </a:r>
            <a:r>
              <a:rPr lang="en-US" altLang="zh-CN" sz="1200" dirty="0" err="1">
                <a:solidFill>
                  <a:srgbClr val="FF0000"/>
                </a:solidFill>
              </a:rPr>
              <a:t>riscurilor</a:t>
            </a:r>
            <a:r>
              <a:rPr lang="en-US" altLang="zh-CN" sz="1200" dirty="0">
                <a:solidFill>
                  <a:srgbClr val="FF0000"/>
                </a:solidFill>
              </a:rPr>
              <a:t>, </a:t>
            </a:r>
            <a:r>
              <a:rPr lang="en-US" altLang="zh-CN" sz="1200" dirty="0" err="1">
                <a:solidFill>
                  <a:srgbClr val="FF0000"/>
                </a:solidFill>
              </a:rPr>
              <a:t>este</a:t>
            </a:r>
            <a:r>
              <a:rPr lang="en-US" altLang="zh-CN" sz="1200" dirty="0">
                <a:solidFill>
                  <a:srgbClr val="FF0000"/>
                </a:solidFill>
              </a:rPr>
              <a:t> </a:t>
            </a:r>
            <a:r>
              <a:rPr lang="en-US" altLang="zh-CN" sz="1200" dirty="0" err="1">
                <a:solidFill>
                  <a:srgbClr val="FF0000"/>
                </a:solidFill>
              </a:rPr>
              <a:t>posibil</a:t>
            </a:r>
            <a:r>
              <a:rPr lang="en-US" altLang="zh-CN" sz="1200" dirty="0">
                <a:solidFill>
                  <a:srgbClr val="FF0000"/>
                </a:solidFill>
              </a:rPr>
              <a:t> </a:t>
            </a:r>
            <a:r>
              <a:rPr lang="en-US" altLang="zh-CN" sz="1200" dirty="0" err="1">
                <a:solidFill>
                  <a:srgbClr val="FF0000"/>
                </a:solidFill>
              </a:rPr>
              <a:t>sa</a:t>
            </a:r>
            <a:r>
              <a:rPr lang="en-US" altLang="zh-CN" sz="1200" dirty="0">
                <a:solidFill>
                  <a:srgbClr val="FF0000"/>
                </a:solidFill>
              </a:rPr>
              <a:t> nu fie </a:t>
            </a:r>
            <a:r>
              <a:rPr lang="en-US" altLang="zh-CN" sz="1200" dirty="0" err="1">
                <a:solidFill>
                  <a:srgbClr val="FF0000"/>
                </a:solidFill>
              </a:rPr>
              <a:t>alocat</a:t>
            </a:r>
            <a:r>
              <a:rPr lang="en-US" altLang="zh-CN" sz="1200" dirty="0">
                <a:solidFill>
                  <a:srgbClr val="FF0000"/>
                </a:solidFill>
              </a:rPr>
              <a:t> un </a:t>
            </a:r>
            <a:r>
              <a:rPr lang="en-US" altLang="zh-CN" sz="1200" dirty="0" err="1">
                <a:solidFill>
                  <a:srgbClr val="FF0000"/>
                </a:solidFill>
              </a:rPr>
              <a:t>buget</a:t>
            </a:r>
            <a:r>
              <a:rPr lang="en-US" altLang="zh-CN" sz="1200" dirty="0">
                <a:solidFill>
                  <a:srgbClr val="FF0000"/>
                </a:solidFill>
              </a:rPr>
              <a:t> )</a:t>
            </a:r>
            <a:r>
              <a:rPr lang="en-US" altLang="zh-CN" sz="1200" dirty="0"/>
              <a:t>.</a:t>
            </a:r>
          </a:p>
          <a:p>
            <a:pPr algn="just">
              <a:spcBef>
                <a:spcPct val="0"/>
              </a:spcBef>
            </a:pPr>
            <a:r>
              <a:rPr lang="en-US" altLang="zh-CN" sz="1200" dirty="0" err="1"/>
              <a:t>Baza</a:t>
            </a:r>
            <a:r>
              <a:rPr lang="en-US" altLang="zh-CN" sz="1200" dirty="0"/>
              <a:t> </a:t>
            </a:r>
            <a:r>
              <a:rPr lang="en-US" altLang="zh-CN" sz="1200" dirty="0" err="1"/>
              <a:t>pentru</a:t>
            </a:r>
            <a:r>
              <a:rPr lang="en-US" altLang="zh-CN" sz="1200" dirty="0"/>
              <a:t> </a:t>
            </a:r>
            <a:r>
              <a:rPr lang="en-US" altLang="zh-CN" sz="1200" dirty="0" err="1"/>
              <a:t>orice</a:t>
            </a:r>
            <a:r>
              <a:rPr lang="en-US" altLang="zh-CN" sz="1200" dirty="0"/>
              <a:t> </a:t>
            </a:r>
            <a:r>
              <a:rPr lang="en-US" altLang="zh-CN" sz="1200" dirty="0" err="1"/>
              <a:t>planificare</a:t>
            </a:r>
            <a:r>
              <a:rPr lang="en-US" altLang="zh-CN" sz="1200" dirty="0"/>
              <a:t> de </a:t>
            </a:r>
            <a:r>
              <a:rPr lang="en-US" altLang="zh-CN" sz="1200" dirty="0" err="1"/>
              <a:t>actiune</a:t>
            </a:r>
            <a:r>
              <a:rPr lang="en-US" altLang="zh-CN" sz="1200" dirty="0"/>
              <a:t> </a:t>
            </a:r>
            <a:r>
              <a:rPr lang="en-US" altLang="zh-CN" sz="1200" dirty="0" err="1"/>
              <a:t>strategica</a:t>
            </a:r>
            <a:r>
              <a:rPr lang="en-US" altLang="zh-CN" sz="1200" dirty="0"/>
              <a:t>. (</a:t>
            </a:r>
            <a:r>
              <a:rPr lang="en-US" altLang="zh-CN" sz="1200" dirty="0" err="1"/>
              <a:t>Bunurile</a:t>
            </a:r>
            <a:r>
              <a:rPr lang="en-US" altLang="zh-CN" sz="1200" dirty="0"/>
              <a:t> </a:t>
            </a:r>
            <a:r>
              <a:rPr lang="en-US" altLang="zh-CN" sz="1200" dirty="0" err="1"/>
              <a:t>si</a:t>
            </a:r>
            <a:r>
              <a:rPr lang="en-US" altLang="zh-CN" sz="1200" dirty="0"/>
              <a:t> </a:t>
            </a:r>
            <a:r>
              <a:rPr lang="en-US" altLang="zh-CN" sz="1200" dirty="0" err="1"/>
              <a:t>fondurile</a:t>
            </a:r>
            <a:r>
              <a:rPr lang="en-US" altLang="zh-CN" sz="1200" dirty="0"/>
              <a:t> </a:t>
            </a:r>
            <a:r>
              <a:rPr lang="en-US" altLang="zh-CN" sz="1200" dirty="0" err="1"/>
              <a:t>alocate</a:t>
            </a:r>
            <a:r>
              <a:rPr lang="en-US" altLang="zh-CN" sz="1200" dirty="0"/>
              <a:t> </a:t>
            </a:r>
            <a:r>
              <a:rPr lang="en-US" altLang="zh-CN" sz="1200" dirty="0" err="1"/>
              <a:t>pentru</a:t>
            </a:r>
            <a:r>
              <a:rPr lang="en-US" altLang="zh-CN" sz="1200" dirty="0"/>
              <a:t> </a:t>
            </a:r>
            <a:r>
              <a:rPr lang="en-US" altLang="zh-CN" sz="1200" dirty="0" err="1"/>
              <a:t>securitate</a:t>
            </a:r>
            <a:r>
              <a:rPr lang="en-US" altLang="zh-CN" sz="1200" dirty="0"/>
              <a:t>, ca </a:t>
            </a:r>
            <a:r>
              <a:rPr lang="en-US" altLang="zh-CN" sz="1200" dirty="0" err="1"/>
              <a:t>si</a:t>
            </a:r>
            <a:r>
              <a:rPr lang="en-US" altLang="zh-CN" sz="1200" dirty="0"/>
              <a:t> </a:t>
            </a:r>
            <a:r>
              <a:rPr lang="en-US" altLang="zh-CN" sz="1200" dirty="0" err="1"/>
              <a:t>politele</a:t>
            </a:r>
            <a:r>
              <a:rPr lang="en-US" altLang="zh-CN" sz="1200" dirty="0"/>
              <a:t> de </a:t>
            </a:r>
            <a:r>
              <a:rPr lang="en-US" altLang="zh-CN" sz="1200" dirty="0" err="1"/>
              <a:t>asigurare</a:t>
            </a:r>
            <a:r>
              <a:rPr lang="en-US" altLang="zh-CN" sz="1200" dirty="0"/>
              <a:t> sunt in </a:t>
            </a:r>
            <a:r>
              <a:rPr lang="en-US" altLang="zh-CN" sz="1200" dirty="0" err="1"/>
              <a:t>proportie</a:t>
            </a:r>
            <a:r>
              <a:rPr lang="en-US" altLang="zh-CN" sz="1200" dirty="0"/>
              <a:t> </a:t>
            </a:r>
            <a:r>
              <a:rPr lang="en-US" altLang="zh-CN" sz="1200" dirty="0" err="1"/>
              <a:t>directa</a:t>
            </a:r>
            <a:r>
              <a:rPr lang="en-US" altLang="zh-CN" sz="1200" dirty="0"/>
              <a:t> cu </a:t>
            </a:r>
            <a:r>
              <a:rPr lang="en-US" altLang="zh-CN" sz="1200" dirty="0" err="1"/>
              <a:t>riscul</a:t>
            </a:r>
            <a:r>
              <a:rPr lang="en-US" altLang="zh-CN" sz="1200" dirty="0"/>
              <a:t>).</a:t>
            </a:r>
          </a:p>
          <a:p>
            <a:pPr algn="just">
              <a:spcBef>
                <a:spcPct val="0"/>
              </a:spcBef>
            </a:pPr>
            <a:r>
              <a:rPr lang="en-US" altLang="zh-CN" sz="1200" dirty="0" err="1"/>
              <a:t>Baza</a:t>
            </a:r>
            <a:r>
              <a:rPr lang="en-US" altLang="zh-CN" sz="1200" dirty="0"/>
              <a:t> </a:t>
            </a:r>
            <a:r>
              <a:rPr lang="en-US" altLang="zh-CN" sz="1200" dirty="0" err="1"/>
              <a:t>planificarii</a:t>
            </a:r>
            <a:r>
              <a:rPr lang="en-US" altLang="zh-CN" sz="1200" dirty="0"/>
              <a:t> </a:t>
            </a:r>
            <a:r>
              <a:rPr lang="en-US" altLang="zh-CN" sz="1200" dirty="0" err="1"/>
              <a:t>securitatii</a:t>
            </a:r>
            <a:r>
              <a:rPr lang="en-US" altLang="zh-CN" sz="1200" dirty="0"/>
              <a:t>. (</a:t>
            </a:r>
            <a:r>
              <a:rPr lang="en-US" altLang="zh-CN" sz="1200" dirty="0" err="1"/>
              <a:t>Uneori</a:t>
            </a:r>
            <a:r>
              <a:rPr lang="en-US" altLang="zh-CN" sz="1200" dirty="0"/>
              <a:t>, </a:t>
            </a:r>
            <a:r>
              <a:rPr lang="en-US" altLang="zh-CN" sz="1200" dirty="0" err="1"/>
              <a:t>planurile</a:t>
            </a:r>
            <a:r>
              <a:rPr lang="en-US" altLang="zh-CN" sz="1200" dirty="0"/>
              <a:t> de </a:t>
            </a:r>
            <a:r>
              <a:rPr lang="en-US" altLang="zh-CN" sz="1200" dirty="0" err="1"/>
              <a:t>actiune</a:t>
            </a:r>
            <a:r>
              <a:rPr lang="en-US" altLang="zh-CN" sz="1200" dirty="0"/>
              <a:t> pot fi create direct </a:t>
            </a:r>
            <a:r>
              <a:rPr lang="en-US" altLang="zh-CN" sz="1200" dirty="0" err="1"/>
              <a:t>folosind</a:t>
            </a:r>
            <a:r>
              <a:rPr lang="en-US" altLang="zh-CN" sz="1200" dirty="0"/>
              <a:t> o </a:t>
            </a:r>
            <a:r>
              <a:rPr lang="en-US" altLang="zh-CN" sz="1200" dirty="0" err="1"/>
              <a:t>abordare</a:t>
            </a:r>
            <a:r>
              <a:rPr lang="en-US" altLang="zh-CN" sz="1200" dirty="0"/>
              <a:t> </a:t>
            </a:r>
            <a:r>
              <a:rPr lang="en-US" altLang="zh-CN" sz="1200" dirty="0" err="1"/>
              <a:t>directa</a:t>
            </a:r>
            <a:r>
              <a:rPr lang="en-US" altLang="zh-CN" sz="1200" dirty="0"/>
              <a:t> </a:t>
            </a:r>
            <a:r>
              <a:rPr lang="en-US" altLang="zh-CN" sz="1200" dirty="0" err="1"/>
              <a:t>bazata</a:t>
            </a:r>
            <a:r>
              <a:rPr lang="en-US" altLang="zh-CN" sz="1200" dirty="0"/>
              <a:t> pe </a:t>
            </a:r>
            <a:r>
              <a:rPr lang="en-US" altLang="zh-CN" sz="1200" dirty="0" err="1"/>
              <a:t>combinarea</a:t>
            </a:r>
            <a:r>
              <a:rPr lang="en-US" altLang="zh-CN" sz="1200" dirty="0"/>
              <a:t> a </a:t>
            </a:r>
            <a:r>
              <a:rPr lang="en-US" altLang="zh-CN" sz="1200" dirty="0" err="1"/>
              <a:t>doua</a:t>
            </a:r>
            <a:r>
              <a:rPr lang="en-US" altLang="zh-CN" sz="1200" dirty="0"/>
              <a:t> </a:t>
            </a:r>
            <a:r>
              <a:rPr lang="en-US" altLang="zh-CN" sz="1200" dirty="0" err="1"/>
              <a:t>seturi</a:t>
            </a:r>
            <a:r>
              <a:rPr lang="en-US" altLang="zh-CN" sz="1200" dirty="0"/>
              <a:t> de </a:t>
            </a:r>
            <a:r>
              <a:rPr lang="en-US" altLang="zh-CN" sz="1200" dirty="0" err="1"/>
              <a:t>expertiza</a:t>
            </a:r>
            <a:r>
              <a:rPr lang="en-US" altLang="zh-CN" sz="1200" dirty="0"/>
              <a:t>: </a:t>
            </a:r>
            <a:r>
              <a:rPr lang="en-US" altLang="zh-CN" sz="1200" dirty="0" err="1"/>
              <a:t>profesia</a:t>
            </a:r>
            <a:r>
              <a:rPr lang="en-US" altLang="zh-CN" sz="1200" dirty="0"/>
              <a:t> </a:t>
            </a:r>
            <a:r>
              <a:rPr lang="en-US" altLang="zh-CN" sz="1200" dirty="0" err="1"/>
              <a:t>insesi</a:t>
            </a:r>
            <a:r>
              <a:rPr lang="en-US" altLang="zh-CN" sz="1200" dirty="0"/>
              <a:t>, </a:t>
            </a:r>
            <a:r>
              <a:rPr lang="en-US" altLang="zh-CN" sz="1200" dirty="0" err="1"/>
              <a:t>oferita</a:t>
            </a:r>
            <a:r>
              <a:rPr lang="en-US" altLang="zh-CN" sz="1200" dirty="0"/>
              <a:t> de </a:t>
            </a:r>
            <a:r>
              <a:rPr lang="en-US" altLang="zh-CN" sz="1200" dirty="0" err="1"/>
              <a:t>managementul</a:t>
            </a:r>
            <a:r>
              <a:rPr lang="en-US" altLang="zh-CN" sz="1200" dirty="0"/>
              <a:t> operational </a:t>
            </a:r>
            <a:r>
              <a:rPr lang="en-US" altLang="zh-CN" sz="1200" dirty="0" err="1"/>
              <a:t>si</a:t>
            </a:r>
            <a:r>
              <a:rPr lang="en-US" altLang="zh-CN" sz="1200" dirty="0"/>
              <a:t> </a:t>
            </a:r>
            <a:r>
              <a:rPr lang="en-US" altLang="zh-CN" sz="1200" dirty="0" err="1"/>
              <a:t>solutiile</a:t>
            </a:r>
            <a:r>
              <a:rPr lang="en-US" altLang="zh-CN" sz="1200" dirty="0"/>
              <a:t> de </a:t>
            </a:r>
            <a:r>
              <a:rPr lang="en-US" altLang="zh-CN" sz="1200" dirty="0" err="1"/>
              <a:t>securitate</a:t>
            </a:r>
            <a:r>
              <a:rPr lang="en-US" altLang="zh-CN" sz="1200" dirty="0"/>
              <a:t> </a:t>
            </a:r>
            <a:r>
              <a:rPr lang="en-US" altLang="zh-CN" sz="1200" dirty="0" err="1"/>
              <a:t>oferite</a:t>
            </a:r>
            <a:r>
              <a:rPr lang="en-US" altLang="zh-CN" sz="1200" dirty="0"/>
              <a:t> de </a:t>
            </a:r>
            <a:r>
              <a:rPr lang="en-US" altLang="zh-CN" sz="1200" dirty="0" err="1"/>
              <a:t>consultantii</a:t>
            </a:r>
            <a:r>
              <a:rPr lang="en-US" altLang="zh-CN" sz="1200" dirty="0"/>
              <a:t> de </a:t>
            </a:r>
            <a:r>
              <a:rPr lang="en-US" altLang="zh-CN" sz="1200" dirty="0" err="1"/>
              <a:t>securitate</a:t>
            </a:r>
            <a:r>
              <a:rPr lang="en-US" altLang="zh-CN" sz="1200" dirty="0"/>
              <a:t>). </a:t>
            </a:r>
          </a:p>
          <a:p>
            <a:pPr algn="just">
              <a:spcBef>
                <a:spcPct val="0"/>
              </a:spcBef>
            </a:pPr>
            <a:r>
              <a:rPr lang="en-US" altLang="zh-CN" sz="1200" dirty="0" err="1"/>
              <a:t>Clasificarea</a:t>
            </a:r>
            <a:r>
              <a:rPr lang="en-US" altLang="zh-CN" sz="1200" dirty="0"/>
              <a:t>: un element </a:t>
            </a:r>
            <a:r>
              <a:rPr lang="en-US" altLang="zh-CN" sz="1200" dirty="0" err="1"/>
              <a:t>esential</a:t>
            </a:r>
            <a:r>
              <a:rPr lang="en-US" altLang="zh-CN" sz="1200" dirty="0"/>
              <a:t> </a:t>
            </a:r>
            <a:r>
              <a:rPr lang="en-US" altLang="zh-CN" sz="1200" dirty="0" err="1"/>
              <a:t>pentru</a:t>
            </a:r>
            <a:r>
              <a:rPr lang="en-US" altLang="zh-CN" sz="1200" dirty="0"/>
              <a:t> </a:t>
            </a:r>
            <a:r>
              <a:rPr lang="en-US" altLang="zh-CN" sz="1200" dirty="0" err="1"/>
              <a:t>politica</a:t>
            </a:r>
            <a:r>
              <a:rPr lang="en-US" altLang="zh-CN" sz="1200" dirty="0"/>
              <a:t> de </a:t>
            </a:r>
            <a:r>
              <a:rPr lang="en-US" altLang="zh-CN" sz="1200" dirty="0" err="1"/>
              <a:t>securitate</a:t>
            </a:r>
            <a:r>
              <a:rPr lang="en-US" altLang="zh-CN" sz="1200" dirty="0"/>
              <a:t>. (in </a:t>
            </a:r>
            <a:r>
              <a:rPr lang="en-US" altLang="zh-CN" sz="1200" dirty="0" err="1"/>
              <a:t>practica</a:t>
            </a:r>
            <a:r>
              <a:rPr lang="en-US" altLang="zh-CN" sz="1200" dirty="0"/>
              <a:t>, o </a:t>
            </a:r>
            <a:r>
              <a:rPr lang="en-US" altLang="zh-CN" sz="1200" dirty="0" err="1"/>
              <a:t>companie</a:t>
            </a:r>
            <a:r>
              <a:rPr lang="en-US" altLang="zh-CN" sz="1200" dirty="0"/>
              <a:t> care </a:t>
            </a:r>
            <a:r>
              <a:rPr lang="en-US" altLang="zh-CN" sz="1200" dirty="0" err="1"/>
              <a:t>administreaza</a:t>
            </a:r>
            <a:r>
              <a:rPr lang="en-US" altLang="zh-CN" sz="1200" dirty="0"/>
              <a:t> </a:t>
            </a:r>
            <a:r>
              <a:rPr lang="en-US" altLang="zh-CN" sz="1200" dirty="0" err="1"/>
              <a:t>securitatea</a:t>
            </a:r>
            <a:r>
              <a:rPr lang="en-US" altLang="zh-CN" sz="1200" dirty="0"/>
              <a:t> </a:t>
            </a:r>
            <a:r>
              <a:rPr lang="en-US" altLang="zh-CN" sz="1200" dirty="0" err="1"/>
              <a:t>printr</a:t>
            </a:r>
            <a:r>
              <a:rPr lang="en-US" altLang="zh-CN" sz="1200" dirty="0"/>
              <a:t>-o </a:t>
            </a:r>
            <a:r>
              <a:rPr lang="en-US" altLang="zh-CN" sz="1200" dirty="0" err="1"/>
              <a:t>politica</a:t>
            </a:r>
            <a:r>
              <a:rPr lang="en-US" altLang="zh-CN" sz="1200" dirty="0"/>
              <a:t> </a:t>
            </a:r>
            <a:r>
              <a:rPr lang="en-US" altLang="zh-CN" sz="1200" dirty="0" err="1"/>
              <a:t>si</a:t>
            </a:r>
            <a:r>
              <a:rPr lang="en-US" altLang="zh-CN" sz="1200" dirty="0"/>
              <a:t> un set de reguli </a:t>
            </a:r>
            <a:r>
              <a:rPr lang="en-US" altLang="zh-CN" sz="1200" dirty="0" err="1"/>
              <a:t>specifice</a:t>
            </a:r>
            <a:r>
              <a:rPr lang="en-US" altLang="zh-CN" sz="1200" dirty="0"/>
              <a:t>, </a:t>
            </a:r>
            <a:r>
              <a:rPr lang="en-US" altLang="zh-CN" sz="1200" dirty="0" err="1"/>
              <a:t>va</a:t>
            </a:r>
            <a:r>
              <a:rPr lang="en-US" altLang="zh-CN" sz="1200" dirty="0"/>
              <a:t> </a:t>
            </a:r>
            <a:r>
              <a:rPr lang="en-US" altLang="zh-CN" sz="1200" dirty="0" err="1"/>
              <a:t>diferentia</a:t>
            </a:r>
            <a:r>
              <a:rPr lang="en-US" altLang="zh-CN" sz="1200" dirty="0"/>
              <a:t> </a:t>
            </a:r>
            <a:r>
              <a:rPr lang="en-US" altLang="zh-CN" sz="1200" dirty="0" err="1"/>
              <a:t>bunurile</a:t>
            </a:r>
            <a:r>
              <a:rPr lang="en-US" altLang="zh-CN" sz="1200" dirty="0"/>
              <a:t>, </a:t>
            </a:r>
            <a:r>
              <a:rPr lang="en-US" altLang="zh-CN" sz="1200" dirty="0" err="1"/>
              <a:t>valorile</a:t>
            </a:r>
            <a:r>
              <a:rPr lang="en-US" altLang="zh-CN" sz="1200" dirty="0"/>
              <a:t> </a:t>
            </a:r>
            <a:r>
              <a:rPr lang="en-US" altLang="zh-CN" sz="1200" dirty="0" err="1"/>
              <a:t>si</a:t>
            </a:r>
            <a:r>
              <a:rPr lang="en-US" altLang="zh-CN" sz="1200" dirty="0"/>
              <a:t> </a:t>
            </a:r>
            <a:r>
              <a:rPr lang="en-US" altLang="zh-CN" sz="1200" dirty="0" err="1"/>
              <a:t>informatiile</a:t>
            </a:r>
            <a:r>
              <a:rPr lang="en-US" altLang="zh-CN" sz="1200" dirty="0"/>
              <a:t> care </a:t>
            </a:r>
            <a:r>
              <a:rPr lang="en-US" altLang="zh-CN" sz="1200" dirty="0" err="1"/>
              <a:t>trebuiesc</a:t>
            </a:r>
            <a:r>
              <a:rPr lang="en-US" altLang="zh-CN" sz="1200" dirty="0"/>
              <a:t> </a:t>
            </a:r>
            <a:r>
              <a:rPr lang="en-US" altLang="zh-CN" sz="1200" dirty="0" err="1"/>
              <a:t>protejate</a:t>
            </a:r>
            <a:r>
              <a:rPr lang="en-US" altLang="zh-CN" sz="1200" dirty="0"/>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30</a:t>
            </a:fld>
            <a:endParaRPr lang="en-GB"/>
          </a:p>
        </p:txBody>
      </p:sp>
    </p:spTree>
    <p:extLst>
      <p:ext uri="{BB962C8B-B14F-4D97-AF65-F5344CB8AC3E}">
        <p14:creationId xmlns:p14="http://schemas.microsoft.com/office/powerpoint/2010/main" val="4170838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MEHARI</a:t>
            </a:r>
            <a:r>
              <a:rPr lang="ro-RO" altLang="zh-CN" sz="1200" dirty="0"/>
              <a:t> - </a:t>
            </a:r>
            <a:r>
              <a:rPr lang="en-US" altLang="zh-CN" sz="1200" dirty="0"/>
              <a:t>Analiza </a:t>
            </a:r>
            <a:r>
              <a:rPr lang="en-US" altLang="zh-CN" sz="1200" dirty="0" err="1"/>
              <a:t>riscului</a:t>
            </a:r>
            <a:endParaRPr lang="ro-RO" altLang="zh-CN" sz="1200" dirty="0"/>
          </a:p>
          <a:p>
            <a:endParaRPr lang="ro-RO" sz="1200" dirty="0"/>
          </a:p>
          <a:p>
            <a:endParaRPr lang="ro-RO" sz="1200" dirty="0"/>
          </a:p>
          <a:p>
            <a:pPr marL="319405" indent="-319405" algn="just" eaLnBrk="0" hangingPunct="0">
              <a:spcBef>
                <a:spcPts val="0"/>
              </a:spcBef>
              <a:buSzPct val="60000"/>
              <a:buFont typeface="Wingdings" panose="05000000000000000000" pitchFamily="2" charset="2"/>
              <a:buChar char="q"/>
              <a:defRPr/>
            </a:pPr>
            <a:r>
              <a:rPr lang="en-US" sz="1200" dirty="0">
                <a:ea typeface="MS PGothic" panose="020B0600070205080204" pitchFamily="-84" charset="-128"/>
                <a:cs typeface="Arial" panose="020B0604020202020204" pitchFamily="34" charset="0"/>
              </a:rPr>
              <a:t>In </a:t>
            </a:r>
            <a:r>
              <a:rPr lang="en-US" sz="1200" dirty="0" err="1">
                <a:ea typeface="MS PGothic" panose="020B0600070205080204" pitchFamily="-84" charset="-128"/>
                <a:cs typeface="Arial" panose="020B0604020202020204" pitchFamily="34" charset="0"/>
              </a:rPr>
              <a:t>toate</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publicatiile</a:t>
            </a:r>
            <a:r>
              <a:rPr lang="en-US" sz="1200" dirty="0">
                <a:ea typeface="MS PGothic" panose="020B0600070205080204" pitchFamily="-84" charset="-128"/>
                <a:cs typeface="Arial" panose="020B0604020202020204" pitchFamily="34" charset="0"/>
              </a:rPr>
              <a:t> care </a:t>
            </a:r>
            <a:r>
              <a:rPr lang="en-US" sz="1200" dirty="0" err="1">
                <a:ea typeface="MS PGothic" panose="020B0600070205080204" pitchFamily="-84" charset="-128"/>
                <a:cs typeface="Arial" panose="020B0604020202020204" pitchFamily="34" charset="0"/>
              </a:rPr>
              <a:t>privesc</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securitatea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analiza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riscului</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este</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considerat</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motorul</a:t>
            </a:r>
            <a:r>
              <a:rPr lang="en-US" sz="1200" dirty="0">
                <a:ea typeface="MS PGothic" panose="020B0600070205080204" pitchFamily="-84" charset="-128"/>
                <a:cs typeface="Arial" panose="020B0604020202020204" pitchFamily="34" charset="0"/>
              </a:rPr>
              <a:t> propulsor in </a:t>
            </a:r>
            <a:r>
              <a:rPr lang="en-US" sz="1200" dirty="0" err="1">
                <a:ea typeface="MS PGothic" panose="020B0600070205080204" pitchFamily="-84" charset="-128"/>
                <a:cs typeface="Arial" panose="020B0604020202020204" pitchFamily="34" charset="0"/>
              </a:rPr>
              <a:t>securitate</a:t>
            </a:r>
            <a:r>
              <a:rPr lang="en-US" sz="1200" dirty="0">
                <a:ea typeface="MS PGothic" panose="020B0600070205080204" pitchFamily="-84" charset="-128"/>
                <a:cs typeface="Arial" panose="020B0604020202020204" pitchFamily="34" charset="0"/>
              </a:rPr>
              <a:t> desi, </a:t>
            </a:r>
            <a:r>
              <a:rPr lang="en-US" sz="1200" dirty="0" err="1">
                <a:ea typeface="MS PGothic" panose="020B0600070205080204" pitchFamily="-84" charset="-128"/>
                <a:cs typeface="Arial" panose="020B0604020202020204" pitchFamily="34" charset="0"/>
              </a:rPr>
              <a:t>majoritatea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acestora</a:t>
            </a:r>
            <a:r>
              <a:rPr lang="en-US" sz="1200" dirty="0">
                <a:ea typeface="MS PGothic" panose="020B0600070205080204" pitchFamily="-84" charset="-128"/>
                <a:cs typeface="Arial" panose="020B0604020202020204" pitchFamily="34" charset="0"/>
              </a:rPr>
              <a:t>, nu </a:t>
            </a:r>
            <a:r>
              <a:rPr lang="en-US" sz="1200" dirty="0" err="1">
                <a:ea typeface="MS PGothic" panose="020B0600070205080204" pitchFamily="-84" charset="-128"/>
                <a:cs typeface="Arial" panose="020B0604020202020204" pitchFamily="34" charset="0"/>
              </a:rPr>
              <a:t>prezinta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si</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metodele</a:t>
            </a:r>
            <a:r>
              <a:rPr lang="en-US" sz="1200" dirty="0">
                <a:ea typeface="MS PGothic" panose="020B0600070205080204" pitchFamily="-84" charset="-128"/>
                <a:cs typeface="Arial" panose="020B0604020202020204" pitchFamily="34" charset="0"/>
              </a:rPr>
              <a:t> care </a:t>
            </a:r>
            <a:r>
              <a:rPr lang="en-US" sz="1200" dirty="0" err="1">
                <a:ea typeface="MS PGothic" panose="020B0600070205080204" pitchFamily="-84" charset="-128"/>
                <a:cs typeface="Arial" panose="020B0604020202020204" pitchFamily="34" charset="0"/>
              </a:rPr>
              <a:t>trebuiesc</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folosite</a:t>
            </a:r>
            <a:r>
              <a:rPr lang="en-US" sz="1200" dirty="0">
                <a:ea typeface="MS PGothic" panose="020B0600070205080204" pitchFamily="-84" charset="-128"/>
                <a:cs typeface="Arial" panose="020B0604020202020204" pitchFamily="34" charset="0"/>
              </a:rPr>
              <a:t>..</a:t>
            </a:r>
          </a:p>
          <a:p>
            <a:pPr marL="319405" indent="-319405" algn="just" eaLnBrk="0" hangingPunct="0">
              <a:spcBef>
                <a:spcPts val="0"/>
              </a:spcBef>
              <a:buSzPct val="60000"/>
              <a:buFont typeface="Wingdings" panose="05000000000000000000" pitchFamily="2" charset="2"/>
              <a:buChar char="q"/>
              <a:defRPr/>
            </a:pPr>
            <a:r>
              <a:rPr lang="en-US" sz="1200" dirty="0">
                <a:ea typeface="MS PGothic" panose="020B0600070205080204" pitchFamily="-84" charset="-128"/>
                <a:cs typeface="Arial" panose="020B0604020202020204" pitchFamily="34" charset="0"/>
              </a:rPr>
              <a:t>MEHARI </a:t>
            </a:r>
            <a:r>
              <a:rPr lang="en-US" sz="1200" dirty="0" err="1">
                <a:ea typeface="MS PGothic" panose="020B0600070205080204" pitchFamily="-84" charset="-128"/>
                <a:cs typeface="Arial" panose="020B0604020202020204" pitchFamily="34" charset="0"/>
              </a:rPr>
              <a:t>ofera</a:t>
            </a:r>
            <a:r>
              <a:rPr lang="en-US" sz="1200" dirty="0">
                <a:ea typeface="MS PGothic" panose="020B0600070205080204" pitchFamily="-84" charset="-128"/>
                <a:cs typeface="Arial" panose="020B0604020202020204" pitchFamily="34" charset="0"/>
              </a:rPr>
              <a:t> o </a:t>
            </a:r>
            <a:r>
              <a:rPr lang="en-US" sz="1200" dirty="0" err="1">
                <a:ea typeface="MS PGothic" panose="020B0600070205080204" pitchFamily="-84" charset="-128"/>
                <a:cs typeface="Arial" panose="020B0604020202020204" pitchFamily="34" charset="0"/>
              </a:rPr>
              <a:t>abordare</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structurata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pentru</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evaluarea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riscului</a:t>
            </a:r>
            <a:r>
              <a:rPr lang="en-US" sz="1200" dirty="0">
                <a:ea typeface="MS PGothic" panose="020B0600070205080204" pitchFamily="-84" charset="-128"/>
                <a:cs typeface="Arial" panose="020B0604020202020204" pitchFamily="34" charset="0"/>
              </a:rPr>
              <a:t>, pe </a:t>
            </a:r>
            <a:r>
              <a:rPr lang="en-US" sz="1200" dirty="0" err="1">
                <a:ea typeface="MS PGothic" panose="020B0600070205080204" pitchFamily="-84" charset="-128"/>
                <a:cs typeface="Arial" panose="020B0604020202020204" pitchFamily="34" charset="0"/>
              </a:rPr>
              <a:t>baza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catorva</a:t>
            </a:r>
            <a:r>
              <a:rPr lang="en-US" sz="1200" dirty="0">
                <a:ea typeface="MS PGothic" panose="020B0600070205080204" pitchFamily="-84" charset="-128"/>
                <a:cs typeface="Arial" panose="020B0604020202020204" pitchFamily="34" charset="0"/>
              </a:rPr>
              <a:t> principii </a:t>
            </a:r>
            <a:r>
              <a:rPr lang="en-US" sz="1200" dirty="0" err="1">
                <a:ea typeface="MS PGothic" panose="020B0600070205080204" pitchFamily="-84" charset="-128"/>
                <a:cs typeface="Arial" panose="020B0604020202020204" pitchFamily="34" charset="0"/>
              </a:rPr>
              <a:t>destul</a:t>
            </a:r>
            <a:r>
              <a:rPr lang="en-US" sz="1200" dirty="0">
                <a:ea typeface="MS PGothic" panose="020B0600070205080204" pitchFamily="-84" charset="-128"/>
                <a:cs typeface="Arial" panose="020B0604020202020204" pitchFamily="34" charset="0"/>
              </a:rPr>
              <a:t> de simple </a:t>
            </a:r>
            <a:r>
              <a:rPr lang="en-US" sz="1200" dirty="0" err="1">
                <a:ea typeface="MS PGothic" panose="020B0600070205080204" pitchFamily="-84" charset="-128"/>
                <a:cs typeface="Arial" panose="020B0604020202020204" pitchFamily="34" charset="0"/>
              </a:rPr>
              <a:t>tinand</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cont</a:t>
            </a:r>
            <a:r>
              <a:rPr lang="en-US" sz="1200" dirty="0">
                <a:ea typeface="MS PGothic" panose="020B0600070205080204" pitchFamily="-84" charset="-128"/>
                <a:cs typeface="Arial" panose="020B0604020202020204" pitchFamily="34" charset="0"/>
              </a:rPr>
              <a:t> ca o </a:t>
            </a:r>
            <a:r>
              <a:rPr lang="en-US" sz="1200" dirty="0" err="1">
                <a:ea typeface="MS PGothic" panose="020B0600070205080204" pitchFamily="-84" charset="-128"/>
                <a:cs typeface="Arial" panose="020B0604020202020204" pitchFamily="34" charset="0"/>
              </a:rPr>
              <a:t>situatie</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risc</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poate</a:t>
            </a:r>
            <a:r>
              <a:rPr lang="en-US" sz="1200" dirty="0">
                <a:ea typeface="MS PGothic" panose="020B0600070205080204" pitchFamily="-84" charset="-128"/>
                <a:cs typeface="Arial" panose="020B0604020202020204" pitchFamily="34" charset="0"/>
              </a:rPr>
              <a:t> fi </a:t>
            </a:r>
            <a:r>
              <a:rPr lang="en-US" sz="1200" dirty="0" err="1">
                <a:ea typeface="MS PGothic" panose="020B0600070205080204" pitchFamily="-84" charset="-128"/>
                <a:cs typeface="Arial" panose="020B0604020202020204" pitchFamily="34" charset="0"/>
              </a:rPr>
              <a:t>caracterizata</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mai</a:t>
            </a:r>
            <a:r>
              <a:rPr lang="en-US" sz="1200" dirty="0">
                <a:ea typeface="MS PGothic" panose="020B0600070205080204" pitchFamily="-84" charset="-128"/>
                <a:cs typeface="Arial" panose="020B0604020202020204" pitchFamily="34" charset="0"/>
              </a:rPr>
              <a:t> multi </a:t>
            </a:r>
            <a:r>
              <a:rPr lang="en-US" sz="1200" dirty="0" err="1">
                <a:ea typeface="MS PGothic" panose="020B0600070205080204" pitchFamily="-84" charset="-128"/>
                <a:cs typeface="Arial" panose="020B0604020202020204" pitchFamily="34" charset="0"/>
              </a:rPr>
              <a:t>factori</a:t>
            </a:r>
            <a:r>
              <a:rPr lang="en-US" sz="1200" dirty="0">
                <a:ea typeface="MS PGothic" panose="020B0600070205080204" pitchFamily="-84" charset="-128"/>
                <a:cs typeface="Arial" panose="020B0604020202020204" pitchFamily="34" charset="0"/>
              </a:rPr>
              <a:t>:</a:t>
            </a:r>
          </a:p>
          <a:p>
            <a:pPr algn="just" eaLnBrk="0" hangingPunct="0">
              <a:spcBef>
                <a:spcPts val="0"/>
              </a:spcBef>
              <a:buSzPct val="60000"/>
              <a:buFont typeface="Wingdings" panose="05000000000000000000" pitchFamily="2" charset="2"/>
              <a:buChar char="q"/>
              <a:defRPr/>
            </a:pPr>
            <a:r>
              <a:rPr lang="en-US" sz="1200" b="1" dirty="0" err="1">
                <a:ea typeface="MS PGothic" panose="020B0600070205080204" pitchFamily="-84" charset="-128"/>
                <a:cs typeface="Arial" panose="020B0604020202020204" pitchFamily="34" charset="0"/>
              </a:rPr>
              <a:t>Factori</a:t>
            </a:r>
            <a:r>
              <a:rPr lang="en-US" sz="1200" b="1" dirty="0">
                <a:ea typeface="MS PGothic" panose="020B0600070205080204" pitchFamily="-84" charset="-128"/>
                <a:cs typeface="Arial" panose="020B0604020202020204" pitchFamily="34" charset="0"/>
              </a:rPr>
              <a:t> </a:t>
            </a:r>
            <a:r>
              <a:rPr lang="en-US" sz="1200" b="1" dirty="0" err="1">
                <a:ea typeface="MS PGothic" panose="020B0600070205080204" pitchFamily="-84" charset="-128"/>
                <a:cs typeface="Arial" panose="020B0604020202020204" pitchFamily="34" charset="0"/>
              </a:rPr>
              <a:t>structurali</a:t>
            </a:r>
            <a:r>
              <a:rPr lang="en-US" sz="1200" b="1" dirty="0">
                <a:ea typeface="MS PGothic" panose="020B0600070205080204" pitchFamily="-84" charset="-128"/>
                <a:cs typeface="Arial" panose="020B0604020202020204" pitchFamily="34" charset="0"/>
              </a:rPr>
              <a:t> (</a:t>
            </a:r>
            <a:r>
              <a:rPr lang="en-US" sz="1200" b="1" dirty="0" err="1">
                <a:ea typeface="MS PGothic" panose="020B0600070205080204" pitchFamily="-84" charset="-128"/>
                <a:cs typeface="Arial" panose="020B0604020202020204" pitchFamily="34" charset="0"/>
              </a:rPr>
              <a:t>organizationali</a:t>
            </a:r>
            <a:r>
              <a:rPr lang="en-US" sz="1200" b="1" dirty="0">
                <a:ea typeface="MS PGothic" panose="020B0600070205080204" pitchFamily="-84" charset="-128"/>
                <a:cs typeface="Arial" panose="020B0604020202020204" pitchFamily="34" charset="0"/>
              </a:rPr>
              <a:t>) </a:t>
            </a:r>
            <a:r>
              <a:rPr lang="en-US" sz="1200" dirty="0">
                <a:ea typeface="MS PGothic" panose="020B0600070205080204" pitchFamily="-84" charset="-128"/>
                <a:cs typeface="Arial" panose="020B0604020202020204" pitchFamily="34" charset="0"/>
              </a:rPr>
              <a:t>care nu </a:t>
            </a:r>
            <a:r>
              <a:rPr lang="en-US" sz="1200" dirty="0" err="1">
                <a:ea typeface="MS PGothic" panose="020B0600070205080204" pitchFamily="-84" charset="-128"/>
                <a:cs typeface="Arial" panose="020B0604020202020204" pitchFamily="34" charset="0"/>
              </a:rPr>
              <a:t>depind</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masuri</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securitate</a:t>
            </a:r>
            <a:r>
              <a:rPr lang="en-US" sz="1200" dirty="0">
                <a:ea typeface="MS PGothic" panose="020B0600070205080204" pitchFamily="-84" charset="-128"/>
                <a:cs typeface="Arial" panose="020B0604020202020204" pitchFamily="34" charset="0"/>
              </a:rPr>
              <a:t>, ci de </a:t>
            </a:r>
            <a:r>
              <a:rPr lang="en-US" sz="1200" dirty="0" err="1">
                <a:ea typeface="MS PGothic" panose="020B0600070205080204" pitchFamily="-84" charset="-128"/>
                <a:cs typeface="Arial" panose="020B0604020202020204" pitchFamily="34" charset="0"/>
              </a:rPr>
              <a:t>activitatea</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baza</a:t>
            </a:r>
            <a:r>
              <a:rPr lang="en-US" sz="1200" dirty="0">
                <a:ea typeface="MS PGothic" panose="020B0600070205080204" pitchFamily="-84" charset="-128"/>
                <a:cs typeface="Arial" panose="020B0604020202020204" pitchFamily="34" charset="0"/>
              </a:rPr>
              <a:t> a </a:t>
            </a:r>
            <a:r>
              <a:rPr lang="en-US" sz="1200" dirty="0" err="1">
                <a:ea typeface="MS PGothic" panose="020B0600070205080204" pitchFamily="-84" charset="-128"/>
                <a:cs typeface="Arial" panose="020B0604020202020204" pitchFamily="34" charset="0"/>
              </a:rPr>
              <a:t>organizatiei</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mediul</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sau</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si</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contextul</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acesteia</a:t>
            </a:r>
            <a:r>
              <a:rPr lang="en-US" sz="1200" dirty="0">
                <a:ea typeface="MS PGothic" panose="020B0600070205080204" pitchFamily="-84" charset="-128"/>
                <a:cs typeface="Arial" panose="020B0604020202020204" pitchFamily="34" charset="0"/>
              </a:rPr>
              <a:t>.</a:t>
            </a:r>
          </a:p>
          <a:p>
            <a:pPr algn="just" eaLnBrk="0" hangingPunct="0">
              <a:spcBef>
                <a:spcPts val="0"/>
              </a:spcBef>
              <a:buSzPct val="60000"/>
              <a:buFont typeface="Wingdings" panose="05000000000000000000" pitchFamily="2" charset="2"/>
              <a:buChar char="q"/>
              <a:defRPr/>
            </a:pPr>
            <a:r>
              <a:rPr lang="en-US" sz="1200" b="1" dirty="0" err="1">
                <a:ea typeface="MS PGothic" panose="020B0600070205080204" pitchFamily="-84" charset="-128"/>
                <a:cs typeface="Arial" panose="020B0604020202020204" pitchFamily="34" charset="0"/>
              </a:rPr>
              <a:t>Factori</a:t>
            </a:r>
            <a:r>
              <a:rPr lang="en-US" sz="1200" b="1" dirty="0">
                <a:ea typeface="MS PGothic" panose="020B0600070205080204" pitchFamily="-84" charset="-128"/>
                <a:cs typeface="Arial" panose="020B0604020202020204" pitchFamily="34" charset="0"/>
              </a:rPr>
              <a:t> de </a:t>
            </a:r>
            <a:r>
              <a:rPr lang="en-US" sz="1200" b="1" dirty="0" err="1">
                <a:ea typeface="MS PGothic" panose="020B0600070205080204" pitchFamily="-84" charset="-128"/>
                <a:cs typeface="Arial" panose="020B0604020202020204" pitchFamily="34" charset="0"/>
              </a:rPr>
              <a:t>reducere</a:t>
            </a:r>
            <a:r>
              <a:rPr lang="en-US" sz="1200" b="1" dirty="0">
                <a:ea typeface="MS PGothic" panose="020B0600070205080204" pitchFamily="-84" charset="-128"/>
                <a:cs typeface="Arial" panose="020B0604020202020204" pitchFamily="34" charset="0"/>
              </a:rPr>
              <a:t> a </a:t>
            </a:r>
            <a:r>
              <a:rPr lang="en-US" sz="1200" b="1" dirty="0" err="1">
                <a:ea typeface="MS PGothic" panose="020B0600070205080204" pitchFamily="-84" charset="-128"/>
                <a:cs typeface="Arial" panose="020B0604020202020204" pitchFamily="34" charset="0"/>
              </a:rPr>
              <a:t>riscului</a:t>
            </a:r>
            <a:r>
              <a:rPr lang="en-US" sz="1200" b="1" dirty="0">
                <a:ea typeface="MS PGothic" panose="020B0600070205080204" pitchFamily="-84" charset="-128"/>
                <a:cs typeface="Arial" panose="020B0604020202020204" pitchFamily="34" charset="0"/>
              </a:rPr>
              <a:t> </a:t>
            </a:r>
            <a:r>
              <a:rPr lang="en-US" sz="1200" dirty="0">
                <a:ea typeface="MS PGothic" panose="020B0600070205080204" pitchFamily="-84" charset="-128"/>
                <a:cs typeface="Arial" panose="020B0604020202020204" pitchFamily="34" charset="0"/>
              </a:rPr>
              <a:t>care sunt o </a:t>
            </a:r>
            <a:r>
              <a:rPr lang="en-US" sz="1200" dirty="0" err="1">
                <a:ea typeface="MS PGothic" panose="020B0600070205080204" pitchFamily="-84" charset="-128"/>
                <a:cs typeface="Arial" panose="020B0604020202020204" pitchFamily="34" charset="0"/>
              </a:rPr>
              <a:t>functie</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directa</a:t>
            </a:r>
            <a:r>
              <a:rPr lang="en-US" sz="1200" dirty="0">
                <a:ea typeface="MS PGothic" panose="020B0600070205080204" pitchFamily="-84" charset="-128"/>
                <a:cs typeface="Arial" panose="020B0604020202020204" pitchFamily="34" charset="0"/>
              </a:rPr>
              <a:t> a </a:t>
            </a:r>
            <a:r>
              <a:rPr lang="en-US" sz="1200" dirty="0" err="1">
                <a:ea typeface="MS PGothic" panose="020B0600070205080204" pitchFamily="-84" charset="-128"/>
                <a:cs typeface="Arial" panose="020B0604020202020204" pitchFamily="34" charset="0"/>
              </a:rPr>
              <a:t>masurilor</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securitate</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implementate</a:t>
            </a:r>
            <a:r>
              <a:rPr lang="en-US" sz="1200" dirty="0">
                <a:ea typeface="MS PGothic" panose="020B0600070205080204" pitchFamily="-84" charset="-128"/>
                <a:cs typeface="Arial" panose="020B0604020202020204" pitchFamily="34" charset="0"/>
              </a:rPr>
              <a:t>.</a:t>
            </a:r>
          </a:p>
          <a:p>
            <a:pPr algn="just" eaLnBrk="0" hangingPunct="0">
              <a:spcBef>
                <a:spcPts val="0"/>
              </a:spcBef>
              <a:buSzPct val="60000"/>
              <a:buFont typeface="Wingdings" panose="05000000000000000000" pitchFamily="2" charset="2"/>
              <a:buChar char="q"/>
              <a:defRPr/>
            </a:pPr>
            <a:r>
              <a:rPr lang="en-US" sz="1200" dirty="0">
                <a:ea typeface="MS PGothic" panose="020B0600070205080204" pitchFamily="-84" charset="-128"/>
                <a:cs typeface="Arial" panose="020B0604020202020204" pitchFamily="34" charset="0"/>
              </a:rPr>
              <a:t>MHARI </a:t>
            </a:r>
            <a:r>
              <a:rPr lang="en-US" sz="1200" dirty="0" err="1">
                <a:ea typeface="MS PGothic" panose="020B0600070205080204" pitchFamily="-84" charset="-128"/>
                <a:cs typeface="Arial" panose="020B0604020202020204" pitchFamily="34" charset="0"/>
              </a:rPr>
              <a:t>permite</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evaluarea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calitativa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si</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cantitativa</a:t>
            </a:r>
            <a:r>
              <a:rPr lang="en-US" sz="1200" dirty="0">
                <a:ea typeface="MS PGothic" panose="020B0600070205080204" pitchFamily="-84" charset="-128"/>
                <a:cs typeface="Arial" panose="020B0604020202020204" pitchFamily="34" charset="0"/>
              </a:rPr>
              <a:t> a </a:t>
            </a:r>
            <a:r>
              <a:rPr lang="en-US" sz="1200" dirty="0" err="1">
                <a:ea typeface="MS PGothic" panose="020B0600070205080204" pitchFamily="-84" charset="-128"/>
                <a:cs typeface="Arial" panose="020B0604020202020204" pitchFamily="34" charset="0"/>
              </a:rPr>
              <a:t>acestor</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factori</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si</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ajuta</a:t>
            </a:r>
            <a:r>
              <a:rPr lang="en-US" sz="1200" dirty="0">
                <a:ea typeface="MS PGothic" panose="020B0600070205080204" pitchFamily="-84" charset="-128"/>
                <a:cs typeface="Arial" panose="020B0604020202020204" pitchFamily="34" charset="0"/>
              </a:rPr>
              <a:t> la </a:t>
            </a:r>
            <a:r>
              <a:rPr lang="en-US" sz="1200" dirty="0" err="1">
                <a:ea typeface="MS PGothic" panose="020B0600070205080204" pitchFamily="-84" charset="-128"/>
                <a:cs typeface="Arial" panose="020B0604020202020204" pitchFamily="34" charset="0"/>
              </a:rPr>
              <a:t>evaluarea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nivelurilor</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risc</a:t>
            </a:r>
            <a:r>
              <a:rPr lang="en-US" sz="1200" dirty="0">
                <a:ea typeface="MS PGothic" panose="020B0600070205080204" pitchFamily="-84" charset="-128"/>
                <a:cs typeface="Arial" panose="020B0604020202020204" pitchFamily="34" charset="0"/>
              </a:rPr>
              <a:t> ca </a:t>
            </a:r>
            <a:r>
              <a:rPr lang="en-US" sz="1200" dirty="0" err="1">
                <a:ea typeface="MS PGothic" panose="020B0600070205080204" pitchFamily="-84" charset="-128"/>
                <a:cs typeface="Arial" panose="020B0604020202020204" pitchFamily="34" charset="0"/>
              </a:rPr>
              <a:t>rezultat</a:t>
            </a:r>
            <a:r>
              <a:rPr lang="en-US" sz="1200" dirty="0">
                <a:ea typeface="MS PGothic" panose="020B0600070205080204" pitchFamily="-84" charset="-128"/>
                <a:cs typeface="Arial" panose="020B0604020202020204" pitchFamily="34" charset="0"/>
              </a:rPr>
              <a:t>.</a:t>
            </a:r>
          </a:p>
          <a:p>
            <a:pPr algn="just" eaLnBrk="0" hangingPunct="0">
              <a:spcBef>
                <a:spcPts val="0"/>
              </a:spcBef>
              <a:buSzPct val="60000"/>
              <a:buFont typeface="Wingdings" panose="05000000000000000000" pitchFamily="2" charset="2"/>
              <a:buChar char="q"/>
              <a:defRPr/>
            </a:pPr>
            <a:r>
              <a:rPr lang="en-US" sz="1200" dirty="0">
                <a:ea typeface="MS PGothic" panose="020B0600070205080204" pitchFamily="-84" charset="-128"/>
                <a:cs typeface="Arial" panose="020B0604020202020204" pitchFamily="34" charset="0"/>
              </a:rPr>
              <a:t>De </a:t>
            </a:r>
            <a:r>
              <a:rPr lang="en-US" sz="1200" dirty="0" err="1">
                <a:ea typeface="MS PGothic" panose="020B0600070205080204" pitchFamily="-84" charset="-128"/>
                <a:cs typeface="Arial" panose="020B0604020202020204" pitchFamily="34" charset="0"/>
              </a:rPr>
              <a:t>fapt</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analiza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mizelor</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securitate</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este</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utilizata</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pentru</a:t>
            </a:r>
            <a:r>
              <a:rPr lang="en-US" sz="1200" dirty="0">
                <a:ea typeface="MS PGothic" panose="020B0600070205080204" pitchFamily="-84" charset="-128"/>
                <a:cs typeface="Arial" panose="020B0604020202020204" pitchFamily="34" charset="0"/>
              </a:rPr>
              <a:t> a </a:t>
            </a:r>
            <a:r>
              <a:rPr lang="en-US" sz="1200" dirty="0" err="1">
                <a:ea typeface="MS PGothic" panose="020B0600070205080204" pitchFamily="-84" charset="-128"/>
                <a:cs typeface="Arial" panose="020B0604020202020204" pitchFamily="34" charset="0"/>
              </a:rPr>
              <a:t>determina</a:t>
            </a:r>
            <a:r>
              <a:rPr lang="en-US" sz="1200" dirty="0">
                <a:ea typeface="MS PGothic" panose="020B0600070205080204" pitchFamily="-84" charset="-128"/>
                <a:cs typeface="Arial" panose="020B0604020202020204" pitchFamily="34" charset="0"/>
              </a:rPr>
              <a:t> un </a:t>
            </a:r>
            <a:r>
              <a:rPr lang="en-US" sz="1200" dirty="0" err="1">
                <a:ea typeface="MS PGothic" panose="020B0600070205080204" pitchFamily="-84" charset="-128"/>
                <a:cs typeface="Arial" panose="020B0604020202020204" pitchFamily="34" charset="0"/>
              </a:rPr>
              <a:t>nivel</a:t>
            </a:r>
            <a:r>
              <a:rPr lang="en-US" sz="1200" dirty="0">
                <a:ea typeface="MS PGothic" panose="020B0600070205080204" pitchFamily="-84" charset="-128"/>
                <a:cs typeface="Arial" panose="020B0604020202020204" pitchFamily="34" charset="0"/>
              </a:rPr>
              <a:t> de gravitate maxim al </a:t>
            </a:r>
            <a:r>
              <a:rPr lang="en-US" sz="1200" dirty="0" err="1">
                <a:ea typeface="MS PGothic" panose="020B0600070205080204" pitchFamily="-84" charset="-128"/>
                <a:cs typeface="Arial" panose="020B0604020202020204" pitchFamily="34" charset="0"/>
              </a:rPr>
              <a:t>consecintelor</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unei</a:t>
            </a:r>
            <a:r>
              <a:rPr lang="en-US" sz="1200" dirty="0">
                <a:ea typeface="MS PGothic" panose="020B0600070205080204" pitchFamily="-84" charset="-128"/>
                <a:cs typeface="Arial" panose="020B0604020202020204" pitchFamily="34" charset="0"/>
              </a:rPr>
              <a:t> </a:t>
            </a:r>
            <a:r>
              <a:rPr lang="en-US" sz="1200" dirty="0" err="1">
                <a:ea typeface="MS PGothic" panose="020B0600070205080204" pitchFamily="-84" charset="-128"/>
                <a:cs typeface="Arial" panose="020B0604020202020204" pitchFamily="34" charset="0"/>
              </a:rPr>
              <a:t>situatii</a:t>
            </a:r>
            <a:r>
              <a:rPr lang="en-US" sz="1200" dirty="0">
                <a:ea typeface="MS PGothic" panose="020B0600070205080204" pitchFamily="-84" charset="-128"/>
                <a:cs typeface="Arial" panose="020B0604020202020204" pitchFamily="34" charset="0"/>
              </a:rPr>
              <a:t> de </a:t>
            </a:r>
            <a:r>
              <a:rPr lang="en-US" sz="1200" dirty="0" err="1">
                <a:ea typeface="MS PGothic" panose="020B0600070205080204" pitchFamily="-84" charset="-128"/>
                <a:cs typeface="Arial" panose="020B0604020202020204" pitchFamily="34" charset="0"/>
              </a:rPr>
              <a:t>risc</a:t>
            </a:r>
            <a:r>
              <a:rPr lang="en-US" sz="1200" dirty="0">
                <a:ea typeface="MS PGothic" panose="020B0600070205080204" pitchFamily="-84" charset="-128"/>
                <a:cs typeface="Arial" panose="020B0604020202020204" pitchFamily="34" charset="0"/>
              </a:rPr>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31</a:t>
            </a:fld>
            <a:endParaRPr lang="en-GB"/>
          </a:p>
        </p:txBody>
      </p:sp>
    </p:spTree>
    <p:extLst>
      <p:ext uri="{BB962C8B-B14F-4D97-AF65-F5344CB8AC3E}">
        <p14:creationId xmlns:p14="http://schemas.microsoft.com/office/powerpoint/2010/main" val="354550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Brainstorming.</a:t>
            </a:r>
          </a:p>
          <a:p>
            <a:pPr algn="just" eaLnBrk="0" hangingPunct="0">
              <a:spcBef>
                <a:spcPts val="0"/>
              </a:spcBef>
              <a:spcAft>
                <a:spcPts val="0"/>
              </a:spcAft>
              <a:buClr>
                <a:schemeClr val="accent2"/>
              </a:buClr>
              <a:buSzPct val="60000"/>
              <a:buFont typeface="+mj-lt"/>
              <a:buAutoNum type="arabicPeriod"/>
              <a:defRPr/>
            </a:pPr>
            <a:r>
              <a:rPr lang="en-US" sz="1200" dirty="0" err="1">
                <a:latin typeface="Cambria" panose="02040503050406030204"/>
                <a:ea typeface="MS PGothic" panose="020B0600070205080204" pitchFamily="-84" charset="-128"/>
                <a:cs typeface="Cambria" panose="02040503050406030204"/>
              </a:rPr>
              <a:t>Interviuri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structurate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semi-</a:t>
            </a:r>
            <a:r>
              <a:rPr lang="en-US" sz="1200" dirty="0" err="1">
                <a:latin typeface="Cambria" panose="02040503050406030204"/>
                <a:ea typeface="MS PGothic" panose="020B0600070205080204" pitchFamily="-84" charset="-128"/>
                <a:cs typeface="Cambria" panose="02040503050406030204"/>
              </a:rPr>
              <a:t>structurate</a:t>
            </a:r>
            <a:r>
              <a:rPr lang="en-US" sz="1200" dirty="0">
                <a:latin typeface="Cambria" panose="02040503050406030204"/>
                <a:ea typeface="MS PGothic" panose="020B0600070205080204" pitchFamily="-84" charset="-128"/>
                <a:cs typeface="Cambria" panose="02040503050406030204"/>
              </a:rPr>
              <a:t>. </a:t>
            </a:r>
          </a:p>
          <a:p>
            <a:pPr algn="just" eaLnBrk="0" hangingPunct="0">
              <a:spcBef>
                <a:spcPts val="0"/>
              </a:spcBef>
              <a:spcAft>
                <a:spcPts val="0"/>
              </a:spcAft>
              <a:buClr>
                <a:schemeClr val="accent2"/>
              </a:buClr>
              <a:buSzPct val="60000"/>
              <a:buFont typeface="+mj-lt"/>
              <a:buAutoNum type="arabicPeriod"/>
              <a:defRPr/>
            </a:pPr>
            <a:r>
              <a:rPr lang="en-US" sz="1200" dirty="0" err="1">
                <a:latin typeface="Cambria" panose="02040503050406030204"/>
                <a:ea typeface="MS PGothic" panose="020B0600070205080204" pitchFamily="-84" charset="-128"/>
                <a:cs typeface="Cambria" panose="02040503050406030204"/>
              </a:rPr>
              <a:t>Tehnica</a:t>
            </a:r>
            <a:r>
              <a:rPr lang="en-US" sz="1200" dirty="0">
                <a:latin typeface="Cambria" panose="02040503050406030204"/>
                <a:ea typeface="MS PGothic" panose="020B0600070205080204" pitchFamily="-84" charset="-128"/>
                <a:cs typeface="Cambria" panose="02040503050406030204"/>
              </a:rPr>
              <a:t> Delphi.</a:t>
            </a:r>
          </a:p>
          <a:p>
            <a:pPr algn="just" eaLnBrk="0" hangingPunct="0">
              <a:spcBef>
                <a:spcPts val="0"/>
              </a:spcBef>
              <a:spcAft>
                <a:spcPts val="0"/>
              </a:spcAft>
              <a:buClr>
                <a:schemeClr val="accent2"/>
              </a:buClr>
              <a:buSzPct val="60000"/>
              <a:buFont typeface="+mj-lt"/>
              <a:buAutoNum type="arabicPeriod"/>
              <a:defRPr/>
            </a:pPr>
            <a:r>
              <a:rPr lang="en-US" sz="1200" dirty="0" err="1">
                <a:latin typeface="Cambria" panose="02040503050406030204"/>
                <a:ea typeface="MS PGothic" panose="020B0600070205080204" pitchFamily="-84" charset="-128"/>
                <a:cs typeface="Cambria" panose="02040503050406030204"/>
              </a:rPr>
              <a:t>Grile</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verificare</a:t>
            </a:r>
            <a:r>
              <a:rPr lang="en-US" sz="1200" dirty="0">
                <a:latin typeface="Cambria" panose="02040503050406030204"/>
                <a:ea typeface="MS PGothic" panose="020B0600070205080204" pitchFamily="-84" charset="-128"/>
                <a:cs typeface="Cambria" panose="02040503050406030204"/>
              </a:rPr>
              <a:t>.</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preliminara</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imprevizibilului</a:t>
            </a:r>
            <a:r>
              <a:rPr lang="en-US" sz="1200" dirty="0">
                <a:latin typeface="Cambria" panose="02040503050406030204"/>
                <a:ea typeface="MS PGothic" panose="020B0600070205080204" pitchFamily="-84" charset="-128"/>
                <a:cs typeface="Cambria" panose="02040503050406030204"/>
              </a:rPr>
              <a:t> (API).</a:t>
            </a:r>
          </a:p>
          <a:p>
            <a:pPr marL="457200" indent="-457200"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HAZOP (Hazard </a:t>
            </a:r>
            <a:r>
              <a:rPr lang="en-US" sz="1200" dirty="0" err="1">
                <a:latin typeface="Cambria" panose="02040503050406030204"/>
                <a:ea typeface="MS PGothic" panose="020B0600070205080204" pitchFamily="-84" charset="-128"/>
                <a:cs typeface="Cambria" panose="02040503050406030204"/>
              </a:rPr>
              <a:t>Oportunity</a:t>
            </a:r>
            <a:r>
              <a:rPr lang="en-US" sz="1200" dirty="0">
                <a:latin typeface="Cambria" panose="02040503050406030204"/>
                <a:ea typeface="MS PGothic" panose="020B0600070205080204" pitchFamily="-84" charset="-128"/>
                <a:cs typeface="Cambria" panose="02040503050406030204"/>
              </a:rPr>
              <a:t>).</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imprevizibilitatii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punctelor</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critice</a:t>
            </a:r>
            <a:r>
              <a:rPr lang="en-US" sz="1200" dirty="0">
                <a:latin typeface="Cambria" panose="02040503050406030204"/>
                <a:ea typeface="MS PGothic" panose="020B0600070205080204" pitchFamily="-84" charset="-128"/>
                <a:cs typeface="Cambria" panose="02040503050406030204"/>
              </a:rPr>
              <a:t> de control( HACCP).</a:t>
            </a:r>
          </a:p>
          <a:p>
            <a:pPr algn="just" eaLnBrk="0" hangingPunct="0">
              <a:spcBef>
                <a:spcPts val="0"/>
              </a:spcBef>
              <a:spcAft>
                <a:spcPts val="0"/>
              </a:spcAft>
              <a:buClr>
                <a:schemeClr val="accent2"/>
              </a:buClr>
              <a:buSzPct val="60000"/>
              <a:buFont typeface="+mj-lt"/>
              <a:buAutoNum type="arabicPeriod"/>
              <a:defRPr/>
            </a:pPr>
            <a:r>
              <a:rPr lang="en-US" sz="1200" dirty="0" err="1">
                <a:latin typeface="Cambria" panose="02040503050406030204"/>
                <a:ea typeface="MS PGothic" panose="020B0600070205080204" pitchFamily="-84" charset="-128"/>
                <a:cs typeface="Cambria" panose="02040503050406030204"/>
              </a:rPr>
              <a:t>Tehnica</a:t>
            </a:r>
            <a:r>
              <a:rPr lang="en-US" sz="1200" dirty="0">
                <a:latin typeface="Cambria" panose="02040503050406030204"/>
                <a:ea typeface="MS PGothic" panose="020B0600070205080204" pitchFamily="-84" charset="-128"/>
                <a:cs typeface="Cambria" panose="02040503050406030204"/>
              </a:rPr>
              <a:t> SWIFT.</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scenariilor</a:t>
            </a:r>
            <a:r>
              <a:rPr lang="en-US" sz="1200" dirty="0">
                <a:latin typeface="Cambria" panose="02040503050406030204"/>
                <a:ea typeface="MS PGothic" panose="020B0600070205080204" pitchFamily="-84" charset="-128"/>
                <a:cs typeface="Cambria" panose="02040503050406030204"/>
              </a:rPr>
              <a:t>.</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impactului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afacerii</a:t>
            </a:r>
            <a:r>
              <a:rPr lang="en-US" sz="1200" dirty="0">
                <a:latin typeface="Cambria" panose="02040503050406030204"/>
                <a:ea typeface="MS PGothic" panose="020B0600070205080204" pitchFamily="-84" charset="-128"/>
                <a:cs typeface="Cambria" panose="02040503050406030204"/>
              </a:rPr>
              <a:t> ( BIA).</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cauzei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originale</a:t>
            </a:r>
            <a:r>
              <a:rPr lang="en-US" sz="1200" dirty="0">
                <a:latin typeface="Cambria" panose="02040503050406030204"/>
                <a:ea typeface="MS PGothic" panose="020B0600070205080204" pitchFamily="-84" charset="-128"/>
                <a:cs typeface="Cambria" panose="02040503050406030204"/>
              </a:rPr>
              <a:t> ( RCA).</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4</a:t>
            </a:fld>
            <a:endParaRPr lang="en-GB"/>
          </a:p>
        </p:txBody>
      </p:sp>
    </p:spTree>
    <p:extLst>
      <p:ext uri="{BB962C8B-B14F-4D97-AF65-F5344CB8AC3E}">
        <p14:creationId xmlns:p14="http://schemas.microsoft.com/office/powerpoint/2010/main" val="2265176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sz="1200" b="1" dirty="0"/>
              <a:t>Analiza </a:t>
            </a:r>
            <a:r>
              <a:rPr lang="en-US" altLang="zh-CN" sz="1200" b="1" dirty="0" err="1"/>
              <a:t>sistematica</a:t>
            </a:r>
            <a:r>
              <a:rPr lang="en-US" altLang="zh-CN" sz="1200" b="1" dirty="0"/>
              <a:t> a </a:t>
            </a:r>
            <a:r>
              <a:rPr lang="en-US" altLang="zh-CN" sz="1200" b="1" dirty="0" err="1"/>
              <a:t>situatiilor</a:t>
            </a:r>
            <a:r>
              <a:rPr lang="en-US" altLang="zh-CN" sz="1200" b="1" dirty="0"/>
              <a:t> de </a:t>
            </a:r>
            <a:r>
              <a:rPr lang="en-US" altLang="zh-CN" sz="1200" b="1" dirty="0" err="1"/>
              <a:t>risc</a:t>
            </a:r>
            <a:r>
              <a:rPr lang="en-US" altLang="zh-CN" sz="1200" b="1" dirty="0"/>
              <a:t> </a:t>
            </a:r>
            <a:r>
              <a:rPr lang="en-US" altLang="zh-CN" sz="1200" dirty="0"/>
              <a:t>– se </a:t>
            </a:r>
            <a:r>
              <a:rPr lang="en-US" altLang="zh-CN" sz="1200" dirty="0" err="1"/>
              <a:t>identifica</a:t>
            </a:r>
            <a:r>
              <a:rPr lang="en-US" altLang="zh-CN" sz="1200" dirty="0"/>
              <a:t> </a:t>
            </a:r>
            <a:r>
              <a:rPr lang="en-US" altLang="zh-CN" sz="1200" dirty="0" err="1"/>
              <a:t>toate</a:t>
            </a:r>
            <a:r>
              <a:rPr lang="en-US" altLang="zh-CN" sz="1200" dirty="0"/>
              <a:t>, </a:t>
            </a:r>
            <a:r>
              <a:rPr lang="en-US" altLang="zh-CN" sz="1200" dirty="0" err="1"/>
              <a:t>potentialele</a:t>
            </a:r>
            <a:r>
              <a:rPr lang="en-US" altLang="zh-CN" sz="1200" dirty="0"/>
              <a:t>, </a:t>
            </a:r>
            <a:r>
              <a:rPr lang="en-US" altLang="zh-CN" sz="1200" dirty="0" err="1"/>
              <a:t>situatii</a:t>
            </a:r>
            <a:r>
              <a:rPr lang="en-US" altLang="zh-CN" sz="1200" dirty="0"/>
              <a:t> de </a:t>
            </a:r>
            <a:r>
              <a:rPr lang="en-US" altLang="zh-CN" sz="1200" dirty="0" err="1"/>
              <a:t>risc</a:t>
            </a:r>
            <a:r>
              <a:rPr lang="en-US" altLang="zh-CN" sz="1200" dirty="0"/>
              <a:t>, se </a:t>
            </a:r>
            <a:r>
              <a:rPr lang="en-US" altLang="zh-CN" sz="1200" dirty="0" err="1"/>
              <a:t>analizeaza</a:t>
            </a:r>
            <a:r>
              <a:rPr lang="en-US" altLang="zh-CN" sz="1200" dirty="0"/>
              <a:t> </a:t>
            </a:r>
            <a:r>
              <a:rPr lang="en-US" altLang="zh-CN" sz="1200" dirty="0" err="1"/>
              <a:t>cele</a:t>
            </a:r>
            <a:r>
              <a:rPr lang="en-US" altLang="zh-CN" sz="1200" dirty="0"/>
              <a:t> </a:t>
            </a:r>
            <a:r>
              <a:rPr lang="en-US" altLang="zh-CN" sz="1200" dirty="0" err="1"/>
              <a:t>mai</a:t>
            </a:r>
            <a:r>
              <a:rPr lang="en-US" altLang="zh-CN" sz="1200" dirty="0"/>
              <a:t> </a:t>
            </a:r>
            <a:r>
              <a:rPr lang="en-US" altLang="zh-CN" sz="1200" dirty="0" err="1"/>
              <a:t>critice</a:t>
            </a:r>
            <a:r>
              <a:rPr lang="en-US" altLang="zh-CN" sz="1200" dirty="0"/>
              <a:t> </a:t>
            </a:r>
            <a:r>
              <a:rPr lang="en-US" altLang="zh-CN" sz="1200" dirty="0" err="1"/>
              <a:t>dintre</a:t>
            </a:r>
            <a:r>
              <a:rPr lang="en-US" altLang="zh-CN" sz="1200" dirty="0"/>
              <a:t> </a:t>
            </a:r>
            <a:r>
              <a:rPr lang="en-US" altLang="zh-CN" sz="1200" dirty="0" err="1"/>
              <a:t>acestea</a:t>
            </a:r>
            <a:r>
              <a:rPr lang="en-US" altLang="zh-CN" sz="1200" dirty="0"/>
              <a:t> </a:t>
            </a:r>
            <a:r>
              <a:rPr lang="en-US" altLang="zh-CN" sz="1200" dirty="0" err="1"/>
              <a:t>si</a:t>
            </a:r>
            <a:r>
              <a:rPr lang="en-US" altLang="zh-CN" sz="1200" dirty="0"/>
              <a:t> se </a:t>
            </a:r>
            <a:r>
              <a:rPr lang="en-US" altLang="zh-CN" sz="1200" dirty="0" err="1"/>
              <a:t>identifica</a:t>
            </a:r>
            <a:r>
              <a:rPr lang="en-US" altLang="zh-CN" sz="1200" dirty="0"/>
              <a:t> </a:t>
            </a:r>
            <a:r>
              <a:rPr lang="en-US" altLang="zh-CN" sz="1200" dirty="0" err="1"/>
              <a:t>actiuni</a:t>
            </a:r>
            <a:r>
              <a:rPr lang="en-US" altLang="zh-CN" sz="1200" dirty="0"/>
              <a:t> </a:t>
            </a:r>
            <a:r>
              <a:rPr lang="en-US" altLang="zh-CN" sz="1200" dirty="0" err="1"/>
              <a:t>pentru</a:t>
            </a:r>
            <a:r>
              <a:rPr lang="en-US" altLang="zh-CN" sz="1200" dirty="0"/>
              <a:t> a reduce </a:t>
            </a:r>
            <a:r>
              <a:rPr lang="en-US" altLang="zh-CN" sz="1200" dirty="0" err="1"/>
              <a:t>riscul</a:t>
            </a:r>
            <a:r>
              <a:rPr lang="en-US" altLang="zh-CN" sz="1200" dirty="0"/>
              <a:t> la un </a:t>
            </a:r>
            <a:r>
              <a:rPr lang="en-US" altLang="zh-CN" sz="1200" dirty="0" err="1"/>
              <a:t>nivel</a:t>
            </a:r>
            <a:r>
              <a:rPr lang="en-US" altLang="zh-CN" sz="1200" dirty="0"/>
              <a:t> </a:t>
            </a:r>
            <a:r>
              <a:rPr lang="en-US" altLang="zh-CN" sz="1200" dirty="0" err="1"/>
              <a:t>acceptabil</a:t>
            </a:r>
            <a:r>
              <a:rPr lang="en-US" altLang="zh-CN" sz="1200" dirty="0"/>
              <a:t>. </a:t>
            </a:r>
            <a:r>
              <a:rPr lang="en-US" altLang="zh-CN" sz="1200" dirty="0" err="1"/>
              <a:t>Aceasta</a:t>
            </a:r>
            <a:r>
              <a:rPr lang="en-US" altLang="zh-CN" sz="1200" dirty="0"/>
              <a:t> </a:t>
            </a:r>
            <a:r>
              <a:rPr lang="en-US" altLang="zh-CN" sz="1200" dirty="0" err="1"/>
              <a:t>utilizare</a:t>
            </a:r>
            <a:r>
              <a:rPr lang="en-US" altLang="zh-CN" sz="1200" dirty="0"/>
              <a:t> a MEHARI se </a:t>
            </a:r>
            <a:r>
              <a:rPr lang="en-US" altLang="zh-CN" sz="1200" dirty="0" err="1"/>
              <a:t>concentreaza</a:t>
            </a:r>
            <a:r>
              <a:rPr lang="en-US" altLang="zh-CN" sz="1200" dirty="0"/>
              <a:t> pe a se </a:t>
            </a:r>
            <a:r>
              <a:rPr lang="en-US" altLang="zh-CN" sz="1200" dirty="0" err="1"/>
              <a:t>asigura</a:t>
            </a:r>
            <a:r>
              <a:rPr lang="en-US" altLang="zh-CN" sz="1200" dirty="0"/>
              <a:t> ca </a:t>
            </a:r>
            <a:r>
              <a:rPr lang="en-US" altLang="zh-CN" sz="1200" dirty="0" err="1"/>
              <a:t>fiecare</a:t>
            </a:r>
            <a:r>
              <a:rPr lang="en-US" altLang="zh-CN" sz="1200" dirty="0"/>
              <a:t> </a:t>
            </a:r>
            <a:r>
              <a:rPr lang="en-US" altLang="zh-CN" sz="1200" dirty="0" err="1"/>
              <a:t>situatie</a:t>
            </a:r>
            <a:r>
              <a:rPr lang="en-US" altLang="zh-CN" sz="1200" dirty="0"/>
              <a:t> </a:t>
            </a:r>
            <a:r>
              <a:rPr lang="en-US" altLang="zh-CN" sz="1200" dirty="0" err="1"/>
              <a:t>critica</a:t>
            </a:r>
            <a:r>
              <a:rPr lang="en-US" altLang="zh-CN" sz="1200" dirty="0"/>
              <a:t> de </a:t>
            </a:r>
            <a:r>
              <a:rPr lang="en-US" altLang="zh-CN" sz="1200" dirty="0" err="1"/>
              <a:t>risc</a:t>
            </a:r>
            <a:r>
              <a:rPr lang="en-US" altLang="zh-CN" sz="1200" dirty="0"/>
              <a:t> a </a:t>
            </a:r>
            <a:r>
              <a:rPr lang="en-US" altLang="zh-CN" sz="1200" dirty="0" err="1"/>
              <a:t>fost</a:t>
            </a:r>
            <a:r>
              <a:rPr lang="en-US" altLang="zh-CN" sz="1200" dirty="0"/>
              <a:t> </a:t>
            </a:r>
            <a:r>
              <a:rPr lang="en-US" altLang="zh-CN" sz="1200" dirty="0" err="1"/>
              <a:t>identificata</a:t>
            </a:r>
            <a:r>
              <a:rPr lang="en-US" altLang="zh-CN" sz="1200" dirty="0"/>
              <a:t> </a:t>
            </a:r>
            <a:r>
              <a:rPr lang="en-US" altLang="zh-CN" sz="1200" dirty="0" err="1"/>
              <a:t>si</a:t>
            </a:r>
            <a:r>
              <a:rPr lang="en-US" altLang="zh-CN" sz="1200" dirty="0"/>
              <a:t> </a:t>
            </a:r>
            <a:r>
              <a:rPr lang="en-US" altLang="zh-CN" sz="1200" dirty="0" err="1"/>
              <a:t>este</a:t>
            </a:r>
            <a:r>
              <a:rPr lang="en-US" altLang="zh-CN" sz="1200" dirty="0"/>
              <a:t> </a:t>
            </a:r>
            <a:r>
              <a:rPr lang="en-US" altLang="zh-CN" sz="1200" dirty="0" err="1"/>
              <a:t>acoperita</a:t>
            </a:r>
            <a:r>
              <a:rPr lang="en-US" altLang="zh-CN" sz="1200" dirty="0"/>
              <a:t> de un plan de </a:t>
            </a:r>
            <a:r>
              <a:rPr lang="en-US" altLang="zh-CN" sz="1200" dirty="0" err="1"/>
              <a:t>actiune</a:t>
            </a:r>
            <a:r>
              <a:rPr lang="en-US" altLang="zh-CN" sz="1200" dirty="0"/>
              <a:t>.</a:t>
            </a:r>
          </a:p>
          <a:p>
            <a:pPr algn="just"/>
            <a:r>
              <a:rPr lang="en-US" altLang="zh-CN" sz="1200" b="1" dirty="0"/>
              <a:t>Analiza </a:t>
            </a:r>
            <a:r>
              <a:rPr lang="en-US" altLang="zh-CN" sz="1200" b="1" dirty="0" err="1"/>
              <a:t>spontana</a:t>
            </a:r>
            <a:r>
              <a:rPr lang="en-US" altLang="zh-CN" sz="1200" b="1" dirty="0"/>
              <a:t> a </a:t>
            </a:r>
            <a:r>
              <a:rPr lang="en-US" altLang="zh-CN" sz="1200" b="1" dirty="0" err="1"/>
              <a:t>situatiilor</a:t>
            </a:r>
            <a:r>
              <a:rPr lang="en-US" altLang="zh-CN" sz="1200" b="1" dirty="0"/>
              <a:t> de </a:t>
            </a:r>
            <a:r>
              <a:rPr lang="en-US" altLang="zh-CN" sz="1200" b="1" dirty="0" err="1"/>
              <a:t>risc</a:t>
            </a:r>
            <a:r>
              <a:rPr lang="en-US" altLang="zh-CN" sz="1200" b="1" dirty="0"/>
              <a:t> </a:t>
            </a:r>
            <a:r>
              <a:rPr lang="en-US" altLang="zh-CN" sz="1200" dirty="0"/>
              <a:t>– </a:t>
            </a:r>
            <a:r>
              <a:rPr lang="en-US" altLang="zh-CN" sz="1200" dirty="0" err="1"/>
              <a:t>acelasi</a:t>
            </a:r>
            <a:r>
              <a:rPr lang="en-US" altLang="zh-CN" sz="1200" dirty="0"/>
              <a:t> set de </a:t>
            </a:r>
            <a:r>
              <a:rPr lang="en-US" altLang="zh-CN" sz="1200" dirty="0" err="1"/>
              <a:t>unelte</a:t>
            </a:r>
            <a:r>
              <a:rPr lang="en-US" altLang="zh-CN" sz="1200" dirty="0"/>
              <a:t> </a:t>
            </a:r>
            <a:r>
              <a:rPr lang="en-US" altLang="zh-CN" sz="1200" dirty="0" err="1"/>
              <a:t>poate</a:t>
            </a:r>
            <a:r>
              <a:rPr lang="en-US" altLang="zh-CN" sz="1200" dirty="0"/>
              <a:t> fi </a:t>
            </a:r>
            <a:r>
              <a:rPr lang="en-US" altLang="zh-CN" sz="1200" dirty="0" err="1"/>
              <a:t>utilizat</a:t>
            </a:r>
            <a:r>
              <a:rPr lang="en-US" altLang="zh-CN" sz="1200" dirty="0"/>
              <a:t> </a:t>
            </a:r>
            <a:r>
              <a:rPr lang="en-US" altLang="zh-CN" sz="1200" dirty="0" err="1"/>
              <a:t>si</a:t>
            </a:r>
            <a:r>
              <a:rPr lang="en-US" altLang="zh-CN" sz="1200" dirty="0"/>
              <a:t> in </a:t>
            </a:r>
            <a:r>
              <a:rPr lang="en-US" altLang="zh-CN" sz="1200" dirty="0" err="1"/>
              <a:t>alte</a:t>
            </a:r>
            <a:r>
              <a:rPr lang="en-US" altLang="zh-CN" sz="1200" dirty="0"/>
              <a:t> </a:t>
            </a:r>
            <a:r>
              <a:rPr lang="en-US" altLang="zh-CN" sz="1200" dirty="0" err="1"/>
              <a:t>abordari</a:t>
            </a:r>
            <a:r>
              <a:rPr lang="en-US" altLang="zh-CN" sz="1200" dirty="0"/>
              <a:t> de management al </a:t>
            </a:r>
            <a:r>
              <a:rPr lang="en-US" altLang="zh-CN" sz="1200" dirty="0" err="1"/>
              <a:t>securitatii</a:t>
            </a:r>
            <a:r>
              <a:rPr lang="en-US" altLang="zh-CN" sz="1200" dirty="0"/>
              <a:t>. In </a:t>
            </a:r>
            <a:r>
              <a:rPr lang="en-US" altLang="zh-CN" sz="1200" dirty="0" err="1"/>
              <a:t>cazurile</a:t>
            </a:r>
            <a:r>
              <a:rPr lang="en-US" altLang="zh-CN" sz="1200" dirty="0"/>
              <a:t> </a:t>
            </a:r>
            <a:r>
              <a:rPr lang="en-US" altLang="zh-CN" sz="1200" dirty="0" err="1"/>
              <a:t>unde</a:t>
            </a:r>
            <a:r>
              <a:rPr lang="en-US" altLang="zh-CN" sz="1200" dirty="0"/>
              <a:t> </a:t>
            </a:r>
            <a:r>
              <a:rPr lang="en-US" altLang="zh-CN" sz="1200" dirty="0" err="1"/>
              <a:t>securitatea</a:t>
            </a:r>
            <a:r>
              <a:rPr lang="en-US" altLang="zh-CN" sz="1200" dirty="0"/>
              <a:t> </a:t>
            </a:r>
            <a:r>
              <a:rPr lang="en-US" altLang="zh-CN" sz="1200" dirty="0" err="1"/>
              <a:t>este</a:t>
            </a:r>
            <a:r>
              <a:rPr lang="en-US" altLang="zh-CN" sz="1200" dirty="0"/>
              <a:t> </a:t>
            </a:r>
            <a:r>
              <a:rPr lang="en-US" altLang="zh-CN" sz="1200" dirty="0" err="1"/>
              <a:t>administrata</a:t>
            </a:r>
            <a:r>
              <a:rPr lang="en-US" altLang="zh-CN" sz="1200" dirty="0"/>
              <a:t> </a:t>
            </a:r>
            <a:r>
              <a:rPr lang="en-US" altLang="zh-CN" sz="1200" dirty="0" err="1"/>
              <a:t>prin</a:t>
            </a:r>
            <a:r>
              <a:rPr lang="en-US" altLang="zh-CN" sz="1200" dirty="0"/>
              <a:t> </a:t>
            </a:r>
            <a:r>
              <a:rPr lang="en-US" altLang="zh-CN" sz="1200" dirty="0" err="1"/>
              <a:t>politici</a:t>
            </a:r>
            <a:r>
              <a:rPr lang="en-US" altLang="zh-CN" sz="1200" dirty="0"/>
              <a:t> </a:t>
            </a:r>
            <a:r>
              <a:rPr lang="en-US" altLang="zh-CN" sz="1200" dirty="0" err="1"/>
              <a:t>si</a:t>
            </a:r>
            <a:r>
              <a:rPr lang="en-US" altLang="zh-CN" sz="1200" dirty="0"/>
              <a:t> </a:t>
            </a:r>
            <a:r>
              <a:rPr lang="en-US" altLang="zh-CN" sz="1200" dirty="0" err="1"/>
              <a:t>proceduri</a:t>
            </a:r>
            <a:r>
              <a:rPr lang="en-US" altLang="zh-CN" sz="1200" dirty="0"/>
              <a:t> </a:t>
            </a:r>
            <a:r>
              <a:rPr lang="en-US" altLang="zh-CN" sz="1200" dirty="0" err="1"/>
              <a:t>specifice</a:t>
            </a:r>
            <a:r>
              <a:rPr lang="en-US" altLang="zh-CN" sz="1200" dirty="0"/>
              <a:t> </a:t>
            </a:r>
            <a:r>
              <a:rPr lang="en-US" altLang="zh-CN" sz="1200" dirty="0" err="1"/>
              <a:t>vor</a:t>
            </a:r>
            <a:r>
              <a:rPr lang="en-US" altLang="zh-CN" sz="1200" dirty="0"/>
              <a:t> </a:t>
            </a:r>
            <a:r>
              <a:rPr lang="en-US" altLang="zh-CN" sz="1200" dirty="0" err="1"/>
              <a:t>exista</a:t>
            </a:r>
            <a:r>
              <a:rPr lang="en-US" altLang="zh-CN" sz="1200" dirty="0"/>
              <a:t>, </a:t>
            </a:r>
            <a:r>
              <a:rPr lang="en-US" altLang="zh-CN" sz="1200" dirty="0" err="1"/>
              <a:t>intotdeauna</a:t>
            </a:r>
            <a:r>
              <a:rPr lang="en-US" altLang="zh-CN" sz="1200" dirty="0"/>
              <a:t>, </a:t>
            </a:r>
            <a:r>
              <a:rPr lang="en-US" altLang="zh-CN" sz="1200" dirty="0" err="1"/>
              <a:t>situatii</a:t>
            </a:r>
            <a:r>
              <a:rPr lang="en-US" altLang="zh-CN" sz="1200" dirty="0"/>
              <a:t> cand </a:t>
            </a:r>
            <a:r>
              <a:rPr lang="en-US" altLang="zh-CN" sz="1200" dirty="0" err="1"/>
              <a:t>unele</a:t>
            </a:r>
            <a:r>
              <a:rPr lang="en-US" altLang="zh-CN" sz="1200" dirty="0"/>
              <a:t> reguli nu pot fi </a:t>
            </a:r>
            <a:r>
              <a:rPr lang="en-US" altLang="zh-CN" sz="1200" dirty="0" err="1"/>
              <a:t>aplicate</a:t>
            </a:r>
            <a:r>
              <a:rPr lang="en-US" altLang="zh-CN" sz="1200" dirty="0"/>
              <a:t>. Analiza </a:t>
            </a:r>
            <a:r>
              <a:rPr lang="en-US" altLang="zh-CN" sz="1200" dirty="0" err="1"/>
              <a:t>spontana</a:t>
            </a:r>
            <a:r>
              <a:rPr lang="en-US" altLang="zh-CN" sz="1200" dirty="0"/>
              <a:t> a </a:t>
            </a:r>
            <a:r>
              <a:rPr lang="en-US" altLang="zh-CN" sz="1200" dirty="0" err="1"/>
              <a:t>riscului</a:t>
            </a:r>
            <a:r>
              <a:rPr lang="en-US" altLang="zh-CN" sz="1200" dirty="0"/>
              <a:t> </a:t>
            </a:r>
            <a:r>
              <a:rPr lang="en-US" altLang="zh-CN" sz="1200" dirty="0" err="1"/>
              <a:t>este</a:t>
            </a:r>
            <a:r>
              <a:rPr lang="en-US" altLang="zh-CN" sz="1200" dirty="0"/>
              <a:t> </a:t>
            </a:r>
            <a:r>
              <a:rPr lang="en-US" altLang="zh-CN" sz="1200" dirty="0" err="1"/>
              <a:t>utilizata</a:t>
            </a:r>
            <a:r>
              <a:rPr lang="en-US" altLang="zh-CN" sz="1200" dirty="0"/>
              <a:t> </a:t>
            </a:r>
            <a:r>
              <a:rPr lang="en-US" altLang="zh-CN" sz="1200" dirty="0" err="1"/>
              <a:t>pentru</a:t>
            </a:r>
            <a:r>
              <a:rPr lang="en-US" altLang="zh-CN" sz="1200" dirty="0"/>
              <a:t> a decide cum </a:t>
            </a:r>
            <a:r>
              <a:rPr lang="en-US" altLang="zh-CN" sz="1200" dirty="0" err="1"/>
              <a:t>este</a:t>
            </a:r>
            <a:r>
              <a:rPr lang="en-US" altLang="zh-CN" sz="1200" dirty="0"/>
              <a:t> </a:t>
            </a:r>
            <a:r>
              <a:rPr lang="en-US" altLang="zh-CN" sz="1200" dirty="0" err="1"/>
              <a:t>mai</a:t>
            </a:r>
            <a:r>
              <a:rPr lang="en-US" altLang="zh-CN" sz="1200" dirty="0"/>
              <a:t> bine </a:t>
            </a:r>
            <a:r>
              <a:rPr lang="en-US" altLang="zh-CN" sz="1200" dirty="0" err="1"/>
              <a:t>sa</a:t>
            </a:r>
            <a:r>
              <a:rPr lang="en-US" altLang="zh-CN" sz="1200" dirty="0"/>
              <a:t> se </a:t>
            </a:r>
            <a:r>
              <a:rPr lang="en-US" altLang="zh-CN" sz="1200" dirty="0" err="1"/>
              <a:t>mearga</a:t>
            </a:r>
            <a:r>
              <a:rPr lang="en-US" altLang="zh-CN" sz="1200" dirty="0"/>
              <a:t> </a:t>
            </a:r>
            <a:r>
              <a:rPr lang="en-US" altLang="zh-CN" sz="1200" dirty="0" err="1"/>
              <a:t>mai</a:t>
            </a:r>
            <a:r>
              <a:rPr lang="en-US" altLang="zh-CN" sz="1200" dirty="0"/>
              <a:t> </a:t>
            </a:r>
            <a:r>
              <a:rPr lang="en-US" altLang="zh-CN" sz="1200" dirty="0" err="1"/>
              <a:t>departe</a:t>
            </a:r>
            <a:r>
              <a:rPr lang="en-US" altLang="zh-CN" sz="1200" dirty="0"/>
              <a:t>.</a:t>
            </a:r>
          </a:p>
          <a:p>
            <a:pPr algn="just"/>
            <a:r>
              <a:rPr lang="en-US" altLang="zh-CN" sz="1200" b="1" dirty="0"/>
              <a:t>Analiza </a:t>
            </a:r>
            <a:r>
              <a:rPr lang="en-US" altLang="zh-CN" sz="1200" b="1" dirty="0" err="1"/>
              <a:t>riscului</a:t>
            </a:r>
            <a:r>
              <a:rPr lang="en-US" altLang="zh-CN" sz="1200" b="1" dirty="0"/>
              <a:t> in </a:t>
            </a:r>
            <a:r>
              <a:rPr lang="en-US" altLang="zh-CN" sz="1200" b="1" dirty="0" err="1"/>
              <a:t>proiecte</a:t>
            </a:r>
            <a:r>
              <a:rPr lang="en-US" altLang="zh-CN" sz="1200" b="1" dirty="0"/>
              <a:t> </a:t>
            </a:r>
            <a:r>
              <a:rPr lang="en-US" altLang="zh-CN" sz="1200" b="1" dirty="0" err="1"/>
              <a:t>noi</a:t>
            </a:r>
            <a:r>
              <a:rPr lang="en-US" altLang="zh-CN" sz="1200" b="1" dirty="0"/>
              <a:t> </a:t>
            </a:r>
            <a:r>
              <a:rPr lang="en-US" altLang="zh-CN" sz="1200" dirty="0"/>
              <a:t>– </a:t>
            </a:r>
            <a:r>
              <a:rPr lang="en-US" altLang="zh-CN" sz="1200" dirty="0" err="1"/>
              <a:t>modelul</a:t>
            </a:r>
            <a:r>
              <a:rPr lang="en-US" altLang="zh-CN" sz="1200" dirty="0"/>
              <a:t> </a:t>
            </a:r>
            <a:r>
              <a:rPr lang="en-US" altLang="zh-CN" sz="1200" dirty="0" err="1"/>
              <a:t>si</a:t>
            </a:r>
            <a:r>
              <a:rPr lang="en-US" altLang="zh-CN" sz="1200" dirty="0"/>
              <a:t> </a:t>
            </a:r>
            <a:r>
              <a:rPr lang="en-US" altLang="zh-CN" sz="1200" dirty="0" err="1"/>
              <a:t>mecanismele</a:t>
            </a:r>
            <a:r>
              <a:rPr lang="en-US" altLang="zh-CN" sz="1200" dirty="0"/>
              <a:t> de </a:t>
            </a:r>
            <a:r>
              <a:rPr lang="en-US" altLang="zh-CN" sz="1200" dirty="0" err="1"/>
              <a:t>analiza</a:t>
            </a:r>
            <a:r>
              <a:rPr lang="en-US" altLang="zh-CN" sz="1200" dirty="0"/>
              <a:t> a </a:t>
            </a:r>
            <a:r>
              <a:rPr lang="en-US" altLang="zh-CN" sz="1200" dirty="0" err="1"/>
              <a:t>riscului</a:t>
            </a:r>
            <a:r>
              <a:rPr lang="en-US" altLang="zh-CN" sz="1200" dirty="0"/>
              <a:t> pot fi </a:t>
            </a:r>
            <a:r>
              <a:rPr lang="en-US" altLang="zh-CN" sz="1200" dirty="0" err="1"/>
              <a:t>utilizate</a:t>
            </a:r>
            <a:r>
              <a:rPr lang="en-US" altLang="zh-CN" sz="1200" dirty="0"/>
              <a:t>, cu </a:t>
            </a:r>
            <a:r>
              <a:rPr lang="en-US" altLang="zh-CN" sz="1200" dirty="0" err="1"/>
              <a:t>succes</a:t>
            </a:r>
            <a:r>
              <a:rPr lang="en-US" altLang="zh-CN" sz="1200" dirty="0"/>
              <a:t>, in </a:t>
            </a:r>
            <a:r>
              <a:rPr lang="en-US" altLang="zh-CN" sz="1200" dirty="0" err="1"/>
              <a:t>managementul</a:t>
            </a:r>
            <a:r>
              <a:rPr lang="en-US" altLang="zh-CN" sz="1200" dirty="0"/>
              <a:t> </a:t>
            </a:r>
            <a:r>
              <a:rPr lang="en-US" altLang="zh-CN" sz="1200" dirty="0" err="1"/>
              <a:t>proiectelor</a:t>
            </a:r>
            <a:r>
              <a:rPr lang="en-US" altLang="zh-CN" sz="1200" dirty="0"/>
              <a:t> </a:t>
            </a:r>
            <a:r>
              <a:rPr lang="en-US" altLang="zh-CN" sz="1200" dirty="0" err="1"/>
              <a:t>pentru</a:t>
            </a:r>
            <a:r>
              <a:rPr lang="en-US" altLang="zh-CN" sz="1200" dirty="0"/>
              <a:t> a </a:t>
            </a:r>
            <a:r>
              <a:rPr lang="en-US" altLang="zh-CN" sz="1200" dirty="0" err="1"/>
              <a:t>planifica</a:t>
            </a:r>
            <a:r>
              <a:rPr lang="en-US" altLang="zh-CN" sz="1200" dirty="0"/>
              <a:t> </a:t>
            </a:r>
            <a:r>
              <a:rPr lang="en-US" altLang="zh-CN" sz="1200" dirty="0" err="1"/>
              <a:t>masurile</a:t>
            </a:r>
            <a:r>
              <a:rPr lang="en-US" altLang="zh-CN" sz="1200" dirty="0"/>
              <a:t> </a:t>
            </a:r>
            <a:r>
              <a:rPr lang="en-US" altLang="zh-CN" sz="1200" dirty="0" err="1"/>
              <a:t>impotriva</a:t>
            </a:r>
            <a:r>
              <a:rPr lang="en-US" altLang="zh-CN" sz="1200" dirty="0"/>
              <a:t> </a:t>
            </a:r>
            <a:r>
              <a:rPr lang="en-US" altLang="zh-CN" sz="1200" dirty="0" err="1"/>
              <a:t>riscurilor</a:t>
            </a:r>
            <a:r>
              <a:rPr lang="en-US" altLang="zh-CN" sz="1200" dirty="0"/>
              <a:t> </a:t>
            </a:r>
            <a:r>
              <a:rPr lang="en-US" altLang="zh-CN" sz="1200" dirty="0" err="1"/>
              <a:t>si</a:t>
            </a:r>
            <a:r>
              <a:rPr lang="en-US" altLang="zh-CN" sz="1200" dirty="0"/>
              <a:t> a decide </a:t>
            </a:r>
            <a:r>
              <a:rPr lang="en-US" altLang="zh-CN" sz="1200" dirty="0" err="1"/>
              <a:t>ce</a:t>
            </a:r>
            <a:r>
              <a:rPr lang="en-US" altLang="zh-CN" sz="1200" dirty="0"/>
              <a:t> </a:t>
            </a:r>
            <a:r>
              <a:rPr lang="en-US" altLang="zh-CN" sz="1200" dirty="0" err="1"/>
              <a:t>masuri</a:t>
            </a:r>
            <a:r>
              <a:rPr lang="en-US" altLang="zh-CN" sz="1200" dirty="0"/>
              <a:t> </a:t>
            </a:r>
            <a:r>
              <a:rPr lang="en-US" altLang="zh-CN" sz="1200" dirty="0" err="1"/>
              <a:t>trebuie</a:t>
            </a:r>
            <a:r>
              <a:rPr lang="en-US" altLang="zh-CN" sz="1200" dirty="0"/>
              <a:t> </a:t>
            </a:r>
            <a:r>
              <a:rPr lang="en-US" altLang="zh-CN" sz="1200" dirty="0" err="1"/>
              <a:t>folosite</a:t>
            </a:r>
            <a:r>
              <a:rPr lang="en-US" altLang="zh-CN" sz="1200" dirty="0"/>
              <a:t> ca </a:t>
            </a:r>
            <a:r>
              <a:rPr lang="en-US" altLang="zh-CN" sz="1200" dirty="0" err="1"/>
              <a:t>rezultat</a:t>
            </a:r>
            <a:r>
              <a:rPr lang="en-US" altLang="zh-CN" sz="1200" dirty="0"/>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32</a:t>
            </a:fld>
            <a:endParaRPr lang="en-GB"/>
          </a:p>
        </p:txBody>
      </p:sp>
    </p:spTree>
    <p:extLst>
      <p:ext uri="{BB962C8B-B14F-4D97-AF65-F5344CB8AC3E}">
        <p14:creationId xmlns:p14="http://schemas.microsoft.com/office/powerpoint/2010/main" val="279023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Brainstorming.</a:t>
            </a:r>
          </a:p>
          <a:p>
            <a:pPr algn="just" eaLnBrk="0" hangingPunct="0">
              <a:spcBef>
                <a:spcPts val="0"/>
              </a:spcBef>
              <a:spcAft>
                <a:spcPts val="0"/>
              </a:spcAft>
              <a:buClr>
                <a:schemeClr val="accent2"/>
              </a:buClr>
              <a:buSzPct val="60000"/>
              <a:buFont typeface="+mj-lt"/>
              <a:buAutoNum type="arabicPeriod"/>
              <a:defRPr/>
            </a:pPr>
            <a:r>
              <a:rPr lang="en-US" sz="1200" dirty="0" err="1">
                <a:latin typeface="Cambria" panose="02040503050406030204"/>
                <a:ea typeface="MS PGothic" panose="020B0600070205080204" pitchFamily="-84" charset="-128"/>
                <a:cs typeface="Cambria" panose="02040503050406030204"/>
              </a:rPr>
              <a:t>Interviuri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structurate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semi-</a:t>
            </a:r>
            <a:r>
              <a:rPr lang="en-US" sz="1200" dirty="0" err="1">
                <a:latin typeface="Cambria" panose="02040503050406030204"/>
                <a:ea typeface="MS PGothic" panose="020B0600070205080204" pitchFamily="-84" charset="-128"/>
                <a:cs typeface="Cambria" panose="02040503050406030204"/>
              </a:rPr>
              <a:t>structurate</a:t>
            </a:r>
            <a:r>
              <a:rPr lang="en-US" sz="1200" dirty="0">
                <a:latin typeface="Cambria" panose="02040503050406030204"/>
                <a:ea typeface="MS PGothic" panose="020B0600070205080204" pitchFamily="-84" charset="-128"/>
                <a:cs typeface="Cambria" panose="02040503050406030204"/>
              </a:rPr>
              <a:t>. </a:t>
            </a:r>
          </a:p>
          <a:p>
            <a:pPr algn="just" eaLnBrk="0" hangingPunct="0">
              <a:spcBef>
                <a:spcPts val="0"/>
              </a:spcBef>
              <a:spcAft>
                <a:spcPts val="0"/>
              </a:spcAft>
              <a:buClr>
                <a:schemeClr val="accent2"/>
              </a:buClr>
              <a:buSzPct val="60000"/>
              <a:buFont typeface="+mj-lt"/>
              <a:buAutoNum type="arabicPeriod"/>
              <a:defRPr/>
            </a:pPr>
            <a:r>
              <a:rPr lang="en-US" sz="1200" dirty="0" err="1">
                <a:latin typeface="Cambria" panose="02040503050406030204"/>
                <a:ea typeface="MS PGothic" panose="020B0600070205080204" pitchFamily="-84" charset="-128"/>
                <a:cs typeface="Cambria" panose="02040503050406030204"/>
              </a:rPr>
              <a:t>Tehnica</a:t>
            </a:r>
            <a:r>
              <a:rPr lang="en-US" sz="1200" dirty="0">
                <a:latin typeface="Cambria" panose="02040503050406030204"/>
                <a:ea typeface="MS PGothic" panose="020B0600070205080204" pitchFamily="-84" charset="-128"/>
                <a:cs typeface="Cambria" panose="02040503050406030204"/>
              </a:rPr>
              <a:t> Delphi.</a:t>
            </a:r>
          </a:p>
          <a:p>
            <a:pPr algn="just" eaLnBrk="0" hangingPunct="0">
              <a:spcBef>
                <a:spcPts val="0"/>
              </a:spcBef>
              <a:spcAft>
                <a:spcPts val="0"/>
              </a:spcAft>
              <a:buClr>
                <a:schemeClr val="accent2"/>
              </a:buClr>
              <a:buSzPct val="60000"/>
              <a:buFont typeface="+mj-lt"/>
              <a:buAutoNum type="arabicPeriod"/>
              <a:defRPr/>
            </a:pPr>
            <a:r>
              <a:rPr lang="en-US" sz="1200" dirty="0" err="1">
                <a:latin typeface="Cambria" panose="02040503050406030204"/>
                <a:ea typeface="MS PGothic" panose="020B0600070205080204" pitchFamily="-84" charset="-128"/>
                <a:cs typeface="Cambria" panose="02040503050406030204"/>
              </a:rPr>
              <a:t>Grile</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verificare</a:t>
            </a:r>
            <a:r>
              <a:rPr lang="en-US" sz="1200" dirty="0">
                <a:latin typeface="Cambria" panose="02040503050406030204"/>
                <a:ea typeface="MS PGothic" panose="020B0600070205080204" pitchFamily="-84" charset="-128"/>
                <a:cs typeface="Cambria" panose="02040503050406030204"/>
              </a:rPr>
              <a:t>.</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preliminara</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imprevizibilului</a:t>
            </a:r>
            <a:r>
              <a:rPr lang="en-US" sz="1200" dirty="0">
                <a:latin typeface="Cambria" panose="02040503050406030204"/>
                <a:ea typeface="MS PGothic" panose="020B0600070205080204" pitchFamily="-84" charset="-128"/>
                <a:cs typeface="Cambria" panose="02040503050406030204"/>
              </a:rPr>
              <a:t> (API).</a:t>
            </a:r>
          </a:p>
          <a:p>
            <a:pPr marL="457200" indent="-457200"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HAZOP (Hazard </a:t>
            </a:r>
            <a:r>
              <a:rPr lang="en-US" sz="1200" dirty="0" err="1">
                <a:latin typeface="Cambria" panose="02040503050406030204"/>
                <a:ea typeface="MS PGothic" panose="020B0600070205080204" pitchFamily="-84" charset="-128"/>
                <a:cs typeface="Cambria" panose="02040503050406030204"/>
              </a:rPr>
              <a:t>Oportunity</a:t>
            </a:r>
            <a:r>
              <a:rPr lang="en-US" sz="1200" dirty="0">
                <a:latin typeface="Cambria" panose="02040503050406030204"/>
                <a:ea typeface="MS PGothic" panose="020B0600070205080204" pitchFamily="-84" charset="-128"/>
                <a:cs typeface="Cambria" panose="02040503050406030204"/>
              </a:rPr>
              <a:t>).</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imprevizibilitatii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punctelor</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critice</a:t>
            </a:r>
            <a:r>
              <a:rPr lang="en-US" sz="1200" dirty="0">
                <a:latin typeface="Cambria" panose="02040503050406030204"/>
                <a:ea typeface="MS PGothic" panose="020B0600070205080204" pitchFamily="-84" charset="-128"/>
                <a:cs typeface="Cambria" panose="02040503050406030204"/>
              </a:rPr>
              <a:t> de control( HACCP).</a:t>
            </a:r>
          </a:p>
          <a:p>
            <a:pPr algn="just" eaLnBrk="0" hangingPunct="0">
              <a:spcBef>
                <a:spcPts val="0"/>
              </a:spcBef>
              <a:spcAft>
                <a:spcPts val="0"/>
              </a:spcAft>
              <a:buClr>
                <a:schemeClr val="accent2"/>
              </a:buClr>
              <a:buSzPct val="60000"/>
              <a:buFont typeface="+mj-lt"/>
              <a:buAutoNum type="arabicPeriod"/>
              <a:defRPr/>
            </a:pPr>
            <a:r>
              <a:rPr lang="en-US" sz="1200" dirty="0" err="1">
                <a:latin typeface="Cambria" panose="02040503050406030204"/>
                <a:ea typeface="MS PGothic" panose="020B0600070205080204" pitchFamily="-84" charset="-128"/>
                <a:cs typeface="Cambria" panose="02040503050406030204"/>
              </a:rPr>
              <a:t>Tehnica</a:t>
            </a:r>
            <a:r>
              <a:rPr lang="en-US" sz="1200" dirty="0">
                <a:latin typeface="Cambria" panose="02040503050406030204"/>
                <a:ea typeface="MS PGothic" panose="020B0600070205080204" pitchFamily="-84" charset="-128"/>
                <a:cs typeface="Cambria" panose="02040503050406030204"/>
              </a:rPr>
              <a:t> SWIFT.</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scenariilor</a:t>
            </a:r>
            <a:r>
              <a:rPr lang="en-US" sz="1200" dirty="0">
                <a:latin typeface="Cambria" panose="02040503050406030204"/>
                <a:ea typeface="MS PGothic" panose="020B0600070205080204" pitchFamily="-84" charset="-128"/>
                <a:cs typeface="Cambria" panose="02040503050406030204"/>
              </a:rPr>
              <a:t>.</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impactului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afacerii</a:t>
            </a:r>
            <a:r>
              <a:rPr lang="en-US" sz="1200" dirty="0">
                <a:latin typeface="Cambria" panose="02040503050406030204"/>
                <a:ea typeface="MS PGothic" panose="020B0600070205080204" pitchFamily="-84" charset="-128"/>
                <a:cs typeface="Cambria" panose="02040503050406030204"/>
              </a:rPr>
              <a:t> ( BIA).</a:t>
            </a:r>
          </a:p>
          <a:p>
            <a:pPr algn="just" eaLnBrk="0" hangingPunct="0">
              <a:spcBef>
                <a:spcPts val="0"/>
              </a:spcBef>
              <a:spcAft>
                <a:spcPts val="0"/>
              </a:spcAft>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Analiza </a:t>
            </a:r>
            <a:r>
              <a:rPr lang="en-US" sz="1200" dirty="0" err="1">
                <a:latin typeface="Cambria" panose="02040503050406030204"/>
                <a:ea typeface="MS PGothic" panose="020B0600070205080204" pitchFamily="-84" charset="-128"/>
                <a:cs typeface="Cambria" panose="02040503050406030204"/>
              </a:rPr>
              <a:t>cauzei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originale</a:t>
            </a:r>
            <a:r>
              <a:rPr lang="en-US" sz="1200" dirty="0">
                <a:latin typeface="Cambria" panose="02040503050406030204"/>
                <a:ea typeface="MS PGothic" panose="020B0600070205080204" pitchFamily="-84" charset="-128"/>
                <a:cs typeface="Cambria" panose="02040503050406030204"/>
              </a:rPr>
              <a:t> ( RCA).</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5</a:t>
            </a:fld>
            <a:endParaRPr lang="en-GB"/>
          </a:p>
        </p:txBody>
      </p:sp>
    </p:spTree>
    <p:extLst>
      <p:ext uri="{BB962C8B-B14F-4D97-AF65-F5344CB8AC3E}">
        <p14:creationId xmlns:p14="http://schemas.microsoft.com/office/powerpoint/2010/main" val="1665186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0" hangingPunct="0">
              <a:spcBef>
                <a:spcPts val="700"/>
              </a:spcBef>
              <a:buClr>
                <a:schemeClr val="accent2"/>
              </a:buClr>
              <a:buSzPct val="60000"/>
              <a:buFont typeface="Wingdings" panose="05000000000000000000" charset="0"/>
              <a:buNone/>
              <a:defRPr/>
            </a:pPr>
            <a:r>
              <a:rPr lang="en-US" sz="1200" dirty="0" err="1">
                <a:latin typeface="Cambria" panose="02040503050406030204"/>
                <a:ea typeface="MS PGothic" panose="020B0600070205080204" pitchFamily="-84" charset="-128"/>
                <a:cs typeface="Cambria" panose="02040503050406030204"/>
              </a:rPr>
              <a:t>Intr</a:t>
            </a:r>
            <a:r>
              <a:rPr lang="en-US" sz="1200" dirty="0">
                <a:latin typeface="Cambria" panose="02040503050406030204"/>
                <a:ea typeface="MS PGothic" panose="020B0600070205080204" pitchFamily="-84" charset="-128"/>
                <a:cs typeface="Cambria" panose="02040503050406030204"/>
              </a:rPr>
              <a:t>-un </a:t>
            </a:r>
            <a:r>
              <a:rPr lang="en-US" sz="1200" dirty="0" err="1">
                <a:latin typeface="Cambria" panose="02040503050406030204"/>
                <a:ea typeface="MS PGothic" panose="020B0600070205080204" pitchFamily="-84" charset="-128"/>
                <a:cs typeface="Cambria" panose="02040503050406030204"/>
              </a:rPr>
              <a:t>interviu</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structurat</a:t>
            </a:r>
            <a:r>
              <a:rPr lang="en-US" sz="1200" dirty="0">
                <a:latin typeface="Cambria" panose="02040503050406030204"/>
                <a:ea typeface="MS PGothic" panose="020B0600070205080204" pitchFamily="-84" charset="-128"/>
                <a:cs typeface="Cambria" panose="02040503050406030204"/>
              </a:rPr>
              <a:t> , </a:t>
            </a:r>
            <a:r>
              <a:rPr lang="en-US" sz="1200" dirty="0" err="1">
                <a:latin typeface="Cambria" panose="02040503050406030204"/>
                <a:ea typeface="MS PGothic" panose="020B0600070205080204" pitchFamily="-84" charset="-128"/>
                <a:cs typeface="Cambria" panose="02040503050406030204"/>
              </a:rPr>
              <a:t>celor</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chestionati</a:t>
            </a:r>
            <a:r>
              <a:rPr lang="en-US" sz="1200" dirty="0">
                <a:latin typeface="Cambria" panose="02040503050406030204"/>
                <a:ea typeface="MS PGothic" panose="020B0600070205080204" pitchFamily="-84" charset="-128"/>
                <a:cs typeface="Cambria" panose="02040503050406030204"/>
              </a:rPr>
              <a:t> li se </a:t>
            </a:r>
            <a:r>
              <a:rPr lang="en-US" sz="1200" dirty="0" err="1">
                <a:latin typeface="Cambria" panose="02040503050406030204"/>
                <a:ea typeface="MS PGothic" panose="020B0600070205080204" pitchFamily="-84" charset="-128"/>
                <a:cs typeface="Cambria" panose="02040503050406030204"/>
              </a:rPr>
              <a:t>pune</a:t>
            </a:r>
            <a:r>
              <a:rPr lang="en-US" sz="1200" dirty="0">
                <a:latin typeface="Cambria" panose="02040503050406030204"/>
                <a:ea typeface="MS PGothic" panose="020B0600070205080204" pitchFamily="-84" charset="-128"/>
                <a:cs typeface="Cambria" panose="02040503050406030204"/>
              </a:rPr>
              <a:t> un set de </a:t>
            </a:r>
            <a:r>
              <a:rPr lang="en-US" sz="1200" dirty="0" err="1">
                <a:latin typeface="Cambria" panose="02040503050406030204"/>
                <a:ea typeface="MS PGothic" panose="020B0600070205080204" pitchFamily="-84" charset="-128"/>
                <a:cs typeface="Cambria" panose="02040503050406030204"/>
              </a:rPr>
              <a:t>intrebari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dinainte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pregatit</a:t>
            </a:r>
            <a:r>
              <a:rPr lang="en-US" sz="1200" dirty="0">
                <a:latin typeface="Cambria" panose="02040503050406030204"/>
                <a:ea typeface="MS PGothic" panose="020B0600070205080204" pitchFamily="-84" charset="-128"/>
                <a:cs typeface="Cambria" panose="02040503050406030204"/>
              </a:rPr>
              <a:t> care le </a:t>
            </a:r>
            <a:r>
              <a:rPr lang="en-US" sz="1200" dirty="0" err="1">
                <a:latin typeface="Cambria" panose="02040503050406030204"/>
                <a:ea typeface="MS PGothic" panose="020B0600070205080204" pitchFamily="-84" charset="-128"/>
                <a:cs typeface="Cambria" panose="02040503050406030204"/>
              </a:rPr>
              <a:t>permite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observe </a:t>
            </a:r>
            <a:r>
              <a:rPr lang="en-US" sz="1200" dirty="0" err="1">
                <a:latin typeface="Cambria" panose="02040503050406030204"/>
                <a:ea typeface="MS PGothic" panose="020B0600070205080204" pitchFamily="-84" charset="-128"/>
                <a:cs typeface="Cambria" panose="02040503050406030204"/>
              </a:rPr>
              <a:t>situatia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dintr</a:t>
            </a:r>
            <a:r>
              <a:rPr lang="en-US" sz="1200" dirty="0">
                <a:latin typeface="Cambria" panose="02040503050406030204"/>
                <a:ea typeface="MS PGothic" panose="020B0600070205080204" pitchFamily="-84" charset="-128"/>
                <a:cs typeface="Cambria" panose="02040503050406030204"/>
              </a:rPr>
              <a:t>-o </a:t>
            </a:r>
            <a:r>
              <a:rPr lang="en-US" sz="1200" dirty="0" err="1">
                <a:latin typeface="Cambria" panose="02040503050406030204"/>
                <a:ea typeface="MS PGothic" panose="020B0600070205080204" pitchFamily="-84" charset="-128"/>
                <a:cs typeface="Cambria" panose="02040503050406030204"/>
              </a:rPr>
              <a:t>perspectiva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diferita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astfel</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identifice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riscul</a:t>
            </a:r>
            <a:r>
              <a:rPr lang="en-US" sz="1200" dirty="0">
                <a:latin typeface="Cambria" panose="02040503050406030204"/>
                <a:ea typeface="MS PGothic" panose="020B0600070205080204" pitchFamily="-84" charset="-128"/>
                <a:cs typeface="Cambria" panose="02040503050406030204"/>
              </a:rPr>
              <a:t> din </a:t>
            </a:r>
            <a:r>
              <a:rPr lang="en-US" sz="1200" dirty="0" err="1">
                <a:latin typeface="Cambria" panose="02040503050406030204"/>
                <a:ea typeface="MS PGothic" panose="020B0600070205080204" pitchFamily="-84" charset="-128"/>
                <a:cs typeface="Cambria" panose="02040503050406030204"/>
              </a:rPr>
              <a:t>perspectiva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respectiva</a:t>
            </a:r>
            <a:r>
              <a:rPr lang="en-US" sz="1200" dirty="0">
                <a:latin typeface="Cambria" panose="02040503050406030204"/>
                <a:ea typeface="MS PGothic" panose="020B0600070205080204" pitchFamily="-84" charset="-128"/>
                <a:cs typeface="Cambria" panose="02040503050406030204"/>
              </a:rPr>
              <a:t>.</a:t>
            </a:r>
          </a:p>
          <a:p>
            <a:pPr marL="0" indent="0" algn="just" eaLnBrk="0" hangingPunct="0">
              <a:spcBef>
                <a:spcPts val="700"/>
              </a:spcBef>
              <a:buClr>
                <a:schemeClr val="accent2"/>
              </a:buClr>
              <a:buSzPct val="60000"/>
              <a:buFont typeface="Wingdings" panose="05000000000000000000" charset="0"/>
              <a:buNone/>
              <a:defRPr/>
            </a:pPr>
            <a:r>
              <a:rPr lang="en-US" sz="1200" dirty="0" err="1">
                <a:latin typeface="Cambria" panose="02040503050406030204"/>
                <a:ea typeface="MS PGothic" panose="020B0600070205080204" pitchFamily="-84" charset="-128"/>
                <a:cs typeface="Cambria" panose="02040503050406030204"/>
              </a:rPr>
              <a:t>Interviul</a:t>
            </a:r>
            <a:r>
              <a:rPr lang="en-US" sz="1200" dirty="0">
                <a:latin typeface="Cambria" panose="02040503050406030204"/>
                <a:ea typeface="MS PGothic" panose="020B0600070205080204" pitchFamily="-84" charset="-128"/>
                <a:cs typeface="Cambria" panose="02040503050406030204"/>
              </a:rPr>
              <a:t> semi-</a:t>
            </a:r>
            <a:r>
              <a:rPr lang="en-US" sz="1200" dirty="0" err="1">
                <a:latin typeface="Cambria" panose="02040503050406030204"/>
                <a:ea typeface="MS PGothic" panose="020B0600070205080204" pitchFamily="-84" charset="-128"/>
                <a:cs typeface="Cambria" panose="02040503050406030204"/>
              </a:rPr>
              <a:t>structurat</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este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asemanator</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dar</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permite</a:t>
            </a:r>
            <a:r>
              <a:rPr lang="en-US" sz="1200" dirty="0">
                <a:latin typeface="Cambria" panose="02040503050406030204"/>
                <a:ea typeface="MS PGothic" panose="020B0600070205080204" pitchFamily="-84" charset="-128"/>
                <a:cs typeface="Cambria" panose="02040503050406030204"/>
              </a:rPr>
              <a:t> o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mare libertate in </a:t>
            </a:r>
            <a:r>
              <a:rPr lang="en-US" sz="1200" dirty="0" err="1">
                <a:latin typeface="Cambria" panose="02040503050406030204"/>
                <a:ea typeface="MS PGothic" panose="020B0600070205080204" pitchFamily="-84" charset="-128"/>
                <a:cs typeface="Cambria" panose="02040503050406030204"/>
              </a:rPr>
              <a:t>conversatie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pentru</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putea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explora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problemele</a:t>
            </a:r>
            <a:r>
              <a:rPr lang="en-US" sz="1200" dirty="0">
                <a:latin typeface="Cambria" panose="02040503050406030204"/>
                <a:ea typeface="MS PGothic" panose="020B0600070205080204" pitchFamily="-84" charset="-128"/>
                <a:cs typeface="Cambria" panose="02040503050406030204"/>
              </a:rPr>
              <a:t> care se </a:t>
            </a:r>
            <a:r>
              <a:rPr lang="en-US" sz="1200" dirty="0" err="1">
                <a:latin typeface="Cambria" panose="02040503050406030204"/>
                <a:ea typeface="MS PGothic" panose="020B0600070205080204" pitchFamily="-84" charset="-128"/>
                <a:cs typeface="Cambria" panose="02040503050406030204"/>
              </a:rPr>
              <a:t>ivesc</a:t>
            </a:r>
            <a:r>
              <a:rPr lang="en-US" sz="1200" dirty="0">
                <a:latin typeface="Cambria" panose="02040503050406030204"/>
                <a:ea typeface="MS PGothic" panose="020B0600070205080204" pitchFamily="-84" charset="-128"/>
                <a:cs typeface="Cambria" panose="02040503050406030204"/>
              </a:rPr>
              <a:t>.</a:t>
            </a:r>
          </a:p>
          <a:p>
            <a:pPr marL="0" indent="0" algn="just" eaLnBrk="0" hangingPunct="0">
              <a:spcBef>
                <a:spcPts val="700"/>
              </a:spcBef>
              <a:buClr>
                <a:schemeClr val="accent2"/>
              </a:buClr>
              <a:buSzPct val="60000"/>
              <a:buFont typeface="Wingdings" panose="05000000000000000000" charset="0"/>
              <a:buNone/>
              <a:defRPr/>
            </a:pPr>
            <a:endParaRPr lang="en-US" sz="12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Font typeface="Wingdings" panose="05000000000000000000" charset="0"/>
              <a:buNone/>
              <a:defRPr/>
            </a:pPr>
            <a:r>
              <a:rPr lang="en-US" sz="1200" dirty="0">
                <a:latin typeface="Cambria" panose="02040503050406030204"/>
                <a:ea typeface="MS PGothic" panose="020B0600070205080204" pitchFamily="-84" charset="-128"/>
                <a:cs typeface="Cambria" panose="02040503050406030204"/>
              </a:rPr>
              <a:t>Ele sunt </a:t>
            </a:r>
            <a:r>
              <a:rPr lang="en-US" sz="1200" dirty="0" err="1">
                <a:latin typeface="Cambria" panose="02040503050406030204"/>
                <a:ea typeface="MS PGothic" panose="020B0600070205080204" pitchFamily="-84" charset="-128"/>
                <a:cs typeface="Cambria" panose="02040503050406030204"/>
              </a:rPr>
              <a:t>folosite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ales </a:t>
            </a:r>
            <a:r>
              <a:rPr lang="en-US" sz="1200" dirty="0" err="1">
                <a:latin typeface="Cambria" panose="02040503050406030204"/>
                <a:ea typeface="MS PGothic" panose="020B0600070205080204" pitchFamily="-84" charset="-128"/>
                <a:cs typeface="Cambria" panose="02040503050406030204"/>
              </a:rPr>
              <a:t>pentru</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identifica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ricurile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pentru</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stabili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eficienta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mijloacelor</a:t>
            </a:r>
            <a:r>
              <a:rPr lang="en-US" sz="1200" dirty="0">
                <a:latin typeface="Cambria" panose="02040503050406030204"/>
                <a:ea typeface="MS PGothic" panose="020B0600070205080204" pitchFamily="-84" charset="-128"/>
                <a:cs typeface="Cambria" panose="02040503050406030204"/>
              </a:rPr>
              <a:t> de control </a:t>
            </a:r>
            <a:r>
              <a:rPr lang="en-US" sz="1200" dirty="0" err="1">
                <a:latin typeface="Cambria" panose="02040503050406030204"/>
                <a:ea typeface="MS PGothic" panose="020B0600070205080204" pitchFamily="-84" charset="-128"/>
                <a:cs typeface="Cambria" panose="02040503050406030204"/>
              </a:rPr>
              <a:t>existente</a:t>
            </a:r>
            <a:r>
              <a:rPr lang="en-US" sz="1200" dirty="0">
                <a:latin typeface="Cambria" panose="02040503050406030204"/>
                <a:ea typeface="MS PGothic" panose="020B0600070205080204" pitchFamily="-84" charset="-128"/>
                <a:cs typeface="Cambria" panose="02040503050406030204"/>
              </a:rPr>
              <a:t>, in </a:t>
            </a:r>
            <a:r>
              <a:rPr lang="en-US" sz="1200" dirty="0" err="1">
                <a:latin typeface="Cambria" panose="02040503050406030204"/>
                <a:ea typeface="MS PGothic" panose="020B0600070205080204" pitchFamily="-84" charset="-128"/>
                <a:cs typeface="Cambria" panose="02040503050406030204"/>
              </a:rPr>
              <a:t>orice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etapa</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unui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proiect</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sau</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proces</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au </a:t>
            </a:r>
            <a:r>
              <a:rPr lang="en-US" sz="1200" dirty="0" err="1">
                <a:latin typeface="Cambria" panose="02040503050406030204"/>
                <a:ea typeface="MS PGothic" panose="020B0600070205080204" pitchFamily="-84" charset="-128"/>
                <a:cs typeface="Cambria" panose="02040503050406030204"/>
              </a:rPr>
              <a:t>urmatoarele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cerinte</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obiectivul</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fie </a:t>
            </a:r>
            <a:r>
              <a:rPr lang="en-US" sz="1200" dirty="0" err="1">
                <a:latin typeface="Cambria" panose="02040503050406030204"/>
                <a:ea typeface="MS PGothic" panose="020B0600070205080204" pitchFamily="-84" charset="-128"/>
                <a:cs typeface="Cambria" panose="02040503050406030204"/>
              </a:rPr>
              <a:t>clar</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stabilit</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se </a:t>
            </a:r>
            <a:r>
              <a:rPr lang="en-US" sz="1200" dirty="0" err="1">
                <a:latin typeface="Cambria" panose="02040503050406030204"/>
                <a:ea typeface="MS PGothic" panose="020B0600070205080204" pitchFamily="-84" charset="-128"/>
                <a:cs typeface="Cambria" panose="02040503050406030204"/>
              </a:rPr>
              <a:t>alcatuiasca</a:t>
            </a:r>
            <a:r>
              <a:rPr lang="en-US" sz="1200" dirty="0">
                <a:latin typeface="Cambria" panose="02040503050406030204"/>
                <a:ea typeface="MS PGothic" panose="020B0600070205080204" pitchFamily="-84" charset="-128"/>
                <a:cs typeface="Cambria" panose="02040503050406030204"/>
              </a:rPr>
              <a:t>  o  </a:t>
            </a:r>
            <a:r>
              <a:rPr lang="en-US" sz="1200" dirty="0" err="1">
                <a:latin typeface="Cambria" panose="02040503050406030204"/>
                <a:ea typeface="MS PGothic" panose="020B0600070205080204" pitchFamily="-84" charset="-128"/>
                <a:cs typeface="Cambria" panose="02040503050406030204"/>
              </a:rPr>
              <a:t>lista</a:t>
            </a:r>
            <a:r>
              <a:rPr lang="en-US" sz="1200" dirty="0">
                <a:latin typeface="Cambria" panose="02040503050406030204"/>
                <a:ea typeface="MS PGothic" panose="020B0600070205080204" pitchFamily="-84" charset="-128"/>
                <a:cs typeface="Cambria" panose="02040503050406030204"/>
              </a:rPr>
              <a:t> cu  </a:t>
            </a:r>
            <a:r>
              <a:rPr lang="en-US" sz="1200" dirty="0" err="1">
                <a:latin typeface="Cambria" panose="02040503050406030204"/>
                <a:ea typeface="MS PGothic" panose="020B0600070205080204" pitchFamily="-84" charset="-128"/>
                <a:cs typeface="Cambria" panose="02040503050406030204"/>
              </a:rPr>
              <a:t>persoanele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cheie</a:t>
            </a:r>
            <a:r>
              <a:rPr lang="en-US" sz="1200" dirty="0">
                <a:latin typeface="Cambria" panose="02040503050406030204"/>
                <a:ea typeface="MS PGothic" panose="020B0600070205080204" pitchFamily="-84" charset="-128"/>
                <a:cs typeface="Cambria" panose="02040503050406030204"/>
              </a:rPr>
              <a:t> implicate;</a:t>
            </a:r>
          </a:p>
          <a:p>
            <a:pPr marL="319405" indent="-319405" algn="just" eaLnBrk="0" hangingPunct="0">
              <a:spcBef>
                <a:spcPts val="700"/>
              </a:spcBef>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se </a:t>
            </a:r>
            <a:r>
              <a:rPr lang="en-US" sz="1200" dirty="0" err="1">
                <a:latin typeface="Cambria" panose="02040503050406030204"/>
                <a:ea typeface="MS PGothic" panose="020B0600070205080204" pitchFamily="-84" charset="-128"/>
                <a:cs typeface="Cambria" panose="02040503050406030204"/>
              </a:rPr>
              <a:t>pregateasca</a:t>
            </a:r>
            <a:r>
              <a:rPr lang="en-US" sz="1200" dirty="0">
                <a:latin typeface="Cambria" panose="02040503050406030204"/>
                <a:ea typeface="MS PGothic" panose="020B0600070205080204" pitchFamily="-84" charset="-128"/>
                <a:cs typeface="Cambria" panose="02040503050406030204"/>
              </a:rPr>
              <a:t> un set de </a:t>
            </a:r>
            <a:r>
              <a:rPr lang="en-US" sz="1200" dirty="0" err="1">
                <a:latin typeface="Cambria" panose="02040503050406030204"/>
                <a:ea typeface="MS PGothic" panose="020B0600070205080204" pitchFamily="-84" charset="-128"/>
                <a:cs typeface="Cambria" panose="02040503050406030204"/>
              </a:rPr>
              <a:t>intrebari</a:t>
            </a:r>
            <a:r>
              <a:rPr lang="en-US" sz="1200" dirty="0">
                <a:latin typeface="Cambria" panose="02040503050406030204"/>
                <a:ea typeface="MS PGothic" panose="020B0600070205080204" pitchFamily="-84" charset="-128"/>
                <a:cs typeface="Cambria" panose="02040503050406030204"/>
              </a:rPr>
              <a:t>. </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6</a:t>
            </a:fld>
            <a:endParaRPr lang="en-GB"/>
          </a:p>
        </p:txBody>
      </p:sp>
    </p:spTree>
    <p:extLst>
      <p:ext uri="{BB962C8B-B14F-4D97-AF65-F5344CB8AC3E}">
        <p14:creationId xmlns:p14="http://schemas.microsoft.com/office/powerpoint/2010/main" val="3567554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0" hangingPunct="0">
              <a:spcBef>
                <a:spcPts val="700"/>
              </a:spcBef>
              <a:buClr>
                <a:schemeClr val="accent2"/>
              </a:buClr>
              <a:buSzPct val="60000"/>
              <a:buFont typeface="Wingdings" panose="05000000000000000000" charset="0"/>
              <a:buNone/>
              <a:defRPr/>
            </a:pPr>
            <a:r>
              <a:rPr lang="en-US" sz="1200" b="1" dirty="0" err="1">
                <a:latin typeface="Cambria" panose="02040503050406030204"/>
                <a:ea typeface="MS PGothic" panose="020B0600070205080204" pitchFamily="-84" charset="-128"/>
                <a:cs typeface="Cambria" panose="02040503050406030204"/>
              </a:rPr>
              <a:t>Avantaje</a:t>
            </a:r>
            <a:r>
              <a:rPr lang="en-US" sz="1200" b="1"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chestionarele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structurate</a:t>
            </a:r>
            <a:r>
              <a:rPr lang="en-US" sz="1200" dirty="0">
                <a:latin typeface="Cambria" panose="02040503050406030204"/>
                <a:ea typeface="MS PGothic" panose="020B0600070205080204" pitchFamily="-84" charset="-128"/>
                <a:cs typeface="Cambria" panose="02040503050406030204"/>
              </a:rPr>
              <a:t> permit </a:t>
            </a:r>
            <a:r>
              <a:rPr lang="en-US" sz="1200" dirty="0" err="1">
                <a:latin typeface="Cambria" panose="02040503050406030204"/>
                <a:ea typeface="MS PGothic" panose="020B0600070205080204" pitchFamily="-84" charset="-128"/>
                <a:cs typeface="Cambria" panose="02040503050406030204"/>
              </a:rPr>
              <a:t>persoanelor</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intervievate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sa</a:t>
            </a:r>
            <a:r>
              <a:rPr lang="en-US" sz="1200" dirty="0">
                <a:latin typeface="Cambria" panose="02040503050406030204"/>
                <a:ea typeface="MS PGothic" panose="020B0600070205080204" pitchFamily="-84" charset="-128"/>
                <a:cs typeface="Cambria" panose="02040503050406030204"/>
              </a:rPr>
              <a:t> se </a:t>
            </a:r>
            <a:r>
              <a:rPr lang="en-US" sz="1200" dirty="0" err="1">
                <a:latin typeface="Cambria" panose="02040503050406030204"/>
                <a:ea typeface="MS PGothic" panose="020B0600070205080204" pitchFamily="-84" charset="-128"/>
                <a:cs typeface="Cambria" panose="02040503050406030204"/>
              </a:rPr>
              <a:t>gandeasca</a:t>
            </a:r>
            <a:r>
              <a:rPr lang="en-US" sz="1200" dirty="0">
                <a:latin typeface="Cambria" panose="02040503050406030204"/>
                <a:ea typeface="MS PGothic" panose="020B0600070205080204" pitchFamily="-84" charset="-128"/>
                <a:cs typeface="Cambria" panose="02040503050406030204"/>
              </a:rPr>
              <a:t> la un </a:t>
            </a:r>
            <a:r>
              <a:rPr lang="en-US" sz="1200" dirty="0" err="1">
                <a:latin typeface="Cambria" panose="02040503050406030204"/>
                <a:ea typeface="MS PGothic" panose="020B0600070205080204" pitchFamily="-84" charset="-128"/>
                <a:cs typeface="Cambria" panose="02040503050406030204"/>
              </a:rPr>
              <a:t>anumit</a:t>
            </a:r>
            <a:r>
              <a:rPr lang="en-US" sz="1200" dirty="0">
                <a:latin typeface="Cambria" panose="02040503050406030204"/>
                <a:ea typeface="MS PGothic" panose="020B0600070205080204" pitchFamily="-84" charset="-128"/>
                <a:cs typeface="Cambria" panose="02040503050406030204"/>
              </a:rPr>
              <a:t> aspect al </a:t>
            </a:r>
            <a:r>
              <a:rPr lang="en-US" sz="1200" dirty="0" err="1">
                <a:latin typeface="Cambria" panose="02040503050406030204"/>
                <a:ea typeface="MS PGothic" panose="020B0600070205080204" pitchFamily="-84" charset="-128"/>
                <a:cs typeface="Cambria" panose="02040503050406030204"/>
              </a:rPr>
              <a:t>unei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probleme</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metoda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intrebare-raspuns</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permite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acordarea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unei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mari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consideratii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unei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probleme</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permite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implicarea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unui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grup</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mare de </a:t>
            </a:r>
            <a:r>
              <a:rPr lang="en-US" sz="1200" dirty="0" err="1">
                <a:latin typeface="Cambria" panose="02040503050406030204"/>
                <a:ea typeface="MS PGothic" panose="020B0600070205080204" pitchFamily="-84" charset="-128"/>
                <a:cs typeface="Cambria" panose="02040503050406030204"/>
              </a:rPr>
              <a:t>persoane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decat</a:t>
            </a:r>
            <a:r>
              <a:rPr lang="en-US" sz="1200" dirty="0">
                <a:latin typeface="Cambria" panose="02040503050406030204"/>
                <a:ea typeface="MS PGothic" panose="020B0600070205080204" pitchFamily="-84" charset="-128"/>
                <a:cs typeface="Cambria" panose="02040503050406030204"/>
              </a:rPr>
              <a:t> in brainstorming.</a:t>
            </a:r>
          </a:p>
          <a:p>
            <a:pPr marL="0" indent="0" algn="just" eaLnBrk="0" hangingPunct="0">
              <a:spcBef>
                <a:spcPts val="700"/>
              </a:spcBef>
              <a:buClr>
                <a:schemeClr val="accent2"/>
              </a:buClr>
              <a:buSzPct val="60000"/>
              <a:buFont typeface="Wingdings" panose="05000000000000000000" charset="0"/>
              <a:buNone/>
              <a:defRPr/>
            </a:pPr>
            <a:r>
              <a:rPr lang="en-US" sz="1200" b="1" dirty="0" err="1">
                <a:latin typeface="Cambria" panose="02040503050406030204"/>
                <a:ea typeface="MS PGothic" panose="020B0600070205080204" pitchFamily="-84" charset="-128"/>
                <a:cs typeface="Cambria" panose="02040503050406030204"/>
              </a:rPr>
              <a:t>Dezavantaje</a:t>
            </a:r>
            <a:r>
              <a:rPr lang="en-US" sz="1200" b="1"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facilitatorul</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pierde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mult</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timp</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pentru</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obtine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mai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multe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pareri</a:t>
            </a:r>
            <a:r>
              <a:rPr lang="en-US" sz="1200" dirty="0">
                <a:latin typeface="Cambria" panose="02040503050406030204"/>
                <a:ea typeface="MS PGothic" panose="020B0600070205080204" pitchFamily="-84" charset="-128"/>
                <a:cs typeface="Cambria" panose="02040503050406030204"/>
              </a:rPr>
              <a:t>;</a:t>
            </a:r>
          </a:p>
          <a:p>
            <a:pPr marL="319405" indent="-319405" algn="just" eaLnBrk="0" hangingPunct="0">
              <a:spcBef>
                <a:spcPts val="700"/>
              </a:spcBef>
              <a:buClr>
                <a:schemeClr val="accent2"/>
              </a:buClr>
              <a:buSzPct val="60000"/>
              <a:buFont typeface="Wingdings" panose="05000000000000000000" charset="0"/>
              <a:buChar char=""/>
              <a:defRPr/>
            </a:pPr>
            <a:r>
              <a:rPr lang="en-US" sz="1200" dirty="0" err="1">
                <a:latin typeface="Cambria" panose="02040503050406030204"/>
                <a:ea typeface="MS PGothic" panose="020B0600070205080204" pitchFamily="-84" charset="-128"/>
                <a:cs typeface="Cambria" panose="02040503050406030204"/>
              </a:rPr>
              <a:t>imaginatia</a:t>
            </a:r>
            <a:r>
              <a:rPr lang="en-US" sz="1200" dirty="0">
                <a:latin typeface="Cambria" panose="02040503050406030204"/>
                <a:ea typeface="MS PGothic" panose="020B0600070205080204" pitchFamily="-84" charset="-128"/>
                <a:cs typeface="Cambria" panose="02040503050406030204"/>
              </a:rPr>
              <a:t> nu </a:t>
            </a:r>
            <a:r>
              <a:rPr lang="en-US" sz="1200" dirty="0" err="1">
                <a:latin typeface="Cambria" panose="02040503050406030204"/>
                <a:ea typeface="MS PGothic" panose="020B0600070205080204" pitchFamily="-84" charset="-128"/>
                <a:cs typeface="Cambria" panose="02040503050406030204"/>
              </a:rPr>
              <a:t>joaca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nici</a:t>
            </a:r>
            <a:r>
              <a:rPr lang="en-US" sz="1200" dirty="0">
                <a:latin typeface="Cambria" panose="02040503050406030204"/>
                <a:ea typeface="MS PGothic" panose="020B0600070205080204" pitchFamily="-84" charset="-128"/>
                <a:cs typeface="Cambria" panose="02040503050406030204"/>
              </a:rPr>
              <a:t> un </a:t>
            </a:r>
            <a:r>
              <a:rPr lang="en-US" sz="1200" dirty="0" err="1">
                <a:latin typeface="Cambria" panose="02040503050406030204"/>
                <a:ea typeface="MS PGothic" panose="020B0600070205080204" pitchFamily="-84" charset="-128"/>
                <a:cs typeface="Cambria" panose="02040503050406030204"/>
              </a:rPr>
              <a:t>rol</a:t>
            </a:r>
            <a:r>
              <a:rPr lang="en-US" sz="1200" dirty="0">
                <a:latin typeface="Cambria" panose="02040503050406030204"/>
                <a:ea typeface="MS PGothic" panose="020B0600070205080204" pitchFamily="-84" charset="-128"/>
                <a:cs typeface="Cambria" panose="02040503050406030204"/>
              </a:rPr>
              <a:t>. </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7</a:t>
            </a:fld>
            <a:endParaRPr lang="en-GB"/>
          </a:p>
        </p:txBody>
      </p:sp>
    </p:spTree>
    <p:extLst>
      <p:ext uri="{BB962C8B-B14F-4D97-AF65-F5344CB8AC3E}">
        <p14:creationId xmlns:p14="http://schemas.microsoft.com/office/powerpoint/2010/main" val="1955798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ltLang="zh-CN" sz="1200" dirty="0" err="1">
                <a:latin typeface="Cambria" panose="02040503050406030204" pitchFamily="18" charset="0"/>
              </a:rPr>
              <a:t>Tehnica</a:t>
            </a:r>
            <a:r>
              <a:rPr lang="en-US" altLang="zh-CN" sz="1200" dirty="0">
                <a:latin typeface="Cambria" panose="02040503050406030204" pitchFamily="18" charset="0"/>
              </a:rPr>
              <a:t> Delphi </a:t>
            </a:r>
            <a:r>
              <a:rPr lang="en-US" altLang="zh-CN" sz="1200" dirty="0" err="1">
                <a:latin typeface="Cambria" panose="02040503050406030204" pitchFamily="18" charset="0"/>
              </a:rPr>
              <a:t>este</a:t>
            </a:r>
            <a:r>
              <a:rPr lang="en-US" altLang="zh-CN" sz="1200" dirty="0">
                <a:latin typeface="Cambria" panose="02040503050406030204" pitchFamily="18" charset="0"/>
              </a:rPr>
              <a:t> o </a:t>
            </a:r>
            <a:r>
              <a:rPr lang="en-US" altLang="zh-CN" sz="1200" dirty="0" err="1">
                <a:latin typeface="Cambria" panose="02040503050406030204" pitchFamily="18" charset="0"/>
              </a:rPr>
              <a:t>procedura</a:t>
            </a:r>
            <a:r>
              <a:rPr lang="en-US" altLang="zh-CN" sz="1200" dirty="0">
                <a:latin typeface="Cambria" panose="02040503050406030204" pitchFamily="18" charset="0"/>
              </a:rPr>
              <a:t> </a:t>
            </a:r>
            <a:r>
              <a:rPr lang="en-US" altLang="zh-CN" sz="1200" dirty="0" err="1">
                <a:latin typeface="Cambria" panose="02040503050406030204" pitchFamily="18" charset="0"/>
              </a:rPr>
              <a:t>prin</a:t>
            </a:r>
            <a:r>
              <a:rPr lang="en-US" altLang="zh-CN" sz="1200" dirty="0">
                <a:latin typeface="Cambria" panose="02040503050406030204" pitchFamily="18" charset="0"/>
              </a:rPr>
              <a:t> care se </a:t>
            </a:r>
            <a:r>
              <a:rPr lang="en-US" altLang="zh-CN" sz="1200" dirty="0" err="1">
                <a:latin typeface="Cambria" panose="02040503050406030204" pitchFamily="18" charset="0"/>
              </a:rPr>
              <a:t>obtine</a:t>
            </a:r>
            <a:r>
              <a:rPr lang="en-US" altLang="zh-CN" sz="1200" dirty="0">
                <a:latin typeface="Cambria" panose="02040503050406030204" pitchFamily="18" charset="0"/>
              </a:rPr>
              <a:t> un </a:t>
            </a:r>
            <a:r>
              <a:rPr lang="en-US" altLang="zh-CN" sz="1200" dirty="0" err="1">
                <a:latin typeface="Cambria" panose="02040503050406030204" pitchFamily="18" charset="0"/>
              </a:rPr>
              <a:t>consens</a:t>
            </a:r>
            <a:r>
              <a:rPr lang="en-US" altLang="zh-CN" sz="1200" dirty="0">
                <a:latin typeface="Cambria" panose="02040503050406030204" pitchFamily="18" charset="0"/>
              </a:rPr>
              <a:t> de </a:t>
            </a:r>
            <a:r>
              <a:rPr lang="en-US" altLang="zh-CN" sz="1200" dirty="0" err="1">
                <a:latin typeface="Cambria" panose="02040503050406030204" pitchFamily="18" charset="0"/>
              </a:rPr>
              <a:t>pareri</a:t>
            </a:r>
            <a:r>
              <a:rPr lang="en-US" altLang="zh-CN" sz="1200" dirty="0">
                <a:latin typeface="Cambria" panose="02040503050406030204" pitchFamily="18" charset="0"/>
              </a:rPr>
              <a:t> de la un </a:t>
            </a:r>
            <a:r>
              <a:rPr lang="en-US" altLang="zh-CN" sz="1200" dirty="0" err="1">
                <a:latin typeface="Cambria" panose="02040503050406030204" pitchFamily="18" charset="0"/>
              </a:rPr>
              <a:t>grup</a:t>
            </a:r>
            <a:r>
              <a:rPr lang="en-US" altLang="zh-CN" sz="1200" dirty="0">
                <a:latin typeface="Cambria" panose="02040503050406030204" pitchFamily="18" charset="0"/>
              </a:rPr>
              <a:t> de </a:t>
            </a:r>
            <a:r>
              <a:rPr lang="en-US" altLang="zh-CN" sz="1200" dirty="0" err="1">
                <a:latin typeface="Cambria" panose="02040503050406030204" pitchFamily="18" charset="0"/>
              </a:rPr>
              <a:t>experti</a:t>
            </a:r>
            <a:r>
              <a:rPr lang="en-US" altLang="zh-CN" sz="1200" dirty="0">
                <a:latin typeface="Cambria" panose="02040503050406030204" pitchFamily="18" charset="0"/>
              </a:rPr>
              <a:t> </a:t>
            </a:r>
            <a:r>
              <a:rPr lang="en-US" altLang="zh-CN" sz="1200" dirty="0" err="1">
                <a:latin typeface="Cambria" panose="02040503050406030204" pitchFamily="18" charset="0"/>
              </a:rPr>
              <a:t>ce</a:t>
            </a:r>
            <a:r>
              <a:rPr lang="en-US" altLang="zh-CN" sz="1200" dirty="0">
                <a:latin typeface="Cambria" panose="02040503050406030204" pitchFamily="18" charset="0"/>
              </a:rPr>
              <a:t> </a:t>
            </a:r>
            <a:r>
              <a:rPr lang="en-US" altLang="zh-CN" sz="1200" dirty="0" err="1">
                <a:latin typeface="Cambria" panose="02040503050406030204" pitchFamily="18" charset="0"/>
              </a:rPr>
              <a:t>poate</a:t>
            </a:r>
            <a:r>
              <a:rPr lang="en-US" altLang="zh-CN" sz="1200" dirty="0">
                <a:latin typeface="Cambria" panose="02040503050406030204" pitchFamily="18" charset="0"/>
              </a:rPr>
              <a:t> fi </a:t>
            </a:r>
            <a:r>
              <a:rPr lang="en-US" altLang="zh-CN" sz="1200" dirty="0" err="1">
                <a:latin typeface="Cambria" panose="02040503050406030204" pitchFamily="18" charset="0"/>
              </a:rPr>
              <a:t>aplicata</a:t>
            </a:r>
            <a:r>
              <a:rPr lang="en-US" altLang="zh-CN" sz="1200" dirty="0">
                <a:latin typeface="Cambria" panose="02040503050406030204" pitchFamily="18" charset="0"/>
              </a:rPr>
              <a:t> in </a:t>
            </a:r>
            <a:r>
              <a:rPr lang="en-US" altLang="zh-CN" sz="1200" dirty="0" err="1">
                <a:latin typeface="Cambria" panose="02040503050406030204" pitchFamily="18" charset="0"/>
              </a:rPr>
              <a:t>orice</a:t>
            </a:r>
            <a:r>
              <a:rPr lang="en-US" altLang="zh-CN" sz="1200" dirty="0">
                <a:latin typeface="Cambria" panose="02040503050406030204" pitchFamily="18" charset="0"/>
              </a:rPr>
              <a:t> </a:t>
            </a:r>
            <a:r>
              <a:rPr lang="en-US" altLang="zh-CN" sz="1200" dirty="0" err="1">
                <a:latin typeface="Cambria" panose="02040503050406030204" pitchFamily="18" charset="0"/>
              </a:rPr>
              <a:t>stadiu</a:t>
            </a:r>
            <a:r>
              <a:rPr lang="en-US" altLang="zh-CN" sz="1200" dirty="0">
                <a:latin typeface="Cambria" panose="02040503050406030204" pitchFamily="18" charset="0"/>
              </a:rPr>
              <a:t> al </a:t>
            </a:r>
            <a:r>
              <a:rPr lang="en-US" altLang="zh-CN" sz="1200" dirty="0" err="1">
                <a:latin typeface="Cambria" panose="02040503050406030204" pitchFamily="18" charset="0"/>
              </a:rPr>
              <a:t>procesului</a:t>
            </a:r>
            <a:r>
              <a:rPr lang="en-US" altLang="zh-CN" sz="1200" dirty="0">
                <a:latin typeface="Cambria" panose="02040503050406030204" pitchFamily="18" charset="0"/>
              </a:rPr>
              <a:t> de </a:t>
            </a:r>
            <a:r>
              <a:rPr lang="en-US" altLang="zh-CN" sz="1200" dirty="0" err="1">
                <a:latin typeface="Cambria" panose="02040503050406030204" pitchFamily="18" charset="0"/>
              </a:rPr>
              <a:t>managementul</a:t>
            </a:r>
            <a:r>
              <a:rPr lang="en-US" altLang="zh-CN" sz="1200" dirty="0">
                <a:latin typeface="Cambria" panose="02040503050406030204" pitchFamily="18" charset="0"/>
              </a:rPr>
              <a:t> </a:t>
            </a:r>
            <a:r>
              <a:rPr lang="en-US" altLang="zh-CN" sz="1200" dirty="0" err="1">
                <a:latin typeface="Cambria" panose="02040503050406030204" pitchFamily="18" charset="0"/>
              </a:rPr>
              <a:t>riscului</a:t>
            </a:r>
            <a:r>
              <a:rPr lang="en-US" altLang="zh-CN" sz="1200" dirty="0">
                <a:latin typeface="Cambria" panose="02040503050406030204" pitchFamily="18" charset="0"/>
              </a:rPr>
              <a:t> </a:t>
            </a:r>
            <a:r>
              <a:rPr lang="en-US" altLang="zh-CN" sz="1200" dirty="0" err="1">
                <a:latin typeface="Cambria" panose="02040503050406030204" pitchFamily="18" charset="0"/>
              </a:rPr>
              <a:t>sau</a:t>
            </a:r>
            <a:r>
              <a:rPr lang="en-US" altLang="zh-CN" sz="1200" dirty="0">
                <a:latin typeface="Cambria" panose="02040503050406030204" pitchFamily="18" charset="0"/>
              </a:rPr>
              <a:t> in </a:t>
            </a:r>
            <a:r>
              <a:rPr lang="en-US" altLang="zh-CN" sz="1200" dirty="0" err="1">
                <a:latin typeface="Cambria" panose="02040503050406030204" pitchFamily="18" charset="0"/>
              </a:rPr>
              <a:t>orice</a:t>
            </a:r>
            <a:r>
              <a:rPr lang="en-US" altLang="zh-CN" sz="1200" dirty="0">
                <a:latin typeface="Cambria" panose="02040503050406030204" pitchFamily="18" charset="0"/>
              </a:rPr>
              <a:t> </a:t>
            </a:r>
            <a:r>
              <a:rPr lang="en-US" altLang="zh-CN" sz="1200" dirty="0" err="1">
                <a:latin typeface="Cambria" panose="02040503050406030204" pitchFamily="18" charset="0"/>
              </a:rPr>
              <a:t>faza</a:t>
            </a:r>
            <a:r>
              <a:rPr lang="en-US" altLang="zh-CN" sz="1200" dirty="0">
                <a:latin typeface="Cambria" panose="02040503050406030204" pitchFamily="18" charset="0"/>
              </a:rPr>
              <a:t> din </a:t>
            </a:r>
            <a:r>
              <a:rPr lang="en-US" altLang="zh-CN" sz="1200" dirty="0" err="1">
                <a:latin typeface="Cambria" panose="02040503050406030204" pitchFamily="18" charset="0"/>
              </a:rPr>
              <a:t>ciclul</a:t>
            </a:r>
            <a:r>
              <a:rPr lang="en-US" altLang="zh-CN" sz="1200" dirty="0">
                <a:latin typeface="Cambria" panose="02040503050406030204" pitchFamily="18" charset="0"/>
              </a:rPr>
              <a:t> de </a:t>
            </a:r>
            <a:r>
              <a:rPr lang="en-US" altLang="zh-CN" sz="1200" dirty="0" err="1">
                <a:latin typeface="Cambria" panose="02040503050406030204" pitchFamily="18" charset="0"/>
              </a:rPr>
              <a:t>viata</a:t>
            </a:r>
            <a:r>
              <a:rPr lang="en-US" altLang="zh-CN" sz="1200" dirty="0">
                <a:latin typeface="Cambria" panose="02040503050406030204" pitchFamily="18" charset="0"/>
              </a:rPr>
              <a:t> al </a:t>
            </a:r>
            <a:r>
              <a:rPr lang="en-US" altLang="zh-CN" sz="1200" dirty="0" err="1">
                <a:latin typeface="Cambria" panose="02040503050406030204" pitchFamily="18" charset="0"/>
              </a:rPr>
              <a:t>unui</a:t>
            </a:r>
            <a:r>
              <a:rPr lang="en-US" altLang="zh-CN" sz="1200" dirty="0">
                <a:latin typeface="Cambria" panose="02040503050406030204" pitchFamily="18" charset="0"/>
              </a:rPr>
              <a:t> </a:t>
            </a:r>
            <a:r>
              <a:rPr lang="en-US" altLang="zh-CN" sz="1200" dirty="0" err="1">
                <a:latin typeface="Cambria" panose="02040503050406030204" pitchFamily="18" charset="0"/>
              </a:rPr>
              <a:t>sistem</a:t>
            </a:r>
            <a:r>
              <a:rPr lang="en-US" altLang="zh-CN" sz="1200" dirty="0">
                <a:latin typeface="Cambria" panose="02040503050406030204" pitchFamily="18" charset="0"/>
              </a:rPr>
              <a:t>, </a:t>
            </a:r>
            <a:r>
              <a:rPr lang="en-US" altLang="zh-CN" sz="1200" dirty="0" err="1">
                <a:latin typeface="Cambria" panose="02040503050406030204" pitchFamily="18" charset="0"/>
              </a:rPr>
              <a:t>ori</a:t>
            </a:r>
            <a:r>
              <a:rPr lang="en-US" altLang="zh-CN" sz="1200" dirty="0">
                <a:latin typeface="Cambria" panose="02040503050406030204" pitchFamily="18" charset="0"/>
              </a:rPr>
              <a:t> de cate </a:t>
            </a:r>
            <a:r>
              <a:rPr lang="en-US" altLang="zh-CN" sz="1200" dirty="0" err="1">
                <a:latin typeface="Cambria" panose="02040503050406030204" pitchFamily="18" charset="0"/>
              </a:rPr>
              <a:t>ori</a:t>
            </a:r>
            <a:r>
              <a:rPr lang="en-US" altLang="zh-CN" sz="1200" dirty="0">
                <a:latin typeface="Cambria" panose="02040503050406030204" pitchFamily="18" charset="0"/>
              </a:rPr>
              <a:t> </a:t>
            </a:r>
            <a:r>
              <a:rPr lang="en-US" altLang="zh-CN" sz="1200" dirty="0" err="1">
                <a:latin typeface="Cambria" panose="02040503050406030204" pitchFamily="18" charset="0"/>
              </a:rPr>
              <a:t>este</a:t>
            </a:r>
            <a:r>
              <a:rPr lang="en-US" altLang="zh-CN" sz="1200" dirty="0">
                <a:latin typeface="Cambria" panose="02040503050406030204" pitchFamily="18" charset="0"/>
              </a:rPr>
              <a:t> </a:t>
            </a:r>
            <a:r>
              <a:rPr lang="en-US" altLang="zh-CN" sz="1200" dirty="0" err="1">
                <a:latin typeface="Cambria" panose="02040503050406030204" pitchFamily="18" charset="0"/>
              </a:rPr>
              <a:t>necesar</a:t>
            </a:r>
            <a:r>
              <a:rPr lang="en-US" altLang="zh-CN" sz="1200" dirty="0">
                <a:latin typeface="Cambria" panose="02040503050406030204" pitchFamily="18" charset="0"/>
              </a:rPr>
              <a:t> </a:t>
            </a:r>
            <a:r>
              <a:rPr lang="en-US" altLang="zh-CN" sz="1200" dirty="0" err="1">
                <a:latin typeface="Cambria" panose="02040503050406030204" pitchFamily="18" charset="0"/>
              </a:rPr>
              <a:t>sa</a:t>
            </a:r>
            <a:r>
              <a:rPr lang="en-US" altLang="zh-CN" sz="1200" dirty="0">
                <a:latin typeface="Cambria" panose="02040503050406030204" pitchFamily="18" charset="0"/>
              </a:rPr>
              <a:t> se </a:t>
            </a:r>
            <a:r>
              <a:rPr lang="en-US" altLang="zh-CN" sz="1200" dirty="0" err="1">
                <a:latin typeface="Cambria" panose="02040503050406030204" pitchFamily="18" charset="0"/>
              </a:rPr>
              <a:t>ajunga</a:t>
            </a:r>
            <a:r>
              <a:rPr lang="en-US" altLang="zh-CN" sz="1200" dirty="0">
                <a:latin typeface="Cambria" panose="02040503050406030204" pitchFamily="18" charset="0"/>
              </a:rPr>
              <a:t> la un </a:t>
            </a:r>
            <a:r>
              <a:rPr lang="en-US" altLang="zh-CN" sz="1200" dirty="0" err="1">
                <a:latin typeface="Cambria" panose="02040503050406030204" pitchFamily="18" charset="0"/>
              </a:rPr>
              <a:t>consens</a:t>
            </a:r>
            <a:r>
              <a:rPr lang="en-US" altLang="zh-CN" sz="1200" dirty="0">
                <a:latin typeface="Cambria" panose="02040503050406030204" pitchFamily="18" charset="0"/>
              </a:rPr>
              <a:t>.</a:t>
            </a:r>
          </a:p>
          <a:p>
            <a:pPr algn="just"/>
            <a:r>
              <a:rPr lang="en-US" altLang="zh-CN" sz="1200" dirty="0" err="1">
                <a:latin typeface="Cambria" panose="02040503050406030204" pitchFamily="18" charset="0"/>
              </a:rPr>
              <a:t>Trebuie</a:t>
            </a:r>
            <a:r>
              <a:rPr lang="en-US" altLang="zh-CN" sz="1200" dirty="0">
                <a:latin typeface="Cambria" panose="02040503050406030204" pitchFamily="18" charset="0"/>
              </a:rPr>
              <a:t> </a:t>
            </a:r>
            <a:r>
              <a:rPr lang="en-US" altLang="zh-CN" sz="1200" dirty="0" err="1">
                <a:latin typeface="Cambria" panose="02040503050406030204" pitchFamily="18" charset="0"/>
              </a:rPr>
              <a:t>sa</a:t>
            </a:r>
            <a:r>
              <a:rPr lang="en-US" altLang="zh-CN" sz="1200" dirty="0">
                <a:latin typeface="Cambria" panose="02040503050406030204" pitchFamily="18" charset="0"/>
              </a:rPr>
              <a:t>  </a:t>
            </a:r>
            <a:r>
              <a:rPr lang="en-US" altLang="zh-CN" sz="1200" dirty="0" err="1">
                <a:latin typeface="Cambria" panose="02040503050406030204" pitchFamily="18" charset="0"/>
              </a:rPr>
              <a:t>existe</a:t>
            </a:r>
            <a:r>
              <a:rPr lang="en-US" altLang="zh-CN" sz="1200" dirty="0">
                <a:latin typeface="Cambria" panose="02040503050406030204" pitchFamily="18" charset="0"/>
              </a:rPr>
              <a:t> un set de </a:t>
            </a:r>
            <a:r>
              <a:rPr lang="en-US" altLang="zh-CN" sz="1200" dirty="0" err="1">
                <a:latin typeface="Cambria" panose="02040503050406030204" pitchFamily="18" charset="0"/>
              </a:rPr>
              <a:t>pareri</a:t>
            </a:r>
            <a:r>
              <a:rPr lang="en-US" altLang="zh-CN" sz="1200" dirty="0">
                <a:latin typeface="Cambria" panose="02040503050406030204" pitchFamily="18" charset="0"/>
              </a:rPr>
              <a:t> </a:t>
            </a:r>
            <a:r>
              <a:rPr lang="en-US" altLang="zh-CN" sz="1200" dirty="0" err="1">
                <a:latin typeface="Cambria" panose="02040503050406030204" pitchFamily="18" charset="0"/>
              </a:rPr>
              <a:t>pentru</a:t>
            </a:r>
            <a:r>
              <a:rPr lang="en-US" altLang="zh-CN" sz="1200" dirty="0">
                <a:latin typeface="Cambria" panose="02040503050406030204" pitchFamily="18" charset="0"/>
              </a:rPr>
              <a:t> care e </a:t>
            </a:r>
            <a:r>
              <a:rPr lang="en-US" altLang="zh-CN" sz="1200" dirty="0" err="1">
                <a:latin typeface="Cambria" panose="02040503050406030204" pitchFamily="18" charset="0"/>
              </a:rPr>
              <a:t>necesar</a:t>
            </a:r>
            <a:r>
              <a:rPr lang="en-US" altLang="zh-CN" sz="1200" dirty="0">
                <a:latin typeface="Cambria" panose="02040503050406030204" pitchFamily="18" charset="0"/>
              </a:rPr>
              <a:t> un </a:t>
            </a:r>
            <a:r>
              <a:rPr lang="en-US" altLang="zh-CN" sz="1200" dirty="0" err="1">
                <a:latin typeface="Cambria" panose="02040503050406030204" pitchFamily="18" charset="0"/>
              </a:rPr>
              <a:t>consens</a:t>
            </a:r>
            <a:r>
              <a:rPr lang="en-US" altLang="zh-CN" sz="1200" dirty="0">
                <a:latin typeface="Cambria" panose="02040503050406030204" pitchFamily="18" charset="0"/>
              </a:rPr>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8</a:t>
            </a:fld>
            <a:endParaRPr lang="en-GB"/>
          </a:p>
        </p:txBody>
      </p:sp>
    </p:spTree>
    <p:extLst>
      <p:ext uri="{BB962C8B-B14F-4D97-AF65-F5344CB8AC3E}">
        <p14:creationId xmlns:p14="http://schemas.microsoft.com/office/powerpoint/2010/main" val="279751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eaLnBrk="0" hangingPunct="0">
              <a:spcBef>
                <a:spcPts val="0"/>
              </a:spcBef>
              <a:buClr>
                <a:schemeClr val="accent2"/>
              </a:buClr>
              <a:buSzPct val="60000"/>
              <a:buNone/>
              <a:defRPr/>
            </a:pPr>
            <a:r>
              <a:rPr lang="en-US" sz="1200" dirty="0">
                <a:latin typeface="Cambria" panose="02040503050406030204"/>
                <a:ea typeface="MS PGothic" panose="020B0600070205080204" pitchFamily="-84" charset="-128"/>
                <a:cs typeface="Cambria" panose="02040503050406030204"/>
              </a:rPr>
              <a:t>Un </a:t>
            </a:r>
            <a:r>
              <a:rPr lang="en-US" sz="1200" dirty="0" err="1">
                <a:latin typeface="Cambria" panose="02040503050406030204"/>
                <a:ea typeface="MS PGothic" panose="020B0600070205080204" pitchFamily="-84" charset="-128"/>
                <a:cs typeface="Cambria" panose="02040503050406030204"/>
              </a:rPr>
              <a:t>grup</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experti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raspund</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unui</a:t>
            </a:r>
            <a:r>
              <a:rPr lang="en-US" sz="1200" dirty="0">
                <a:latin typeface="Cambria" panose="02040503050406030204"/>
                <a:ea typeface="MS PGothic" panose="020B0600070205080204" pitchFamily="-84" charset="-128"/>
                <a:cs typeface="Cambria" panose="02040503050406030204"/>
              </a:rPr>
              <a:t> set de </a:t>
            </a:r>
            <a:r>
              <a:rPr lang="en-US" sz="1200" dirty="0" err="1">
                <a:latin typeface="Cambria" panose="02040503050406030204"/>
                <a:ea typeface="MS PGothic" panose="020B0600070205080204" pitchFamily="-84" charset="-128"/>
                <a:cs typeface="Cambria" panose="02040503050406030204"/>
              </a:rPr>
              <a:t>intrebari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dintr</a:t>
            </a:r>
            <a:r>
              <a:rPr lang="en-US" sz="1200" dirty="0">
                <a:latin typeface="Cambria" panose="02040503050406030204"/>
                <a:ea typeface="MS PGothic" panose="020B0600070205080204" pitchFamily="-84" charset="-128"/>
                <a:cs typeface="Cambria" panose="02040503050406030204"/>
              </a:rPr>
              <a:t>-un </a:t>
            </a:r>
            <a:r>
              <a:rPr lang="en-US" sz="1200" dirty="0" err="1">
                <a:latin typeface="Cambria" panose="02040503050406030204"/>
                <a:ea typeface="MS PGothic" panose="020B0600070205080204" pitchFamily="-84" charset="-128"/>
                <a:cs typeface="Cambria" panose="02040503050406030204"/>
              </a:rPr>
              <a:t>chestionar</a:t>
            </a:r>
            <a:r>
              <a:rPr lang="en-US" sz="1200" dirty="0">
                <a:latin typeface="Cambria" panose="02040503050406030204"/>
                <a:ea typeface="MS PGothic" panose="020B0600070205080204" pitchFamily="-84" charset="-128"/>
                <a:cs typeface="Cambria" panose="02040503050406030204"/>
              </a:rPr>
              <a:t> semi-</a:t>
            </a:r>
            <a:r>
              <a:rPr lang="en-US" sz="1200" dirty="0" err="1">
                <a:latin typeface="Cambria" panose="02040503050406030204"/>
                <a:ea typeface="MS PGothic" panose="020B0600070205080204" pitchFamily="-84" charset="-128"/>
                <a:cs typeface="Cambria" panose="02040503050406030204"/>
              </a:rPr>
              <a:t>structurat</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Acestia</a:t>
            </a:r>
            <a:r>
              <a:rPr lang="en-US" sz="1200" dirty="0">
                <a:latin typeface="Cambria" panose="02040503050406030204"/>
                <a:ea typeface="MS PGothic" panose="020B0600070205080204" pitchFamily="-84" charset="-128"/>
                <a:cs typeface="Cambria" panose="02040503050406030204"/>
              </a:rPr>
              <a:t> nu se </a:t>
            </a:r>
            <a:r>
              <a:rPr lang="en-US" sz="1200" dirty="0" err="1">
                <a:latin typeface="Cambria" panose="02040503050406030204"/>
                <a:ea typeface="MS PGothic" panose="020B0600070205080204" pitchFamily="-84" charset="-128"/>
                <a:cs typeface="Cambria" panose="02040503050406030204"/>
              </a:rPr>
              <a:t>intalnesc</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astfel</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incat</a:t>
            </a:r>
            <a:r>
              <a:rPr lang="en-US" sz="1200" dirty="0">
                <a:latin typeface="Cambria" panose="02040503050406030204"/>
                <a:ea typeface="MS PGothic" panose="020B0600070205080204" pitchFamily="-84" charset="-128"/>
                <a:cs typeface="Cambria" panose="02040503050406030204"/>
              </a:rPr>
              <a:t> se </a:t>
            </a:r>
            <a:r>
              <a:rPr lang="en-US" sz="1200" dirty="0" err="1">
                <a:latin typeface="Cambria" panose="02040503050406030204"/>
                <a:ea typeface="MS PGothic" panose="020B0600070205080204" pitchFamily="-84" charset="-128"/>
                <a:cs typeface="Cambria" panose="02040503050406030204"/>
              </a:rPr>
              <a:t>obtin</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opinii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independente</a:t>
            </a:r>
            <a:r>
              <a:rPr lang="en-US" sz="1200" dirty="0">
                <a:latin typeface="Cambria" panose="02040503050406030204"/>
                <a:ea typeface="MS PGothic" panose="020B0600070205080204" pitchFamily="-84" charset="-128"/>
                <a:cs typeface="Cambria" panose="02040503050406030204"/>
              </a:rPr>
              <a:t>. </a:t>
            </a:r>
          </a:p>
          <a:p>
            <a:pPr marL="0" indent="0" algn="just" eaLnBrk="0" hangingPunct="0">
              <a:spcBef>
                <a:spcPts val="0"/>
              </a:spcBef>
              <a:buClr>
                <a:schemeClr val="accent2"/>
              </a:buClr>
              <a:buSzPct val="60000"/>
              <a:buNone/>
              <a:defRPr/>
            </a:pPr>
            <a:r>
              <a:rPr lang="en-US" sz="1200" dirty="0" err="1">
                <a:latin typeface="Cambria" panose="02040503050406030204"/>
                <a:ea typeface="MS PGothic" panose="020B0600070205080204" pitchFamily="-84" charset="-128"/>
                <a:cs typeface="Cambria" panose="02040503050406030204"/>
              </a:rPr>
              <a:t>Procedura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este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urmatoarea</a:t>
            </a:r>
            <a:r>
              <a:rPr lang="en-US" sz="1200" dirty="0">
                <a:latin typeface="Cambria" panose="02040503050406030204"/>
                <a:ea typeface="MS PGothic" panose="020B0600070205080204" pitchFamily="-84" charset="-128"/>
                <a:cs typeface="Cambria" panose="02040503050406030204"/>
              </a:rPr>
              <a:t>:</a:t>
            </a:r>
          </a:p>
          <a:p>
            <a:pPr marL="457200" indent="-457200" algn="just" eaLnBrk="0" hangingPunct="0">
              <a:spcBef>
                <a:spcPts val="0"/>
              </a:spcBef>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se </a:t>
            </a:r>
            <a:r>
              <a:rPr lang="en-US" sz="1200" dirty="0" err="1">
                <a:latin typeface="Cambria" panose="02040503050406030204"/>
                <a:ea typeface="MS PGothic" panose="020B0600070205080204" pitchFamily="-84" charset="-128"/>
                <a:cs typeface="Cambria" panose="02040503050406030204"/>
              </a:rPr>
              <a:t>formeaza</a:t>
            </a:r>
            <a:r>
              <a:rPr lang="en-US" sz="1200" dirty="0">
                <a:latin typeface="Cambria" panose="02040503050406030204"/>
                <a:ea typeface="MS PGothic" panose="020B0600070205080204" pitchFamily="-84" charset="-128"/>
                <a:cs typeface="Cambria" panose="02040503050406030204"/>
              </a:rPr>
              <a:t> o </a:t>
            </a:r>
            <a:r>
              <a:rPr lang="en-US" sz="1200" dirty="0" err="1">
                <a:latin typeface="Cambria" panose="02040503050406030204"/>
                <a:ea typeface="MS PGothic" panose="020B0600070205080204" pitchFamily="-84" charset="-128"/>
                <a:cs typeface="Cambria" panose="02040503050406030204"/>
              </a:rPr>
              <a:t>echipa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pentru</a:t>
            </a:r>
            <a:r>
              <a:rPr lang="en-US" sz="1200" dirty="0">
                <a:latin typeface="Cambria" panose="02040503050406030204"/>
                <a:ea typeface="MS PGothic" panose="020B0600070205080204" pitchFamily="-84" charset="-128"/>
                <a:cs typeface="Cambria" panose="02040503050406030204"/>
              </a:rPr>
              <a:t> a </a:t>
            </a:r>
            <a:r>
              <a:rPr lang="en-US" sz="1200" dirty="0" err="1">
                <a:latin typeface="Cambria" panose="02040503050406030204"/>
                <a:ea typeface="MS PGothic" panose="020B0600070205080204" pitchFamily="-84" charset="-128"/>
                <a:cs typeface="Cambria" panose="02040503050406030204"/>
              </a:rPr>
              <a:t>desfasura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monitoriza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procesul</a:t>
            </a:r>
            <a:r>
              <a:rPr lang="en-US" sz="1200" dirty="0">
                <a:latin typeface="Cambria" panose="02040503050406030204"/>
                <a:ea typeface="MS PGothic" panose="020B0600070205080204" pitchFamily="-84" charset="-128"/>
                <a:cs typeface="Cambria" panose="02040503050406030204"/>
              </a:rPr>
              <a:t> Delphi;</a:t>
            </a:r>
          </a:p>
          <a:p>
            <a:pPr marL="457200" indent="-457200" algn="just" eaLnBrk="0" hangingPunct="0">
              <a:spcBef>
                <a:spcPts val="0"/>
              </a:spcBef>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se </a:t>
            </a:r>
            <a:r>
              <a:rPr lang="en-US" sz="1200" dirty="0" err="1">
                <a:latin typeface="Cambria" panose="02040503050406030204"/>
                <a:ea typeface="MS PGothic" panose="020B0600070205080204" pitchFamily="-84" charset="-128"/>
                <a:cs typeface="Cambria" panose="02040503050406030204"/>
              </a:rPr>
              <a:t>selectioneaza</a:t>
            </a:r>
            <a:r>
              <a:rPr lang="en-US" sz="1200" dirty="0">
                <a:latin typeface="Cambria" panose="02040503050406030204"/>
                <a:ea typeface="MS PGothic" panose="020B0600070205080204" pitchFamily="-84" charset="-128"/>
                <a:cs typeface="Cambria" panose="02040503050406030204"/>
              </a:rPr>
              <a:t> un </a:t>
            </a:r>
            <a:r>
              <a:rPr lang="en-US" sz="1200" dirty="0" err="1">
                <a:latin typeface="Cambria" panose="02040503050406030204"/>
                <a:ea typeface="MS PGothic" panose="020B0600070205080204" pitchFamily="-84" charset="-128"/>
                <a:cs typeface="Cambria" panose="02040503050406030204"/>
              </a:rPr>
              <a:t>grup</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experti</a:t>
            </a:r>
            <a:r>
              <a:rPr lang="en-US" sz="1200" dirty="0">
                <a:latin typeface="Cambria" panose="02040503050406030204"/>
                <a:ea typeface="MS PGothic" panose="020B0600070205080204" pitchFamily="-84" charset="-128"/>
                <a:cs typeface="Cambria" panose="02040503050406030204"/>
              </a:rPr>
              <a:t>;</a:t>
            </a:r>
          </a:p>
          <a:p>
            <a:pPr marL="457200" indent="-457200" algn="just" eaLnBrk="0" hangingPunct="0">
              <a:spcBef>
                <a:spcPts val="0"/>
              </a:spcBef>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se </a:t>
            </a:r>
            <a:r>
              <a:rPr lang="en-US" sz="1200" dirty="0" err="1">
                <a:latin typeface="Cambria" panose="02040503050406030204"/>
                <a:ea typeface="MS PGothic" panose="020B0600070205080204" pitchFamily="-84" charset="-128"/>
                <a:cs typeface="Cambria" panose="02040503050406030204"/>
              </a:rPr>
              <a:t>imparte</a:t>
            </a:r>
            <a:r>
              <a:rPr lang="en-US" sz="1200" dirty="0">
                <a:latin typeface="Cambria" panose="02040503050406030204"/>
                <a:ea typeface="MS PGothic" panose="020B0600070205080204" pitchFamily="-84" charset="-128"/>
                <a:cs typeface="Cambria" panose="02040503050406030204"/>
              </a:rPr>
              <a:t> prima </a:t>
            </a:r>
            <a:r>
              <a:rPr lang="en-US" sz="1200" dirty="0" err="1">
                <a:latin typeface="Cambria" panose="02040503050406030204"/>
                <a:ea typeface="MS PGothic" panose="020B0600070205080204" pitchFamily="-84" charset="-128"/>
                <a:cs typeface="Cambria" panose="02040503050406030204"/>
              </a:rPr>
              <a:t>runda</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chestionare</a:t>
            </a:r>
            <a:r>
              <a:rPr lang="en-US" sz="1200" dirty="0">
                <a:latin typeface="Cambria" panose="02040503050406030204"/>
                <a:ea typeface="MS PGothic" panose="020B0600070205080204" pitchFamily="-84" charset="-128"/>
                <a:cs typeface="Cambria" panose="02040503050406030204"/>
              </a:rPr>
              <a:t>;</a:t>
            </a:r>
          </a:p>
          <a:p>
            <a:pPr marL="457200" indent="-457200" algn="just" eaLnBrk="0" hangingPunct="0">
              <a:spcBef>
                <a:spcPts val="0"/>
              </a:spcBef>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se </a:t>
            </a:r>
            <a:r>
              <a:rPr lang="en-US" sz="1200" dirty="0" err="1">
                <a:latin typeface="Cambria" panose="02040503050406030204"/>
                <a:ea typeface="MS PGothic" panose="020B0600070205080204" pitchFamily="-84" charset="-128"/>
                <a:cs typeface="Cambria" panose="02040503050406030204"/>
              </a:rPr>
              <a:t>raspunde</a:t>
            </a:r>
            <a:r>
              <a:rPr lang="en-US" sz="1200" dirty="0">
                <a:latin typeface="Cambria" panose="02040503050406030204"/>
                <a:ea typeface="MS PGothic" panose="020B0600070205080204" pitchFamily="-84" charset="-128"/>
                <a:cs typeface="Cambria" panose="02040503050406030204"/>
              </a:rPr>
              <a:t> la </a:t>
            </a:r>
            <a:r>
              <a:rPr lang="en-US" sz="1200" dirty="0" err="1">
                <a:latin typeface="Cambria" panose="02040503050406030204"/>
                <a:ea typeface="MS PGothic" panose="020B0600070205080204" pitchFamily="-84" charset="-128"/>
                <a:cs typeface="Cambria" panose="02040503050406030204"/>
              </a:rPr>
              <a:t>intrebari</a:t>
            </a:r>
            <a:r>
              <a:rPr lang="en-US" sz="1200" dirty="0">
                <a:latin typeface="Cambria" panose="02040503050406030204"/>
                <a:ea typeface="MS PGothic" panose="020B0600070205080204" pitchFamily="-84" charset="-128"/>
                <a:cs typeface="Cambria" panose="02040503050406030204"/>
              </a:rPr>
              <a:t>;</a:t>
            </a:r>
          </a:p>
          <a:p>
            <a:pPr marL="457200" indent="-457200" algn="just" eaLnBrk="0" hangingPunct="0">
              <a:spcBef>
                <a:spcPts val="0"/>
              </a:spcBef>
              <a:buClr>
                <a:schemeClr val="accent2"/>
              </a:buClr>
              <a:buSzPct val="60000"/>
              <a:buFont typeface="+mj-lt"/>
              <a:buAutoNum type="arabicPeriod"/>
              <a:defRPr/>
            </a:pPr>
            <a:r>
              <a:rPr lang="en-US" sz="1200" dirty="0">
                <a:latin typeface="Cambria" panose="02040503050406030204"/>
                <a:ea typeface="MS PGothic" panose="020B0600070205080204" pitchFamily="-84" charset="-128"/>
                <a:cs typeface="Cambria" panose="02040503050406030204"/>
              </a:rPr>
              <a:t>se </a:t>
            </a:r>
            <a:r>
              <a:rPr lang="en-US" sz="1200" dirty="0" err="1">
                <a:latin typeface="Cambria" panose="02040503050406030204"/>
                <a:ea typeface="MS PGothic" panose="020B0600070205080204" pitchFamily="-84" charset="-128"/>
                <a:cs typeface="Cambria" panose="02040503050406030204"/>
              </a:rPr>
              <a:t>aduna</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chestionarele</a:t>
            </a:r>
            <a:r>
              <a:rPr lang="en-US" sz="1200" dirty="0">
                <a:latin typeface="Cambria" panose="02040503050406030204"/>
                <a:ea typeface="MS PGothic" panose="020B0600070205080204" pitchFamily="-84" charset="-128"/>
                <a:cs typeface="Cambria" panose="02040503050406030204"/>
              </a:rPr>
              <a:t>;</a:t>
            </a:r>
          </a:p>
          <a:p>
            <a:pPr marL="457200" indent="-457200" algn="just" eaLnBrk="0" hangingPunct="0">
              <a:spcBef>
                <a:spcPts val="0"/>
              </a:spcBef>
              <a:buClr>
                <a:schemeClr val="accent2"/>
              </a:buClr>
              <a:buSzPct val="60000"/>
              <a:buFont typeface="+mj-lt"/>
              <a:buAutoNum type="arabicPeriod"/>
              <a:defRPr/>
            </a:pPr>
            <a:r>
              <a:rPr lang="en-US" sz="1200" dirty="0" err="1">
                <a:latin typeface="Cambria" panose="02040503050406030204"/>
                <a:ea typeface="MS PGothic" panose="020B0600070205080204" pitchFamily="-84" charset="-128"/>
                <a:cs typeface="Cambria" panose="02040503050406030204"/>
              </a:rPr>
              <a:t>datele</a:t>
            </a:r>
            <a:r>
              <a:rPr lang="en-US" sz="1200" dirty="0">
                <a:latin typeface="Cambria" panose="02040503050406030204"/>
                <a:ea typeface="MS PGothic" panose="020B0600070205080204" pitchFamily="-84" charset="-128"/>
                <a:cs typeface="Cambria" panose="02040503050406030204"/>
              </a:rPr>
              <a:t> din prima </a:t>
            </a:r>
            <a:r>
              <a:rPr lang="en-US" sz="1200" dirty="0" err="1">
                <a:latin typeface="Cambria" panose="02040503050406030204"/>
                <a:ea typeface="MS PGothic" panose="020B0600070205080204" pitchFamily="-84" charset="-128"/>
                <a:cs typeface="Cambria" panose="02040503050406030204"/>
              </a:rPr>
              <a:t>runda</a:t>
            </a:r>
            <a:r>
              <a:rPr lang="en-US" sz="1200" dirty="0">
                <a:latin typeface="Cambria" panose="02040503050406030204"/>
                <a:ea typeface="MS PGothic" panose="020B0600070205080204" pitchFamily="-84" charset="-128"/>
                <a:cs typeface="Cambria" panose="02040503050406030204"/>
              </a:rPr>
              <a:t> de </a:t>
            </a:r>
            <a:r>
              <a:rPr lang="en-US" sz="1200" dirty="0" err="1">
                <a:latin typeface="Cambria" panose="02040503050406030204"/>
                <a:ea typeface="MS PGothic" panose="020B0600070205080204" pitchFamily="-84" charset="-128"/>
                <a:cs typeface="Cambria" panose="02040503050406030204"/>
              </a:rPr>
              <a:t>chestionare</a:t>
            </a:r>
            <a:r>
              <a:rPr lang="en-US" sz="1200" dirty="0">
                <a:latin typeface="Cambria" panose="02040503050406030204"/>
                <a:ea typeface="MS PGothic" panose="020B0600070205080204" pitchFamily="-84" charset="-128"/>
                <a:cs typeface="Cambria" panose="02040503050406030204"/>
              </a:rPr>
              <a:t> su</a:t>
            </a:r>
            <a:r>
              <a:rPr lang="en-US" sz="1200" dirty="0">
                <a:ea typeface="MS PGothic" panose="020B0600070205080204" pitchFamily="-84" charset="-128"/>
                <a:cs typeface="MS PGothic" panose="020B0600070205080204" pitchFamily="-84" charset="-128"/>
              </a:rPr>
              <a:t>nt </a:t>
            </a:r>
            <a:r>
              <a:rPr lang="en-US" sz="1200" dirty="0" err="1">
                <a:latin typeface="Cambria" panose="02040503050406030204"/>
                <a:ea typeface="MS PGothic" panose="020B0600070205080204" pitchFamily="-84" charset="-128"/>
                <a:cs typeface="Cambria" panose="02040503050406030204"/>
              </a:rPr>
              <a:t>analizate</a:t>
            </a:r>
            <a:r>
              <a:rPr lang="en-US" sz="1200" dirty="0">
                <a:latin typeface="Cambria" panose="02040503050406030204"/>
                <a:ea typeface="MS PGothic" panose="020B0600070205080204" pitchFamily="-84" charset="-128"/>
                <a:cs typeface="Cambria" panose="02040503050406030204"/>
              </a:rPr>
              <a:t> </a:t>
            </a:r>
            <a:r>
              <a:rPr lang="en-US" sz="1200" dirty="0" err="1">
                <a:latin typeface="Cambria" panose="02040503050406030204"/>
                <a:ea typeface="MS PGothic" panose="020B0600070205080204" pitchFamily="-84" charset="-128"/>
                <a:cs typeface="Cambria" panose="02040503050406030204"/>
              </a:rPr>
              <a:t>si</a:t>
            </a:r>
            <a:r>
              <a:rPr lang="en-US" sz="1200" dirty="0">
                <a:latin typeface="Cambria" panose="02040503050406030204"/>
                <a:ea typeface="MS PGothic" panose="020B0600070205080204" pitchFamily="-84" charset="-128"/>
                <a:cs typeface="Cambria" panose="02040503050406030204"/>
              </a:rPr>
              <a:t> combinate </a:t>
            </a:r>
            <a:r>
              <a:rPr lang="en-US" sz="1200" dirty="0" err="1">
                <a:latin typeface="Cambria" panose="02040503050406030204"/>
                <a:ea typeface="MS PGothic" panose="020B0600070205080204" pitchFamily="-84" charset="-128"/>
                <a:cs typeface="Cambria" panose="02040503050406030204"/>
              </a:rPr>
              <a:t>pana</a:t>
            </a:r>
            <a:r>
              <a:rPr lang="en-US" sz="1200" dirty="0">
                <a:latin typeface="Cambria" panose="02040503050406030204"/>
                <a:ea typeface="MS PGothic" panose="020B0600070205080204" pitchFamily="-84" charset="-128"/>
                <a:cs typeface="Cambria" panose="02040503050406030204"/>
              </a:rPr>
              <a:t> se </a:t>
            </a:r>
            <a:r>
              <a:rPr lang="en-US" sz="1200" dirty="0" err="1">
                <a:latin typeface="Cambria" panose="02040503050406030204"/>
                <a:ea typeface="MS PGothic" panose="020B0600070205080204" pitchFamily="-84" charset="-128"/>
                <a:cs typeface="Cambria" panose="02040503050406030204"/>
              </a:rPr>
              <a:t>ajunge</a:t>
            </a:r>
            <a:r>
              <a:rPr lang="en-US" sz="1200" dirty="0">
                <a:latin typeface="Cambria" panose="02040503050406030204"/>
                <a:ea typeface="MS PGothic" panose="020B0600070205080204" pitchFamily="-84" charset="-128"/>
                <a:cs typeface="Cambria" panose="02040503050406030204"/>
              </a:rPr>
              <a:t> la un </a:t>
            </a:r>
            <a:r>
              <a:rPr lang="en-US" sz="1200" dirty="0" err="1">
                <a:latin typeface="Cambria" panose="02040503050406030204"/>
                <a:ea typeface="MS PGothic" panose="020B0600070205080204" pitchFamily="-84" charset="-128"/>
                <a:cs typeface="Cambria" panose="02040503050406030204"/>
              </a:rPr>
              <a:t>consens</a:t>
            </a:r>
            <a:r>
              <a:rPr lang="en-US" sz="1200" dirty="0">
                <a:latin typeface="Cambria" panose="02040503050406030204"/>
                <a:ea typeface="MS PGothic" panose="020B0600070205080204" pitchFamily="-84" charset="-128"/>
                <a:cs typeface="Cambria" panose="02040503050406030204"/>
              </a:rPr>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9</a:t>
            </a:fld>
            <a:endParaRPr lang="en-GB"/>
          </a:p>
        </p:txBody>
      </p:sp>
    </p:spTree>
    <p:extLst>
      <p:ext uri="{BB962C8B-B14F-4D97-AF65-F5344CB8AC3E}">
        <p14:creationId xmlns:p14="http://schemas.microsoft.com/office/powerpoint/2010/main" val="1977933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b="1" dirty="0" err="1">
                <a:latin typeface="Cambria" panose="02040503050406030204" pitchFamily="18" charset="0"/>
              </a:rPr>
              <a:t>Avantaje</a:t>
            </a:r>
            <a:r>
              <a:rPr lang="en-US" altLang="zh-CN" sz="1200" b="1" dirty="0">
                <a:latin typeface="Cambria" panose="02040503050406030204" pitchFamily="18" charset="0"/>
              </a:rPr>
              <a:t>: </a:t>
            </a:r>
          </a:p>
          <a:p>
            <a:pPr marL="0" indent="0"/>
            <a:r>
              <a:rPr lang="en-US" altLang="zh-CN" sz="1200" dirty="0" err="1">
                <a:latin typeface="Cambria" panose="02040503050406030204" pitchFamily="18" charset="0"/>
              </a:rPr>
              <a:t>opiniile</a:t>
            </a:r>
            <a:r>
              <a:rPr lang="en-US" altLang="zh-CN" sz="1200" dirty="0">
                <a:latin typeface="Cambria" panose="02040503050406030204" pitchFamily="18" charset="0"/>
              </a:rPr>
              <a:t> sunt </a:t>
            </a:r>
            <a:r>
              <a:rPr lang="en-US" altLang="zh-CN" sz="1200" dirty="0" err="1">
                <a:latin typeface="Cambria" panose="02040503050406030204" pitchFamily="18" charset="0"/>
              </a:rPr>
              <a:t>exprimate</a:t>
            </a:r>
            <a:r>
              <a:rPr lang="en-US" altLang="zh-CN" sz="1200" dirty="0">
                <a:latin typeface="Cambria" panose="02040503050406030204" pitchFamily="18" charset="0"/>
              </a:rPr>
              <a:t> liber </a:t>
            </a:r>
            <a:r>
              <a:rPr lang="en-US" altLang="zh-CN" sz="1200" dirty="0" err="1">
                <a:latin typeface="Cambria" panose="02040503050406030204" pitchFamily="18" charset="0"/>
              </a:rPr>
              <a:t>fiind</a:t>
            </a:r>
            <a:r>
              <a:rPr lang="en-US" altLang="zh-CN" sz="1200" dirty="0">
                <a:latin typeface="Cambria" panose="02040503050406030204" pitchFamily="18" charset="0"/>
              </a:rPr>
              <a:t> </a:t>
            </a:r>
            <a:r>
              <a:rPr lang="en-US" altLang="zh-CN" sz="1200" dirty="0" err="1">
                <a:latin typeface="Cambria" panose="02040503050406030204" pitchFamily="18" charset="0"/>
              </a:rPr>
              <a:t>anonime</a:t>
            </a:r>
            <a:r>
              <a:rPr lang="en-US" altLang="zh-CN" sz="1200" dirty="0">
                <a:latin typeface="Cambria" panose="02040503050406030204" pitchFamily="18" charset="0"/>
              </a:rPr>
              <a:t>;</a:t>
            </a:r>
          </a:p>
          <a:p>
            <a:pPr marL="0" indent="0"/>
            <a:r>
              <a:rPr lang="en-US" altLang="zh-CN" sz="1200" dirty="0" err="1">
                <a:latin typeface="Cambria" panose="02040503050406030204" pitchFamily="18" charset="0"/>
              </a:rPr>
              <a:t>toate</a:t>
            </a:r>
            <a:r>
              <a:rPr lang="en-US" altLang="zh-CN" sz="1200" dirty="0">
                <a:latin typeface="Cambria" panose="02040503050406030204" pitchFamily="18" charset="0"/>
              </a:rPr>
              <a:t> </a:t>
            </a:r>
            <a:r>
              <a:rPr lang="en-US" altLang="zh-CN" sz="1200" dirty="0" err="1">
                <a:latin typeface="Cambria" panose="02040503050406030204" pitchFamily="18" charset="0"/>
              </a:rPr>
              <a:t>parerile</a:t>
            </a:r>
            <a:r>
              <a:rPr lang="en-US" altLang="zh-CN" sz="1200" dirty="0">
                <a:latin typeface="Cambria" panose="02040503050406030204" pitchFamily="18" charset="0"/>
              </a:rPr>
              <a:t> sunt </a:t>
            </a:r>
            <a:r>
              <a:rPr lang="en-US" altLang="zh-CN" sz="1200" dirty="0" err="1">
                <a:latin typeface="Cambria" panose="02040503050406030204" pitchFamily="18" charset="0"/>
              </a:rPr>
              <a:t>egale</a:t>
            </a:r>
            <a:r>
              <a:rPr lang="en-US" altLang="zh-CN" sz="1200" dirty="0">
                <a:latin typeface="Cambria" panose="02040503050406030204" pitchFamily="18" charset="0"/>
              </a:rPr>
              <a:t> ca </a:t>
            </a:r>
            <a:r>
              <a:rPr lang="en-US" altLang="zh-CN" sz="1200" dirty="0" err="1">
                <a:latin typeface="Cambria" panose="02040503050406030204" pitchFamily="18" charset="0"/>
              </a:rPr>
              <a:t>importanta</a:t>
            </a:r>
            <a:r>
              <a:rPr lang="en-US" altLang="zh-CN" sz="1200" dirty="0">
                <a:latin typeface="Cambria" panose="02040503050406030204" pitchFamily="18" charset="0"/>
              </a:rPr>
              <a:t> </a:t>
            </a:r>
            <a:r>
              <a:rPr lang="en-US" altLang="zh-CN" sz="1200" dirty="0" err="1">
                <a:latin typeface="Cambria" panose="02040503050406030204" pitchFamily="18" charset="0"/>
              </a:rPr>
              <a:t>evitandu</a:t>
            </a:r>
            <a:r>
              <a:rPr lang="en-US" altLang="zh-CN" sz="1200" dirty="0">
                <a:latin typeface="Cambria" panose="02040503050406030204" pitchFamily="18" charset="0"/>
              </a:rPr>
              <a:t>-se </a:t>
            </a:r>
            <a:r>
              <a:rPr lang="en-US" altLang="zh-CN" sz="1200" dirty="0" err="1">
                <a:latin typeface="Cambria" panose="02040503050406030204" pitchFamily="18" charset="0"/>
              </a:rPr>
              <a:t>problema</a:t>
            </a:r>
            <a:r>
              <a:rPr lang="en-US" altLang="zh-CN" sz="1200" dirty="0">
                <a:latin typeface="Cambria" panose="02040503050406030204" pitchFamily="18" charset="0"/>
              </a:rPr>
              <a:t> </a:t>
            </a:r>
            <a:r>
              <a:rPr lang="en-US" altLang="zh-CN" sz="1200" dirty="0" err="1">
                <a:latin typeface="Cambria" panose="02040503050406030204" pitchFamily="18" charset="0"/>
              </a:rPr>
              <a:t>personalitailor</a:t>
            </a:r>
            <a:r>
              <a:rPr lang="en-US" altLang="zh-CN" sz="1200" dirty="0">
                <a:latin typeface="Cambria" panose="02040503050406030204" pitchFamily="18" charset="0"/>
              </a:rPr>
              <a:t> </a:t>
            </a:r>
            <a:r>
              <a:rPr lang="en-US" altLang="zh-CN" sz="1200" dirty="0" err="1">
                <a:latin typeface="Cambria" panose="02040503050406030204" pitchFamily="18" charset="0"/>
              </a:rPr>
              <a:t>dominante</a:t>
            </a:r>
            <a:r>
              <a:rPr lang="en-US" altLang="zh-CN" sz="1200" dirty="0">
                <a:latin typeface="Cambria" panose="02040503050406030204" pitchFamily="18" charset="0"/>
              </a:rPr>
              <a:t>;</a:t>
            </a:r>
          </a:p>
          <a:p>
            <a:pPr marL="0" indent="0"/>
            <a:r>
              <a:rPr lang="en-US" altLang="zh-CN" sz="1200" dirty="0">
                <a:latin typeface="Cambria" panose="02040503050406030204" pitchFamily="18" charset="0"/>
              </a:rPr>
              <a:t>nu </a:t>
            </a:r>
            <a:r>
              <a:rPr lang="en-US" altLang="zh-CN" sz="1200" dirty="0" err="1">
                <a:latin typeface="Cambria" panose="02040503050406030204" pitchFamily="18" charset="0"/>
              </a:rPr>
              <a:t>este</a:t>
            </a:r>
            <a:r>
              <a:rPr lang="en-US" altLang="zh-CN" sz="1200" dirty="0">
                <a:latin typeface="Cambria" panose="02040503050406030204" pitchFamily="18" charset="0"/>
              </a:rPr>
              <a:t> </a:t>
            </a:r>
            <a:r>
              <a:rPr lang="en-US" altLang="zh-CN" sz="1200" dirty="0" err="1">
                <a:latin typeface="Cambria" panose="02040503050406030204" pitchFamily="18" charset="0"/>
              </a:rPr>
              <a:t>necesar</a:t>
            </a:r>
            <a:r>
              <a:rPr lang="en-US" altLang="zh-CN" sz="1200" dirty="0">
                <a:latin typeface="Cambria" panose="02040503050406030204" pitchFamily="18" charset="0"/>
              </a:rPr>
              <a:t> ca </a:t>
            </a:r>
            <a:r>
              <a:rPr lang="en-US" altLang="zh-CN" sz="1200" dirty="0" err="1">
                <a:latin typeface="Cambria" panose="02040503050406030204" pitchFamily="18" charset="0"/>
              </a:rPr>
              <a:t>persoanele</a:t>
            </a:r>
            <a:r>
              <a:rPr lang="en-US" altLang="zh-CN" sz="1200" dirty="0">
                <a:latin typeface="Cambria" panose="02040503050406030204" pitchFamily="18" charset="0"/>
              </a:rPr>
              <a:t> implicate  </a:t>
            </a:r>
            <a:r>
              <a:rPr lang="en-US" altLang="zh-CN" sz="1200" dirty="0" err="1">
                <a:latin typeface="Cambria" panose="02040503050406030204" pitchFamily="18" charset="0"/>
              </a:rPr>
              <a:t>sa</a:t>
            </a:r>
            <a:r>
              <a:rPr lang="en-US" altLang="zh-CN" sz="1200" dirty="0">
                <a:latin typeface="Cambria" panose="02040503050406030204" pitchFamily="18" charset="0"/>
              </a:rPr>
              <a:t> se </a:t>
            </a:r>
            <a:r>
              <a:rPr lang="en-US" altLang="zh-CN" sz="1200" dirty="0" err="1">
                <a:latin typeface="Cambria" panose="02040503050406030204" pitchFamily="18" charset="0"/>
              </a:rPr>
              <a:t>adune</a:t>
            </a:r>
            <a:r>
              <a:rPr lang="en-US" altLang="zh-CN" sz="1200" dirty="0">
                <a:latin typeface="Cambria" panose="02040503050406030204" pitchFamily="18" charset="0"/>
              </a:rPr>
              <a:t> in </a:t>
            </a:r>
            <a:r>
              <a:rPr lang="en-US" altLang="zh-CN" sz="1200" dirty="0" err="1">
                <a:latin typeface="Cambria" panose="02040503050406030204" pitchFamily="18" charset="0"/>
              </a:rPr>
              <a:t>acelasi</a:t>
            </a:r>
            <a:r>
              <a:rPr lang="en-US" altLang="zh-CN" sz="1200" dirty="0">
                <a:latin typeface="Cambria" panose="02040503050406030204" pitchFamily="18" charset="0"/>
              </a:rPr>
              <a:t> loc in </a:t>
            </a:r>
            <a:r>
              <a:rPr lang="en-US" altLang="zh-CN" sz="1200" dirty="0" err="1">
                <a:latin typeface="Cambria" panose="02040503050406030204" pitchFamily="18" charset="0"/>
              </a:rPr>
              <a:t>acelasi</a:t>
            </a:r>
            <a:r>
              <a:rPr lang="en-US" altLang="zh-CN" sz="1200" dirty="0">
                <a:latin typeface="Cambria" panose="02040503050406030204" pitchFamily="18" charset="0"/>
              </a:rPr>
              <a:t> </a:t>
            </a:r>
            <a:r>
              <a:rPr lang="en-US" altLang="zh-CN" sz="1200" dirty="0" err="1">
                <a:latin typeface="Cambria" panose="02040503050406030204" pitchFamily="18" charset="0"/>
              </a:rPr>
              <a:t>timp.</a:t>
            </a:r>
            <a:r>
              <a:rPr lang="en-US" altLang="zh-CN" sz="1200" dirty="0">
                <a:latin typeface="Cambria" panose="02040503050406030204" pitchFamily="18" charset="0"/>
              </a:rPr>
              <a:t> </a:t>
            </a:r>
          </a:p>
          <a:p>
            <a:pPr marL="0" indent="0">
              <a:buNone/>
            </a:pPr>
            <a:r>
              <a:rPr lang="en-US" altLang="zh-CN" sz="1200" b="1" dirty="0" err="1">
                <a:latin typeface="Cambria" panose="02040503050406030204" pitchFamily="18" charset="0"/>
              </a:rPr>
              <a:t>Dezavantaje</a:t>
            </a:r>
            <a:r>
              <a:rPr lang="en-US" altLang="zh-CN" sz="1200" b="1" dirty="0">
                <a:latin typeface="Cambria" panose="02040503050406030204" pitchFamily="18" charset="0"/>
              </a:rPr>
              <a:t>:</a:t>
            </a:r>
          </a:p>
          <a:p>
            <a:pPr marL="0" indent="0"/>
            <a:r>
              <a:rPr lang="en-US" altLang="zh-CN" sz="1200" dirty="0" err="1">
                <a:latin typeface="Cambria" panose="02040503050406030204" pitchFamily="18" charset="0"/>
              </a:rPr>
              <a:t>implica</a:t>
            </a:r>
            <a:r>
              <a:rPr lang="en-US" altLang="zh-CN" sz="1200" dirty="0">
                <a:latin typeface="Cambria" panose="02040503050406030204" pitchFamily="18" charset="0"/>
              </a:rPr>
              <a:t> </a:t>
            </a:r>
            <a:r>
              <a:rPr lang="en-US" altLang="zh-CN" sz="1200" dirty="0" err="1">
                <a:latin typeface="Cambria" panose="02040503050406030204" pitchFamily="18" charset="0"/>
              </a:rPr>
              <a:t>multa</a:t>
            </a:r>
            <a:r>
              <a:rPr lang="en-US" altLang="zh-CN" sz="1200" dirty="0">
                <a:latin typeface="Cambria" panose="02040503050406030204" pitchFamily="18" charset="0"/>
              </a:rPr>
              <a:t> </a:t>
            </a:r>
            <a:r>
              <a:rPr lang="en-US" altLang="zh-CN" sz="1200" dirty="0" err="1">
                <a:latin typeface="Cambria" panose="02040503050406030204" pitchFamily="18" charset="0"/>
              </a:rPr>
              <a:t>munca</a:t>
            </a:r>
            <a:r>
              <a:rPr lang="en-US" altLang="zh-CN" sz="1200" dirty="0">
                <a:latin typeface="Cambria" panose="02040503050406030204" pitchFamily="18" charset="0"/>
              </a:rPr>
              <a:t> </a:t>
            </a:r>
            <a:r>
              <a:rPr lang="en-US" altLang="zh-CN" sz="1200" dirty="0" err="1">
                <a:latin typeface="Cambria" panose="02040503050406030204" pitchFamily="18" charset="0"/>
              </a:rPr>
              <a:t>si</a:t>
            </a:r>
            <a:r>
              <a:rPr lang="en-US" altLang="zh-CN" sz="1200" dirty="0">
                <a:latin typeface="Cambria" panose="02040503050406030204" pitchFamily="18" charset="0"/>
              </a:rPr>
              <a:t> </a:t>
            </a:r>
            <a:r>
              <a:rPr lang="en-US" altLang="zh-CN" sz="1200" dirty="0" err="1">
                <a:latin typeface="Cambria" panose="02040503050406030204" pitchFamily="18" charset="0"/>
              </a:rPr>
              <a:t>consuma</a:t>
            </a:r>
            <a:r>
              <a:rPr lang="en-US" altLang="zh-CN" sz="1200" dirty="0">
                <a:latin typeface="Cambria" panose="02040503050406030204" pitchFamily="18" charset="0"/>
              </a:rPr>
              <a:t> </a:t>
            </a:r>
            <a:r>
              <a:rPr lang="en-US" altLang="zh-CN" sz="1200" dirty="0" err="1">
                <a:latin typeface="Cambria" panose="02040503050406030204" pitchFamily="18" charset="0"/>
              </a:rPr>
              <a:t>mult</a:t>
            </a:r>
            <a:r>
              <a:rPr lang="en-US" altLang="zh-CN" sz="1200" dirty="0">
                <a:latin typeface="Cambria" panose="02040503050406030204" pitchFamily="18" charset="0"/>
              </a:rPr>
              <a:t> </a:t>
            </a:r>
            <a:r>
              <a:rPr lang="en-US" altLang="zh-CN" sz="1200" dirty="0" err="1">
                <a:latin typeface="Cambria" panose="02040503050406030204" pitchFamily="18" charset="0"/>
              </a:rPr>
              <a:t>timp</a:t>
            </a:r>
            <a:r>
              <a:rPr lang="en-US" altLang="zh-CN" sz="1200" dirty="0">
                <a:latin typeface="Cambria" panose="02040503050406030204" pitchFamily="18" charset="0"/>
              </a:rPr>
              <a:t>;</a:t>
            </a:r>
          </a:p>
          <a:p>
            <a:pPr marL="0" indent="0"/>
            <a:r>
              <a:rPr lang="en-US" altLang="zh-CN" sz="1200" dirty="0" err="1">
                <a:latin typeface="Cambria" panose="02040503050406030204" pitchFamily="18" charset="0"/>
              </a:rPr>
              <a:t>participantii</a:t>
            </a:r>
            <a:r>
              <a:rPr lang="en-US" altLang="zh-CN" sz="1200" dirty="0">
                <a:latin typeface="Cambria" panose="02040503050406030204" pitchFamily="18" charset="0"/>
              </a:rPr>
              <a:t> </a:t>
            </a:r>
            <a:r>
              <a:rPr lang="en-US" altLang="zh-CN" sz="1200" dirty="0" err="1">
                <a:latin typeface="Cambria" panose="02040503050406030204" pitchFamily="18" charset="0"/>
              </a:rPr>
              <a:t>trebuie</a:t>
            </a:r>
            <a:r>
              <a:rPr lang="en-US" altLang="zh-CN" sz="1200" dirty="0">
                <a:latin typeface="Cambria" panose="02040503050406030204" pitchFamily="18" charset="0"/>
              </a:rPr>
              <a:t> </a:t>
            </a:r>
            <a:r>
              <a:rPr lang="en-US" altLang="zh-CN" sz="1200" dirty="0" err="1">
                <a:latin typeface="Cambria" panose="02040503050406030204" pitchFamily="18" charset="0"/>
              </a:rPr>
              <a:t>sa</a:t>
            </a:r>
            <a:r>
              <a:rPr lang="en-US" altLang="zh-CN" sz="1200" dirty="0">
                <a:latin typeface="Cambria" panose="02040503050406030204" pitchFamily="18" charset="0"/>
              </a:rPr>
              <a:t> fie in stare </a:t>
            </a:r>
            <a:r>
              <a:rPr lang="en-US" altLang="zh-CN" sz="1200" dirty="0" err="1">
                <a:latin typeface="Cambria" panose="02040503050406030204" pitchFamily="18" charset="0"/>
              </a:rPr>
              <a:t>sa</a:t>
            </a:r>
            <a:r>
              <a:rPr lang="en-US" altLang="zh-CN" sz="1200" dirty="0">
                <a:latin typeface="Cambria" panose="02040503050406030204" pitchFamily="18" charset="0"/>
              </a:rPr>
              <a:t> se </a:t>
            </a:r>
            <a:r>
              <a:rPr lang="en-US" altLang="zh-CN" sz="1200" dirty="0" err="1">
                <a:latin typeface="Cambria" panose="02040503050406030204" pitchFamily="18" charset="0"/>
              </a:rPr>
              <a:t>exprime</a:t>
            </a:r>
            <a:r>
              <a:rPr lang="en-US" altLang="zh-CN" sz="1200" dirty="0">
                <a:latin typeface="Cambria" panose="02040503050406030204" pitchFamily="18" charset="0"/>
              </a:rPr>
              <a:t> </a:t>
            </a:r>
            <a:r>
              <a:rPr lang="en-US" altLang="zh-CN" sz="1200" dirty="0" err="1">
                <a:latin typeface="Cambria" panose="02040503050406030204" pitchFamily="18" charset="0"/>
              </a:rPr>
              <a:t>clar</a:t>
            </a:r>
            <a:r>
              <a:rPr lang="en-US" altLang="zh-CN" sz="1200" dirty="0">
                <a:latin typeface="Cambria" panose="02040503050406030204" pitchFamily="18" charset="0"/>
              </a:rPr>
              <a:t> in </a:t>
            </a:r>
            <a:r>
              <a:rPr lang="en-US" altLang="zh-CN" sz="1200" dirty="0" err="1">
                <a:latin typeface="Cambria" panose="02040503050406030204" pitchFamily="18" charset="0"/>
              </a:rPr>
              <a:t>scris</a:t>
            </a:r>
            <a:r>
              <a:rPr lang="en-US" altLang="zh-CN" sz="1200" dirty="0">
                <a:latin typeface="Cambria" panose="02040503050406030204" pitchFamily="18" charset="0"/>
              </a:rPr>
              <a:t>.</a:t>
            </a:r>
          </a:p>
          <a:p>
            <a:endParaRPr lang="en-GB" dirty="0"/>
          </a:p>
        </p:txBody>
      </p:sp>
      <p:sp>
        <p:nvSpPr>
          <p:cNvPr id="4" name="Slide Number Placeholder 3"/>
          <p:cNvSpPr>
            <a:spLocks noGrp="1"/>
          </p:cNvSpPr>
          <p:nvPr>
            <p:ph type="sldNum" sz="quarter" idx="5"/>
          </p:nvPr>
        </p:nvSpPr>
        <p:spPr/>
        <p:txBody>
          <a:bodyPr/>
          <a:lstStyle/>
          <a:p>
            <a:fld id="{3B81FF46-DB89-498B-B41A-0F5AE8C523A8}" type="slidenum">
              <a:rPr lang="en-GB" smtClean="0"/>
              <a:t>10</a:t>
            </a:fld>
            <a:endParaRPr lang="en-GB"/>
          </a:p>
        </p:txBody>
      </p:sp>
    </p:spTree>
    <p:extLst>
      <p:ext uri="{BB962C8B-B14F-4D97-AF65-F5344CB8AC3E}">
        <p14:creationId xmlns:p14="http://schemas.microsoft.com/office/powerpoint/2010/main" val="766765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11/23/2023</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22056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11/23/2023</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099114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11/23/2023</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55660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11/23/2023</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3535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11/23/2023</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7882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11/23/2023</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9022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11/23/2023</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66393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11/23/2023</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634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11/23/2023</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1770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11/23/2023</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43705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11/23/2023</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4385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11/23/2023</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1994855"/>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15414-0C64-3ED5-1D85-70D7D6B56233}"/>
              </a:ext>
            </a:extLst>
          </p:cNvPr>
          <p:cNvSpPr>
            <a:spLocks noGrp="1"/>
          </p:cNvSpPr>
          <p:nvPr>
            <p:ph type="ctrTitle"/>
          </p:nvPr>
        </p:nvSpPr>
        <p:spPr>
          <a:xfrm>
            <a:off x="6047980" y="1030406"/>
            <a:ext cx="5068121" cy="3506879"/>
          </a:xfrm>
        </p:spPr>
        <p:txBody>
          <a:bodyPr anchor="ctr">
            <a:normAutofit/>
          </a:bodyPr>
          <a:lstStyle/>
          <a:p>
            <a:pPr algn="l"/>
            <a:r>
              <a:rPr lang="en-GB" sz="5600" dirty="0"/>
              <a:t>Security risk assessment techniques and methods</a:t>
            </a:r>
          </a:p>
        </p:txBody>
      </p:sp>
      <p:sp>
        <p:nvSpPr>
          <p:cNvPr id="3" name="Subtitle 2">
            <a:extLst>
              <a:ext uri="{FF2B5EF4-FFF2-40B4-BE49-F238E27FC236}">
                <a16:creationId xmlns:a16="http://schemas.microsoft.com/office/drawing/2014/main" id="{3FA149CC-2592-DE99-66ED-139F70206356}"/>
              </a:ext>
            </a:extLst>
          </p:cNvPr>
          <p:cNvSpPr>
            <a:spLocks noGrp="1"/>
          </p:cNvSpPr>
          <p:nvPr>
            <p:ph type="subTitle" idx="1"/>
          </p:nvPr>
        </p:nvSpPr>
        <p:spPr>
          <a:xfrm>
            <a:off x="6047980" y="4691564"/>
            <a:ext cx="5068121" cy="1136029"/>
          </a:xfrm>
        </p:spPr>
        <p:txBody>
          <a:bodyPr>
            <a:normAutofit/>
          </a:bodyPr>
          <a:lstStyle/>
          <a:p>
            <a:pPr algn="l"/>
            <a:endParaRPr lang="en-GB"/>
          </a:p>
        </p:txBody>
      </p:sp>
      <p:pic>
        <p:nvPicPr>
          <p:cNvPr id="4" name="Picture 3" descr="Pen placed on top of a signature line">
            <a:extLst>
              <a:ext uri="{FF2B5EF4-FFF2-40B4-BE49-F238E27FC236}">
                <a16:creationId xmlns:a16="http://schemas.microsoft.com/office/drawing/2014/main" id="{9AAA6541-A1BE-F9AC-FBF4-4A505326BF27}"/>
              </a:ext>
            </a:extLst>
          </p:cNvPr>
          <p:cNvPicPr>
            <a:picLocks noChangeAspect="1"/>
          </p:cNvPicPr>
          <p:nvPr/>
        </p:nvPicPr>
        <p:blipFill rotWithShape="1">
          <a:blip r:embed="rId2"/>
          <a:srcRect l="47398" r="-1" b="-1"/>
          <a:stretch/>
        </p:blipFill>
        <p:spPr>
          <a:xfrm>
            <a:off x="20" y="10"/>
            <a:ext cx="5404493" cy="6857990"/>
          </a:xfrm>
          <a:prstGeom prst="rect">
            <a:avLst/>
          </a:prstGeom>
        </p:spPr>
      </p:pic>
    </p:spTree>
    <p:extLst>
      <p:ext uri="{BB962C8B-B14F-4D97-AF65-F5344CB8AC3E}">
        <p14:creationId xmlns:p14="http://schemas.microsoft.com/office/powerpoint/2010/main" val="255107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648D538B-F697-9572-ED8B-A4216A9EF7DE}"/>
              </a:ext>
            </a:extLst>
          </p:cNvPr>
          <p:cNvSpPr>
            <a:spLocks noGrp="1" noChangeArrowheads="1"/>
          </p:cNvSpPr>
          <p:nvPr>
            <p:ph type="title"/>
          </p:nvPr>
        </p:nvSpPr>
        <p:spPr>
          <a:xfrm>
            <a:off x="2136776" y="228600"/>
            <a:ext cx="8308975" cy="990600"/>
          </a:xfrm>
        </p:spPr>
        <p:txBody>
          <a:bodyPr/>
          <a:lstStyle/>
          <a:p>
            <a:r>
              <a:rPr lang="en-US" altLang="zh-CN" sz="2800" dirty="0"/>
              <a:t>DELPHI TEHNIC– </a:t>
            </a:r>
            <a:r>
              <a:rPr lang="en-GB" altLang="zh-CN" sz="2800" b="1" dirty="0"/>
              <a:t>Benefits</a:t>
            </a:r>
            <a:r>
              <a:rPr lang="ro-RO" altLang="zh-CN" sz="2800" b="1" dirty="0"/>
              <a:t> </a:t>
            </a:r>
            <a:r>
              <a:rPr lang="en-US" altLang="zh-CN" sz="2800" dirty="0"/>
              <a:t>/</a:t>
            </a:r>
            <a:r>
              <a:rPr lang="en-GB" altLang="zh-CN" sz="2800" b="1" dirty="0"/>
              <a:t> Disadvantages</a:t>
            </a:r>
            <a:endParaRPr lang="en-US" altLang="zh-CN" sz="2800" dirty="0"/>
          </a:p>
        </p:txBody>
      </p:sp>
      <p:sp>
        <p:nvSpPr>
          <p:cNvPr id="12290" name="Content Placeholder 2">
            <a:extLst>
              <a:ext uri="{FF2B5EF4-FFF2-40B4-BE49-F238E27FC236}">
                <a16:creationId xmlns:a16="http://schemas.microsoft.com/office/drawing/2014/main" id="{48701C45-185D-0D09-6E6B-780DEF2C306D}"/>
              </a:ext>
            </a:extLst>
          </p:cNvPr>
          <p:cNvSpPr>
            <a:spLocks noGrp="1" noChangeArrowheads="1"/>
          </p:cNvSpPr>
          <p:nvPr>
            <p:ph idx="1"/>
          </p:nvPr>
        </p:nvSpPr>
        <p:spPr>
          <a:xfrm>
            <a:off x="1517904" y="1366576"/>
            <a:ext cx="9144000" cy="4732472"/>
          </a:xfrm>
        </p:spPr>
        <p:txBody>
          <a:bodyPr>
            <a:normAutofit/>
          </a:bodyPr>
          <a:lstStyle/>
          <a:p>
            <a:pPr marL="0" indent="0"/>
            <a:r>
              <a:rPr lang="en-GB" altLang="zh-CN" sz="1600" b="1" dirty="0"/>
              <a:t>Benefits:</a:t>
            </a:r>
            <a:endParaRPr lang="ro-RO" altLang="zh-CN" sz="1600" b="1" dirty="0"/>
          </a:p>
          <a:p>
            <a:pPr marL="0" indent="0"/>
            <a:r>
              <a:rPr lang="en-GB" altLang="zh-CN" sz="1600" dirty="0"/>
              <a:t>opinions are freely expressed being anonymous;</a:t>
            </a:r>
            <a:endParaRPr lang="ro-RO" altLang="zh-CN" sz="1600" dirty="0"/>
          </a:p>
          <a:p>
            <a:pPr marL="0" indent="0"/>
            <a:r>
              <a:rPr lang="en-GB" altLang="zh-CN" sz="1600" dirty="0"/>
              <a:t>all opinions are equal in importance avoiding the problem of dominant personalities;</a:t>
            </a:r>
            <a:endParaRPr lang="ro-RO" altLang="zh-CN" sz="1600" dirty="0"/>
          </a:p>
          <a:p>
            <a:pPr marL="0" indent="0"/>
            <a:r>
              <a:rPr lang="en-GB" altLang="zh-CN" sz="1600" dirty="0"/>
              <a:t>it is not necessary for the persons involved to gather in the same place at the same time.</a:t>
            </a:r>
            <a:endParaRPr lang="ro-RO" altLang="zh-CN" sz="1600" dirty="0"/>
          </a:p>
          <a:p>
            <a:pPr marL="0" indent="0"/>
            <a:r>
              <a:rPr lang="en-GB" altLang="zh-CN" sz="1600" b="1" dirty="0"/>
              <a:t>Disadvantages:</a:t>
            </a:r>
            <a:endParaRPr lang="ro-RO" altLang="zh-CN" sz="1600" b="1" dirty="0"/>
          </a:p>
          <a:p>
            <a:pPr marL="0" indent="0"/>
            <a:r>
              <a:rPr lang="en-GB" altLang="zh-CN" sz="1600" dirty="0"/>
              <a:t>it involves a lot of work and consumes a lot of time;</a:t>
            </a:r>
            <a:endParaRPr lang="ro-RO" altLang="zh-CN" sz="1600" dirty="0"/>
          </a:p>
          <a:p>
            <a:pPr marL="0" indent="0"/>
            <a:r>
              <a:rPr lang="en-GB" altLang="zh-CN" sz="1600" dirty="0"/>
              <a:t>participants must be able to express themselves clearly in writing.</a:t>
            </a:r>
            <a:endParaRPr lang="en-US" altLang="zh-CN" sz="1600" dirty="0"/>
          </a:p>
        </p:txBody>
      </p:sp>
      <p:sp>
        <p:nvSpPr>
          <p:cNvPr id="5" name="Footer Placeholder 4">
            <a:extLst>
              <a:ext uri="{FF2B5EF4-FFF2-40B4-BE49-F238E27FC236}">
                <a16:creationId xmlns:a16="http://schemas.microsoft.com/office/drawing/2014/main" id="{AA0ED817-DAEF-A22B-47C1-6DF5BC2A49A5}"/>
              </a:ext>
            </a:extLst>
          </p:cNvPr>
          <p:cNvSpPr>
            <a:spLocks noGrp="1"/>
          </p:cNvSpPr>
          <p:nvPr>
            <p:ph type="ftr" sz="quarter" idx="11"/>
          </p:nvPr>
        </p:nvSpPr>
        <p:spPr/>
        <p:txBody>
          <a:bodyPr anchor="ctr"/>
          <a:lstStyle/>
          <a:p>
            <a:pPr>
              <a:defRPr/>
            </a:pPr>
            <a:r>
              <a:rPr lang="en-US"/>
              <a:t>"MANAGER DE SECURITATE" </a:t>
            </a:r>
          </a:p>
        </p:txBody>
      </p:sp>
      <p:sp>
        <p:nvSpPr>
          <p:cNvPr id="12292" name="Slide Number Placeholder 5">
            <a:extLst>
              <a:ext uri="{FF2B5EF4-FFF2-40B4-BE49-F238E27FC236}">
                <a16:creationId xmlns:a16="http://schemas.microsoft.com/office/drawing/2014/main" id="{0362004F-EFF2-17A2-97CF-304772BD171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E3E5B794-F61B-4210-BC6F-F51C65BABBFD}" type="slidenum">
              <a:rPr lang="en-US" altLang="zh-CN" sz="1200">
                <a:solidFill>
                  <a:srgbClr val="FFFFFF"/>
                </a:solidFill>
              </a:rPr>
              <a:pPr algn="ctr">
                <a:lnSpc>
                  <a:spcPct val="80000"/>
                </a:lnSpc>
              </a:pPr>
              <a:t>10</a:t>
            </a:fld>
            <a:endParaRPr lang="en-US" altLang="zh-CN" sz="12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2DBF8DF0-1305-461B-49DF-F6F0C55E4E65}"/>
              </a:ext>
            </a:extLst>
          </p:cNvPr>
          <p:cNvSpPr>
            <a:spLocks noGrp="1" noChangeArrowheads="1"/>
          </p:cNvSpPr>
          <p:nvPr>
            <p:ph type="title"/>
          </p:nvPr>
        </p:nvSpPr>
        <p:spPr>
          <a:xfrm>
            <a:off x="2136776" y="228600"/>
            <a:ext cx="8074025" cy="990600"/>
          </a:xfrm>
        </p:spPr>
        <p:txBody>
          <a:bodyPr>
            <a:normAutofit/>
          </a:bodyPr>
          <a:lstStyle/>
          <a:p>
            <a:r>
              <a:rPr lang="en-GB" sz="4800" dirty="0"/>
              <a:t>CHECK GRIDS</a:t>
            </a:r>
            <a:endParaRPr lang="en-US" altLang="zh-CN" sz="4800" dirty="0"/>
          </a:p>
        </p:txBody>
      </p:sp>
      <p:sp>
        <p:nvSpPr>
          <p:cNvPr id="13314" name="Content Placeholder 2">
            <a:extLst>
              <a:ext uri="{FF2B5EF4-FFF2-40B4-BE49-F238E27FC236}">
                <a16:creationId xmlns:a16="http://schemas.microsoft.com/office/drawing/2014/main" id="{9C9DF8A8-5817-2416-874B-A1F4A79F78B3}"/>
              </a:ext>
            </a:extLst>
          </p:cNvPr>
          <p:cNvSpPr>
            <a:spLocks noGrp="1" noChangeArrowheads="1"/>
          </p:cNvSpPr>
          <p:nvPr>
            <p:ph idx="1"/>
          </p:nvPr>
        </p:nvSpPr>
        <p:spPr>
          <a:xfrm>
            <a:off x="1981200" y="1587501"/>
            <a:ext cx="8229600" cy="4525963"/>
          </a:xfrm>
        </p:spPr>
        <p:txBody>
          <a:bodyPr/>
          <a:lstStyle/>
          <a:p>
            <a:pPr algn="just"/>
            <a:r>
              <a:rPr lang="ro-RO" altLang="zh-CN" sz="2400" dirty="0">
                <a:latin typeface="Cambria" panose="02040503050406030204" pitchFamily="18" charset="0"/>
              </a:rPr>
              <a:t>- </a:t>
            </a:r>
            <a:r>
              <a:rPr lang="en-GB" altLang="zh-CN" sz="2400" dirty="0">
                <a:latin typeface="Cambria" panose="02040503050406030204" pitchFamily="18" charset="0"/>
              </a:rPr>
              <a:t>are lists of events and risks and control methods that have been experienced either following a previous risk analysis or following failures and can be used to identify unforeseen events and risks or to establish the effectiveness of control means.</a:t>
            </a:r>
            <a:endParaRPr lang="ro-RO" altLang="zh-CN" sz="2400" dirty="0">
              <a:latin typeface="Cambria" panose="02040503050406030204" pitchFamily="18" charset="0"/>
            </a:endParaRPr>
          </a:p>
          <a:p>
            <a:pPr algn="just"/>
            <a:r>
              <a:rPr lang="ro-RO" altLang="zh-CN" sz="2400" dirty="0">
                <a:latin typeface="Cambria" panose="02040503050406030204" pitchFamily="18" charset="0"/>
              </a:rPr>
              <a:t>- </a:t>
            </a:r>
            <a:r>
              <a:rPr lang="en-GB" altLang="zh-CN" sz="2400" dirty="0">
                <a:latin typeface="Cambria" panose="02040503050406030204" pitchFamily="18" charset="0"/>
              </a:rPr>
              <a:t>They can be used at any stage of the life cycle of a product, process or system.</a:t>
            </a:r>
            <a:endParaRPr lang="ro-RO" altLang="zh-CN" sz="2400" dirty="0">
              <a:latin typeface="Cambria" panose="02040503050406030204" pitchFamily="18" charset="0"/>
            </a:endParaRPr>
          </a:p>
          <a:p>
            <a:pPr algn="just"/>
            <a:r>
              <a:rPr lang="ro-RO" altLang="zh-CN" sz="2400" dirty="0">
                <a:latin typeface="Cambria" panose="02040503050406030204" pitchFamily="18" charset="0"/>
              </a:rPr>
              <a:t>- </a:t>
            </a:r>
            <a:r>
              <a:rPr lang="en-GB" altLang="zh-CN" sz="2400" dirty="0">
                <a:latin typeface="Cambria" panose="02040503050406030204" pitchFamily="18" charset="0"/>
              </a:rPr>
              <a:t>There must be information and previous experiences regarding the problem in question to allow the creation of a relevant verification grid.</a:t>
            </a:r>
            <a:endParaRPr lang="en-US" altLang="zh-CN" sz="2400" dirty="0">
              <a:latin typeface="Cambria" panose="02040503050406030204" pitchFamily="18" charset="0"/>
            </a:endParaRPr>
          </a:p>
        </p:txBody>
      </p:sp>
      <p:sp>
        <p:nvSpPr>
          <p:cNvPr id="13316" name="Slide Number Placeholder 5">
            <a:extLst>
              <a:ext uri="{FF2B5EF4-FFF2-40B4-BE49-F238E27FC236}">
                <a16:creationId xmlns:a16="http://schemas.microsoft.com/office/drawing/2014/main" id="{9BCA3D49-C9B3-371F-0816-96958E3177A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C1539550-8DD9-47B3-85DF-716EF4886054}" type="slidenum">
              <a:rPr lang="en-US" altLang="zh-CN" sz="1200">
                <a:solidFill>
                  <a:srgbClr val="FFFFFF"/>
                </a:solidFill>
              </a:rPr>
              <a:pPr algn="ctr">
                <a:lnSpc>
                  <a:spcPct val="80000"/>
                </a:lnSpc>
              </a:pPr>
              <a:t>11</a:t>
            </a:fld>
            <a:endParaRPr lang="en-US" altLang="zh-CN" sz="12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4DA8EFE1-9F9D-5D94-FDBA-0FBA2D5C46CA}"/>
              </a:ext>
            </a:extLst>
          </p:cNvPr>
          <p:cNvSpPr>
            <a:spLocks noGrp="1" noChangeArrowheads="1"/>
          </p:cNvSpPr>
          <p:nvPr>
            <p:ph type="title"/>
          </p:nvPr>
        </p:nvSpPr>
        <p:spPr>
          <a:xfrm>
            <a:off x="2136776" y="228600"/>
            <a:ext cx="8228013" cy="990600"/>
          </a:xfrm>
        </p:spPr>
        <p:txBody>
          <a:bodyPr>
            <a:normAutofit fontScale="90000"/>
          </a:bodyPr>
          <a:lstStyle/>
          <a:p>
            <a:br>
              <a:rPr lang="ro-RO" altLang="zh-CN" sz="2800" dirty="0"/>
            </a:br>
            <a:br>
              <a:rPr lang="ro-RO" altLang="zh-CN" sz="2800" dirty="0"/>
            </a:br>
            <a:r>
              <a:rPr lang="en-GB" altLang="zh-CN" sz="2800" dirty="0"/>
              <a:t>CHECK GRIDS - the process and the result</a:t>
            </a:r>
            <a:endParaRPr lang="en-US" altLang="zh-CN" sz="2800" dirty="0"/>
          </a:p>
        </p:txBody>
      </p:sp>
      <p:sp>
        <p:nvSpPr>
          <p:cNvPr id="68610" name="Content Placeholder 2">
            <a:extLst>
              <a:ext uri="{FF2B5EF4-FFF2-40B4-BE49-F238E27FC236}">
                <a16:creationId xmlns:a16="http://schemas.microsoft.com/office/drawing/2014/main" id="{1CB5ACEA-2484-C82F-1D01-16284C6036C5}"/>
              </a:ext>
            </a:extLst>
          </p:cNvPr>
          <p:cNvSpPr>
            <a:spLocks noGrp="1"/>
          </p:cNvSpPr>
          <p:nvPr>
            <p:ph idx="1"/>
          </p:nvPr>
        </p:nvSpPr>
        <p:spPr>
          <a:xfrm>
            <a:off x="1517904" y="1537398"/>
            <a:ext cx="9144000" cy="4561650"/>
          </a:xfrm>
        </p:spPr>
        <p:txBody>
          <a:bodyPr>
            <a:normAutofit/>
          </a:bodyPr>
          <a:lstStyle/>
          <a:p>
            <a:pPr marL="0" indent="0" algn="just" eaLnBrk="0" hangingPunct="0">
              <a:spcBef>
                <a:spcPts val="700"/>
              </a:spcBef>
              <a:buClr>
                <a:schemeClr val="accent2"/>
              </a:buClr>
              <a:buSzPct val="60000"/>
              <a:buNone/>
              <a:defRPr/>
            </a:pPr>
            <a:r>
              <a:rPr lang="en-US" sz="2400" dirty="0">
                <a:latin typeface="Cambria" panose="02040503050406030204"/>
                <a:ea typeface="MS PGothic" panose="020B0600070205080204" pitchFamily="-84" charset="-128"/>
                <a:cs typeface="Cambria" panose="02040503050406030204"/>
              </a:rPr>
              <a:t>  </a:t>
            </a:r>
          </a:p>
        </p:txBody>
      </p:sp>
      <p:sp>
        <p:nvSpPr>
          <p:cNvPr id="14340" name="Slide Number Placeholder 5">
            <a:extLst>
              <a:ext uri="{FF2B5EF4-FFF2-40B4-BE49-F238E27FC236}">
                <a16:creationId xmlns:a16="http://schemas.microsoft.com/office/drawing/2014/main" id="{64CCBB9C-A22D-572B-8788-C145164F390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A3CC3A67-0CAE-4412-A355-186E6B8731E1}" type="slidenum">
              <a:rPr lang="en-US" altLang="zh-CN" sz="1200">
                <a:solidFill>
                  <a:srgbClr val="FFFFFF"/>
                </a:solidFill>
              </a:rPr>
              <a:pPr algn="ctr">
                <a:lnSpc>
                  <a:spcPct val="80000"/>
                </a:lnSpc>
              </a:pPr>
              <a:t>12</a:t>
            </a:fld>
            <a:endParaRPr lang="en-US" altLang="zh-CN" sz="1200">
              <a:solidFill>
                <a:srgbClr val="FFFFFF"/>
              </a:solidFill>
            </a:endParaRPr>
          </a:p>
        </p:txBody>
      </p:sp>
      <p:sp>
        <p:nvSpPr>
          <p:cNvPr id="3" name="TextBox 2">
            <a:extLst>
              <a:ext uri="{FF2B5EF4-FFF2-40B4-BE49-F238E27FC236}">
                <a16:creationId xmlns:a16="http://schemas.microsoft.com/office/drawing/2014/main" id="{A8B74388-591B-6E25-68AE-9E66C2467A8D}"/>
              </a:ext>
            </a:extLst>
          </p:cNvPr>
          <p:cNvSpPr txBox="1"/>
          <p:nvPr/>
        </p:nvSpPr>
        <p:spPr>
          <a:xfrm>
            <a:off x="2481943" y="1868993"/>
            <a:ext cx="7104184" cy="3416320"/>
          </a:xfrm>
          <a:prstGeom prst="rect">
            <a:avLst/>
          </a:prstGeom>
          <a:noFill/>
        </p:spPr>
        <p:txBody>
          <a:bodyPr wrap="square">
            <a:spAutoFit/>
          </a:bodyPr>
          <a:lstStyle/>
          <a:p>
            <a:r>
              <a:rPr lang="en-GB" dirty="0"/>
              <a:t>The procedure is as follows:</a:t>
            </a:r>
            <a:endParaRPr lang="ro-RO" dirty="0"/>
          </a:p>
          <a:p>
            <a:endParaRPr lang="ro-RO" dirty="0"/>
          </a:p>
          <a:p>
            <a:r>
              <a:rPr lang="ro-RO" dirty="0"/>
              <a:t>- </a:t>
            </a:r>
            <a:r>
              <a:rPr lang="en-GB" dirty="0"/>
              <a:t>the purpose of the activity is established;</a:t>
            </a:r>
            <a:endParaRPr lang="ro-RO" dirty="0"/>
          </a:p>
          <a:p>
            <a:r>
              <a:rPr lang="ro-RO" dirty="0"/>
              <a:t>- </a:t>
            </a:r>
            <a:r>
              <a:rPr lang="en-GB" dirty="0"/>
              <a:t>choose a check grid that fully corresponds to the proposed purpose;</a:t>
            </a:r>
            <a:endParaRPr lang="ro-RO" dirty="0"/>
          </a:p>
          <a:p>
            <a:r>
              <a:rPr lang="ro-RO" dirty="0"/>
              <a:t>- </a:t>
            </a:r>
            <a:r>
              <a:rPr lang="en-GB" dirty="0"/>
              <a:t>the person or team that will handle the process is chosen.</a:t>
            </a:r>
            <a:endParaRPr lang="ro-RO" dirty="0"/>
          </a:p>
          <a:p>
            <a:endParaRPr lang="ro-RO" dirty="0"/>
          </a:p>
          <a:p>
            <a:r>
              <a:rPr lang="en-GB" dirty="0"/>
              <a:t>The result depends on the stage in which the risk management process is when this activity is carried out. </a:t>
            </a:r>
            <a:endParaRPr lang="ro-RO" dirty="0"/>
          </a:p>
          <a:p>
            <a:endParaRPr lang="ro-RO" dirty="0"/>
          </a:p>
          <a:p>
            <a:r>
              <a:rPr lang="en-GB" dirty="0"/>
              <a:t>For example, the output can be a list of controls that have proven to be ineffective or a list of risks.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9CED7911-F1D4-D6DF-8F3B-AF3A7B22FC63}"/>
              </a:ext>
            </a:extLst>
          </p:cNvPr>
          <p:cNvSpPr>
            <a:spLocks noGrp="1" noChangeArrowheads="1"/>
          </p:cNvSpPr>
          <p:nvPr>
            <p:ph type="title"/>
          </p:nvPr>
        </p:nvSpPr>
        <p:spPr>
          <a:xfrm>
            <a:off x="2136776" y="228600"/>
            <a:ext cx="8361363" cy="990600"/>
          </a:xfrm>
        </p:spPr>
        <p:txBody>
          <a:bodyPr/>
          <a:lstStyle/>
          <a:p>
            <a:r>
              <a:rPr lang="en-US" altLang="zh-CN" sz="2800" dirty="0"/>
              <a:t>CHECK GRIDS - advantages/disadvantages</a:t>
            </a:r>
          </a:p>
        </p:txBody>
      </p:sp>
      <p:sp>
        <p:nvSpPr>
          <p:cNvPr id="69634" name="Content Placeholder 2">
            <a:extLst>
              <a:ext uri="{FF2B5EF4-FFF2-40B4-BE49-F238E27FC236}">
                <a16:creationId xmlns:a16="http://schemas.microsoft.com/office/drawing/2014/main" id="{92100547-6519-CDE4-4193-555FA24836E4}"/>
              </a:ext>
            </a:extLst>
          </p:cNvPr>
          <p:cNvSpPr>
            <a:spLocks noGrp="1"/>
          </p:cNvSpPr>
          <p:nvPr>
            <p:ph idx="1"/>
          </p:nvPr>
        </p:nvSpPr>
        <p:spPr>
          <a:xfrm>
            <a:off x="1517904" y="1326382"/>
            <a:ext cx="9144000" cy="4772666"/>
          </a:xfrm>
        </p:spPr>
        <p:txBody>
          <a:bodyPr>
            <a:normAutofit/>
          </a:bodyPr>
          <a:lstStyle/>
          <a:p>
            <a:pPr marL="0" indent="0" algn="just" eaLnBrk="0" hangingPunct="0">
              <a:spcBef>
                <a:spcPts val="700"/>
              </a:spcBef>
              <a:buClr>
                <a:schemeClr val="accent2"/>
              </a:buClr>
              <a:buSzPct val="60000"/>
              <a:buNone/>
              <a:defRPr/>
            </a:pPr>
            <a:r>
              <a:rPr lang="en-GB" sz="2000" dirty="0">
                <a:latin typeface="Cambria" panose="02040503050406030204"/>
                <a:ea typeface="MS PGothic" panose="020B0600070205080204" pitchFamily="-84" charset="-128"/>
                <a:cs typeface="Cambria" panose="02040503050406030204"/>
              </a:rPr>
              <a:t>Benefits:</a:t>
            </a:r>
            <a:endParaRPr lang="ro-RO" sz="20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r>
              <a:rPr lang="en-GB" sz="2000" dirty="0">
                <a:latin typeface="Cambria" panose="02040503050406030204"/>
                <a:ea typeface="MS PGothic" panose="020B0600070205080204" pitchFamily="-84" charset="-128"/>
                <a:cs typeface="Cambria" panose="02040503050406030204"/>
              </a:rPr>
              <a:t>they can be done not only by experts;</a:t>
            </a:r>
            <a:endParaRPr lang="ro-RO" sz="20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r>
              <a:rPr lang="en-GB" sz="2000" dirty="0">
                <a:latin typeface="Cambria" panose="02040503050406030204"/>
                <a:ea typeface="MS PGothic" panose="020B0600070205080204" pitchFamily="-84" charset="-128"/>
                <a:cs typeface="Cambria" panose="02040503050406030204"/>
              </a:rPr>
              <a:t>when they are well composed, they gather a wide range of experiences in an easy-to-use system;</a:t>
            </a:r>
            <a:endParaRPr lang="ro-RO" sz="20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r>
              <a:rPr lang="en-GB" sz="2000" dirty="0">
                <a:latin typeface="Cambria" panose="02040503050406030204"/>
                <a:ea typeface="MS PGothic" panose="020B0600070205080204" pitchFamily="-84" charset="-128"/>
                <a:cs typeface="Cambria" panose="02040503050406030204"/>
              </a:rPr>
              <a:t>I can guarantee that common problems are not overlooked.</a:t>
            </a:r>
            <a:endParaRPr lang="ro-RO" sz="20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endParaRPr lang="ro-RO" sz="20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r>
              <a:rPr lang="en-GB" sz="2000" dirty="0">
                <a:latin typeface="Cambria" panose="02040503050406030204"/>
                <a:ea typeface="MS PGothic" panose="020B0600070205080204" pitchFamily="-84" charset="-128"/>
                <a:cs typeface="Cambria" panose="02040503050406030204"/>
              </a:rPr>
              <a:t>Disadvantages:</a:t>
            </a:r>
            <a:endParaRPr lang="ro-RO" sz="20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r>
              <a:rPr lang="en-GB" sz="2000" dirty="0">
                <a:latin typeface="Cambria" panose="02040503050406030204"/>
                <a:ea typeface="MS PGothic" panose="020B0600070205080204" pitchFamily="-84" charset="-128"/>
                <a:cs typeface="Cambria" panose="02040503050406030204"/>
              </a:rPr>
              <a:t>they tend to inhibit imagination in identifying risks;</a:t>
            </a:r>
            <a:endParaRPr lang="ro-RO" sz="20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r>
              <a:rPr lang="en-GB" sz="2000" dirty="0">
                <a:latin typeface="Cambria" panose="02040503050406030204"/>
                <a:ea typeface="MS PGothic" panose="020B0600070205080204" pitchFamily="-84" charset="-128"/>
                <a:cs typeface="Cambria" panose="02040503050406030204"/>
              </a:rPr>
              <a:t>encourages the habit of ticking;</a:t>
            </a:r>
            <a:endParaRPr lang="ro-RO" sz="2000" dirty="0">
              <a:latin typeface="Cambria" panose="02040503050406030204"/>
              <a:ea typeface="MS PGothic" panose="020B0600070205080204" pitchFamily="-84" charset="-128"/>
              <a:cs typeface="Cambria" panose="02040503050406030204"/>
            </a:endParaRPr>
          </a:p>
          <a:p>
            <a:pPr marL="0" indent="0" algn="just" eaLnBrk="0" hangingPunct="0">
              <a:spcBef>
                <a:spcPts val="700"/>
              </a:spcBef>
              <a:buClr>
                <a:schemeClr val="accent2"/>
              </a:buClr>
              <a:buSzPct val="60000"/>
              <a:buNone/>
              <a:defRPr/>
            </a:pPr>
            <a:r>
              <a:rPr lang="en-GB" sz="2000" dirty="0">
                <a:latin typeface="Cambria" panose="02040503050406030204"/>
                <a:ea typeface="MS PGothic" panose="020B0600070205080204" pitchFamily="-84" charset="-128"/>
                <a:cs typeface="Cambria" panose="02040503050406030204"/>
              </a:rPr>
              <a:t>they tend to rely on observations and can thus miss hidden problems.</a:t>
            </a:r>
            <a:endParaRPr lang="en-US" sz="2000" dirty="0">
              <a:latin typeface="Cambria" panose="02040503050406030204"/>
              <a:ea typeface="MS PGothic" panose="020B0600070205080204" pitchFamily="-84" charset="-128"/>
              <a:cs typeface="Cambria" panose="02040503050406030204"/>
            </a:endParaRPr>
          </a:p>
        </p:txBody>
      </p:sp>
      <p:sp>
        <p:nvSpPr>
          <p:cNvPr id="15364" name="Slide Number Placeholder 5">
            <a:extLst>
              <a:ext uri="{FF2B5EF4-FFF2-40B4-BE49-F238E27FC236}">
                <a16:creationId xmlns:a16="http://schemas.microsoft.com/office/drawing/2014/main" id="{19F19F68-85A3-CC4B-1C8D-C23A3627AC9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87CA2A8D-AC1F-4378-8472-F94B9BFA6CB1}" type="slidenum">
              <a:rPr lang="en-US" altLang="zh-CN" sz="1200">
                <a:solidFill>
                  <a:srgbClr val="FFFFFF"/>
                </a:solidFill>
              </a:rPr>
              <a:pPr algn="ctr">
                <a:lnSpc>
                  <a:spcPct val="80000"/>
                </a:lnSpc>
              </a:pPr>
              <a:t>13</a:t>
            </a:fld>
            <a:endParaRPr lang="en-US" altLang="zh-CN" sz="12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4" name="Rectangle 1639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85" name="Title 1">
            <a:extLst>
              <a:ext uri="{FF2B5EF4-FFF2-40B4-BE49-F238E27FC236}">
                <a16:creationId xmlns:a16="http://schemas.microsoft.com/office/drawing/2014/main" id="{99BEB92D-9369-4362-40F4-D6CE36F7FA72}"/>
              </a:ext>
            </a:extLst>
          </p:cNvPr>
          <p:cNvSpPr>
            <a:spLocks noGrp="1" noChangeArrowheads="1"/>
          </p:cNvSpPr>
          <p:nvPr>
            <p:ph type="title"/>
          </p:nvPr>
        </p:nvSpPr>
        <p:spPr>
          <a:xfrm>
            <a:off x="762000" y="779915"/>
            <a:ext cx="3908996" cy="5337050"/>
          </a:xfrm>
        </p:spPr>
        <p:txBody>
          <a:bodyPr anchor="ctr">
            <a:normAutofit/>
          </a:bodyPr>
          <a:lstStyle/>
          <a:p>
            <a:r>
              <a:rPr lang="en-US" altLang="zh-CN"/>
              <a:t>QUALITATIVE ANALYSIS OF RISKS</a:t>
            </a:r>
          </a:p>
        </p:txBody>
      </p:sp>
      <p:sp>
        <p:nvSpPr>
          <p:cNvPr id="16388" name="Slide Number Placeholder 5">
            <a:extLst>
              <a:ext uri="{FF2B5EF4-FFF2-40B4-BE49-F238E27FC236}">
                <a16:creationId xmlns:a16="http://schemas.microsoft.com/office/drawing/2014/main" id="{50E77872-9167-90F3-3E4B-873730E5E1F8}"/>
              </a:ext>
            </a:extLst>
          </p:cNvPr>
          <p:cNvSpPr>
            <a:spLocks noGrp="1" noChangeArrowheads="1"/>
          </p:cNvSpPr>
          <p:nvPr>
            <p:ph type="sldNum" sz="quarter" idx="12"/>
          </p:nvPr>
        </p:nvSpPr>
        <p:spPr>
          <a:xfrm>
            <a:off x="10899648" y="6400800"/>
            <a:ext cx="530352" cy="365125"/>
          </a:xfrm>
          <a:extLst>
            <a:ext uri="{909E8E84-426E-40DD-AFC4-6F175D3DCCD1}">
              <a14:hiddenFill xmlns:a14="http://schemas.microsoft.com/office/drawing/2010/main">
                <a:solidFill>
                  <a:srgbClr val="FFFFFF"/>
                </a:solidFill>
              </a14:hiddenFill>
            </a:ext>
          </a:extLst>
        </p:spPr>
        <p:txBody>
          <a:bodyPr>
            <a:norm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Aft>
                <a:spcPts val="600"/>
              </a:spcAft>
            </a:pPr>
            <a:fld id="{B5C90416-48A4-4F60-B36F-5956215FF0E9}" type="slidenum">
              <a:rPr lang="en-US" altLang="zh-CN"/>
              <a:pPr>
                <a:spcAft>
                  <a:spcPts val="600"/>
                </a:spcAft>
              </a:pPr>
              <a:t>14</a:t>
            </a:fld>
            <a:endParaRPr lang="en-US" altLang="zh-CN"/>
          </a:p>
        </p:txBody>
      </p:sp>
      <p:graphicFrame>
        <p:nvGraphicFramePr>
          <p:cNvPr id="16390" name="Content Placeholder 2">
            <a:extLst>
              <a:ext uri="{FF2B5EF4-FFF2-40B4-BE49-F238E27FC236}">
                <a16:creationId xmlns:a16="http://schemas.microsoft.com/office/drawing/2014/main" id="{459CCED2-69E9-DC1B-E92C-589CC3EC7DB7}"/>
              </a:ext>
            </a:extLst>
          </p:cNvPr>
          <p:cNvGraphicFramePr>
            <a:graphicFrameLocks noGrp="1"/>
          </p:cNvGraphicFramePr>
          <p:nvPr>
            <p:ph idx="1"/>
            <p:extLst>
              <p:ext uri="{D42A27DB-BD31-4B8C-83A1-F6EECF244321}">
                <p14:modId xmlns:p14="http://schemas.microsoft.com/office/powerpoint/2010/main" val="1842825581"/>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AABAEC21-694D-225D-986D-A2DA9FAA39C7}"/>
              </a:ext>
            </a:extLst>
          </p:cNvPr>
          <p:cNvSpPr>
            <a:spLocks noGrp="1" noChangeArrowheads="1"/>
          </p:cNvSpPr>
          <p:nvPr>
            <p:ph type="title"/>
          </p:nvPr>
        </p:nvSpPr>
        <p:spPr>
          <a:xfrm>
            <a:off x="2136775" y="228600"/>
            <a:ext cx="8401050" cy="990600"/>
          </a:xfrm>
        </p:spPr>
        <p:txBody>
          <a:bodyPr/>
          <a:lstStyle/>
          <a:p>
            <a:r>
              <a:rPr lang="en-US" altLang="zh-CN" sz="2800" dirty="0"/>
              <a:t>QUALITATIVE ANALYSIS OF RISKS</a:t>
            </a:r>
          </a:p>
        </p:txBody>
      </p:sp>
      <p:sp>
        <p:nvSpPr>
          <p:cNvPr id="17410" name="Content Placeholder 2">
            <a:extLst>
              <a:ext uri="{FF2B5EF4-FFF2-40B4-BE49-F238E27FC236}">
                <a16:creationId xmlns:a16="http://schemas.microsoft.com/office/drawing/2014/main" id="{C3C93119-9CC9-EF68-B82D-8DFD217D5EA4}"/>
              </a:ext>
            </a:extLst>
          </p:cNvPr>
          <p:cNvSpPr>
            <a:spLocks noGrp="1" noChangeArrowheads="1"/>
          </p:cNvSpPr>
          <p:nvPr>
            <p:ph idx="1"/>
          </p:nvPr>
        </p:nvSpPr>
        <p:spPr>
          <a:xfrm>
            <a:off x="1517904" y="1487155"/>
            <a:ext cx="9144000" cy="4994031"/>
          </a:xfrm>
        </p:spPr>
        <p:txBody>
          <a:bodyPr>
            <a:normAutofit fontScale="77500" lnSpcReduction="20000"/>
          </a:bodyPr>
          <a:lstStyle/>
          <a:p>
            <a:pPr marL="0" indent="0">
              <a:tabLst>
                <a:tab pos="571500" algn="l"/>
                <a:tab pos="588963" algn="l"/>
              </a:tabLst>
            </a:pPr>
            <a:r>
              <a:rPr lang="en-GB" altLang="zh-CN" sz="2000" dirty="0"/>
              <a:t>This method lends itself to small companies.</a:t>
            </a:r>
            <a:endParaRPr lang="ro-RO" altLang="zh-CN" sz="2000" dirty="0"/>
          </a:p>
          <a:p>
            <a:pPr marL="0" indent="0">
              <a:tabLst>
                <a:tab pos="571500" algn="l"/>
                <a:tab pos="588963" algn="l"/>
              </a:tabLst>
            </a:pPr>
            <a:endParaRPr lang="ro-RO" altLang="zh-CN" sz="2000" dirty="0"/>
          </a:p>
          <a:p>
            <a:pPr marL="0" indent="0">
              <a:tabLst>
                <a:tab pos="571500" algn="l"/>
                <a:tab pos="588963" algn="l"/>
              </a:tabLst>
            </a:pPr>
            <a:r>
              <a:rPr lang="en-GB" altLang="zh-CN" sz="2000" dirty="0"/>
              <a:t>The method does not use statistical data. </a:t>
            </a:r>
            <a:endParaRPr lang="ro-RO" altLang="zh-CN" sz="2000" dirty="0"/>
          </a:p>
          <a:p>
            <a:pPr marL="0" indent="0">
              <a:tabLst>
                <a:tab pos="571500" algn="l"/>
                <a:tab pos="588963" algn="l"/>
              </a:tabLst>
            </a:pPr>
            <a:r>
              <a:rPr lang="en-GB" altLang="zh-CN" sz="2000" dirty="0"/>
              <a:t>The loss potential is used as input data.</a:t>
            </a:r>
            <a:endParaRPr lang="ro-RO" altLang="zh-CN" sz="2000" dirty="0"/>
          </a:p>
          <a:p>
            <a:pPr marL="0" indent="0">
              <a:tabLst>
                <a:tab pos="571500" algn="l"/>
                <a:tab pos="588963" algn="l"/>
              </a:tabLst>
            </a:pPr>
            <a:r>
              <a:rPr lang="en-GB" altLang="zh-CN" sz="2000" dirty="0"/>
              <a:t>The method operates with terms like:</a:t>
            </a:r>
            <a:endParaRPr lang="ro-RO" altLang="zh-CN" sz="2000" dirty="0"/>
          </a:p>
          <a:p>
            <a:pPr marL="0" indent="0">
              <a:tabLst>
                <a:tab pos="571500" algn="l"/>
                <a:tab pos="588963" algn="l"/>
              </a:tabLst>
            </a:pPr>
            <a:r>
              <a:rPr lang="ro-RO" altLang="zh-CN" dirty="0"/>
              <a:t>      </a:t>
            </a:r>
            <a:r>
              <a:rPr lang="en-GB" altLang="zh-CN" dirty="0"/>
              <a:t>- frequent/high, medium, rare/low - regarding the probability of occurrence of risks and their impact.</a:t>
            </a:r>
            <a:endParaRPr lang="ro-RO" altLang="zh-CN" dirty="0"/>
          </a:p>
          <a:p>
            <a:pPr marL="0" indent="0">
              <a:tabLst>
                <a:tab pos="571500" algn="l"/>
                <a:tab pos="588963" algn="l"/>
              </a:tabLst>
            </a:pPr>
            <a:r>
              <a:rPr lang="ro-RO" altLang="zh-CN" sz="2000" dirty="0"/>
              <a:t>          </a:t>
            </a:r>
            <a:r>
              <a:rPr lang="en-GB" altLang="zh-CN" sz="2000" dirty="0"/>
              <a:t>- vital, critical, important, general and informational - regarding the type and classification of information.</a:t>
            </a:r>
            <a:endParaRPr lang="ro-RO" altLang="zh-CN" sz="2000" dirty="0"/>
          </a:p>
          <a:p>
            <a:pPr marL="0" indent="0">
              <a:tabLst>
                <a:tab pos="571500" algn="l"/>
                <a:tab pos="588963" algn="l"/>
              </a:tabLst>
            </a:pPr>
            <a:r>
              <a:rPr lang="ro-RO" altLang="zh-CN" sz="2000" dirty="0"/>
              <a:t>           </a:t>
            </a:r>
            <a:r>
              <a:rPr lang="en-GB" altLang="zh-CN" sz="2000" dirty="0"/>
              <a:t>- numbers, 1, 2, 3.</a:t>
            </a:r>
            <a:endParaRPr lang="ro-RO" altLang="zh-CN" sz="2000" dirty="0"/>
          </a:p>
          <a:p>
            <a:pPr marL="0" indent="0">
              <a:tabLst>
                <a:tab pos="571500" algn="l"/>
                <a:tab pos="588963" algn="l"/>
              </a:tabLst>
            </a:pPr>
            <a:r>
              <a:rPr lang="en-GB" altLang="zh-CN" sz="2000" dirty="0"/>
              <a:t>This has the immediate effect of reducing the amount of work and the time consumed.</a:t>
            </a:r>
            <a:endParaRPr lang="ro-RO" altLang="zh-CN" sz="2000" dirty="0"/>
          </a:p>
          <a:p>
            <a:pPr marL="0" indent="0">
              <a:tabLst>
                <a:tab pos="571500" algn="l"/>
                <a:tab pos="588963" algn="l"/>
              </a:tabLst>
            </a:pPr>
            <a:endParaRPr lang="ro-RO" altLang="zh-CN" sz="2000" dirty="0"/>
          </a:p>
          <a:p>
            <a:pPr marL="0" indent="0">
              <a:tabLst>
                <a:tab pos="571500" algn="l"/>
                <a:tab pos="588963" algn="l"/>
              </a:tabLst>
            </a:pPr>
            <a:r>
              <a:rPr lang="en-GB" altLang="zh-CN" sz="2000" dirty="0"/>
              <a:t>Disadvantages:</a:t>
            </a:r>
            <a:endParaRPr lang="ro-RO" altLang="zh-CN" sz="2000" dirty="0"/>
          </a:p>
          <a:p>
            <a:pPr marL="0" indent="0">
              <a:tabLst>
                <a:tab pos="571500" algn="l"/>
                <a:tab pos="588963" algn="l"/>
              </a:tabLst>
            </a:pPr>
            <a:r>
              <a:rPr lang="en-GB" altLang="zh-CN" sz="2000" dirty="0"/>
              <a:t>- difficult to quantify certain terms (important – it is a difficult term to define in management).</a:t>
            </a:r>
            <a:endParaRPr lang="ro-RO" altLang="zh-CN" sz="2000" dirty="0"/>
          </a:p>
          <a:p>
            <a:pPr marL="0" indent="0">
              <a:tabLst>
                <a:tab pos="571500" algn="l"/>
                <a:tab pos="588963" algn="l"/>
              </a:tabLst>
            </a:pPr>
            <a:r>
              <a:rPr lang="en-GB" altLang="zh-CN" sz="2000" dirty="0"/>
              <a:t>- the numbers are even more subjective this time.</a:t>
            </a:r>
            <a:endParaRPr lang="en-US" altLang="zh-CN" sz="2000" dirty="0"/>
          </a:p>
        </p:txBody>
      </p:sp>
      <p:sp>
        <p:nvSpPr>
          <p:cNvPr id="17412" name="Slide Number Placeholder 5">
            <a:extLst>
              <a:ext uri="{FF2B5EF4-FFF2-40B4-BE49-F238E27FC236}">
                <a16:creationId xmlns:a16="http://schemas.microsoft.com/office/drawing/2014/main" id="{C66981F7-695D-2679-6D64-90B8E7AE1BDC}"/>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C6D128E1-9DA1-4E98-928B-185E7E592EC0}" type="slidenum">
              <a:rPr lang="en-US" altLang="zh-CN" sz="1200">
                <a:solidFill>
                  <a:srgbClr val="FFFFFF"/>
                </a:solidFill>
              </a:rPr>
              <a:pPr algn="ctr">
                <a:lnSpc>
                  <a:spcPct val="80000"/>
                </a:lnSpc>
              </a:pPr>
              <a:t>15</a:t>
            </a:fld>
            <a:endParaRPr lang="en-US" altLang="zh-CN" sz="12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5F095073-7FFA-853F-18D0-1A48A7F333F7}"/>
              </a:ext>
            </a:extLst>
          </p:cNvPr>
          <p:cNvSpPr>
            <a:spLocks noGrp="1" noChangeArrowheads="1"/>
          </p:cNvSpPr>
          <p:nvPr>
            <p:ph type="title"/>
          </p:nvPr>
        </p:nvSpPr>
        <p:spPr>
          <a:xfrm>
            <a:off x="2136775" y="228600"/>
            <a:ext cx="8294688" cy="990600"/>
          </a:xfrm>
        </p:spPr>
        <p:txBody>
          <a:bodyPr/>
          <a:lstStyle/>
          <a:p>
            <a:r>
              <a:rPr lang="en-US" altLang="zh-CN" sz="2800" dirty="0"/>
              <a:t>QUALITATIVE ANALYSIS OF RISKS</a:t>
            </a:r>
          </a:p>
        </p:txBody>
      </p:sp>
      <p:graphicFrame>
        <p:nvGraphicFramePr>
          <p:cNvPr id="18438" name="Content Placeholder 2">
            <a:extLst>
              <a:ext uri="{FF2B5EF4-FFF2-40B4-BE49-F238E27FC236}">
                <a16:creationId xmlns:a16="http://schemas.microsoft.com/office/drawing/2014/main" id="{6FBFF775-4784-1EA7-F081-C453E3898531}"/>
              </a:ext>
            </a:extLst>
          </p:cNvPr>
          <p:cNvGraphicFramePr>
            <a:graphicFrameLocks noGrp="1"/>
          </p:cNvGraphicFramePr>
          <p:nvPr>
            <p:ph idx="1"/>
          </p:nvPr>
        </p:nvGraphicFramePr>
        <p:xfrm>
          <a:off x="2136775" y="1614488"/>
          <a:ext cx="81534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436" name="Slide Number Placeholder 5">
            <a:extLst>
              <a:ext uri="{FF2B5EF4-FFF2-40B4-BE49-F238E27FC236}">
                <a16:creationId xmlns:a16="http://schemas.microsoft.com/office/drawing/2014/main" id="{BACA2BCA-889C-8AC0-9BA9-D4F260FB3885}"/>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A1428CD9-8E22-44B7-BD46-7DF9A01B33AF}" type="slidenum">
              <a:rPr lang="en-US" altLang="zh-CN" sz="1200">
                <a:solidFill>
                  <a:srgbClr val="FFFFFF"/>
                </a:solidFill>
              </a:rPr>
              <a:pPr algn="ctr">
                <a:lnSpc>
                  <a:spcPct val="80000"/>
                </a:lnSpc>
              </a:pPr>
              <a:t>16</a:t>
            </a:fld>
            <a:endParaRPr lang="en-US" altLang="zh-CN" sz="12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75BE665C-FCC9-E860-7A78-5945A704A8A9}"/>
              </a:ext>
            </a:extLst>
          </p:cNvPr>
          <p:cNvSpPr>
            <a:spLocks noGrp="1" noChangeArrowheads="1"/>
          </p:cNvSpPr>
          <p:nvPr>
            <p:ph type="title"/>
          </p:nvPr>
        </p:nvSpPr>
        <p:spPr/>
        <p:txBody>
          <a:bodyPr/>
          <a:lstStyle/>
          <a:p>
            <a:r>
              <a:rPr lang="en-US" altLang="zh-CN" sz="3200" dirty="0"/>
              <a:t>QUALITATIVE ANALYSIS - MATRIX</a:t>
            </a:r>
          </a:p>
        </p:txBody>
      </p:sp>
      <p:sp>
        <p:nvSpPr>
          <p:cNvPr id="19459" name="Slide Number Placeholder 5">
            <a:extLst>
              <a:ext uri="{FF2B5EF4-FFF2-40B4-BE49-F238E27FC236}">
                <a16:creationId xmlns:a16="http://schemas.microsoft.com/office/drawing/2014/main" id="{266648C8-721B-AAB9-CF66-E2CB401A1A1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D1C66510-D896-4584-A9FD-CAD4A38E16FF}" type="slidenum">
              <a:rPr lang="en-US" altLang="zh-CN" sz="1200">
                <a:solidFill>
                  <a:srgbClr val="FFFFFF"/>
                </a:solidFill>
              </a:rPr>
              <a:pPr algn="ctr">
                <a:lnSpc>
                  <a:spcPct val="80000"/>
                </a:lnSpc>
              </a:pPr>
              <a:t>17</a:t>
            </a:fld>
            <a:endParaRPr lang="en-US" altLang="zh-CN" sz="1200">
              <a:solidFill>
                <a:srgbClr val="FFFFFF"/>
              </a:solidFill>
            </a:endParaRPr>
          </a:p>
        </p:txBody>
      </p:sp>
      <p:graphicFrame>
        <p:nvGraphicFramePr>
          <p:cNvPr id="7" name="Group 4">
            <a:extLst>
              <a:ext uri="{FF2B5EF4-FFF2-40B4-BE49-F238E27FC236}">
                <a16:creationId xmlns:a16="http://schemas.microsoft.com/office/drawing/2014/main" id="{7BF2098D-6633-E446-6D12-DD5966E2D55E}"/>
              </a:ext>
            </a:extLst>
          </p:cNvPr>
          <p:cNvGraphicFramePr>
            <a:graphicFrameLocks noGrp="1"/>
          </p:cNvGraphicFramePr>
          <p:nvPr>
            <p:ph idx="1"/>
            <p:extLst>
              <p:ext uri="{D42A27DB-BD31-4B8C-83A1-F6EECF244321}">
                <p14:modId xmlns:p14="http://schemas.microsoft.com/office/powerpoint/2010/main" val="3558264369"/>
              </p:ext>
            </p:extLst>
          </p:nvPr>
        </p:nvGraphicFramePr>
        <p:xfrm>
          <a:off x="1808703" y="2804255"/>
          <a:ext cx="8484648" cy="3247349"/>
        </p:xfrm>
        <a:graphic>
          <a:graphicData uri="http://schemas.openxmlformats.org/drawingml/2006/table">
            <a:tbl>
              <a:tblPr/>
              <a:tblGrid>
                <a:gridCol w="2121162">
                  <a:extLst>
                    <a:ext uri="{9D8B030D-6E8A-4147-A177-3AD203B41FA5}">
                      <a16:colId xmlns:a16="http://schemas.microsoft.com/office/drawing/2014/main" val="20000"/>
                    </a:ext>
                  </a:extLst>
                </a:gridCol>
                <a:gridCol w="2121162">
                  <a:extLst>
                    <a:ext uri="{9D8B030D-6E8A-4147-A177-3AD203B41FA5}">
                      <a16:colId xmlns:a16="http://schemas.microsoft.com/office/drawing/2014/main" val="20001"/>
                    </a:ext>
                  </a:extLst>
                </a:gridCol>
                <a:gridCol w="2121162">
                  <a:extLst>
                    <a:ext uri="{9D8B030D-6E8A-4147-A177-3AD203B41FA5}">
                      <a16:colId xmlns:a16="http://schemas.microsoft.com/office/drawing/2014/main" val="20002"/>
                    </a:ext>
                  </a:extLst>
                </a:gridCol>
                <a:gridCol w="2121162">
                  <a:extLst>
                    <a:ext uri="{9D8B030D-6E8A-4147-A177-3AD203B41FA5}">
                      <a16:colId xmlns:a16="http://schemas.microsoft.com/office/drawing/2014/main" val="20003"/>
                    </a:ext>
                  </a:extLst>
                </a:gridCol>
              </a:tblGrid>
              <a:tr h="527658">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0" lang="en-US" sz="2000" b="1" i="0" u="none" strike="noStrike" cap="none" normalizeH="0" baseline="0" dirty="0">
                          <a:ln>
                            <a:noFill/>
                          </a:ln>
                          <a:solidFill>
                            <a:schemeClr val="tx1"/>
                          </a:solidFill>
                          <a:effectLst/>
                          <a:latin typeface="Tahoma" panose="020B0604030504040204" pitchFamily="-84" charset="0"/>
                          <a:ea typeface="MS PGothic" panose="020B0600070205080204" pitchFamily="-84" charset="-128"/>
                        </a:rPr>
                        <a:t>Impact</a:t>
                      </a:r>
                      <a:r>
                        <a:rPr kumimoji="0" lang="ro-RO" sz="2000" b="1" i="0" u="none" strike="noStrike" cap="none" normalizeH="0" baseline="0" dirty="0">
                          <a:ln>
                            <a:noFill/>
                          </a:ln>
                          <a:solidFill>
                            <a:schemeClr val="tx1"/>
                          </a:solidFill>
                          <a:effectLst/>
                          <a:latin typeface="Tahoma" panose="020B0604030504040204" pitchFamily="-84" charset="0"/>
                          <a:ea typeface="MS PGothic" panose="020B0600070205080204" pitchFamily="-84" charset="-128"/>
                        </a:rPr>
                        <a:t>/</a:t>
                      </a:r>
                      <a:r>
                        <a:rPr kumimoji="0" lang="en-US" sz="2000" b="1" i="0" u="none" strike="noStrike" cap="none" normalizeH="0" baseline="0" dirty="0">
                          <a:ln>
                            <a:noFill/>
                          </a:ln>
                          <a:solidFill>
                            <a:schemeClr val="tx1"/>
                          </a:solidFill>
                          <a:effectLst/>
                          <a:latin typeface="Tahoma" panose="020B0604030504040204" pitchFamily="-84" charset="0"/>
                          <a:ea typeface="MS PGothic" panose="020B0600070205080204" pitchFamily="-84" charset="-128"/>
                        </a:rPr>
                        <a:t> Probability</a:t>
                      </a:r>
                    </a:p>
                  </a:txBody>
                  <a:tcPr marL="91433" marR="91433"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0" lang="ro-RO" sz="2400" b="0" i="0" u="none" strike="noStrike" cap="none" normalizeH="0" baseline="0" dirty="0">
                          <a:ln>
                            <a:noFill/>
                          </a:ln>
                          <a:solidFill>
                            <a:schemeClr val="tx1"/>
                          </a:solidFill>
                          <a:effectLst/>
                          <a:latin typeface="Tahoma" panose="020B0604030504040204" pitchFamily="-84" charset="0"/>
                          <a:ea typeface="MS PGothic" panose="020B0600070205080204" pitchFamily="-84" charset="-128"/>
                        </a:rPr>
                        <a:t>low</a:t>
                      </a:r>
                      <a:endParaRPr kumimoji="0" lang="en-US" sz="2400" b="0" i="0" u="none" strike="noStrike" cap="none" normalizeH="0" baseline="0" dirty="0">
                        <a:ln>
                          <a:noFill/>
                        </a:ln>
                        <a:solidFill>
                          <a:schemeClr val="tx1"/>
                        </a:solidFill>
                        <a:effectLst/>
                        <a:latin typeface="Tahoma" panose="020B0604030504040204" pitchFamily="-84" charset="0"/>
                        <a:ea typeface="MS PGothic" panose="020B0600070205080204" pitchFamily="-84" charset="-128"/>
                      </a:endParaRPr>
                    </a:p>
                  </a:txBody>
                  <a:tcPr marL="91433" marR="91433"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a:ln>
                            <a:noFill/>
                          </a:ln>
                          <a:solidFill>
                            <a:schemeClr val="tx1"/>
                          </a:solidFill>
                          <a:effectLst/>
                          <a:latin typeface="Tahoma" panose="020B0604030504040204" pitchFamily="-84" charset="0"/>
                          <a:ea typeface="MS PGothic" panose="020B0600070205080204" pitchFamily="-84" charset="-128"/>
                        </a:rPr>
                        <a:t>Medi</a:t>
                      </a:r>
                      <a:r>
                        <a:rPr kumimoji="0" lang="ro-RO" sz="2400" b="0" i="0" u="none" strike="noStrike" cap="none" normalizeH="0" baseline="0" dirty="0">
                          <a:ln>
                            <a:noFill/>
                          </a:ln>
                          <a:solidFill>
                            <a:schemeClr val="tx1"/>
                          </a:solidFill>
                          <a:effectLst/>
                          <a:latin typeface="Tahoma" panose="020B0604030504040204" pitchFamily="-84" charset="0"/>
                          <a:ea typeface="MS PGothic" panose="020B0600070205080204" pitchFamily="-84" charset="-128"/>
                        </a:rPr>
                        <a:t>um</a:t>
                      </a:r>
                      <a:endParaRPr kumimoji="0" lang="en-US" sz="2400" b="0" i="0" u="none" strike="noStrike" cap="none" normalizeH="0" baseline="0" dirty="0">
                        <a:ln>
                          <a:noFill/>
                        </a:ln>
                        <a:solidFill>
                          <a:schemeClr val="tx1"/>
                        </a:solidFill>
                        <a:effectLst/>
                        <a:latin typeface="Tahoma" panose="020B0604030504040204" pitchFamily="-84" charset="0"/>
                        <a:ea typeface="MS PGothic" panose="020B0600070205080204" pitchFamily="-84" charset="-128"/>
                      </a:endParaRPr>
                    </a:p>
                  </a:txBody>
                  <a:tcPr marL="91433" marR="91433"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0" lang="ro-RO" sz="2400" b="0" i="0" u="none" strike="noStrike" cap="none" normalizeH="0" baseline="0" dirty="0">
                          <a:ln>
                            <a:noFill/>
                          </a:ln>
                          <a:solidFill>
                            <a:schemeClr val="tx1"/>
                          </a:solidFill>
                          <a:effectLst/>
                          <a:latin typeface="Tahoma" panose="020B0604030504040204" pitchFamily="-84" charset="0"/>
                          <a:ea typeface="MS PGothic" panose="020B0600070205080204" pitchFamily="-84" charset="-128"/>
                        </a:rPr>
                        <a:t>High</a:t>
                      </a:r>
                      <a:endParaRPr kumimoji="0" lang="en-US" sz="2400" b="0" i="0" u="none" strike="noStrike" cap="none" normalizeH="0" baseline="0" dirty="0">
                        <a:ln>
                          <a:noFill/>
                        </a:ln>
                        <a:solidFill>
                          <a:schemeClr val="tx1"/>
                        </a:solidFill>
                        <a:effectLst/>
                        <a:latin typeface="Tahoma" panose="020B0604030504040204" pitchFamily="-84" charset="0"/>
                        <a:ea typeface="MS PGothic" panose="020B0600070205080204" pitchFamily="-84" charset="-128"/>
                      </a:endParaRPr>
                    </a:p>
                  </a:txBody>
                  <a:tcPr marL="91433" marR="91433"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754546">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0" lang="ro-RO"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low</a:t>
                      </a: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txBody>
                  <a:tcPr marL="91433" marR="91433"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Ignore</a:t>
                      </a:r>
                    </a:p>
                  </a:txBody>
                  <a:tcPr marL="91433" marR="91433"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err="1">
                          <a:ln>
                            <a:noFill/>
                          </a:ln>
                          <a:solidFill>
                            <a:srgbClr val="000000"/>
                          </a:solidFill>
                          <a:effectLst/>
                          <a:latin typeface="Tahoma" panose="020B0604030504040204" pitchFamily="-84" charset="0"/>
                          <a:ea typeface="MS PGothic" panose="020B0600070205080204" pitchFamily="-84" charset="-128"/>
                        </a:rPr>
                        <a:t>Ignor</a:t>
                      </a:r>
                      <a:r>
                        <a:rPr kumimoji="0" lang="ro-RO"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e</a:t>
                      </a: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txBody>
                  <a:tcPr marL="91433" marR="91433"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err="1">
                          <a:ln>
                            <a:noFill/>
                          </a:ln>
                          <a:solidFill>
                            <a:srgbClr val="000000"/>
                          </a:solidFill>
                          <a:effectLst/>
                          <a:latin typeface="Tahoma" panose="020B0604030504040204" pitchFamily="-84" charset="0"/>
                          <a:ea typeface="MS PGothic" panose="020B0600070205080204" pitchFamily="-84" charset="-128"/>
                        </a:rPr>
                        <a:t>Ignor</a:t>
                      </a:r>
                      <a:r>
                        <a:rPr kumimoji="0" lang="ro-RO"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e</a:t>
                      </a: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txBody>
                  <a:tcPr marL="91433" marR="91433"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extLst>
                  <a:ext uri="{0D108BD9-81ED-4DB2-BD59-A6C34878D82A}">
                    <a16:rowId xmlns:a16="http://schemas.microsoft.com/office/drawing/2014/main" val="10001"/>
                  </a:ext>
                </a:extLst>
              </a:tr>
              <a:tr h="754109">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err="1">
                          <a:ln>
                            <a:noFill/>
                          </a:ln>
                          <a:solidFill>
                            <a:srgbClr val="000000"/>
                          </a:solidFill>
                          <a:effectLst/>
                          <a:latin typeface="Tahoma" panose="020B0604030504040204" pitchFamily="-84" charset="0"/>
                          <a:ea typeface="MS PGothic" panose="020B0600070205080204" pitchFamily="-84" charset="-128"/>
                        </a:rPr>
                        <a:t>Mediu</a:t>
                      </a:r>
                      <a:r>
                        <a:rPr kumimoji="0" lang="ro-RO"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m</a:t>
                      </a: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txBody>
                  <a:tcPr marL="91433" marR="91433"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err="1">
                          <a:ln>
                            <a:noFill/>
                          </a:ln>
                          <a:solidFill>
                            <a:srgbClr val="000000"/>
                          </a:solidFill>
                          <a:effectLst/>
                          <a:latin typeface="Tahoma" panose="020B0604030504040204" pitchFamily="-84" charset="0"/>
                          <a:ea typeface="MS PGothic" panose="020B0600070205080204" pitchFamily="-84" charset="-128"/>
                        </a:rPr>
                        <a:t>Ignor</a:t>
                      </a:r>
                      <a:r>
                        <a:rPr kumimoji="0" lang="ro-RO"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e</a:t>
                      </a: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p>
                      <a:pPr marL="0" marR="0" lvl="0" indent="0" algn="ctr" defTabSz="914400" rtl="0" eaLnBrk="0" fontAlgn="base" latinLnBrk="0" hangingPunct="0">
                        <a:lnSpc>
                          <a:spcPct val="100000"/>
                        </a:lnSpc>
                        <a:spcBef>
                          <a:spcPct val="20000"/>
                        </a:spcBef>
                        <a:spcAft>
                          <a:spcPct val="0"/>
                        </a:spcAft>
                        <a:buClrTx/>
                        <a:buSzPct val="100000"/>
                        <a:buFontTx/>
                        <a:buNone/>
                      </a:pP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txBody>
                  <a:tcPr marL="91433" marR="91433"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Be cautious</a:t>
                      </a:r>
                    </a:p>
                  </a:txBody>
                  <a:tcPr marL="91433" marR="91433"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Treat the risk</a:t>
                      </a:r>
                    </a:p>
                  </a:txBody>
                  <a:tcPr marL="91433" marR="91433"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2"/>
                  </a:ext>
                </a:extLst>
              </a:tr>
              <a:tr h="754109">
                <a:tc>
                  <a:txBody>
                    <a:bodyPr/>
                    <a:lstStyle/>
                    <a:p>
                      <a:pPr marL="0" marR="0" lvl="0" indent="0" algn="l" defTabSz="914400" rtl="0" eaLnBrk="0" fontAlgn="base" latinLnBrk="0" hangingPunct="0">
                        <a:lnSpc>
                          <a:spcPct val="100000"/>
                        </a:lnSpc>
                        <a:spcBef>
                          <a:spcPct val="20000"/>
                        </a:spcBef>
                        <a:spcAft>
                          <a:spcPct val="0"/>
                        </a:spcAft>
                        <a:buClrTx/>
                        <a:buSzPct val="100000"/>
                        <a:buFontTx/>
                        <a:buNone/>
                      </a:pPr>
                      <a:r>
                        <a:rPr kumimoji="0" lang="ro-RO"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High</a:t>
                      </a: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txBody>
                  <a:tcPr marL="91433" marR="91433" marT="45716" marB="4571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ro-RO"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Be cautious</a:t>
                      </a:r>
                      <a:endPar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endParaRPr>
                    </a:p>
                  </a:txBody>
                  <a:tcPr marL="91433" marR="91433"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Treat the risk</a:t>
                      </a:r>
                    </a:p>
                  </a:txBody>
                  <a:tcPr marL="91433" marR="91433" marT="45716" marB="45716"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0000"/>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pPr>
                      <a:r>
                        <a:rPr kumimoji="0" lang="en-US" sz="2400" b="0" i="0" u="none" strike="noStrike" cap="none" normalizeH="0" baseline="0" dirty="0">
                          <a:ln>
                            <a:noFill/>
                          </a:ln>
                          <a:solidFill>
                            <a:srgbClr val="000000"/>
                          </a:solidFill>
                          <a:effectLst/>
                          <a:latin typeface="Tahoma" panose="020B0604030504040204" pitchFamily="-84" charset="0"/>
                          <a:ea typeface="MS PGothic" panose="020B0600070205080204" pitchFamily="-84" charset="-128"/>
                        </a:rPr>
                        <a:t>Treat the risk</a:t>
                      </a:r>
                    </a:p>
                  </a:txBody>
                  <a:tcPr marL="91433" marR="91433" marT="45716" marB="4571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000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90" name="Rectangle 2048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2" name="Rectangle 20491">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494" name="Freeform: Shape 20493">
            <a:extLst>
              <a:ext uri="{FF2B5EF4-FFF2-40B4-BE49-F238E27FC236}">
                <a16:creationId xmlns:a16="http://schemas.microsoft.com/office/drawing/2014/main" id="{EF37EE88-E359-4E69-A072-9959A84E1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1" cy="6168789"/>
          </a:xfrm>
          <a:custGeom>
            <a:avLst/>
            <a:gdLst>
              <a:gd name="connsiteX0" fmla="*/ 0 w 11430001"/>
              <a:gd name="connsiteY0" fmla="*/ 0 h 6168789"/>
              <a:gd name="connsiteX1" fmla="*/ 5334002 w 11430001"/>
              <a:gd name="connsiteY1" fmla="*/ 0 h 6168789"/>
              <a:gd name="connsiteX2" fmla="*/ 5334002 w 11430001"/>
              <a:gd name="connsiteY2" fmla="*/ 771523 h 6168789"/>
              <a:gd name="connsiteX3" fmla="*/ 11430001 w 11430001"/>
              <a:gd name="connsiteY3" fmla="*/ 771523 h 6168789"/>
              <a:gd name="connsiteX4" fmla="*/ 11430001 w 11430001"/>
              <a:gd name="connsiteY4" fmla="*/ 6168789 h 6168789"/>
              <a:gd name="connsiteX5" fmla="*/ 0 w 11430001"/>
              <a:gd name="connsiteY5" fmla="*/ 6168789 h 616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01" h="6168789">
                <a:moveTo>
                  <a:pt x="0" y="0"/>
                </a:moveTo>
                <a:lnTo>
                  <a:pt x="5334002" y="0"/>
                </a:lnTo>
                <a:lnTo>
                  <a:pt x="5334002" y="771523"/>
                </a:lnTo>
                <a:lnTo>
                  <a:pt x="11430001" y="771523"/>
                </a:lnTo>
                <a:lnTo>
                  <a:pt x="11430001" y="6168789"/>
                </a:lnTo>
                <a:lnTo>
                  <a:pt x="0" y="6168789"/>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481" name="Title 1">
            <a:extLst>
              <a:ext uri="{FF2B5EF4-FFF2-40B4-BE49-F238E27FC236}">
                <a16:creationId xmlns:a16="http://schemas.microsoft.com/office/drawing/2014/main" id="{4D5E04C9-1FE0-4E48-0596-30C9704919B4}"/>
              </a:ext>
            </a:extLst>
          </p:cNvPr>
          <p:cNvSpPr>
            <a:spLocks noGrp="1" noChangeArrowheads="1"/>
          </p:cNvSpPr>
          <p:nvPr>
            <p:ph type="title"/>
          </p:nvPr>
        </p:nvSpPr>
        <p:spPr>
          <a:xfrm>
            <a:off x="6096000" y="1517650"/>
            <a:ext cx="4565650" cy="1344613"/>
          </a:xfrm>
        </p:spPr>
        <p:txBody>
          <a:bodyPr>
            <a:normAutofit/>
          </a:bodyPr>
          <a:lstStyle/>
          <a:p>
            <a:r>
              <a:rPr lang="en-US" altLang="zh-CN" sz="3600" dirty="0"/>
              <a:t>QUANTITATIVE ANALYSIS OF RISKS</a:t>
            </a:r>
          </a:p>
        </p:txBody>
      </p:sp>
      <p:pic>
        <p:nvPicPr>
          <p:cNvPr id="20486" name="Picture 20485" descr="Magnifying glass showing decling performance">
            <a:extLst>
              <a:ext uri="{FF2B5EF4-FFF2-40B4-BE49-F238E27FC236}">
                <a16:creationId xmlns:a16="http://schemas.microsoft.com/office/drawing/2014/main" id="{995584FB-ACCF-FDD1-C136-65070A9CAD4C}"/>
              </a:ext>
            </a:extLst>
          </p:cNvPr>
          <p:cNvPicPr>
            <a:picLocks noChangeAspect="1"/>
          </p:cNvPicPr>
          <p:nvPr/>
        </p:nvPicPr>
        <p:blipFill rotWithShape="1">
          <a:blip r:embed="rId3"/>
          <a:srcRect l="1355" r="31917" b="-2"/>
          <a:stretch/>
        </p:blipFill>
        <p:spPr>
          <a:xfrm>
            <a:off x="20" y="758953"/>
            <a:ext cx="5333979" cy="5335854"/>
          </a:xfrm>
          <a:prstGeom prst="rect">
            <a:avLst/>
          </a:prstGeom>
        </p:spPr>
      </p:pic>
      <p:sp>
        <p:nvSpPr>
          <p:cNvPr id="20484" name="Rectangle 3">
            <a:extLst>
              <a:ext uri="{FF2B5EF4-FFF2-40B4-BE49-F238E27FC236}">
                <a16:creationId xmlns:a16="http://schemas.microsoft.com/office/drawing/2014/main" id="{8273C49D-8A1A-C39B-1964-32E9353838E4}"/>
              </a:ext>
            </a:extLst>
          </p:cNvPr>
          <p:cNvSpPr>
            <a:spLocks noGrp="1" noChangeArrowheads="1"/>
          </p:cNvSpPr>
          <p:nvPr>
            <p:ph idx="1"/>
          </p:nvPr>
        </p:nvSpPr>
        <p:spPr>
          <a:xfrm>
            <a:off x="6095998" y="2970213"/>
            <a:ext cx="4565651" cy="3125787"/>
          </a:xfrm>
        </p:spPr>
        <p:txBody>
          <a:bodyPr>
            <a:normAutofit/>
          </a:bodyPr>
          <a:lstStyle/>
          <a:p>
            <a:pPr marL="533400" indent="-533400">
              <a:lnSpc>
                <a:spcPct val="95000"/>
              </a:lnSpc>
            </a:pPr>
            <a:r>
              <a:rPr lang="en-GB" altLang="en-US" sz="2000" dirty="0"/>
              <a:t>It uses more sophisticated techniques to arrive at a more objective risk analysis.</a:t>
            </a:r>
            <a:endParaRPr lang="ro-RO" altLang="en-US" sz="2000" dirty="0"/>
          </a:p>
          <a:p>
            <a:pPr marL="533400" indent="-533400">
              <a:lnSpc>
                <a:spcPct val="95000"/>
              </a:lnSpc>
            </a:pPr>
            <a:r>
              <a:rPr lang="en-GB" altLang="en-US" sz="2000" dirty="0"/>
              <a:t>It allows general risks to be quantified in terms of: cost, duration and effort.</a:t>
            </a:r>
            <a:endParaRPr lang="ro-RO" altLang="en-US" sz="2000" dirty="0"/>
          </a:p>
          <a:p>
            <a:pPr marL="533400" indent="-533400">
              <a:lnSpc>
                <a:spcPct val="95000"/>
              </a:lnSpc>
            </a:pPr>
            <a:r>
              <a:rPr lang="en-GB" altLang="en-US" sz="2000" dirty="0"/>
              <a:t>It helps to identify duration and budget targets based on risks.</a:t>
            </a:r>
            <a:endParaRPr lang="ro-RO" altLang="en-US" sz="2000" dirty="0"/>
          </a:p>
        </p:txBody>
      </p:sp>
      <p:sp>
        <p:nvSpPr>
          <p:cNvPr id="20483" name="Slide Number Placeholder 5">
            <a:extLst>
              <a:ext uri="{FF2B5EF4-FFF2-40B4-BE49-F238E27FC236}">
                <a16:creationId xmlns:a16="http://schemas.microsoft.com/office/drawing/2014/main" id="{C1D9304C-C1F3-FE8F-C404-4C636CB1CFB6}"/>
              </a:ext>
            </a:extLst>
          </p:cNvPr>
          <p:cNvSpPr>
            <a:spLocks noGrp="1" noChangeArrowheads="1"/>
          </p:cNvSpPr>
          <p:nvPr>
            <p:ph type="sldNum" sz="quarter" idx="12"/>
          </p:nvPr>
        </p:nvSpPr>
        <p:spPr>
          <a:xfrm>
            <a:off x="10899648" y="6400800"/>
            <a:ext cx="530352" cy="365125"/>
          </a:xfrm>
          <a:extLst>
            <a:ext uri="{909E8E84-426E-40DD-AFC4-6F175D3DCCD1}">
              <a14:hiddenFill xmlns:a14="http://schemas.microsoft.com/office/drawing/2010/main">
                <a:solidFill>
                  <a:srgbClr val="FFFFFF"/>
                </a:solidFill>
              </a14:hiddenFill>
            </a:ext>
          </a:extLst>
        </p:spPr>
        <p:txBody>
          <a:bodyPr>
            <a:norm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Aft>
                <a:spcPts val="600"/>
              </a:spcAft>
            </a:pPr>
            <a:fld id="{26239F33-3F62-4D3F-9C61-D0E643585612}" type="slidenum">
              <a:rPr lang="en-US" altLang="zh-CN"/>
              <a:pPr>
                <a:spcAft>
                  <a:spcPts val="600"/>
                </a:spcAft>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386CC34F-A4EF-A5DF-A3CE-A9BA93BB3FF9}"/>
              </a:ext>
            </a:extLst>
          </p:cNvPr>
          <p:cNvSpPr>
            <a:spLocks noGrp="1" noChangeArrowheads="1"/>
          </p:cNvSpPr>
          <p:nvPr>
            <p:ph type="title"/>
          </p:nvPr>
        </p:nvSpPr>
        <p:spPr>
          <a:xfrm>
            <a:off x="1885951" y="241300"/>
            <a:ext cx="8505825" cy="990600"/>
          </a:xfrm>
        </p:spPr>
        <p:txBody>
          <a:bodyPr/>
          <a:lstStyle/>
          <a:p>
            <a:r>
              <a:rPr lang="en-US" altLang="zh-CN" sz="2800" dirty="0"/>
              <a:t>QUANTITATIVE ANALYSIS OF RISKS</a:t>
            </a:r>
          </a:p>
        </p:txBody>
      </p:sp>
      <p:sp>
        <p:nvSpPr>
          <p:cNvPr id="21506" name="Content Placeholder 2">
            <a:extLst>
              <a:ext uri="{FF2B5EF4-FFF2-40B4-BE49-F238E27FC236}">
                <a16:creationId xmlns:a16="http://schemas.microsoft.com/office/drawing/2014/main" id="{F371720F-B9EF-BE2A-828D-595470B32EAA}"/>
              </a:ext>
            </a:extLst>
          </p:cNvPr>
          <p:cNvSpPr>
            <a:spLocks noGrp="1" noChangeArrowheads="1"/>
          </p:cNvSpPr>
          <p:nvPr>
            <p:ph idx="1"/>
          </p:nvPr>
        </p:nvSpPr>
        <p:spPr>
          <a:xfrm>
            <a:off x="1517904" y="1231900"/>
            <a:ext cx="9144000" cy="4867148"/>
          </a:xfrm>
        </p:spPr>
        <p:txBody>
          <a:bodyPr>
            <a:normAutofit lnSpcReduction="10000"/>
          </a:bodyPr>
          <a:lstStyle/>
          <a:p>
            <a:pPr marL="0" indent="-193675">
              <a:tabLst>
                <a:tab pos="758825" algn="r"/>
                <a:tab pos="2743200" algn="ctr"/>
                <a:tab pos="5486400" algn="r"/>
              </a:tabLst>
            </a:pPr>
            <a:r>
              <a:rPr lang="en-GB" altLang="zh-CN" sz="1800" dirty="0"/>
              <a:t>The quantitative method of calculating the security risk is mainly used in medium and/or large companies.</a:t>
            </a:r>
            <a:endParaRPr lang="ro-RO" altLang="zh-CN" sz="1800" dirty="0"/>
          </a:p>
          <a:p>
            <a:pPr marL="0" indent="-193675">
              <a:tabLst>
                <a:tab pos="758825" algn="r"/>
                <a:tab pos="2743200" algn="ctr"/>
                <a:tab pos="5486400" algn="r"/>
              </a:tabLst>
            </a:pPr>
            <a:r>
              <a:rPr lang="en-GB" altLang="zh-CN" sz="1800" dirty="0"/>
              <a:t>However, the exposed quantitative method has certain shortcomings:</a:t>
            </a:r>
            <a:endParaRPr lang="ro-RO" altLang="zh-CN" sz="1800" dirty="0"/>
          </a:p>
          <a:p>
            <a:pPr marL="0" indent="0">
              <a:buNone/>
              <a:tabLst>
                <a:tab pos="758825" algn="r"/>
                <a:tab pos="2743200" algn="ctr"/>
                <a:tab pos="5486400" algn="r"/>
              </a:tabLst>
            </a:pPr>
            <a:r>
              <a:rPr lang="en-GB" altLang="zh-CN" sz="1800" dirty="0"/>
              <a:t>- The difficulty of finding a number that can quantify as accurately as possible the frequency of occurrence of an event.</a:t>
            </a:r>
            <a:endParaRPr lang="ro-RO" altLang="zh-CN" sz="1800" dirty="0"/>
          </a:p>
          <a:p>
            <a:pPr marL="0" indent="0">
              <a:buNone/>
              <a:tabLst>
                <a:tab pos="758825" algn="r"/>
                <a:tab pos="2743200" algn="ctr"/>
                <a:tab pos="5486400" algn="r"/>
              </a:tabLst>
            </a:pPr>
            <a:r>
              <a:rPr lang="en-GB" altLang="zh-CN" sz="1800" dirty="0"/>
              <a:t>- Difficulty quantifying certain values. For example, it is very difficult to define the availability of information and the calculation of losses when this feature is missing.</a:t>
            </a:r>
            <a:endParaRPr lang="ro-RO" altLang="zh-CN" sz="1800" dirty="0"/>
          </a:p>
          <a:p>
            <a:pPr marL="0" indent="0">
              <a:buNone/>
              <a:tabLst>
                <a:tab pos="758825" algn="r"/>
                <a:tab pos="2743200" algn="ctr"/>
                <a:tab pos="5486400" algn="r"/>
              </a:tabLst>
            </a:pPr>
            <a:endParaRPr lang="ro-RO" altLang="zh-CN" sz="1800" dirty="0"/>
          </a:p>
          <a:p>
            <a:pPr marL="0" indent="0">
              <a:buNone/>
              <a:tabLst>
                <a:tab pos="758825" algn="r"/>
                <a:tab pos="2743200" algn="ctr"/>
                <a:tab pos="5486400" algn="r"/>
              </a:tabLst>
            </a:pPr>
            <a:r>
              <a:rPr lang="en-GB" altLang="zh-CN" sz="1800" dirty="0"/>
              <a:t>The method does not distinguish between rare threats, but which produce high-value disasters (fires, earthquakes, tornadoes, etc.), and frequent threats that produce low-value disasters (operating errors), in both cases the financial effects being similar.</a:t>
            </a:r>
            <a:endParaRPr lang="ro-RO" altLang="zh-CN" sz="1800" dirty="0"/>
          </a:p>
          <a:p>
            <a:pPr marL="0" indent="0">
              <a:buNone/>
              <a:tabLst>
                <a:tab pos="758825" algn="r"/>
                <a:tab pos="2743200" algn="ctr"/>
                <a:tab pos="5486400" algn="r"/>
              </a:tabLst>
            </a:pPr>
            <a:endParaRPr lang="ro-RO" altLang="zh-CN" sz="1800" dirty="0"/>
          </a:p>
          <a:p>
            <a:pPr marL="0" indent="0">
              <a:buNone/>
              <a:tabLst>
                <a:tab pos="758825" algn="r"/>
                <a:tab pos="2743200" algn="ctr"/>
                <a:tab pos="5486400" algn="r"/>
              </a:tabLst>
            </a:pPr>
            <a:r>
              <a:rPr lang="en-GB" altLang="zh-CN" sz="1800" dirty="0"/>
              <a:t>The choice of numbers used can be considered subjective, laborious work that requires time and resource consumption.</a:t>
            </a:r>
            <a:endParaRPr lang="en-US" altLang="zh-CN" sz="1800" dirty="0"/>
          </a:p>
        </p:txBody>
      </p:sp>
      <p:sp>
        <p:nvSpPr>
          <p:cNvPr id="21508" name="Slide Number Placeholder 5">
            <a:extLst>
              <a:ext uri="{FF2B5EF4-FFF2-40B4-BE49-F238E27FC236}">
                <a16:creationId xmlns:a16="http://schemas.microsoft.com/office/drawing/2014/main" id="{9D0B2BD0-E48D-E46E-9841-1B20000F618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D3240126-CD5A-45C9-AC70-F5E83A9D9314}" type="slidenum">
              <a:rPr lang="en-US" altLang="zh-CN" sz="1200">
                <a:solidFill>
                  <a:srgbClr val="FFFFFF"/>
                </a:solidFill>
              </a:rPr>
              <a:pPr algn="ctr">
                <a:lnSpc>
                  <a:spcPct val="80000"/>
                </a:lnSpc>
              </a:pPr>
              <a:t>19</a:t>
            </a:fld>
            <a:endParaRPr lang="en-US" altLang="zh-CN" sz="12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A3C4B6-9DAA-9E27-B2B8-2810AF4FAD22}"/>
              </a:ext>
            </a:extLst>
          </p:cNvPr>
          <p:cNvSpPr>
            <a:spLocks noGrp="1"/>
          </p:cNvSpPr>
          <p:nvPr>
            <p:ph type="title"/>
          </p:nvPr>
        </p:nvSpPr>
        <p:spPr>
          <a:xfrm>
            <a:off x="762000" y="779915"/>
            <a:ext cx="3908996" cy="5337050"/>
          </a:xfrm>
        </p:spPr>
        <p:txBody>
          <a:bodyPr anchor="ctr">
            <a:normAutofit/>
          </a:bodyPr>
          <a:lstStyle/>
          <a:p>
            <a:r>
              <a:rPr lang="en-GB" dirty="0"/>
              <a:t>RISK ASSESSMENT TECHNIQUES</a:t>
            </a:r>
          </a:p>
        </p:txBody>
      </p:sp>
      <p:graphicFrame>
        <p:nvGraphicFramePr>
          <p:cNvPr id="5" name="Content Placeholder 2">
            <a:extLst>
              <a:ext uri="{FF2B5EF4-FFF2-40B4-BE49-F238E27FC236}">
                <a16:creationId xmlns:a16="http://schemas.microsoft.com/office/drawing/2014/main" id="{B09DC4A4-E676-E6E8-BF4A-99C1427BD56B}"/>
              </a:ext>
            </a:extLst>
          </p:cNvPr>
          <p:cNvGraphicFramePr>
            <a:graphicFrameLocks noGrp="1"/>
          </p:cNvGraphicFramePr>
          <p:nvPr>
            <p:ph idx="1"/>
            <p:extLst>
              <p:ext uri="{D42A27DB-BD31-4B8C-83A1-F6EECF244321}">
                <p14:modId xmlns:p14="http://schemas.microsoft.com/office/powerpoint/2010/main" val="1305799658"/>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7751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2802FE-CFA7-10E9-4F97-82EF51C604EE}"/>
              </a:ext>
            </a:extLst>
          </p:cNvPr>
          <p:cNvSpPr>
            <a:spLocks noGrp="1"/>
          </p:cNvSpPr>
          <p:nvPr>
            <p:ph type="body" idx="1"/>
          </p:nvPr>
        </p:nvSpPr>
        <p:spPr>
          <a:xfrm>
            <a:off x="1517905" y="1758462"/>
            <a:ext cx="4334256" cy="606026"/>
          </a:xfrm>
        </p:spPr>
        <p:txBody>
          <a:bodyPr/>
          <a:lstStyle/>
          <a:p>
            <a:pPr algn="ctr"/>
            <a:r>
              <a:rPr lang="en-US" altLang="zh-CN" sz="2400" dirty="0"/>
              <a:t>QUALITATIVE ANALYSIS</a:t>
            </a:r>
            <a:endParaRPr lang="en-GB" dirty="0"/>
          </a:p>
        </p:txBody>
      </p:sp>
      <p:sp>
        <p:nvSpPr>
          <p:cNvPr id="3" name="Content Placeholder 2">
            <a:extLst>
              <a:ext uri="{FF2B5EF4-FFF2-40B4-BE49-F238E27FC236}">
                <a16:creationId xmlns:a16="http://schemas.microsoft.com/office/drawing/2014/main" id="{7E9F1870-E524-4988-CDFC-28137AC3D4BB}"/>
              </a:ext>
            </a:extLst>
          </p:cNvPr>
          <p:cNvSpPr>
            <a:spLocks noGrp="1"/>
          </p:cNvSpPr>
          <p:nvPr>
            <p:ph sz="half" idx="2"/>
          </p:nvPr>
        </p:nvSpPr>
        <p:spPr>
          <a:xfrm>
            <a:off x="1517904" y="2918381"/>
            <a:ext cx="4334256" cy="3150264"/>
          </a:xfrm>
        </p:spPr>
        <p:txBody>
          <a:bodyPr>
            <a:normAutofit fontScale="85000" lnSpcReduction="20000"/>
          </a:bodyPr>
          <a:lstStyle/>
          <a:p>
            <a:r>
              <a:rPr lang="en-GB" dirty="0"/>
              <a:t>It allows a better and clearer valuation of the risk</a:t>
            </a:r>
            <a:endParaRPr lang="ro-RO" dirty="0"/>
          </a:p>
          <a:p>
            <a:r>
              <a:rPr lang="en-GB" dirty="0"/>
              <a:t>allows, thanks to the values used, a faster consensus</a:t>
            </a:r>
            <a:r>
              <a:rPr lang="ro-RO" dirty="0"/>
              <a:t>;</a:t>
            </a:r>
          </a:p>
          <a:p>
            <a:r>
              <a:rPr lang="en-GB" dirty="0"/>
              <a:t>it is not necessary to quantify the frequency of threats</a:t>
            </a:r>
            <a:endParaRPr lang="ro-RO" dirty="0"/>
          </a:p>
          <a:p>
            <a:r>
              <a:rPr lang="en-GB" dirty="0"/>
              <a:t>it is not necessary to determine the financial value of the goods</a:t>
            </a:r>
            <a:endParaRPr lang="ro-RO" dirty="0"/>
          </a:p>
          <a:p>
            <a:endParaRPr lang="en-GB" dirty="0"/>
          </a:p>
        </p:txBody>
      </p:sp>
      <p:sp>
        <p:nvSpPr>
          <p:cNvPr id="4" name="Text Placeholder 3">
            <a:extLst>
              <a:ext uri="{FF2B5EF4-FFF2-40B4-BE49-F238E27FC236}">
                <a16:creationId xmlns:a16="http://schemas.microsoft.com/office/drawing/2014/main" id="{F84158B2-6E4D-1835-2D08-7AAF13B52E59}"/>
              </a:ext>
            </a:extLst>
          </p:cNvPr>
          <p:cNvSpPr>
            <a:spLocks noGrp="1"/>
          </p:cNvSpPr>
          <p:nvPr>
            <p:ph type="body" sz="quarter" idx="3"/>
          </p:nvPr>
        </p:nvSpPr>
        <p:spPr>
          <a:xfrm>
            <a:off x="6336792" y="1758462"/>
            <a:ext cx="4334256" cy="606026"/>
          </a:xfrm>
        </p:spPr>
        <p:txBody>
          <a:bodyPr/>
          <a:lstStyle/>
          <a:p>
            <a:pPr algn="ctr"/>
            <a:r>
              <a:rPr lang="en-US" altLang="zh-CN" sz="2400" dirty="0"/>
              <a:t>QUANTITATIVE ANALYSIS</a:t>
            </a:r>
            <a:endParaRPr lang="en-GB" dirty="0"/>
          </a:p>
        </p:txBody>
      </p:sp>
      <p:sp>
        <p:nvSpPr>
          <p:cNvPr id="5" name="Content Placeholder 4">
            <a:extLst>
              <a:ext uri="{FF2B5EF4-FFF2-40B4-BE49-F238E27FC236}">
                <a16:creationId xmlns:a16="http://schemas.microsoft.com/office/drawing/2014/main" id="{257D2FB5-E399-6DEB-0CE2-9DDF37CF30CE}"/>
              </a:ext>
            </a:extLst>
          </p:cNvPr>
          <p:cNvSpPr>
            <a:spLocks noGrp="1"/>
          </p:cNvSpPr>
          <p:nvPr>
            <p:ph sz="quarter" idx="4"/>
          </p:nvPr>
        </p:nvSpPr>
        <p:spPr>
          <a:xfrm>
            <a:off x="6336792" y="2944369"/>
            <a:ext cx="4334256" cy="3647350"/>
          </a:xfrm>
        </p:spPr>
        <p:txBody>
          <a:bodyPr>
            <a:normAutofit fontScale="70000" lnSpcReduction="20000"/>
          </a:bodyPr>
          <a:lstStyle/>
          <a:p>
            <a:r>
              <a:rPr lang="en-GB" dirty="0"/>
              <a:t>Risks are prioritized according to financial impact. Goods are prioritized according to financial value</a:t>
            </a:r>
            <a:r>
              <a:rPr lang="ro-RO" dirty="0"/>
              <a:t>;</a:t>
            </a:r>
          </a:p>
          <a:p>
            <a:r>
              <a:rPr lang="en-GB" dirty="0"/>
              <a:t>The results help manage risk through security investments</a:t>
            </a:r>
            <a:r>
              <a:rPr lang="ro-RO" dirty="0"/>
              <a:t>;</a:t>
            </a:r>
          </a:p>
          <a:p>
            <a:r>
              <a:rPr lang="ro-RO" dirty="0"/>
              <a:t>The result values acquire tangible values (financial values, percentages...)</a:t>
            </a:r>
          </a:p>
          <a:p>
            <a:r>
              <a:rPr lang="en-GB" dirty="0"/>
              <a:t>accuracy tends to increase over time as the firm builds a database of historical events as the firm gains experience</a:t>
            </a:r>
            <a:endParaRPr lang="ro-RO" dirty="0"/>
          </a:p>
          <a:p>
            <a:endParaRPr lang="ro-RO" dirty="0"/>
          </a:p>
          <a:p>
            <a:endParaRPr lang="en-GB" dirty="0"/>
          </a:p>
        </p:txBody>
      </p:sp>
      <p:sp>
        <p:nvSpPr>
          <p:cNvPr id="6" name="Title 5">
            <a:extLst>
              <a:ext uri="{FF2B5EF4-FFF2-40B4-BE49-F238E27FC236}">
                <a16:creationId xmlns:a16="http://schemas.microsoft.com/office/drawing/2014/main" id="{61E92448-1536-06FD-D358-AF12C3793F98}"/>
              </a:ext>
            </a:extLst>
          </p:cNvPr>
          <p:cNvSpPr>
            <a:spLocks noGrp="1"/>
          </p:cNvSpPr>
          <p:nvPr>
            <p:ph type="title"/>
          </p:nvPr>
        </p:nvSpPr>
        <p:spPr>
          <a:xfrm>
            <a:off x="1517904" y="1045030"/>
            <a:ext cx="9144000" cy="606026"/>
          </a:xfrm>
        </p:spPr>
        <p:txBody>
          <a:bodyPr>
            <a:normAutofit/>
          </a:bodyPr>
          <a:lstStyle/>
          <a:p>
            <a:r>
              <a:rPr lang="en-US" altLang="zh-CN" sz="2800" dirty="0"/>
              <a:t>QUANTITATIVE ANALYSIS</a:t>
            </a:r>
            <a:r>
              <a:rPr lang="ro-RO" altLang="zh-CN" sz="2800" dirty="0"/>
              <a:t> vs. </a:t>
            </a:r>
            <a:r>
              <a:rPr lang="en-US" altLang="zh-CN" sz="2800" dirty="0"/>
              <a:t>QUALITATIVE ANALYSIS</a:t>
            </a:r>
            <a:r>
              <a:rPr lang="ro-RO" altLang="zh-CN" sz="2800" dirty="0"/>
              <a:t> </a:t>
            </a:r>
            <a:endParaRPr lang="en-GB" sz="2800" dirty="0"/>
          </a:p>
        </p:txBody>
      </p:sp>
    </p:spTree>
    <p:extLst>
      <p:ext uri="{BB962C8B-B14F-4D97-AF65-F5344CB8AC3E}">
        <p14:creationId xmlns:p14="http://schemas.microsoft.com/office/powerpoint/2010/main" val="1643287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CBABDDE8-3B7A-D567-3B78-9B9378A0CAB0}"/>
              </a:ext>
            </a:extLst>
          </p:cNvPr>
          <p:cNvSpPr>
            <a:spLocks noGrp="1" noChangeArrowheads="1"/>
          </p:cNvSpPr>
          <p:nvPr>
            <p:ph type="title"/>
          </p:nvPr>
        </p:nvSpPr>
        <p:spPr>
          <a:xfrm>
            <a:off x="2070101" y="42863"/>
            <a:ext cx="6513513" cy="990600"/>
          </a:xfrm>
        </p:spPr>
        <p:txBody>
          <a:bodyPr/>
          <a:lstStyle/>
          <a:p>
            <a:pPr algn="ctr"/>
            <a:r>
              <a:rPr lang="en-GB" altLang="zh-CN" sz="2800" dirty="0"/>
              <a:t>THE CYCLE OF THE DECISION-MAKING PROCESS</a:t>
            </a:r>
            <a:endParaRPr lang="en-US" altLang="zh-CN" sz="2800" dirty="0"/>
          </a:p>
        </p:txBody>
      </p:sp>
      <p:sp>
        <p:nvSpPr>
          <p:cNvPr id="24579" name="Slide Number Placeholder 5">
            <a:extLst>
              <a:ext uri="{FF2B5EF4-FFF2-40B4-BE49-F238E27FC236}">
                <a16:creationId xmlns:a16="http://schemas.microsoft.com/office/drawing/2014/main" id="{618DA407-F7F5-55DA-BDC2-FBFC8883EF6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C1672F40-B622-403B-9C61-45FBBA5EAE73}" type="slidenum">
              <a:rPr lang="en-US" altLang="zh-CN" sz="1200">
                <a:solidFill>
                  <a:srgbClr val="FFFFFF"/>
                </a:solidFill>
              </a:rPr>
              <a:pPr algn="ctr">
                <a:lnSpc>
                  <a:spcPct val="80000"/>
                </a:lnSpc>
              </a:pPr>
              <a:t>21</a:t>
            </a:fld>
            <a:endParaRPr lang="en-US" altLang="zh-CN" sz="1200">
              <a:solidFill>
                <a:srgbClr val="FFFFFF"/>
              </a:solidFill>
            </a:endParaRPr>
          </a:p>
        </p:txBody>
      </p:sp>
      <p:grpSp>
        <p:nvGrpSpPr>
          <p:cNvPr id="24580" name="Group 17">
            <a:extLst>
              <a:ext uri="{FF2B5EF4-FFF2-40B4-BE49-F238E27FC236}">
                <a16:creationId xmlns:a16="http://schemas.microsoft.com/office/drawing/2014/main" id="{9B836831-E2E9-4D19-36FF-489B35901604}"/>
              </a:ext>
            </a:extLst>
          </p:cNvPr>
          <p:cNvGrpSpPr>
            <a:grpSpLocks/>
          </p:cNvGrpSpPr>
          <p:nvPr/>
        </p:nvGrpSpPr>
        <p:grpSpPr bwMode="auto">
          <a:xfrm>
            <a:off x="3602039" y="1219200"/>
            <a:ext cx="5246687" cy="4972050"/>
            <a:chOff x="336" y="192"/>
            <a:chExt cx="1680" cy="1728"/>
          </a:xfrm>
        </p:grpSpPr>
        <p:sp>
          <p:nvSpPr>
            <p:cNvPr id="24581" name="AutoShape 5">
              <a:extLst>
                <a:ext uri="{FF2B5EF4-FFF2-40B4-BE49-F238E27FC236}">
                  <a16:creationId xmlns:a16="http://schemas.microsoft.com/office/drawing/2014/main" id="{6710E01C-BC09-DE3B-EC6B-123D4A368263}"/>
                </a:ext>
              </a:extLst>
            </p:cNvPr>
            <p:cNvSpPr>
              <a:spLocks noChangeArrowheads="1"/>
            </p:cNvSpPr>
            <p:nvPr/>
          </p:nvSpPr>
          <p:spPr bwMode="auto">
            <a:xfrm rot="5400000">
              <a:off x="312" y="216"/>
              <a:ext cx="1728" cy="1680"/>
            </a:xfrm>
            <a:prstGeom prst="flowChartOr">
              <a:avLst/>
            </a:prstGeom>
            <a:gradFill rotWithShape="1">
              <a:gsLst>
                <a:gs pos="0">
                  <a:srgbClr val="FFCC99"/>
                </a:gs>
                <a:gs pos="100000">
                  <a:srgbClr val="FFCC66"/>
                </a:gs>
              </a:gsLst>
              <a:path path="shape">
                <a:fillToRect l="50000" t="50000" r="50000" b="50000"/>
              </a:path>
            </a:gradFill>
            <a:ln w="9525">
              <a:solidFill>
                <a:srgbClr val="000000"/>
              </a:solidFill>
              <a:round/>
              <a:headEnd/>
              <a:tailEnd/>
            </a:ln>
          </p:spPr>
          <p:txBody>
            <a:bodyPr rot="10800000" vert="eaVert" wrap="none"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endParaRPr lang="en-US" altLang="zh-CN"/>
            </a:p>
          </p:txBody>
        </p:sp>
        <p:sp>
          <p:nvSpPr>
            <p:cNvPr id="24582" name="Text Box 6">
              <a:extLst>
                <a:ext uri="{FF2B5EF4-FFF2-40B4-BE49-F238E27FC236}">
                  <a16:creationId xmlns:a16="http://schemas.microsoft.com/office/drawing/2014/main" id="{178ACC11-166B-9B0F-23DA-574CF465473B}"/>
                </a:ext>
              </a:extLst>
            </p:cNvPr>
            <p:cNvSpPr txBox="1">
              <a:spLocks noChangeArrowheads="1"/>
            </p:cNvSpPr>
            <p:nvPr/>
          </p:nvSpPr>
          <p:spPr bwMode="auto">
            <a:xfrm>
              <a:off x="569" y="504"/>
              <a:ext cx="58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ro-RO" altLang="en-US" b="1" dirty="0"/>
                <a:t>Risk Evaluation</a:t>
              </a:r>
              <a:endParaRPr lang="en-US" altLang="zh-CN" b="1" dirty="0"/>
            </a:p>
          </p:txBody>
        </p:sp>
        <p:sp>
          <p:nvSpPr>
            <p:cNvPr id="24583" name="Text Box 7">
              <a:extLst>
                <a:ext uri="{FF2B5EF4-FFF2-40B4-BE49-F238E27FC236}">
                  <a16:creationId xmlns:a16="http://schemas.microsoft.com/office/drawing/2014/main" id="{CA513CD6-24AB-D95F-5954-9BEBA89ADB06}"/>
                </a:ext>
              </a:extLst>
            </p:cNvPr>
            <p:cNvSpPr txBox="1">
              <a:spLocks noChangeArrowheads="1"/>
            </p:cNvSpPr>
            <p:nvPr/>
          </p:nvSpPr>
          <p:spPr bwMode="auto">
            <a:xfrm>
              <a:off x="1189" y="475"/>
              <a:ext cx="5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GB" altLang="en-US" b="1" dirty="0"/>
                <a:t>Coordination of the decision-making process</a:t>
              </a:r>
              <a:endParaRPr lang="en-US" altLang="zh-CN" b="1" dirty="0"/>
            </a:p>
          </p:txBody>
        </p:sp>
        <p:sp>
          <p:nvSpPr>
            <p:cNvPr id="24584" name="Text Box 8">
              <a:extLst>
                <a:ext uri="{FF2B5EF4-FFF2-40B4-BE49-F238E27FC236}">
                  <a16:creationId xmlns:a16="http://schemas.microsoft.com/office/drawing/2014/main" id="{616E5E4D-3E2E-760B-02A0-017074AB71D5}"/>
                </a:ext>
              </a:extLst>
            </p:cNvPr>
            <p:cNvSpPr txBox="1">
              <a:spLocks noChangeArrowheads="1"/>
            </p:cNvSpPr>
            <p:nvPr/>
          </p:nvSpPr>
          <p:spPr bwMode="auto">
            <a:xfrm>
              <a:off x="1243" y="1334"/>
              <a:ext cx="58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b="1" dirty="0"/>
                <a:t>Implementation of controls</a:t>
              </a:r>
            </a:p>
          </p:txBody>
        </p:sp>
        <p:sp>
          <p:nvSpPr>
            <p:cNvPr id="24585" name="Text Box 9">
              <a:extLst>
                <a:ext uri="{FF2B5EF4-FFF2-40B4-BE49-F238E27FC236}">
                  <a16:creationId xmlns:a16="http://schemas.microsoft.com/office/drawing/2014/main" id="{556A27B0-FC20-8F4A-4C96-46515A62BA52}"/>
                </a:ext>
              </a:extLst>
            </p:cNvPr>
            <p:cNvSpPr txBox="1">
              <a:spLocks noChangeArrowheads="1"/>
            </p:cNvSpPr>
            <p:nvPr/>
          </p:nvSpPr>
          <p:spPr bwMode="auto">
            <a:xfrm>
              <a:off x="549" y="1276"/>
              <a:ext cx="58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Bef>
                  <a:spcPct val="50000"/>
                </a:spcBef>
              </a:pPr>
              <a:r>
                <a:rPr lang="en-US" altLang="zh-CN" b="1" dirty="0"/>
                <a:t>Measuring program effectiveness</a:t>
              </a:r>
            </a:p>
          </p:txBody>
        </p:sp>
        <p:sp>
          <p:nvSpPr>
            <p:cNvPr id="24586" name="Text Box 10">
              <a:extLst>
                <a:ext uri="{FF2B5EF4-FFF2-40B4-BE49-F238E27FC236}">
                  <a16:creationId xmlns:a16="http://schemas.microsoft.com/office/drawing/2014/main" id="{9926CA00-F54C-CC49-1551-930A3E94E9EE}"/>
                </a:ext>
              </a:extLst>
            </p:cNvPr>
            <p:cNvSpPr txBox="1">
              <a:spLocks noChangeArrowheads="1"/>
            </p:cNvSpPr>
            <p:nvPr/>
          </p:nvSpPr>
          <p:spPr bwMode="auto">
            <a:xfrm>
              <a:off x="1239" y="818"/>
              <a:ext cx="12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Bef>
                  <a:spcPct val="50000"/>
                </a:spcBef>
              </a:pPr>
              <a:r>
                <a:rPr lang="ro-RO" altLang="en-US" b="1"/>
                <a:t>2</a:t>
              </a:r>
              <a:endParaRPr lang="en-US" altLang="zh-CN" b="1"/>
            </a:p>
          </p:txBody>
        </p:sp>
        <p:sp>
          <p:nvSpPr>
            <p:cNvPr id="24587" name="Text Box 11">
              <a:extLst>
                <a:ext uri="{FF2B5EF4-FFF2-40B4-BE49-F238E27FC236}">
                  <a16:creationId xmlns:a16="http://schemas.microsoft.com/office/drawing/2014/main" id="{60034B93-C2CC-2270-F443-BA08D440718C}"/>
                </a:ext>
              </a:extLst>
            </p:cNvPr>
            <p:cNvSpPr txBox="1">
              <a:spLocks noChangeArrowheads="1"/>
            </p:cNvSpPr>
            <p:nvPr/>
          </p:nvSpPr>
          <p:spPr bwMode="auto">
            <a:xfrm>
              <a:off x="1239" y="1071"/>
              <a:ext cx="12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Bef>
                  <a:spcPct val="50000"/>
                </a:spcBef>
              </a:pPr>
              <a:r>
                <a:rPr lang="ro-RO" altLang="en-US" b="1"/>
                <a:t>3</a:t>
              </a:r>
              <a:endParaRPr lang="en-US" altLang="zh-CN" b="1"/>
            </a:p>
          </p:txBody>
        </p:sp>
        <p:sp>
          <p:nvSpPr>
            <p:cNvPr id="24588" name="Text Box 12">
              <a:extLst>
                <a:ext uri="{FF2B5EF4-FFF2-40B4-BE49-F238E27FC236}">
                  <a16:creationId xmlns:a16="http://schemas.microsoft.com/office/drawing/2014/main" id="{0F7E3E60-7E0B-1ABE-D717-58FEAB0D4249}"/>
                </a:ext>
              </a:extLst>
            </p:cNvPr>
            <p:cNvSpPr txBox="1">
              <a:spLocks noChangeArrowheads="1"/>
            </p:cNvSpPr>
            <p:nvPr/>
          </p:nvSpPr>
          <p:spPr bwMode="auto">
            <a:xfrm>
              <a:off x="915" y="1071"/>
              <a:ext cx="12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Bef>
                  <a:spcPct val="50000"/>
                </a:spcBef>
              </a:pPr>
              <a:r>
                <a:rPr lang="ro-RO" altLang="en-US" b="1" dirty="0"/>
                <a:t>4</a:t>
              </a:r>
              <a:endParaRPr lang="en-US" altLang="zh-CN" b="1" dirty="0"/>
            </a:p>
          </p:txBody>
        </p:sp>
        <p:sp>
          <p:nvSpPr>
            <p:cNvPr id="24589" name="Text Box 13">
              <a:extLst>
                <a:ext uri="{FF2B5EF4-FFF2-40B4-BE49-F238E27FC236}">
                  <a16:creationId xmlns:a16="http://schemas.microsoft.com/office/drawing/2014/main" id="{302EB1DF-F514-D160-9281-478356D95AA2}"/>
                </a:ext>
              </a:extLst>
            </p:cNvPr>
            <p:cNvSpPr txBox="1">
              <a:spLocks noChangeArrowheads="1"/>
            </p:cNvSpPr>
            <p:nvPr/>
          </p:nvSpPr>
          <p:spPr bwMode="auto">
            <a:xfrm>
              <a:off x="915" y="815"/>
              <a:ext cx="12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Bef>
                  <a:spcPct val="50000"/>
                </a:spcBef>
              </a:pPr>
              <a:r>
                <a:rPr lang="ro-RO" altLang="en-US" b="1"/>
                <a:t>1</a:t>
              </a:r>
              <a:endParaRPr lang="en-US" altLang="zh-CN" b="1"/>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7CBF9EE6-C58A-C7B8-1D5D-5D91F7CBB6C3}"/>
              </a:ext>
            </a:extLst>
          </p:cNvPr>
          <p:cNvSpPr>
            <a:spLocks noGrp="1" noChangeArrowheads="1"/>
          </p:cNvSpPr>
          <p:nvPr>
            <p:ph type="title"/>
          </p:nvPr>
        </p:nvSpPr>
        <p:spPr>
          <a:xfrm>
            <a:off x="2136776" y="228600"/>
            <a:ext cx="8228013" cy="990600"/>
          </a:xfrm>
        </p:spPr>
        <p:txBody>
          <a:bodyPr/>
          <a:lstStyle/>
          <a:p>
            <a:r>
              <a:rPr lang="en-GB" altLang="zh-CN" sz="2800" dirty="0"/>
              <a:t>METHODS OF RESPONSE TO INCIDENTS</a:t>
            </a:r>
            <a:endParaRPr lang="en-US" altLang="zh-CN" sz="2800" dirty="0"/>
          </a:p>
        </p:txBody>
      </p:sp>
      <p:sp>
        <p:nvSpPr>
          <p:cNvPr id="25603" name="Slide Number Placeholder 5">
            <a:extLst>
              <a:ext uri="{FF2B5EF4-FFF2-40B4-BE49-F238E27FC236}">
                <a16:creationId xmlns:a16="http://schemas.microsoft.com/office/drawing/2014/main" id="{910065F9-BBB7-B2BF-DCA6-4FCE67D8A20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312712C8-C403-4232-92F5-53D83CDA33C3}" type="slidenum">
              <a:rPr lang="en-US" altLang="zh-CN" sz="1200">
                <a:solidFill>
                  <a:srgbClr val="FFFFFF"/>
                </a:solidFill>
              </a:rPr>
              <a:pPr algn="ctr">
                <a:lnSpc>
                  <a:spcPct val="80000"/>
                </a:lnSpc>
              </a:pPr>
              <a:t>22</a:t>
            </a:fld>
            <a:endParaRPr lang="en-US" altLang="zh-CN" sz="1200">
              <a:solidFill>
                <a:srgbClr val="FFFFFF"/>
              </a:solidFill>
            </a:endParaRPr>
          </a:p>
        </p:txBody>
      </p:sp>
      <p:pic>
        <p:nvPicPr>
          <p:cNvPr id="25604" name="table">
            <a:extLst>
              <a:ext uri="{FF2B5EF4-FFF2-40B4-BE49-F238E27FC236}">
                <a16:creationId xmlns:a16="http://schemas.microsoft.com/office/drawing/2014/main" id="{5AA331E1-9818-20A6-639C-A34A549D5B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219200"/>
            <a:ext cx="77073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9A478A-364F-F0E7-22E1-4C7C0AEA449E}"/>
              </a:ext>
            </a:extLst>
          </p:cNvPr>
          <p:cNvSpPr>
            <a:spLocks noGrp="1"/>
          </p:cNvSpPr>
          <p:nvPr>
            <p:ph type="title"/>
          </p:nvPr>
        </p:nvSpPr>
        <p:spPr>
          <a:xfrm>
            <a:off x="762000" y="779915"/>
            <a:ext cx="3908996" cy="5337050"/>
          </a:xfrm>
        </p:spPr>
        <p:txBody>
          <a:bodyPr anchor="ctr">
            <a:normAutofit/>
          </a:bodyPr>
          <a:lstStyle/>
          <a:p>
            <a:r>
              <a:rPr lang="en-GB" altLang="zh-CN"/>
              <a:t>METHODS OF RESPONSE TO INCIDENTS</a:t>
            </a:r>
            <a:endParaRPr lang="en-GB"/>
          </a:p>
        </p:txBody>
      </p:sp>
      <p:graphicFrame>
        <p:nvGraphicFramePr>
          <p:cNvPr id="5" name="Content Placeholder 2">
            <a:extLst>
              <a:ext uri="{FF2B5EF4-FFF2-40B4-BE49-F238E27FC236}">
                <a16:creationId xmlns:a16="http://schemas.microsoft.com/office/drawing/2014/main" id="{0D90F012-A991-05B8-63D0-B629B8739295}"/>
              </a:ext>
            </a:extLst>
          </p:cNvPr>
          <p:cNvGraphicFramePr>
            <a:graphicFrameLocks noGrp="1"/>
          </p:cNvGraphicFramePr>
          <p:nvPr>
            <p:ph idx="1"/>
            <p:extLst>
              <p:ext uri="{D42A27DB-BD31-4B8C-83A1-F6EECF244321}">
                <p14:modId xmlns:p14="http://schemas.microsoft.com/office/powerpoint/2010/main" val="83115103"/>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213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16E73A24-72AA-EE41-F502-A52522ED15C0}"/>
              </a:ext>
            </a:extLst>
          </p:cNvPr>
          <p:cNvSpPr>
            <a:spLocks noGrp="1" noChangeArrowheads="1"/>
          </p:cNvSpPr>
          <p:nvPr>
            <p:ph type="title"/>
          </p:nvPr>
        </p:nvSpPr>
        <p:spPr>
          <a:xfrm>
            <a:off x="2136776" y="228600"/>
            <a:ext cx="6513513" cy="990600"/>
          </a:xfrm>
        </p:spPr>
        <p:txBody>
          <a:bodyPr/>
          <a:lstStyle/>
          <a:p>
            <a:r>
              <a:rPr lang="en-GB" altLang="zh-CN" sz="2800" dirty="0"/>
              <a:t>HOW MUCH DO WE INVEST IN SECURITY?</a:t>
            </a:r>
            <a:endParaRPr lang="en-US" altLang="zh-CN" sz="2800" dirty="0"/>
          </a:p>
        </p:txBody>
      </p:sp>
      <p:sp>
        <p:nvSpPr>
          <p:cNvPr id="27651" name="Slide Number Placeholder 5">
            <a:extLst>
              <a:ext uri="{FF2B5EF4-FFF2-40B4-BE49-F238E27FC236}">
                <a16:creationId xmlns:a16="http://schemas.microsoft.com/office/drawing/2014/main" id="{6ED2C909-7257-FBF0-7A9B-829D97D416D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8FDC1B71-31DF-4FA8-B628-8A3DFED046F5}" type="slidenum">
              <a:rPr lang="en-US" altLang="zh-CN" sz="1200">
                <a:solidFill>
                  <a:srgbClr val="FFFFFF"/>
                </a:solidFill>
              </a:rPr>
              <a:pPr algn="ctr">
                <a:lnSpc>
                  <a:spcPct val="80000"/>
                </a:lnSpc>
              </a:pPr>
              <a:t>24</a:t>
            </a:fld>
            <a:endParaRPr lang="en-US" altLang="zh-CN" sz="1200">
              <a:solidFill>
                <a:srgbClr val="FFFFFF"/>
              </a:solidFill>
            </a:endParaRPr>
          </a:p>
        </p:txBody>
      </p:sp>
      <p:grpSp>
        <p:nvGrpSpPr>
          <p:cNvPr id="27652" name="Group 8">
            <a:extLst>
              <a:ext uri="{FF2B5EF4-FFF2-40B4-BE49-F238E27FC236}">
                <a16:creationId xmlns:a16="http://schemas.microsoft.com/office/drawing/2014/main" id="{A259AB53-D4D1-28CE-4B4F-357613D87F9D}"/>
              </a:ext>
            </a:extLst>
          </p:cNvPr>
          <p:cNvGrpSpPr>
            <a:grpSpLocks/>
          </p:cNvGrpSpPr>
          <p:nvPr/>
        </p:nvGrpSpPr>
        <p:grpSpPr bwMode="auto">
          <a:xfrm>
            <a:off x="3686176" y="1676400"/>
            <a:ext cx="6518275" cy="4572000"/>
            <a:chOff x="1728" y="2304"/>
            <a:chExt cx="8803" cy="8123"/>
          </a:xfrm>
        </p:grpSpPr>
        <p:sp>
          <p:nvSpPr>
            <p:cNvPr id="27653" name="Text Box 4">
              <a:extLst>
                <a:ext uri="{FF2B5EF4-FFF2-40B4-BE49-F238E27FC236}">
                  <a16:creationId xmlns:a16="http://schemas.microsoft.com/office/drawing/2014/main" id="{CA4B0598-141A-1005-D679-54595441500C}"/>
                </a:ext>
              </a:extLst>
            </p:cNvPr>
            <p:cNvSpPr txBox="1">
              <a:spLocks noChangeArrowheads="1"/>
            </p:cNvSpPr>
            <p:nvPr/>
          </p:nvSpPr>
          <p:spPr bwMode="auto">
            <a:xfrm>
              <a:off x="2811" y="9467"/>
              <a:ext cx="557" cy="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10</a:t>
              </a:r>
              <a:endParaRPr lang="en-US" altLang="zh-CN">
                <a:solidFill>
                  <a:srgbClr val="000000"/>
                </a:solidFill>
              </a:endParaRPr>
            </a:p>
          </p:txBody>
        </p:sp>
        <p:sp>
          <p:nvSpPr>
            <p:cNvPr id="27654" name="Text Box 5">
              <a:extLst>
                <a:ext uri="{FF2B5EF4-FFF2-40B4-BE49-F238E27FC236}">
                  <a16:creationId xmlns:a16="http://schemas.microsoft.com/office/drawing/2014/main" id="{041AAC31-0D59-63AC-C670-DF099EF9D901}"/>
                </a:ext>
              </a:extLst>
            </p:cNvPr>
            <p:cNvSpPr txBox="1">
              <a:spLocks noChangeArrowheads="1"/>
            </p:cNvSpPr>
            <p:nvPr/>
          </p:nvSpPr>
          <p:spPr bwMode="auto">
            <a:xfrm>
              <a:off x="3563" y="9467"/>
              <a:ext cx="578"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20</a:t>
              </a:r>
              <a:endParaRPr lang="en-US" altLang="zh-CN">
                <a:solidFill>
                  <a:srgbClr val="000000"/>
                </a:solidFill>
              </a:endParaRPr>
            </a:p>
          </p:txBody>
        </p:sp>
        <p:sp>
          <p:nvSpPr>
            <p:cNvPr id="27655" name="Text Box 6">
              <a:extLst>
                <a:ext uri="{FF2B5EF4-FFF2-40B4-BE49-F238E27FC236}">
                  <a16:creationId xmlns:a16="http://schemas.microsoft.com/office/drawing/2014/main" id="{C6E9DFE2-03EC-A638-5385-A07E450135CC}"/>
                </a:ext>
              </a:extLst>
            </p:cNvPr>
            <p:cNvSpPr txBox="1">
              <a:spLocks noChangeArrowheads="1"/>
            </p:cNvSpPr>
            <p:nvPr/>
          </p:nvSpPr>
          <p:spPr bwMode="auto">
            <a:xfrm>
              <a:off x="4321" y="9467"/>
              <a:ext cx="592"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30</a:t>
              </a:r>
              <a:endParaRPr lang="en-US" altLang="zh-CN">
                <a:solidFill>
                  <a:srgbClr val="000000"/>
                </a:solidFill>
              </a:endParaRPr>
            </a:p>
          </p:txBody>
        </p:sp>
        <p:sp>
          <p:nvSpPr>
            <p:cNvPr id="27656" name="Text Box 7">
              <a:extLst>
                <a:ext uri="{FF2B5EF4-FFF2-40B4-BE49-F238E27FC236}">
                  <a16:creationId xmlns:a16="http://schemas.microsoft.com/office/drawing/2014/main" id="{5482D017-BDB2-B8DA-93E1-CF5B5C14C35E}"/>
                </a:ext>
              </a:extLst>
            </p:cNvPr>
            <p:cNvSpPr txBox="1">
              <a:spLocks noChangeArrowheads="1"/>
            </p:cNvSpPr>
            <p:nvPr/>
          </p:nvSpPr>
          <p:spPr bwMode="auto">
            <a:xfrm>
              <a:off x="5093" y="9467"/>
              <a:ext cx="518"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40</a:t>
              </a:r>
              <a:endParaRPr lang="en-US" altLang="zh-CN">
                <a:solidFill>
                  <a:srgbClr val="000000"/>
                </a:solidFill>
              </a:endParaRPr>
            </a:p>
          </p:txBody>
        </p:sp>
        <p:sp>
          <p:nvSpPr>
            <p:cNvPr id="27657" name="Text Box 8">
              <a:extLst>
                <a:ext uri="{FF2B5EF4-FFF2-40B4-BE49-F238E27FC236}">
                  <a16:creationId xmlns:a16="http://schemas.microsoft.com/office/drawing/2014/main" id="{6362DF39-F50E-476A-2AFD-6CA9A35AE996}"/>
                </a:ext>
              </a:extLst>
            </p:cNvPr>
            <p:cNvSpPr txBox="1">
              <a:spLocks noChangeArrowheads="1"/>
            </p:cNvSpPr>
            <p:nvPr/>
          </p:nvSpPr>
          <p:spPr bwMode="auto">
            <a:xfrm>
              <a:off x="5848" y="9467"/>
              <a:ext cx="610"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50</a:t>
              </a:r>
              <a:endParaRPr lang="en-US" altLang="zh-CN">
                <a:solidFill>
                  <a:srgbClr val="000000"/>
                </a:solidFill>
              </a:endParaRPr>
            </a:p>
          </p:txBody>
        </p:sp>
        <p:sp>
          <p:nvSpPr>
            <p:cNvPr id="27658" name="Text Box 9">
              <a:extLst>
                <a:ext uri="{FF2B5EF4-FFF2-40B4-BE49-F238E27FC236}">
                  <a16:creationId xmlns:a16="http://schemas.microsoft.com/office/drawing/2014/main" id="{C9D170ED-9C7E-4F63-E60E-E3C249750345}"/>
                </a:ext>
              </a:extLst>
            </p:cNvPr>
            <p:cNvSpPr txBox="1">
              <a:spLocks noChangeArrowheads="1"/>
            </p:cNvSpPr>
            <p:nvPr/>
          </p:nvSpPr>
          <p:spPr bwMode="auto">
            <a:xfrm>
              <a:off x="6584" y="9467"/>
              <a:ext cx="601"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60</a:t>
              </a:r>
              <a:endParaRPr lang="en-US" altLang="zh-CN">
                <a:solidFill>
                  <a:srgbClr val="000000"/>
                </a:solidFill>
              </a:endParaRPr>
            </a:p>
          </p:txBody>
        </p:sp>
        <p:sp>
          <p:nvSpPr>
            <p:cNvPr id="27659" name="Text Box 10">
              <a:extLst>
                <a:ext uri="{FF2B5EF4-FFF2-40B4-BE49-F238E27FC236}">
                  <a16:creationId xmlns:a16="http://schemas.microsoft.com/office/drawing/2014/main" id="{C03D7290-E607-8451-15DB-B3CF27D6D138}"/>
                </a:ext>
              </a:extLst>
            </p:cNvPr>
            <p:cNvSpPr txBox="1">
              <a:spLocks noChangeArrowheads="1"/>
            </p:cNvSpPr>
            <p:nvPr/>
          </p:nvSpPr>
          <p:spPr bwMode="auto">
            <a:xfrm>
              <a:off x="7357" y="9467"/>
              <a:ext cx="571"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70</a:t>
              </a:r>
              <a:endParaRPr lang="en-US" altLang="zh-CN">
                <a:solidFill>
                  <a:srgbClr val="000000"/>
                </a:solidFill>
              </a:endParaRPr>
            </a:p>
          </p:txBody>
        </p:sp>
        <p:sp>
          <p:nvSpPr>
            <p:cNvPr id="27660" name="Text Box 11">
              <a:extLst>
                <a:ext uri="{FF2B5EF4-FFF2-40B4-BE49-F238E27FC236}">
                  <a16:creationId xmlns:a16="http://schemas.microsoft.com/office/drawing/2014/main" id="{B0928C22-977D-C29B-FDA5-D4FADAB49D5E}"/>
                </a:ext>
              </a:extLst>
            </p:cNvPr>
            <p:cNvSpPr txBox="1">
              <a:spLocks noChangeArrowheads="1"/>
            </p:cNvSpPr>
            <p:nvPr/>
          </p:nvSpPr>
          <p:spPr bwMode="auto">
            <a:xfrm>
              <a:off x="8212" y="9427"/>
              <a:ext cx="571"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400" b="1">
                  <a:solidFill>
                    <a:srgbClr val="000000"/>
                  </a:solidFill>
                </a:rPr>
                <a:t>80</a:t>
              </a:r>
            </a:p>
          </p:txBody>
        </p:sp>
        <p:sp>
          <p:nvSpPr>
            <p:cNvPr id="27661" name="Text Box 12">
              <a:extLst>
                <a:ext uri="{FF2B5EF4-FFF2-40B4-BE49-F238E27FC236}">
                  <a16:creationId xmlns:a16="http://schemas.microsoft.com/office/drawing/2014/main" id="{4FC751C6-4BEC-989D-EF43-E7E50D62C858}"/>
                </a:ext>
              </a:extLst>
            </p:cNvPr>
            <p:cNvSpPr txBox="1">
              <a:spLocks noChangeArrowheads="1"/>
            </p:cNvSpPr>
            <p:nvPr/>
          </p:nvSpPr>
          <p:spPr bwMode="auto">
            <a:xfrm>
              <a:off x="8871" y="9467"/>
              <a:ext cx="572"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90</a:t>
              </a:r>
              <a:endParaRPr lang="en-US" altLang="zh-CN">
                <a:solidFill>
                  <a:srgbClr val="000000"/>
                </a:solidFill>
              </a:endParaRPr>
            </a:p>
          </p:txBody>
        </p:sp>
        <p:sp>
          <p:nvSpPr>
            <p:cNvPr id="27662" name="Text Box 13">
              <a:extLst>
                <a:ext uri="{FF2B5EF4-FFF2-40B4-BE49-F238E27FC236}">
                  <a16:creationId xmlns:a16="http://schemas.microsoft.com/office/drawing/2014/main" id="{627DC4CF-E887-7D9D-9D34-10F15F9652B5}"/>
                </a:ext>
              </a:extLst>
            </p:cNvPr>
            <p:cNvSpPr txBox="1">
              <a:spLocks noChangeArrowheads="1"/>
            </p:cNvSpPr>
            <p:nvPr/>
          </p:nvSpPr>
          <p:spPr bwMode="auto">
            <a:xfrm>
              <a:off x="9554" y="9467"/>
              <a:ext cx="701"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100</a:t>
              </a:r>
              <a:endParaRPr lang="en-US" altLang="zh-CN">
                <a:solidFill>
                  <a:srgbClr val="000000"/>
                </a:solidFill>
              </a:endParaRPr>
            </a:p>
          </p:txBody>
        </p:sp>
        <p:sp>
          <p:nvSpPr>
            <p:cNvPr id="27663" name="Line 16">
              <a:extLst>
                <a:ext uri="{FF2B5EF4-FFF2-40B4-BE49-F238E27FC236}">
                  <a16:creationId xmlns:a16="http://schemas.microsoft.com/office/drawing/2014/main" id="{FA824F92-521A-384B-F2C4-574EAA1CC250}"/>
                </a:ext>
              </a:extLst>
            </p:cNvPr>
            <p:cNvSpPr>
              <a:spLocks noChangeShapeType="1"/>
            </p:cNvSpPr>
            <p:nvPr/>
          </p:nvSpPr>
          <p:spPr bwMode="auto">
            <a:xfrm>
              <a:off x="2551" y="9427"/>
              <a:ext cx="7980" cy="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27664" name="Group 20">
              <a:extLst>
                <a:ext uri="{FF2B5EF4-FFF2-40B4-BE49-F238E27FC236}">
                  <a16:creationId xmlns:a16="http://schemas.microsoft.com/office/drawing/2014/main" id="{836E1B2D-79B6-F031-C26C-345CD4E5DA6B}"/>
                </a:ext>
              </a:extLst>
            </p:cNvPr>
            <p:cNvGrpSpPr>
              <a:grpSpLocks/>
            </p:cNvGrpSpPr>
            <p:nvPr/>
          </p:nvGrpSpPr>
          <p:grpSpPr bwMode="auto">
            <a:xfrm>
              <a:off x="1728" y="2931"/>
              <a:ext cx="743" cy="6026"/>
              <a:chOff x="2742" y="1144"/>
              <a:chExt cx="743" cy="6026"/>
            </a:xfrm>
          </p:grpSpPr>
          <p:sp>
            <p:nvSpPr>
              <p:cNvPr id="27665" name="Text Box 29">
                <a:extLst>
                  <a:ext uri="{FF2B5EF4-FFF2-40B4-BE49-F238E27FC236}">
                    <a16:creationId xmlns:a16="http://schemas.microsoft.com/office/drawing/2014/main" id="{75354C45-8DF3-4518-29D0-A58D48C3FEAF}"/>
                  </a:ext>
                </a:extLst>
              </p:cNvPr>
              <p:cNvSpPr txBox="1">
                <a:spLocks noChangeArrowheads="1"/>
              </p:cNvSpPr>
              <p:nvPr/>
            </p:nvSpPr>
            <p:spPr bwMode="auto">
              <a:xfrm>
                <a:off x="2847" y="6755"/>
                <a:ext cx="638" cy="41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10</a:t>
                </a:r>
                <a:endParaRPr lang="en-US" altLang="zh-CN">
                  <a:solidFill>
                    <a:srgbClr val="000000"/>
                  </a:solidFill>
                </a:endParaRPr>
              </a:p>
            </p:txBody>
          </p:sp>
          <p:sp>
            <p:nvSpPr>
              <p:cNvPr id="27666" name="Text Box 30">
                <a:extLst>
                  <a:ext uri="{FF2B5EF4-FFF2-40B4-BE49-F238E27FC236}">
                    <a16:creationId xmlns:a16="http://schemas.microsoft.com/office/drawing/2014/main" id="{6F84EECF-FAA3-54B3-0C7C-6E63DB1502FD}"/>
                  </a:ext>
                </a:extLst>
              </p:cNvPr>
              <p:cNvSpPr txBox="1">
                <a:spLocks noChangeArrowheads="1"/>
              </p:cNvSpPr>
              <p:nvPr/>
            </p:nvSpPr>
            <p:spPr bwMode="auto">
              <a:xfrm>
                <a:off x="2847" y="6113"/>
                <a:ext cx="638" cy="4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400" b="1">
                    <a:solidFill>
                      <a:srgbClr val="000000"/>
                    </a:solidFill>
                  </a:rPr>
                  <a:t>20</a:t>
                </a:r>
              </a:p>
            </p:txBody>
          </p:sp>
          <p:sp>
            <p:nvSpPr>
              <p:cNvPr id="27667" name="Text Box 31">
                <a:extLst>
                  <a:ext uri="{FF2B5EF4-FFF2-40B4-BE49-F238E27FC236}">
                    <a16:creationId xmlns:a16="http://schemas.microsoft.com/office/drawing/2014/main" id="{88F17BB0-A39B-BFBD-94E7-B32310A85721}"/>
                  </a:ext>
                </a:extLst>
              </p:cNvPr>
              <p:cNvSpPr txBox="1">
                <a:spLocks noChangeArrowheads="1"/>
              </p:cNvSpPr>
              <p:nvPr/>
            </p:nvSpPr>
            <p:spPr bwMode="auto">
              <a:xfrm>
                <a:off x="2847" y="5486"/>
                <a:ext cx="638" cy="5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30</a:t>
                </a:r>
                <a:endParaRPr lang="en-US" altLang="zh-CN">
                  <a:solidFill>
                    <a:srgbClr val="000000"/>
                  </a:solidFill>
                </a:endParaRPr>
              </a:p>
            </p:txBody>
          </p:sp>
          <p:sp>
            <p:nvSpPr>
              <p:cNvPr id="27668" name="Text Box 32">
                <a:extLst>
                  <a:ext uri="{FF2B5EF4-FFF2-40B4-BE49-F238E27FC236}">
                    <a16:creationId xmlns:a16="http://schemas.microsoft.com/office/drawing/2014/main" id="{B32ED7BA-B1AF-5FD6-FEE1-124A404513BA}"/>
                  </a:ext>
                </a:extLst>
              </p:cNvPr>
              <p:cNvSpPr txBox="1">
                <a:spLocks noChangeArrowheads="1"/>
              </p:cNvSpPr>
              <p:nvPr/>
            </p:nvSpPr>
            <p:spPr bwMode="auto">
              <a:xfrm>
                <a:off x="2847" y="4844"/>
                <a:ext cx="638" cy="4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40</a:t>
                </a:r>
                <a:endParaRPr lang="en-US" altLang="zh-CN">
                  <a:solidFill>
                    <a:srgbClr val="000000"/>
                  </a:solidFill>
                </a:endParaRPr>
              </a:p>
            </p:txBody>
          </p:sp>
          <p:sp>
            <p:nvSpPr>
              <p:cNvPr id="27669" name="Text Box 33">
                <a:extLst>
                  <a:ext uri="{FF2B5EF4-FFF2-40B4-BE49-F238E27FC236}">
                    <a16:creationId xmlns:a16="http://schemas.microsoft.com/office/drawing/2014/main" id="{EA29E9D2-4381-F2D2-C9C4-A035974DA757}"/>
                  </a:ext>
                </a:extLst>
              </p:cNvPr>
              <p:cNvSpPr txBox="1">
                <a:spLocks noChangeArrowheads="1"/>
              </p:cNvSpPr>
              <p:nvPr/>
            </p:nvSpPr>
            <p:spPr bwMode="auto">
              <a:xfrm>
                <a:off x="2847" y="4248"/>
                <a:ext cx="638" cy="4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50</a:t>
                </a:r>
                <a:endParaRPr lang="en-US" altLang="zh-CN">
                  <a:solidFill>
                    <a:srgbClr val="000000"/>
                  </a:solidFill>
                </a:endParaRPr>
              </a:p>
            </p:txBody>
          </p:sp>
          <p:sp>
            <p:nvSpPr>
              <p:cNvPr id="27670" name="Text Box 34">
                <a:extLst>
                  <a:ext uri="{FF2B5EF4-FFF2-40B4-BE49-F238E27FC236}">
                    <a16:creationId xmlns:a16="http://schemas.microsoft.com/office/drawing/2014/main" id="{821A1440-AB85-8EA1-E9B6-0B65E1C54C57}"/>
                  </a:ext>
                </a:extLst>
              </p:cNvPr>
              <p:cNvSpPr txBox="1">
                <a:spLocks noChangeArrowheads="1"/>
              </p:cNvSpPr>
              <p:nvPr/>
            </p:nvSpPr>
            <p:spPr bwMode="auto">
              <a:xfrm>
                <a:off x="2847" y="3621"/>
                <a:ext cx="638" cy="3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60</a:t>
                </a:r>
                <a:endParaRPr lang="en-US" altLang="zh-CN">
                  <a:solidFill>
                    <a:srgbClr val="000000"/>
                  </a:solidFill>
                </a:endParaRPr>
              </a:p>
            </p:txBody>
          </p:sp>
          <p:sp>
            <p:nvSpPr>
              <p:cNvPr id="27671" name="Text Box 35">
                <a:extLst>
                  <a:ext uri="{FF2B5EF4-FFF2-40B4-BE49-F238E27FC236}">
                    <a16:creationId xmlns:a16="http://schemas.microsoft.com/office/drawing/2014/main" id="{A5AC687B-73DE-812B-61CF-7F2A43967F57}"/>
                  </a:ext>
                </a:extLst>
              </p:cNvPr>
              <p:cNvSpPr txBox="1">
                <a:spLocks noChangeArrowheads="1"/>
              </p:cNvSpPr>
              <p:nvPr/>
            </p:nvSpPr>
            <p:spPr bwMode="auto">
              <a:xfrm>
                <a:off x="2847" y="2964"/>
                <a:ext cx="638"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70</a:t>
                </a:r>
                <a:endParaRPr lang="en-US" altLang="zh-CN">
                  <a:solidFill>
                    <a:srgbClr val="000000"/>
                  </a:solidFill>
                </a:endParaRPr>
              </a:p>
            </p:txBody>
          </p:sp>
          <p:sp>
            <p:nvSpPr>
              <p:cNvPr id="27672" name="Text Box 36">
                <a:extLst>
                  <a:ext uri="{FF2B5EF4-FFF2-40B4-BE49-F238E27FC236}">
                    <a16:creationId xmlns:a16="http://schemas.microsoft.com/office/drawing/2014/main" id="{6FF86AC2-5677-16C6-C7A1-39BE769CC9C8}"/>
                  </a:ext>
                </a:extLst>
              </p:cNvPr>
              <p:cNvSpPr txBox="1">
                <a:spLocks noChangeArrowheads="1"/>
              </p:cNvSpPr>
              <p:nvPr/>
            </p:nvSpPr>
            <p:spPr bwMode="auto">
              <a:xfrm>
                <a:off x="2847" y="2367"/>
                <a:ext cx="638" cy="48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80</a:t>
                </a:r>
                <a:endParaRPr lang="en-US" altLang="zh-CN">
                  <a:solidFill>
                    <a:srgbClr val="000000"/>
                  </a:solidFill>
                </a:endParaRPr>
              </a:p>
            </p:txBody>
          </p:sp>
          <p:sp>
            <p:nvSpPr>
              <p:cNvPr id="27673" name="Text Box 37">
                <a:extLst>
                  <a:ext uri="{FF2B5EF4-FFF2-40B4-BE49-F238E27FC236}">
                    <a16:creationId xmlns:a16="http://schemas.microsoft.com/office/drawing/2014/main" id="{15ABBE72-9AB0-7AFA-98F7-B176BFF3C757}"/>
                  </a:ext>
                </a:extLst>
              </p:cNvPr>
              <p:cNvSpPr txBox="1">
                <a:spLocks noChangeArrowheads="1"/>
              </p:cNvSpPr>
              <p:nvPr/>
            </p:nvSpPr>
            <p:spPr bwMode="auto">
              <a:xfrm>
                <a:off x="2847" y="1743"/>
                <a:ext cx="494" cy="38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90</a:t>
                </a:r>
                <a:endParaRPr lang="en-US" altLang="zh-CN">
                  <a:solidFill>
                    <a:srgbClr val="000000"/>
                  </a:solidFill>
                </a:endParaRPr>
              </a:p>
            </p:txBody>
          </p:sp>
          <p:sp>
            <p:nvSpPr>
              <p:cNvPr id="27674" name="Text Box 38">
                <a:extLst>
                  <a:ext uri="{FF2B5EF4-FFF2-40B4-BE49-F238E27FC236}">
                    <a16:creationId xmlns:a16="http://schemas.microsoft.com/office/drawing/2014/main" id="{A07630EE-C7FB-45F9-7FC0-9407BA4919D5}"/>
                  </a:ext>
                </a:extLst>
              </p:cNvPr>
              <p:cNvSpPr txBox="1">
                <a:spLocks noChangeArrowheads="1"/>
              </p:cNvSpPr>
              <p:nvPr/>
            </p:nvSpPr>
            <p:spPr bwMode="auto">
              <a:xfrm>
                <a:off x="2742" y="1144"/>
                <a:ext cx="638" cy="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000">
                    <a:solidFill>
                      <a:srgbClr val="000000"/>
                    </a:solidFill>
                  </a:rPr>
                  <a:t>100</a:t>
                </a:r>
              </a:p>
            </p:txBody>
          </p:sp>
        </p:grpSp>
        <p:grpSp>
          <p:nvGrpSpPr>
            <p:cNvPr id="27675" name="Group 21">
              <a:extLst>
                <a:ext uri="{FF2B5EF4-FFF2-40B4-BE49-F238E27FC236}">
                  <a16:creationId xmlns:a16="http://schemas.microsoft.com/office/drawing/2014/main" id="{50008461-96CA-EDE1-F0FF-B1ECE42B7203}"/>
                </a:ext>
              </a:extLst>
            </p:cNvPr>
            <p:cNvGrpSpPr>
              <a:grpSpLocks/>
            </p:cNvGrpSpPr>
            <p:nvPr/>
          </p:nvGrpSpPr>
          <p:grpSpPr bwMode="auto">
            <a:xfrm>
              <a:off x="2336" y="2304"/>
              <a:ext cx="7657" cy="7051"/>
              <a:chOff x="3230" y="517"/>
              <a:chExt cx="7657" cy="7051"/>
            </a:xfrm>
          </p:grpSpPr>
          <p:sp>
            <p:nvSpPr>
              <p:cNvPr id="27676" name="Line 40">
                <a:extLst>
                  <a:ext uri="{FF2B5EF4-FFF2-40B4-BE49-F238E27FC236}">
                    <a16:creationId xmlns:a16="http://schemas.microsoft.com/office/drawing/2014/main" id="{6DD41224-F2C6-20E2-F70F-77851F9DFE98}"/>
                  </a:ext>
                </a:extLst>
              </p:cNvPr>
              <p:cNvSpPr>
                <a:spLocks noChangeShapeType="1"/>
              </p:cNvSpPr>
              <p:nvPr/>
            </p:nvSpPr>
            <p:spPr bwMode="auto">
              <a:xfrm flipH="1">
                <a:off x="3390" y="674"/>
                <a:ext cx="0" cy="6894"/>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GB"/>
              </a:p>
            </p:txBody>
          </p:sp>
          <p:grpSp>
            <p:nvGrpSpPr>
              <p:cNvPr id="27677" name="Group 28">
                <a:extLst>
                  <a:ext uri="{FF2B5EF4-FFF2-40B4-BE49-F238E27FC236}">
                    <a16:creationId xmlns:a16="http://schemas.microsoft.com/office/drawing/2014/main" id="{7BD57A20-D083-C974-DB6B-C423D2CA587D}"/>
                  </a:ext>
                </a:extLst>
              </p:cNvPr>
              <p:cNvGrpSpPr>
                <a:grpSpLocks/>
              </p:cNvGrpSpPr>
              <p:nvPr/>
            </p:nvGrpSpPr>
            <p:grpSpPr bwMode="auto">
              <a:xfrm>
                <a:off x="3230" y="1301"/>
                <a:ext cx="319" cy="5641"/>
                <a:chOff x="3230" y="1301"/>
                <a:chExt cx="319" cy="5641"/>
              </a:xfrm>
            </p:grpSpPr>
            <p:sp>
              <p:nvSpPr>
                <p:cNvPr id="27678" name="Line 42">
                  <a:extLst>
                    <a:ext uri="{FF2B5EF4-FFF2-40B4-BE49-F238E27FC236}">
                      <a16:creationId xmlns:a16="http://schemas.microsoft.com/office/drawing/2014/main" id="{F680B2DE-7E1D-9821-6FFD-116635E57525}"/>
                    </a:ext>
                  </a:extLst>
                </p:cNvPr>
                <p:cNvSpPr>
                  <a:spLocks noChangeShapeType="1"/>
                </p:cNvSpPr>
                <p:nvPr/>
              </p:nvSpPr>
              <p:spPr bwMode="auto">
                <a:xfrm>
                  <a:off x="3230" y="5688"/>
                  <a:ext cx="3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79" name="Line 43">
                  <a:extLst>
                    <a:ext uri="{FF2B5EF4-FFF2-40B4-BE49-F238E27FC236}">
                      <a16:creationId xmlns:a16="http://schemas.microsoft.com/office/drawing/2014/main" id="{DF14B803-211D-3311-7680-09606A065E75}"/>
                    </a:ext>
                  </a:extLst>
                </p:cNvPr>
                <p:cNvSpPr>
                  <a:spLocks noChangeShapeType="1"/>
                </p:cNvSpPr>
                <p:nvPr/>
              </p:nvSpPr>
              <p:spPr bwMode="auto">
                <a:xfrm>
                  <a:off x="3230" y="6315"/>
                  <a:ext cx="3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0" name="Line 44">
                  <a:extLst>
                    <a:ext uri="{FF2B5EF4-FFF2-40B4-BE49-F238E27FC236}">
                      <a16:creationId xmlns:a16="http://schemas.microsoft.com/office/drawing/2014/main" id="{B9347F4F-77A3-E20A-A739-27663C268628}"/>
                    </a:ext>
                  </a:extLst>
                </p:cNvPr>
                <p:cNvSpPr>
                  <a:spLocks noChangeShapeType="1"/>
                </p:cNvSpPr>
                <p:nvPr/>
              </p:nvSpPr>
              <p:spPr bwMode="auto">
                <a:xfrm>
                  <a:off x="3230" y="6941"/>
                  <a:ext cx="3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1" name="Line 45">
                  <a:extLst>
                    <a:ext uri="{FF2B5EF4-FFF2-40B4-BE49-F238E27FC236}">
                      <a16:creationId xmlns:a16="http://schemas.microsoft.com/office/drawing/2014/main" id="{C07DA4BA-F0F8-B923-25FC-82C55F062BC4}"/>
                    </a:ext>
                  </a:extLst>
                </p:cNvPr>
                <p:cNvSpPr>
                  <a:spLocks noChangeShapeType="1"/>
                </p:cNvSpPr>
                <p:nvPr/>
              </p:nvSpPr>
              <p:spPr bwMode="auto">
                <a:xfrm>
                  <a:off x="3230" y="5061"/>
                  <a:ext cx="3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2" name="Line 46">
                  <a:extLst>
                    <a:ext uri="{FF2B5EF4-FFF2-40B4-BE49-F238E27FC236}">
                      <a16:creationId xmlns:a16="http://schemas.microsoft.com/office/drawing/2014/main" id="{DEAEC4BC-1F36-0818-8C97-5914A07B4948}"/>
                    </a:ext>
                  </a:extLst>
                </p:cNvPr>
                <p:cNvSpPr>
                  <a:spLocks noChangeShapeType="1"/>
                </p:cNvSpPr>
                <p:nvPr/>
              </p:nvSpPr>
              <p:spPr bwMode="auto">
                <a:xfrm>
                  <a:off x="3230" y="4434"/>
                  <a:ext cx="3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3" name="Line 47">
                  <a:extLst>
                    <a:ext uri="{FF2B5EF4-FFF2-40B4-BE49-F238E27FC236}">
                      <a16:creationId xmlns:a16="http://schemas.microsoft.com/office/drawing/2014/main" id="{94A39EE0-9712-108B-8284-F2A1A45873A1}"/>
                    </a:ext>
                  </a:extLst>
                </p:cNvPr>
                <p:cNvSpPr>
                  <a:spLocks noChangeShapeType="1"/>
                </p:cNvSpPr>
                <p:nvPr/>
              </p:nvSpPr>
              <p:spPr bwMode="auto">
                <a:xfrm>
                  <a:off x="3230" y="3808"/>
                  <a:ext cx="3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4" name="Line 48">
                  <a:extLst>
                    <a:ext uri="{FF2B5EF4-FFF2-40B4-BE49-F238E27FC236}">
                      <a16:creationId xmlns:a16="http://schemas.microsoft.com/office/drawing/2014/main" id="{309F9700-6EDF-3209-6478-051FE9928B10}"/>
                    </a:ext>
                  </a:extLst>
                </p:cNvPr>
                <p:cNvSpPr>
                  <a:spLocks noChangeShapeType="1"/>
                </p:cNvSpPr>
                <p:nvPr/>
              </p:nvSpPr>
              <p:spPr bwMode="auto">
                <a:xfrm>
                  <a:off x="3230" y="3181"/>
                  <a:ext cx="3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5" name="Line 49">
                  <a:extLst>
                    <a:ext uri="{FF2B5EF4-FFF2-40B4-BE49-F238E27FC236}">
                      <a16:creationId xmlns:a16="http://schemas.microsoft.com/office/drawing/2014/main" id="{F4EC81DF-FD8F-5714-25EB-5E9707229F43}"/>
                    </a:ext>
                  </a:extLst>
                </p:cNvPr>
                <p:cNvSpPr>
                  <a:spLocks noChangeShapeType="1"/>
                </p:cNvSpPr>
                <p:nvPr/>
              </p:nvSpPr>
              <p:spPr bwMode="auto">
                <a:xfrm>
                  <a:off x="3230" y="2554"/>
                  <a:ext cx="3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6" name="Line 50">
                  <a:extLst>
                    <a:ext uri="{FF2B5EF4-FFF2-40B4-BE49-F238E27FC236}">
                      <a16:creationId xmlns:a16="http://schemas.microsoft.com/office/drawing/2014/main" id="{A8124280-515E-AB9A-A310-8E6EA8C27869}"/>
                    </a:ext>
                  </a:extLst>
                </p:cNvPr>
                <p:cNvSpPr>
                  <a:spLocks noChangeShapeType="1"/>
                </p:cNvSpPr>
                <p:nvPr/>
              </p:nvSpPr>
              <p:spPr bwMode="auto">
                <a:xfrm>
                  <a:off x="3230" y="1927"/>
                  <a:ext cx="3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27687" name="Line 51">
                  <a:extLst>
                    <a:ext uri="{FF2B5EF4-FFF2-40B4-BE49-F238E27FC236}">
                      <a16:creationId xmlns:a16="http://schemas.microsoft.com/office/drawing/2014/main" id="{E1498501-7860-E5E2-2F87-BD5712F49E07}"/>
                    </a:ext>
                  </a:extLst>
                </p:cNvPr>
                <p:cNvSpPr>
                  <a:spLocks noChangeShapeType="1"/>
                </p:cNvSpPr>
                <p:nvPr/>
              </p:nvSpPr>
              <p:spPr bwMode="auto">
                <a:xfrm>
                  <a:off x="3230" y="1301"/>
                  <a:ext cx="31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27688" name="Line 52">
                <a:extLst>
                  <a:ext uri="{FF2B5EF4-FFF2-40B4-BE49-F238E27FC236}">
                    <a16:creationId xmlns:a16="http://schemas.microsoft.com/office/drawing/2014/main" id="{B267F466-AA63-5021-A687-9F8C75FBC13F}"/>
                  </a:ext>
                </a:extLst>
              </p:cNvPr>
              <p:cNvSpPr>
                <a:spLocks noChangeShapeType="1"/>
              </p:cNvSpPr>
              <p:nvPr/>
            </p:nvSpPr>
            <p:spPr bwMode="auto">
              <a:xfrm>
                <a:off x="3709" y="6314"/>
                <a:ext cx="558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27689" name="Line 53">
                <a:extLst>
                  <a:ext uri="{FF2B5EF4-FFF2-40B4-BE49-F238E27FC236}">
                    <a16:creationId xmlns:a16="http://schemas.microsoft.com/office/drawing/2014/main" id="{043BCA65-5495-C0FC-A56C-73434B9D42F3}"/>
                  </a:ext>
                </a:extLst>
              </p:cNvPr>
              <p:cNvSpPr>
                <a:spLocks noChangeShapeType="1"/>
              </p:cNvSpPr>
              <p:nvPr/>
            </p:nvSpPr>
            <p:spPr bwMode="auto">
              <a:xfrm flipV="1">
                <a:off x="9332" y="6314"/>
                <a:ext cx="1" cy="94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GB"/>
              </a:p>
            </p:txBody>
          </p:sp>
          <p:sp>
            <p:nvSpPr>
              <p:cNvPr id="27690" name="Freeform 31">
                <a:extLst>
                  <a:ext uri="{FF2B5EF4-FFF2-40B4-BE49-F238E27FC236}">
                    <a16:creationId xmlns:a16="http://schemas.microsoft.com/office/drawing/2014/main" id="{E4524833-5CFF-E48A-E65A-6D1B68293D78}"/>
                  </a:ext>
                </a:extLst>
              </p:cNvPr>
              <p:cNvSpPr>
                <a:spLocks noChangeArrowheads="1"/>
              </p:cNvSpPr>
              <p:nvPr/>
            </p:nvSpPr>
            <p:spPr bwMode="auto">
              <a:xfrm>
                <a:off x="3390" y="1457"/>
                <a:ext cx="7497" cy="6111"/>
              </a:xfrm>
              <a:custGeom>
                <a:avLst/>
                <a:gdLst>
                  <a:gd name="T0" fmla="*/ 0 w 8460"/>
                  <a:gd name="T1" fmla="*/ 7020 h 7020"/>
                  <a:gd name="T2" fmla="*/ 6660 w 8460"/>
                  <a:gd name="T3" fmla="*/ 5580 h 7020"/>
                  <a:gd name="T4" fmla="*/ 8460 w 8460"/>
                  <a:gd name="T5" fmla="*/ 0 h 7020"/>
                </a:gdLst>
                <a:ahLst/>
                <a:cxnLst>
                  <a:cxn ang="0">
                    <a:pos x="T0" y="T1"/>
                  </a:cxn>
                  <a:cxn ang="0">
                    <a:pos x="T2" y="T3"/>
                  </a:cxn>
                  <a:cxn ang="0">
                    <a:pos x="T4" y="T5"/>
                  </a:cxn>
                </a:cxnLst>
                <a:rect l="0" t="0" r="r" b="b"/>
                <a:pathLst>
                  <a:path w="8460" h="7020">
                    <a:moveTo>
                      <a:pt x="0" y="7020"/>
                    </a:moveTo>
                    <a:cubicBezTo>
                      <a:pt x="2625" y="6885"/>
                      <a:pt x="5250" y="6750"/>
                      <a:pt x="6660" y="5580"/>
                    </a:cubicBezTo>
                    <a:cubicBezTo>
                      <a:pt x="8070" y="4410"/>
                      <a:pt x="8265" y="2205"/>
                      <a:pt x="8460" y="0"/>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endParaRPr lang="en-US" altLang="zh-CN"/>
              </a:p>
            </p:txBody>
          </p:sp>
          <p:sp>
            <p:nvSpPr>
              <p:cNvPr id="27691" name="Text Box 55">
                <a:extLst>
                  <a:ext uri="{FF2B5EF4-FFF2-40B4-BE49-F238E27FC236}">
                    <a16:creationId xmlns:a16="http://schemas.microsoft.com/office/drawing/2014/main" id="{37526D9E-66A4-4409-CCB7-04129AA53B5A}"/>
                  </a:ext>
                </a:extLst>
              </p:cNvPr>
              <p:cNvSpPr txBox="1">
                <a:spLocks noChangeArrowheads="1"/>
              </p:cNvSpPr>
              <p:nvPr/>
            </p:nvSpPr>
            <p:spPr bwMode="auto">
              <a:xfrm>
                <a:off x="3709" y="517"/>
                <a:ext cx="1914" cy="4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200" dirty="0">
                    <a:solidFill>
                      <a:srgbClr val="000000"/>
                    </a:solidFill>
                  </a:rPr>
                  <a:t>Cost (%)</a:t>
                </a:r>
                <a:endParaRPr lang="en-US" altLang="zh-CN" dirty="0">
                  <a:solidFill>
                    <a:srgbClr val="000000"/>
                  </a:solidFill>
                </a:endParaRPr>
              </a:p>
            </p:txBody>
          </p:sp>
        </p:grpSp>
        <p:sp>
          <p:nvSpPr>
            <p:cNvPr id="27692" name="AutoShape 56">
              <a:extLst>
                <a:ext uri="{FF2B5EF4-FFF2-40B4-BE49-F238E27FC236}">
                  <a16:creationId xmlns:a16="http://schemas.microsoft.com/office/drawing/2014/main" id="{35702135-EC73-EAFB-4FD8-189498898964}"/>
                </a:ext>
              </a:extLst>
            </p:cNvPr>
            <p:cNvSpPr>
              <a:spLocks noChangeArrowheads="1"/>
            </p:cNvSpPr>
            <p:nvPr/>
          </p:nvSpPr>
          <p:spPr bwMode="auto">
            <a:xfrm flipH="1">
              <a:off x="3158" y="5751"/>
              <a:ext cx="4602" cy="1624"/>
            </a:xfrm>
            <a:prstGeom prst="wedgeRectCallout">
              <a:avLst>
                <a:gd name="adj1" fmla="val -65912"/>
                <a:gd name="adj2" fmla="val 164523"/>
              </a:avLst>
            </a:prstGeom>
            <a:solidFill>
              <a:srgbClr val="FFFFFF"/>
            </a:solidFill>
            <a:ln w="9525">
              <a:solidFill>
                <a:srgbClr val="000000"/>
              </a:solidFill>
              <a:miter lim="800000"/>
              <a:headEnd/>
              <a:tailEnd/>
            </a:ln>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r>
                <a:rPr lang="en-GB" altLang="en-US" sz="1600" dirty="0"/>
                <a:t>In most cases, 20% of costs are reflected in 80% benefits in terms of minimizing risks and ensuring security.</a:t>
              </a:r>
              <a:endParaRPr lang="ro-RO" altLang="en-US" sz="1600" dirty="0"/>
            </a:p>
          </p:txBody>
        </p:sp>
        <p:sp>
          <p:nvSpPr>
            <p:cNvPr id="27693" name="AutoShape 57">
              <a:extLst>
                <a:ext uri="{FF2B5EF4-FFF2-40B4-BE49-F238E27FC236}">
                  <a16:creationId xmlns:a16="http://schemas.microsoft.com/office/drawing/2014/main" id="{53551F9C-ADBE-01B4-BB23-C69A0655B15C}"/>
                </a:ext>
              </a:extLst>
            </p:cNvPr>
            <p:cNvSpPr>
              <a:spLocks noChangeArrowheads="1"/>
            </p:cNvSpPr>
            <p:nvPr/>
          </p:nvSpPr>
          <p:spPr bwMode="auto">
            <a:xfrm>
              <a:off x="3293" y="3127"/>
              <a:ext cx="3988" cy="1624"/>
            </a:xfrm>
            <a:prstGeom prst="wedgeRectCallout">
              <a:avLst>
                <a:gd name="adj1" fmla="val 126338"/>
                <a:gd name="adj2" fmla="val -47000"/>
              </a:avLst>
            </a:prstGeom>
            <a:solidFill>
              <a:srgbClr val="FFFFFF"/>
            </a:solidFill>
            <a:ln w="9525">
              <a:solidFill>
                <a:srgbClr val="000000"/>
              </a:solidFill>
              <a:miter lim="800000"/>
              <a:headEnd/>
              <a:tailEnd/>
            </a:ln>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r>
                <a:rPr lang="en-GB" altLang="en-US" dirty="0"/>
                <a:t>Maximum security can be ensured at very high cost</a:t>
              </a:r>
              <a:r>
                <a:rPr lang="en-GB" altLang="en-US" sz="1000" dirty="0"/>
                <a:t>.</a:t>
              </a:r>
              <a:endParaRPr lang="ro-RO" altLang="en-US" sz="1000" dirty="0"/>
            </a:p>
          </p:txBody>
        </p:sp>
        <p:sp>
          <p:nvSpPr>
            <p:cNvPr id="27694" name="Oval 24">
              <a:extLst>
                <a:ext uri="{FF2B5EF4-FFF2-40B4-BE49-F238E27FC236}">
                  <a16:creationId xmlns:a16="http://schemas.microsoft.com/office/drawing/2014/main" id="{AC767883-C4F7-C1B8-7DEF-B612ABDFBD9C}"/>
                </a:ext>
              </a:extLst>
            </p:cNvPr>
            <p:cNvSpPr>
              <a:spLocks noChangeArrowheads="1"/>
            </p:cNvSpPr>
            <p:nvPr/>
          </p:nvSpPr>
          <p:spPr bwMode="auto">
            <a:xfrm>
              <a:off x="8345" y="8010"/>
              <a:ext cx="159" cy="157"/>
            </a:xfrm>
            <a:prstGeom prst="ellipse">
              <a:avLst/>
            </a:prstGeom>
            <a:solidFill>
              <a:srgbClr val="000000"/>
            </a:solidFill>
            <a:ln w="9525">
              <a:solidFill>
                <a:srgbClr val="000000"/>
              </a:solidFill>
              <a:round/>
              <a:headEnd/>
              <a:tailEnd/>
            </a:ln>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endParaRPr lang="en-US" altLang="zh-CN"/>
            </a:p>
          </p:txBody>
        </p:sp>
        <p:sp>
          <p:nvSpPr>
            <p:cNvPr id="27695" name="Oval 25">
              <a:extLst>
                <a:ext uri="{FF2B5EF4-FFF2-40B4-BE49-F238E27FC236}">
                  <a16:creationId xmlns:a16="http://schemas.microsoft.com/office/drawing/2014/main" id="{0229715A-D217-FC80-3332-EC66CC81D684}"/>
                </a:ext>
              </a:extLst>
            </p:cNvPr>
            <p:cNvSpPr>
              <a:spLocks noChangeArrowheads="1"/>
            </p:cNvSpPr>
            <p:nvPr/>
          </p:nvSpPr>
          <p:spPr bwMode="auto">
            <a:xfrm>
              <a:off x="9913" y="3087"/>
              <a:ext cx="160" cy="157"/>
            </a:xfrm>
            <a:prstGeom prst="ellipse">
              <a:avLst/>
            </a:prstGeom>
            <a:solidFill>
              <a:srgbClr val="000000"/>
            </a:solidFill>
            <a:ln w="9525">
              <a:solidFill>
                <a:srgbClr val="000000"/>
              </a:solidFill>
              <a:round/>
              <a:headEnd/>
              <a:tailEnd/>
            </a:ln>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endParaRPr lang="en-US" altLang="zh-CN"/>
            </a:p>
          </p:txBody>
        </p:sp>
        <p:sp>
          <p:nvSpPr>
            <p:cNvPr id="27696" name="Text Box 60">
              <a:extLst>
                <a:ext uri="{FF2B5EF4-FFF2-40B4-BE49-F238E27FC236}">
                  <a16:creationId xmlns:a16="http://schemas.microsoft.com/office/drawing/2014/main" id="{3246D629-F1A2-5178-9C8E-40D993727318}"/>
                </a:ext>
              </a:extLst>
            </p:cNvPr>
            <p:cNvSpPr txBox="1">
              <a:spLocks noChangeArrowheads="1"/>
            </p:cNvSpPr>
            <p:nvPr/>
          </p:nvSpPr>
          <p:spPr bwMode="auto">
            <a:xfrm>
              <a:off x="3570" y="9851"/>
              <a:ext cx="41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r>
                <a:rPr lang="en-US" altLang="zh-CN" sz="1200" dirty="0" err="1">
                  <a:solidFill>
                    <a:srgbClr val="000000"/>
                  </a:solidFill>
                </a:rPr>
                <a:t>Benefi</a:t>
              </a:r>
              <a:r>
                <a:rPr lang="ro-RO" altLang="zh-CN" sz="1200" dirty="0">
                  <a:solidFill>
                    <a:srgbClr val="000000"/>
                  </a:solidFill>
                </a:rPr>
                <a:t>ts</a:t>
              </a:r>
              <a:r>
                <a:rPr lang="en-US" altLang="zh-CN" sz="1200" dirty="0">
                  <a:solidFill>
                    <a:srgbClr val="000000"/>
                  </a:solidFill>
                </a:rPr>
                <a:t> (risk mitigation)   %</a:t>
              </a:r>
              <a:endParaRPr lang="ro-RO" altLang="en-US" sz="1200" dirty="0"/>
            </a:p>
          </p:txBody>
        </p:sp>
      </p:grpSp>
      <p:pic>
        <p:nvPicPr>
          <p:cNvPr id="27697" name="Picture 1" descr="images.jpg">
            <a:extLst>
              <a:ext uri="{FF2B5EF4-FFF2-40B4-BE49-F238E27FC236}">
                <a16:creationId xmlns:a16="http://schemas.microsoft.com/office/drawing/2014/main" id="{11CC7523-A34E-9AE2-D5BC-5F1609EEB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2636839"/>
            <a:ext cx="1790700"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0F7FCDD4-FE09-074C-7C79-4BBDE29AB6F4}"/>
              </a:ext>
            </a:extLst>
          </p:cNvPr>
          <p:cNvSpPr>
            <a:spLocks noGrp="1" noChangeArrowheads="1"/>
          </p:cNvSpPr>
          <p:nvPr>
            <p:ph type="title"/>
          </p:nvPr>
        </p:nvSpPr>
        <p:spPr>
          <a:xfrm>
            <a:off x="2136776" y="228600"/>
            <a:ext cx="8374063" cy="990600"/>
          </a:xfrm>
        </p:spPr>
        <p:txBody>
          <a:bodyPr>
            <a:normAutofit/>
          </a:bodyPr>
          <a:lstStyle/>
          <a:p>
            <a:pPr algn="ctr"/>
            <a:r>
              <a:rPr lang="en-GB" sz="3200" dirty="0"/>
              <a:t>OTHER RISK ASSESSMENT METHODS</a:t>
            </a:r>
            <a:endParaRPr lang="en-US" altLang="zh-CN" sz="3200" dirty="0"/>
          </a:p>
        </p:txBody>
      </p:sp>
      <p:sp>
        <p:nvSpPr>
          <p:cNvPr id="88066" name="Content Placeholder 2">
            <a:extLst>
              <a:ext uri="{FF2B5EF4-FFF2-40B4-BE49-F238E27FC236}">
                <a16:creationId xmlns:a16="http://schemas.microsoft.com/office/drawing/2014/main" id="{8D02E200-0A60-2AFE-BAAA-F86CD2EC6AC6}"/>
              </a:ext>
            </a:extLst>
          </p:cNvPr>
          <p:cNvSpPr>
            <a:spLocks noGrp="1"/>
          </p:cNvSpPr>
          <p:nvPr>
            <p:ph idx="1"/>
          </p:nvPr>
        </p:nvSpPr>
        <p:spPr>
          <a:xfrm>
            <a:off x="1517904" y="1859622"/>
            <a:ext cx="9144000" cy="4239426"/>
          </a:xfrm>
        </p:spPr>
        <p:txBody>
          <a:bodyPr>
            <a:normAutofit/>
          </a:bodyPr>
          <a:lstStyle/>
          <a:p>
            <a:pPr marL="0" indent="0" eaLnBrk="0" hangingPunct="0">
              <a:spcBef>
                <a:spcPts val="700"/>
              </a:spcBef>
              <a:buClr>
                <a:schemeClr val="accent2"/>
              </a:buClr>
              <a:buSzPct val="60000"/>
              <a:buNone/>
              <a:defRPr/>
            </a:pPr>
            <a:r>
              <a:rPr lang="en-GB" sz="2400" dirty="0">
                <a:latin typeface="Tw Cen MT" pitchFamily="-84" charset="0"/>
                <a:ea typeface="MS PGothic" panose="020B0600070205080204" pitchFamily="-84" charset="-128"/>
                <a:cs typeface="MS PGothic" panose="020B0600070205080204" pitchFamily="-84" charset="-128"/>
              </a:rPr>
              <a:t>The specialized literature mentions several established methods, but specialists are free to choose the one that best corresponds to the situation they have to evaluate.</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400" dirty="0">
                <a:latin typeface="Tw Cen MT" pitchFamily="-84" charset="0"/>
                <a:ea typeface="MS PGothic" panose="020B0600070205080204" pitchFamily="-84" charset="-128"/>
                <a:cs typeface="MS PGothic" panose="020B0600070205080204" pitchFamily="-84" charset="-128"/>
              </a:rPr>
              <a:t>The method of functional interdependencies;</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400" dirty="0">
                <a:latin typeface="Tw Cen MT" pitchFamily="-84" charset="0"/>
                <a:ea typeface="MS PGothic" panose="020B0600070205080204" pitchFamily="-84" charset="-128"/>
                <a:cs typeface="MS PGothic" panose="020B0600070205080204" pitchFamily="-84" charset="-128"/>
              </a:rPr>
              <a:t>The method of risk matrices</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400" dirty="0">
                <a:latin typeface="Tw Cen MT" pitchFamily="-84" charset="0"/>
                <a:ea typeface="MS PGothic" panose="020B0600070205080204" pitchFamily="-84" charset="-128"/>
                <a:cs typeface="MS PGothic" panose="020B0600070205080204" pitchFamily="-84" charset="-128"/>
              </a:rPr>
              <a:t>The method of fault trees.</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400" dirty="0">
                <a:latin typeface="Tw Cen MT" pitchFamily="-84" charset="0"/>
                <a:ea typeface="MS PGothic" panose="020B0600070205080204" pitchFamily="-84" charset="-128"/>
                <a:cs typeface="MS PGothic" panose="020B0600070205080204" pitchFamily="-84" charset="-128"/>
              </a:rPr>
              <a:t>OCTAVE method (Operationally Critical Threat, Asset and Vulnerability </a:t>
            </a:r>
            <a:r>
              <a:rPr lang="en-GB" sz="2400" dirty="0" err="1">
                <a:latin typeface="Tw Cen MT" pitchFamily="-84" charset="0"/>
                <a:ea typeface="MS PGothic" panose="020B0600070205080204" pitchFamily="-84" charset="-128"/>
                <a:cs typeface="MS PGothic" panose="020B0600070205080204" pitchFamily="-84" charset="-128"/>
              </a:rPr>
              <a:t>EvaluationSM</a:t>
            </a:r>
            <a:r>
              <a:rPr lang="en-GB" sz="2400" dirty="0">
                <a:latin typeface="Tw Cen MT" pitchFamily="-84" charset="0"/>
                <a:ea typeface="MS PGothic" panose="020B0600070205080204" pitchFamily="-84" charset="-128"/>
                <a:cs typeface="MS PGothic" panose="020B0600070205080204" pitchFamily="-84" charset="-128"/>
              </a:rPr>
              <a:t>)</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400" dirty="0">
                <a:latin typeface="Tw Cen MT" pitchFamily="-84" charset="0"/>
                <a:ea typeface="MS PGothic" panose="020B0600070205080204" pitchFamily="-84" charset="-128"/>
                <a:cs typeface="MS PGothic" panose="020B0600070205080204" pitchFamily="-84" charset="-128"/>
              </a:rPr>
              <a:t>The MEHARI method</a:t>
            </a:r>
            <a:endParaRPr lang="en-US" sz="2400" dirty="0">
              <a:latin typeface="Tw Cen MT" pitchFamily="-84" charset="0"/>
              <a:ea typeface="MS PGothic" panose="020B0600070205080204" pitchFamily="-84" charset="-128"/>
              <a:cs typeface="MS PGothic" panose="020B0600070205080204" pitchFamily="-84" charset="-128"/>
            </a:endParaRPr>
          </a:p>
        </p:txBody>
      </p:sp>
      <p:sp>
        <p:nvSpPr>
          <p:cNvPr id="28676" name="Slide Number Placeholder 5">
            <a:extLst>
              <a:ext uri="{FF2B5EF4-FFF2-40B4-BE49-F238E27FC236}">
                <a16:creationId xmlns:a16="http://schemas.microsoft.com/office/drawing/2014/main" id="{A0C1B80E-99A7-F334-355A-18F4005A143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F734BC6B-15D3-4F56-9CFE-0BFA5B399F6C}" type="slidenum">
              <a:rPr lang="en-US" altLang="zh-CN" sz="1200">
                <a:solidFill>
                  <a:srgbClr val="FFFFFF"/>
                </a:solidFill>
              </a:rPr>
              <a:pPr algn="ctr">
                <a:lnSpc>
                  <a:spcPct val="80000"/>
                </a:lnSpc>
              </a:pPr>
              <a:t>25</a:t>
            </a:fld>
            <a:endParaRPr lang="en-US" altLang="zh-CN" sz="12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CADABE43-A756-5821-D264-305AAAA12264}"/>
              </a:ext>
            </a:extLst>
          </p:cNvPr>
          <p:cNvSpPr>
            <a:spLocks noGrp="1" noChangeArrowheads="1"/>
          </p:cNvSpPr>
          <p:nvPr>
            <p:ph type="title"/>
          </p:nvPr>
        </p:nvSpPr>
        <p:spPr>
          <a:xfrm>
            <a:off x="2136776" y="228600"/>
            <a:ext cx="8308975" cy="990600"/>
          </a:xfrm>
        </p:spPr>
        <p:txBody>
          <a:bodyPr/>
          <a:lstStyle/>
          <a:p>
            <a:r>
              <a:rPr lang="en-US" altLang="zh-CN" sz="2800" dirty="0"/>
              <a:t>RISK MATRICES METHOD</a:t>
            </a:r>
          </a:p>
        </p:txBody>
      </p:sp>
      <p:sp>
        <p:nvSpPr>
          <p:cNvPr id="29698" name="Content Placeholder 2">
            <a:extLst>
              <a:ext uri="{FF2B5EF4-FFF2-40B4-BE49-F238E27FC236}">
                <a16:creationId xmlns:a16="http://schemas.microsoft.com/office/drawing/2014/main" id="{477D60E4-1EAB-C9B6-DA2A-5A4914F5A91F}"/>
              </a:ext>
            </a:extLst>
          </p:cNvPr>
          <p:cNvSpPr>
            <a:spLocks noGrp="1" noChangeArrowheads="1"/>
          </p:cNvSpPr>
          <p:nvPr>
            <p:ph idx="1"/>
          </p:nvPr>
        </p:nvSpPr>
        <p:spPr>
          <a:xfrm>
            <a:off x="1232899" y="1582220"/>
            <a:ext cx="9429005" cy="4516828"/>
          </a:xfrm>
        </p:spPr>
        <p:txBody>
          <a:bodyPr>
            <a:normAutofit/>
          </a:bodyPr>
          <a:lstStyle/>
          <a:p>
            <a:r>
              <a:rPr lang="en-GB" altLang="zh-CN" sz="2000" dirty="0"/>
              <a:t>The method contains four basic components:</a:t>
            </a:r>
            <a:endParaRPr lang="ro-RO" altLang="zh-CN" sz="2000" dirty="0"/>
          </a:p>
          <a:p>
            <a:r>
              <a:rPr lang="ro-RO" altLang="zh-CN" dirty="0"/>
              <a:t>1. </a:t>
            </a:r>
            <a:r>
              <a:rPr lang="en-GB" altLang="zh-CN" dirty="0"/>
              <a:t>the physical component;</a:t>
            </a:r>
            <a:endParaRPr lang="ro-RO" altLang="zh-CN" dirty="0"/>
          </a:p>
          <a:p>
            <a:r>
              <a:rPr lang="ro-RO" altLang="zh-CN" sz="2000" dirty="0"/>
              <a:t>2. </a:t>
            </a:r>
            <a:r>
              <a:rPr lang="en-GB" altLang="zh-CN" sz="2000" dirty="0"/>
              <a:t>the functional (procedural) component;</a:t>
            </a:r>
            <a:endParaRPr lang="ro-RO" altLang="zh-CN" sz="2000" dirty="0"/>
          </a:p>
          <a:p>
            <a:r>
              <a:rPr lang="ro-RO" altLang="zh-CN" sz="2000" dirty="0"/>
              <a:t>3. </a:t>
            </a:r>
            <a:r>
              <a:rPr lang="en-GB" altLang="zh-CN" sz="2000" dirty="0"/>
              <a:t>the informational component;</a:t>
            </a:r>
            <a:endParaRPr lang="ro-RO" altLang="zh-CN" sz="2000" dirty="0"/>
          </a:p>
          <a:p>
            <a:r>
              <a:rPr lang="ro-RO" altLang="zh-CN" sz="2000" dirty="0"/>
              <a:t>4. </a:t>
            </a:r>
            <a:r>
              <a:rPr lang="en-GB" altLang="zh-CN" sz="2000" dirty="0"/>
              <a:t>staff component.</a:t>
            </a:r>
            <a:endParaRPr lang="ro-RO" altLang="zh-CN" sz="2000" dirty="0"/>
          </a:p>
          <a:p>
            <a:r>
              <a:rPr lang="en-GB" altLang="zh-CN" sz="2000" dirty="0"/>
              <a:t>Starting from the model of the relationship between threats and vulnerabilities, the global risk is evaluated by applying specific calculation relationships, to determine the risks for each component and the weighted summation of the partial results.</a:t>
            </a:r>
            <a:endParaRPr lang="en-US" altLang="zh-CN" sz="2000" dirty="0"/>
          </a:p>
        </p:txBody>
      </p:sp>
      <p:sp>
        <p:nvSpPr>
          <p:cNvPr id="29700" name="Slide Number Placeholder 5">
            <a:extLst>
              <a:ext uri="{FF2B5EF4-FFF2-40B4-BE49-F238E27FC236}">
                <a16:creationId xmlns:a16="http://schemas.microsoft.com/office/drawing/2014/main" id="{0C034AA6-A502-0955-0FAE-2D9148EEF908}"/>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8EC83F7B-C941-472B-ABD5-D11DF21A7188}" type="slidenum">
              <a:rPr lang="en-US" altLang="zh-CN" sz="1200">
                <a:solidFill>
                  <a:srgbClr val="FFFFFF"/>
                </a:solidFill>
              </a:rPr>
              <a:pPr algn="ctr">
                <a:lnSpc>
                  <a:spcPct val="80000"/>
                </a:lnSpc>
              </a:pPr>
              <a:t>26</a:t>
            </a:fld>
            <a:endParaRPr lang="en-US" altLang="zh-CN" sz="1200">
              <a:solidFill>
                <a:srgbClr val="FFFFFF"/>
              </a:solidFill>
            </a:endParaRPr>
          </a:p>
        </p:txBody>
      </p:sp>
      <p:pic>
        <p:nvPicPr>
          <p:cNvPr id="29701" name="Picture 7">
            <a:extLst>
              <a:ext uri="{FF2B5EF4-FFF2-40B4-BE49-F238E27FC236}">
                <a16:creationId xmlns:a16="http://schemas.microsoft.com/office/drawing/2014/main" id="{FDCF7B0D-26C0-E54B-1B56-404BA736A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6" y="4800601"/>
            <a:ext cx="7877175"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30" name="Rectangle 3072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21" name="Title 1">
            <a:extLst>
              <a:ext uri="{FF2B5EF4-FFF2-40B4-BE49-F238E27FC236}">
                <a16:creationId xmlns:a16="http://schemas.microsoft.com/office/drawing/2014/main" id="{476DBC06-FA86-2FFA-E3C2-35532B0E0E4A}"/>
              </a:ext>
            </a:extLst>
          </p:cNvPr>
          <p:cNvSpPr>
            <a:spLocks noGrp="1" noChangeArrowheads="1"/>
          </p:cNvSpPr>
          <p:nvPr>
            <p:ph type="title"/>
          </p:nvPr>
        </p:nvSpPr>
        <p:spPr>
          <a:xfrm>
            <a:off x="762000" y="779915"/>
            <a:ext cx="3908996" cy="5337050"/>
          </a:xfrm>
        </p:spPr>
        <p:txBody>
          <a:bodyPr anchor="ctr">
            <a:normAutofit/>
          </a:bodyPr>
          <a:lstStyle/>
          <a:p>
            <a:r>
              <a:rPr lang="en-US" altLang="zh-CN"/>
              <a:t>"MEHARI" METHOD</a:t>
            </a:r>
          </a:p>
        </p:txBody>
      </p:sp>
      <p:sp>
        <p:nvSpPr>
          <p:cNvPr id="30724" name="Slide Number Placeholder 5">
            <a:extLst>
              <a:ext uri="{FF2B5EF4-FFF2-40B4-BE49-F238E27FC236}">
                <a16:creationId xmlns:a16="http://schemas.microsoft.com/office/drawing/2014/main" id="{5306F1E9-E8A0-D95D-DE81-938EA870BDBF}"/>
              </a:ext>
            </a:extLst>
          </p:cNvPr>
          <p:cNvSpPr>
            <a:spLocks noGrp="1" noChangeArrowheads="1"/>
          </p:cNvSpPr>
          <p:nvPr>
            <p:ph type="sldNum" sz="quarter" idx="12"/>
          </p:nvPr>
        </p:nvSpPr>
        <p:spPr>
          <a:xfrm>
            <a:off x="10899648" y="6400800"/>
            <a:ext cx="530352" cy="365125"/>
          </a:xfrm>
          <a:extLst>
            <a:ext uri="{909E8E84-426E-40DD-AFC4-6F175D3DCCD1}">
              <a14:hiddenFill xmlns:a14="http://schemas.microsoft.com/office/drawing/2010/main">
                <a:solidFill>
                  <a:srgbClr val="FFFFFF"/>
                </a:solidFill>
              </a14:hiddenFill>
            </a:ext>
          </a:extLst>
        </p:spPr>
        <p:txBody>
          <a:bodyPr>
            <a:norm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Aft>
                <a:spcPts val="600"/>
              </a:spcAft>
            </a:pPr>
            <a:fld id="{741B92F7-0EAC-4675-BF0D-B86D2DD622B3}" type="slidenum">
              <a:rPr lang="en-US" altLang="zh-CN"/>
              <a:pPr>
                <a:spcAft>
                  <a:spcPts val="600"/>
                </a:spcAft>
              </a:pPr>
              <a:t>27</a:t>
            </a:fld>
            <a:endParaRPr lang="en-US" altLang="zh-CN"/>
          </a:p>
        </p:txBody>
      </p:sp>
      <p:graphicFrame>
        <p:nvGraphicFramePr>
          <p:cNvPr id="30726" name="Content Placeholder 2">
            <a:extLst>
              <a:ext uri="{FF2B5EF4-FFF2-40B4-BE49-F238E27FC236}">
                <a16:creationId xmlns:a16="http://schemas.microsoft.com/office/drawing/2014/main" id="{D66256C3-B7F6-3709-03E9-B967522AD75F}"/>
              </a:ext>
            </a:extLst>
          </p:cNvPr>
          <p:cNvGraphicFramePr>
            <a:graphicFrameLocks noGrp="1"/>
          </p:cNvGraphicFramePr>
          <p:nvPr>
            <p:ph idx="1"/>
            <p:extLst>
              <p:ext uri="{D42A27DB-BD31-4B8C-83A1-F6EECF244321}">
                <p14:modId xmlns:p14="http://schemas.microsoft.com/office/powerpoint/2010/main" val="3207194502"/>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3E1E135C-E6EF-3892-4549-C876B5ACEAED}"/>
              </a:ext>
            </a:extLst>
          </p:cNvPr>
          <p:cNvSpPr>
            <a:spLocks noGrp="1" noChangeArrowheads="1"/>
          </p:cNvSpPr>
          <p:nvPr>
            <p:ph type="title"/>
          </p:nvPr>
        </p:nvSpPr>
        <p:spPr>
          <a:xfrm>
            <a:off x="2136776" y="228600"/>
            <a:ext cx="8321675" cy="990600"/>
          </a:xfrm>
        </p:spPr>
        <p:txBody>
          <a:bodyPr/>
          <a:lstStyle/>
          <a:p>
            <a:r>
              <a:rPr lang="en-GB" altLang="en-US" sz="2400" i="1" dirty="0"/>
              <a:t>MEHARI Arguments for the need for a methodology</a:t>
            </a:r>
            <a:endParaRPr lang="en-US" altLang="zh-CN" sz="2400" dirty="0"/>
          </a:p>
        </p:txBody>
      </p:sp>
      <p:sp>
        <p:nvSpPr>
          <p:cNvPr id="31746" name="Content Placeholder 2">
            <a:extLst>
              <a:ext uri="{FF2B5EF4-FFF2-40B4-BE49-F238E27FC236}">
                <a16:creationId xmlns:a16="http://schemas.microsoft.com/office/drawing/2014/main" id="{8DFD11DA-61D8-97E2-9FA2-37B144A528C1}"/>
              </a:ext>
            </a:extLst>
          </p:cNvPr>
          <p:cNvSpPr>
            <a:spLocks noGrp="1" noChangeArrowheads="1"/>
          </p:cNvSpPr>
          <p:nvPr>
            <p:ph idx="1"/>
          </p:nvPr>
        </p:nvSpPr>
        <p:spPr>
          <a:xfrm>
            <a:off x="1517904" y="1397285"/>
            <a:ext cx="9144000" cy="4701763"/>
          </a:xfrm>
        </p:spPr>
        <p:txBody>
          <a:bodyPr>
            <a:normAutofit fontScale="85000" lnSpcReduction="20000"/>
          </a:bodyPr>
          <a:lstStyle/>
          <a:p>
            <a:pPr algn="ctr">
              <a:lnSpc>
                <a:spcPct val="90000"/>
              </a:lnSpc>
              <a:spcBef>
                <a:spcPct val="0"/>
              </a:spcBef>
              <a:buFontTx/>
              <a:buNone/>
            </a:pPr>
            <a:r>
              <a:rPr lang="ro-RO" altLang="en-US" sz="2800" i="1" dirty="0"/>
              <a:t>”</a:t>
            </a:r>
            <a:r>
              <a:rPr lang="en-GB" altLang="en-US" sz="2800" i="1" dirty="0"/>
              <a:t>Is this really necessary?”</a:t>
            </a:r>
            <a:endParaRPr lang="ro-RO" altLang="en-US" sz="2800" i="1" dirty="0"/>
          </a:p>
          <a:p>
            <a:pPr algn="ctr">
              <a:lnSpc>
                <a:spcPct val="90000"/>
              </a:lnSpc>
              <a:spcBef>
                <a:spcPct val="0"/>
              </a:spcBef>
              <a:buFontTx/>
              <a:buNone/>
            </a:pPr>
            <a:endParaRPr lang="ro-RO" altLang="en-US" sz="2800" i="1" dirty="0"/>
          </a:p>
          <a:p>
            <a:pPr algn="just">
              <a:lnSpc>
                <a:spcPct val="90000"/>
              </a:lnSpc>
              <a:spcBef>
                <a:spcPct val="0"/>
              </a:spcBef>
              <a:buFontTx/>
              <a:buNone/>
            </a:pPr>
            <a:r>
              <a:rPr lang="en-GB" altLang="en-US" sz="2800" dirty="0"/>
              <a:t>This question will ALWAYS be asked by the person to whom the final decision for allocating the appropriate budget belongs.</a:t>
            </a:r>
            <a:endParaRPr lang="ro-RO" altLang="en-US" sz="2800" dirty="0"/>
          </a:p>
          <a:p>
            <a:pPr algn="just">
              <a:lnSpc>
                <a:spcPct val="90000"/>
              </a:lnSpc>
              <a:spcBef>
                <a:spcPct val="0"/>
              </a:spcBef>
              <a:buFontTx/>
              <a:buNone/>
            </a:pPr>
            <a:endParaRPr lang="ro-RO" altLang="en-US" sz="2800" dirty="0"/>
          </a:p>
          <a:p>
            <a:pPr algn="just">
              <a:lnSpc>
                <a:spcPct val="90000"/>
              </a:lnSpc>
              <a:spcBef>
                <a:spcPct val="0"/>
              </a:spcBef>
              <a:buFontTx/>
              <a:buNone/>
            </a:pPr>
            <a:r>
              <a:rPr lang="en-GB" altLang="en-US" sz="2800" dirty="0"/>
              <a:t>Due to the lack of a preliminary evaluation and a general consent on the stakes involved, many security projects are postponed or even abandoned.</a:t>
            </a:r>
            <a:endParaRPr lang="ro-RO" altLang="en-US" sz="2800" dirty="0"/>
          </a:p>
          <a:p>
            <a:pPr algn="just">
              <a:lnSpc>
                <a:spcPct val="90000"/>
              </a:lnSpc>
              <a:spcBef>
                <a:spcPct val="0"/>
              </a:spcBef>
              <a:buFontTx/>
              <a:buNone/>
            </a:pPr>
            <a:endParaRPr lang="ro-RO" altLang="en-US" sz="2800" i="1" dirty="0"/>
          </a:p>
          <a:p>
            <a:pPr algn="just">
              <a:lnSpc>
                <a:spcPct val="90000"/>
              </a:lnSpc>
              <a:spcBef>
                <a:spcPct val="0"/>
              </a:spcBef>
              <a:buFontTx/>
              <a:buNone/>
            </a:pPr>
            <a:r>
              <a:rPr lang="en-GB" altLang="en-US" sz="2800" i="1" dirty="0"/>
              <a:t>Often, later, or even from the beginning of a security approach, the real risk that the organization assumes is put under the sign of doubt "Have all the risks to which the organization could be exposed been identified?</a:t>
            </a:r>
            <a:r>
              <a:rPr lang="ro-RO" altLang="en-US" sz="2800" i="1" dirty="0"/>
              <a:t> </a:t>
            </a:r>
            <a:r>
              <a:rPr lang="en-GB" altLang="en-US" sz="2800" i="1" dirty="0"/>
              <a:t>Are their levels acceptable?”</a:t>
            </a:r>
            <a:endParaRPr lang="ro-RO" altLang="en-US" sz="2800" i="1" dirty="0"/>
          </a:p>
          <a:p>
            <a:pPr algn="just">
              <a:lnSpc>
                <a:spcPct val="90000"/>
              </a:lnSpc>
              <a:spcBef>
                <a:spcPct val="0"/>
              </a:spcBef>
              <a:buFontTx/>
              <a:buNone/>
            </a:pPr>
            <a:endParaRPr lang="ro-RO" altLang="en-US" sz="2800" dirty="0"/>
          </a:p>
          <a:p>
            <a:pPr algn="just">
              <a:lnSpc>
                <a:spcPct val="90000"/>
              </a:lnSpc>
              <a:spcBef>
                <a:spcPct val="0"/>
              </a:spcBef>
              <a:buFontTx/>
              <a:buNone/>
            </a:pPr>
            <a:r>
              <a:rPr lang="en-GB" altLang="en-US" sz="2800" dirty="0"/>
              <a:t>THESE are arguments for the need for a methodology that includes risk analysis.</a:t>
            </a:r>
            <a:endParaRPr lang="en-US" altLang="zh-CN" sz="2400" dirty="0"/>
          </a:p>
        </p:txBody>
      </p:sp>
      <p:sp>
        <p:nvSpPr>
          <p:cNvPr id="31748" name="Slide Number Placeholder 5">
            <a:extLst>
              <a:ext uri="{FF2B5EF4-FFF2-40B4-BE49-F238E27FC236}">
                <a16:creationId xmlns:a16="http://schemas.microsoft.com/office/drawing/2014/main" id="{287C3564-C428-FCA1-9FCE-7DE6E9000FEA}"/>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26147370-CD4D-4B9B-B901-1BE086AAC057}" type="slidenum">
              <a:rPr lang="en-US" altLang="zh-CN" sz="1200">
                <a:solidFill>
                  <a:srgbClr val="FFFFFF"/>
                </a:solidFill>
              </a:rPr>
              <a:pPr algn="ctr">
                <a:lnSpc>
                  <a:spcPct val="80000"/>
                </a:lnSpc>
              </a:pPr>
              <a:t>28</a:t>
            </a:fld>
            <a:endParaRPr lang="en-US" altLang="zh-CN" sz="12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1B5F6561-8884-8C67-D296-2C786E1BF177}"/>
              </a:ext>
            </a:extLst>
          </p:cNvPr>
          <p:cNvSpPr>
            <a:spLocks noGrp="1" noChangeArrowheads="1"/>
          </p:cNvSpPr>
          <p:nvPr>
            <p:ph type="title"/>
          </p:nvPr>
        </p:nvSpPr>
        <p:spPr>
          <a:xfrm>
            <a:off x="2136775" y="228600"/>
            <a:ext cx="8426450" cy="990600"/>
          </a:xfrm>
        </p:spPr>
        <p:txBody>
          <a:bodyPr/>
          <a:lstStyle/>
          <a:p>
            <a:r>
              <a:rPr lang="en-US" altLang="zh-CN" sz="2800" dirty="0"/>
              <a:t>MEHARI Security Stakes Analysis</a:t>
            </a:r>
          </a:p>
        </p:txBody>
      </p:sp>
      <p:sp>
        <p:nvSpPr>
          <p:cNvPr id="32770" name="Content Placeholder 2">
            <a:extLst>
              <a:ext uri="{FF2B5EF4-FFF2-40B4-BE49-F238E27FC236}">
                <a16:creationId xmlns:a16="http://schemas.microsoft.com/office/drawing/2014/main" id="{BA38D2E5-113B-5A33-14AB-BB9F6BF2550F}"/>
              </a:ext>
            </a:extLst>
          </p:cNvPr>
          <p:cNvSpPr>
            <a:spLocks noGrp="1" noChangeArrowheads="1"/>
          </p:cNvSpPr>
          <p:nvPr>
            <p:ph idx="1"/>
          </p:nvPr>
        </p:nvSpPr>
        <p:spPr>
          <a:xfrm>
            <a:off x="1517904" y="1219200"/>
            <a:ext cx="9144000" cy="4879848"/>
          </a:xfrm>
        </p:spPr>
        <p:txBody>
          <a:bodyPr>
            <a:normAutofit fontScale="77500" lnSpcReduction="20000"/>
          </a:bodyPr>
          <a:lstStyle/>
          <a:p>
            <a:r>
              <a:rPr lang="en-GB" altLang="zh-CN" sz="2400" dirty="0"/>
              <a:t>Regardless of the orientations of the security policy, there is a principle on which all managers agree: </a:t>
            </a:r>
            <a:r>
              <a:rPr lang="en-GB" altLang="zh-CN" sz="2400" i="1" dirty="0"/>
              <a:t>"there must be a fair balance between investments in security and the importance of security stakes".</a:t>
            </a:r>
            <a:endParaRPr lang="ro-RO" altLang="zh-CN" sz="2400" i="1" dirty="0"/>
          </a:p>
          <a:p>
            <a:endParaRPr lang="ro-RO" altLang="zh-CN" sz="2400" dirty="0"/>
          </a:p>
          <a:p>
            <a:r>
              <a:rPr lang="en-GB" altLang="zh-CN" sz="2400" dirty="0"/>
              <a:t>The proper understanding of the security stakes is fundamental, and their analysis deserves a high level of priority and a strict and structured evaluation method.</a:t>
            </a:r>
            <a:endParaRPr lang="ro-RO" altLang="zh-CN" sz="2400" dirty="0"/>
          </a:p>
          <a:p>
            <a:endParaRPr lang="ro-RO" altLang="zh-CN" sz="2400" dirty="0"/>
          </a:p>
          <a:p>
            <a:r>
              <a:rPr lang="en-GB" altLang="zh-CN" sz="2400" dirty="0"/>
              <a:t>The purpose of this analysis is to answer the double </a:t>
            </a:r>
            <a:r>
              <a:rPr lang="en-GB" altLang="zh-CN" sz="2400" dirty="0" err="1"/>
              <a:t>question:"What</a:t>
            </a:r>
            <a:r>
              <a:rPr lang="en-GB" altLang="zh-CN" sz="2400" dirty="0"/>
              <a:t> could happen, and if it did, would it be serious?„</a:t>
            </a:r>
            <a:endParaRPr lang="ro-RO" altLang="zh-CN" sz="2400" dirty="0"/>
          </a:p>
          <a:p>
            <a:endParaRPr lang="ro-RO" altLang="zh-CN" sz="2400" dirty="0"/>
          </a:p>
          <a:p>
            <a:r>
              <a:rPr lang="en-GB" altLang="zh-CN" sz="2400" dirty="0"/>
              <a:t>This shows us that, in the field of security, stakes are considered to be the consequences of events that disturb the planned operations of an organization.</a:t>
            </a:r>
            <a:endParaRPr lang="ro-RO" altLang="zh-CN" sz="2400" dirty="0"/>
          </a:p>
          <a:p>
            <a:endParaRPr lang="ro-RO" altLang="zh-CN" sz="2400" dirty="0"/>
          </a:p>
          <a:p>
            <a:pPr algn="r"/>
            <a:r>
              <a:rPr lang="en-GB" altLang="zh-CN" sz="1300" dirty="0"/>
              <a:t>The Mehari analysis mode: "Analysis of stakes and classification".</a:t>
            </a:r>
            <a:endParaRPr lang="en-US" altLang="zh-CN" sz="1300" dirty="0"/>
          </a:p>
        </p:txBody>
      </p:sp>
      <p:sp>
        <p:nvSpPr>
          <p:cNvPr id="32772" name="Slide Number Placeholder 5">
            <a:extLst>
              <a:ext uri="{FF2B5EF4-FFF2-40B4-BE49-F238E27FC236}">
                <a16:creationId xmlns:a16="http://schemas.microsoft.com/office/drawing/2014/main" id="{BC2A5E54-DB12-D485-CDF5-E0EFE9DF9CA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B9E5FBE0-1D96-460F-BE1C-F0D15906EE87}" type="slidenum">
              <a:rPr lang="en-US" altLang="zh-CN" sz="1200">
                <a:solidFill>
                  <a:srgbClr val="FFFFFF"/>
                </a:solidFill>
              </a:rPr>
              <a:pPr algn="ctr">
                <a:lnSpc>
                  <a:spcPct val="80000"/>
                </a:lnSpc>
              </a:pPr>
              <a:t>29</a:t>
            </a:fld>
            <a:endParaRPr lang="en-US" altLang="zh-CN" sz="12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8B6E23-8493-4A0F-9409-1BB1B3567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9238EC-3EDA-4FF6-9F43-081294A93F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524"/>
            <a:ext cx="12192000" cy="6105524"/>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4993D4D-98B3-40A7-986E-15AB6E6313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1999"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87F6A-4A41-9FD0-2D73-66CCC0B05904}"/>
              </a:ext>
            </a:extLst>
          </p:cNvPr>
          <p:cNvSpPr>
            <a:spLocks noGrp="1"/>
          </p:cNvSpPr>
          <p:nvPr>
            <p:ph type="title"/>
          </p:nvPr>
        </p:nvSpPr>
        <p:spPr>
          <a:xfrm>
            <a:off x="1524000" y="1133183"/>
            <a:ext cx="9144000" cy="924218"/>
          </a:xfrm>
        </p:spPr>
        <p:txBody>
          <a:bodyPr anchor="ctr">
            <a:normAutofit/>
          </a:bodyPr>
          <a:lstStyle/>
          <a:p>
            <a:pPr algn="ctr"/>
            <a:r>
              <a:rPr lang="en-GB" sz="2600"/>
              <a:t>The corresponding techniques have the following characteristics:</a:t>
            </a:r>
          </a:p>
        </p:txBody>
      </p:sp>
      <p:graphicFrame>
        <p:nvGraphicFramePr>
          <p:cNvPr id="5" name="Content Placeholder 2">
            <a:extLst>
              <a:ext uri="{FF2B5EF4-FFF2-40B4-BE49-F238E27FC236}">
                <a16:creationId xmlns:a16="http://schemas.microsoft.com/office/drawing/2014/main" id="{B831C2BA-0D1F-1CBA-4A6D-B152AE12E3A3}"/>
              </a:ext>
            </a:extLst>
          </p:cNvPr>
          <p:cNvGraphicFramePr>
            <a:graphicFrameLocks noGrp="1"/>
          </p:cNvGraphicFramePr>
          <p:nvPr>
            <p:ph idx="1"/>
            <p:extLst>
              <p:ext uri="{D42A27DB-BD31-4B8C-83A1-F6EECF244321}">
                <p14:modId xmlns:p14="http://schemas.microsoft.com/office/powerpoint/2010/main" val="897621362"/>
              </p:ext>
            </p:extLst>
          </p:nvPr>
        </p:nvGraphicFramePr>
        <p:xfrm>
          <a:off x="1524000" y="2286000"/>
          <a:ext cx="91440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5227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2" name="Rectangle 3380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93" name="Title 1">
            <a:extLst>
              <a:ext uri="{FF2B5EF4-FFF2-40B4-BE49-F238E27FC236}">
                <a16:creationId xmlns:a16="http://schemas.microsoft.com/office/drawing/2014/main" id="{E96138C3-2D22-7E5A-3910-905D8050769F}"/>
              </a:ext>
            </a:extLst>
          </p:cNvPr>
          <p:cNvSpPr>
            <a:spLocks noGrp="1" noChangeArrowheads="1"/>
          </p:cNvSpPr>
          <p:nvPr>
            <p:ph type="title"/>
          </p:nvPr>
        </p:nvSpPr>
        <p:spPr>
          <a:xfrm>
            <a:off x="762000" y="779915"/>
            <a:ext cx="3908996" cy="5337050"/>
          </a:xfrm>
        </p:spPr>
        <p:txBody>
          <a:bodyPr anchor="ctr">
            <a:normAutofit/>
          </a:bodyPr>
          <a:lstStyle/>
          <a:p>
            <a:r>
              <a:rPr lang="en-GB" altLang="zh-CN"/>
              <a:t>MEHARI </a:t>
            </a:r>
            <a:r>
              <a:rPr lang="en-GB" altLang="zh-CN" err="1"/>
              <a:t>Analyzing</a:t>
            </a:r>
            <a:r>
              <a:rPr lang="en-GB" altLang="zh-CN"/>
              <a:t> the Security Stakes</a:t>
            </a:r>
            <a:endParaRPr lang="en-US" altLang="zh-CN"/>
          </a:p>
        </p:txBody>
      </p:sp>
      <p:sp>
        <p:nvSpPr>
          <p:cNvPr id="33796" name="Slide Number Placeholder 5">
            <a:extLst>
              <a:ext uri="{FF2B5EF4-FFF2-40B4-BE49-F238E27FC236}">
                <a16:creationId xmlns:a16="http://schemas.microsoft.com/office/drawing/2014/main" id="{1C23F002-C1A4-C84C-14C0-61A3DCA0ECF3}"/>
              </a:ext>
            </a:extLst>
          </p:cNvPr>
          <p:cNvSpPr>
            <a:spLocks noGrp="1" noChangeArrowheads="1"/>
          </p:cNvSpPr>
          <p:nvPr>
            <p:ph type="sldNum" sz="quarter" idx="12"/>
          </p:nvPr>
        </p:nvSpPr>
        <p:spPr>
          <a:xfrm>
            <a:off x="10899648" y="6400800"/>
            <a:ext cx="530352" cy="365125"/>
          </a:xfrm>
          <a:extLst>
            <a:ext uri="{909E8E84-426E-40DD-AFC4-6F175D3DCCD1}">
              <a14:hiddenFill xmlns:a14="http://schemas.microsoft.com/office/drawing/2010/main">
                <a:solidFill>
                  <a:srgbClr val="FFFFFF"/>
                </a:solidFill>
              </a14:hiddenFill>
            </a:ext>
          </a:extLst>
        </p:spPr>
        <p:txBody>
          <a:bodyPr>
            <a:norm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Aft>
                <a:spcPts val="600"/>
              </a:spcAft>
            </a:pPr>
            <a:fld id="{95CF6C9A-0006-43A7-9668-5832D2C597CF}" type="slidenum">
              <a:rPr lang="en-US" altLang="zh-CN"/>
              <a:pPr>
                <a:spcAft>
                  <a:spcPts val="600"/>
                </a:spcAft>
              </a:pPr>
              <a:t>30</a:t>
            </a:fld>
            <a:endParaRPr lang="en-US" altLang="zh-CN"/>
          </a:p>
        </p:txBody>
      </p:sp>
      <p:graphicFrame>
        <p:nvGraphicFramePr>
          <p:cNvPr id="33798" name="Content Placeholder 2">
            <a:extLst>
              <a:ext uri="{FF2B5EF4-FFF2-40B4-BE49-F238E27FC236}">
                <a16:creationId xmlns:a16="http://schemas.microsoft.com/office/drawing/2014/main" id="{BF0DA30C-4046-237A-5665-F30EA618915A}"/>
              </a:ext>
            </a:extLst>
          </p:cNvPr>
          <p:cNvGraphicFramePr>
            <a:graphicFrameLocks noGrp="1"/>
          </p:cNvGraphicFramePr>
          <p:nvPr>
            <p:ph idx="1"/>
            <p:extLst>
              <p:ext uri="{D42A27DB-BD31-4B8C-83A1-F6EECF244321}">
                <p14:modId xmlns:p14="http://schemas.microsoft.com/office/powerpoint/2010/main" val="3814916909"/>
              </p:ext>
            </p:extLst>
          </p:nvPr>
        </p:nvGraphicFramePr>
        <p:xfrm>
          <a:off x="5416298" y="758951"/>
          <a:ext cx="5980170" cy="5337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CA181D0E-62CD-D469-43E6-1E9D0920A54E}"/>
              </a:ext>
            </a:extLst>
          </p:cNvPr>
          <p:cNvSpPr>
            <a:spLocks noGrp="1" noChangeArrowheads="1"/>
          </p:cNvSpPr>
          <p:nvPr>
            <p:ph type="title"/>
          </p:nvPr>
        </p:nvSpPr>
        <p:spPr>
          <a:xfrm>
            <a:off x="2136776" y="228600"/>
            <a:ext cx="8213725" cy="990600"/>
          </a:xfrm>
        </p:spPr>
        <p:txBody>
          <a:bodyPr/>
          <a:lstStyle/>
          <a:p>
            <a:r>
              <a:rPr lang="en-US" altLang="zh-CN" sz="2800" dirty="0"/>
              <a:t>MEHARI Risk analysis</a:t>
            </a:r>
          </a:p>
        </p:txBody>
      </p:sp>
      <p:sp>
        <p:nvSpPr>
          <p:cNvPr id="94210" name="Content Placeholder 2">
            <a:extLst>
              <a:ext uri="{FF2B5EF4-FFF2-40B4-BE49-F238E27FC236}">
                <a16:creationId xmlns:a16="http://schemas.microsoft.com/office/drawing/2014/main" id="{BB64B5F8-95D0-181C-E1BB-CBF596C5D425}"/>
              </a:ext>
            </a:extLst>
          </p:cNvPr>
          <p:cNvSpPr>
            <a:spLocks noGrp="1"/>
          </p:cNvSpPr>
          <p:nvPr>
            <p:ph idx="1"/>
          </p:nvPr>
        </p:nvSpPr>
        <p:spPr>
          <a:xfrm>
            <a:off x="1517904" y="1027416"/>
            <a:ext cx="9144000" cy="5071632"/>
          </a:xfrm>
        </p:spPr>
        <p:txBody>
          <a:bodyPr>
            <a:normAutofit lnSpcReduction="10000"/>
          </a:bodyPr>
          <a:lstStyle/>
          <a:p>
            <a:pPr marL="319405" indent="-319405" eaLnBrk="0" hangingPunct="0">
              <a:spcBef>
                <a:spcPts val="700"/>
              </a:spcBef>
              <a:buClr>
                <a:schemeClr val="accent2"/>
              </a:buClr>
              <a:buSzPct val="60000"/>
              <a:buFont typeface="Wingdings" panose="05000000000000000000" charset="0"/>
              <a:buChar char=""/>
              <a:defRPr/>
            </a:pPr>
            <a:r>
              <a:rPr lang="en-GB" sz="2000" dirty="0">
                <a:latin typeface="Tw Cen MT" pitchFamily="-84" charset="0"/>
                <a:ea typeface="MS PGothic" panose="020B0600070205080204" pitchFamily="-84" charset="-128"/>
                <a:cs typeface="MS PGothic" panose="020B0600070205080204" pitchFamily="-84" charset="-128"/>
              </a:rPr>
              <a:t>In all publications regarding security, risk analysis is considered the driving force in security, although most of them do not present the methods that must be used.</a:t>
            </a:r>
            <a:endParaRPr lang="ro-RO" sz="20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000" dirty="0">
                <a:latin typeface="Tw Cen MT" pitchFamily="-84" charset="0"/>
                <a:ea typeface="MS PGothic" panose="020B0600070205080204" pitchFamily="-84" charset="-128"/>
                <a:cs typeface="MS PGothic" panose="020B0600070205080204" pitchFamily="-84" charset="-128"/>
              </a:rPr>
              <a:t>MEHARI offers a structured approach to risk assessment, based on a few fairly simple principles, taking into account that a risk situation can be characterized by several factors:</a:t>
            </a:r>
            <a:endParaRPr lang="ro-RO" sz="20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endParaRPr lang="ro-RO" sz="20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000" dirty="0">
                <a:latin typeface="Tw Cen MT" pitchFamily="-84" charset="0"/>
                <a:ea typeface="MS PGothic" panose="020B0600070205080204" pitchFamily="-84" charset="-128"/>
                <a:cs typeface="MS PGothic" panose="020B0600070205080204" pitchFamily="-84" charset="-128"/>
              </a:rPr>
              <a:t>1. Structural (organizational) factors that do not depend on security measures, but on the basic activity of the organization, its environment and its context.</a:t>
            </a:r>
            <a:endParaRPr lang="ro-RO" sz="20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000" dirty="0">
                <a:latin typeface="Tw Cen MT" pitchFamily="-84" charset="0"/>
                <a:ea typeface="MS PGothic" panose="020B0600070205080204" pitchFamily="-84" charset="-128"/>
                <a:cs typeface="MS PGothic" panose="020B0600070205080204" pitchFamily="-84" charset="-128"/>
              </a:rPr>
              <a:t>2. Risk reduction factors that are a direct function of the implemented security measures.</a:t>
            </a:r>
            <a:endParaRPr lang="ro-RO" sz="20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000" dirty="0">
                <a:latin typeface="Tw Cen MT" pitchFamily="-84" charset="0"/>
                <a:ea typeface="MS PGothic" panose="020B0600070205080204" pitchFamily="-84" charset="-128"/>
                <a:cs typeface="MS PGothic" panose="020B0600070205080204" pitchFamily="-84" charset="-128"/>
              </a:rPr>
              <a:t>3. MHARI allows the qualitative and quantitative assessment of these factors and helps to assess the resulting risk levels.</a:t>
            </a:r>
            <a:endParaRPr lang="ro-RO" sz="20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000" dirty="0">
                <a:latin typeface="Tw Cen MT" pitchFamily="-84" charset="0"/>
                <a:ea typeface="MS PGothic" panose="020B0600070205080204" pitchFamily="-84" charset="-128"/>
                <a:cs typeface="MS PGothic" panose="020B0600070205080204" pitchFamily="-84" charset="-128"/>
              </a:rPr>
              <a:t>4. In fact, the analysis of security stakes is used to determine a maximum level of gravity of the consequences of a risk situation.</a:t>
            </a:r>
            <a:endParaRPr lang="en-US" sz="2000" dirty="0">
              <a:latin typeface="Tw Cen MT" pitchFamily="-84" charset="0"/>
              <a:ea typeface="MS PGothic" panose="020B0600070205080204" pitchFamily="-84" charset="-128"/>
              <a:cs typeface="MS PGothic" panose="020B0600070205080204" pitchFamily="-84" charset="-128"/>
            </a:endParaRPr>
          </a:p>
        </p:txBody>
      </p:sp>
      <p:sp>
        <p:nvSpPr>
          <p:cNvPr id="34820" name="Slide Number Placeholder 5">
            <a:extLst>
              <a:ext uri="{FF2B5EF4-FFF2-40B4-BE49-F238E27FC236}">
                <a16:creationId xmlns:a16="http://schemas.microsoft.com/office/drawing/2014/main" id="{885A6C12-94B0-9B6F-C55E-AF4103C486F0}"/>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D19D134B-32D0-4018-B37E-CF18B150F0F9}" type="slidenum">
              <a:rPr lang="en-US" altLang="zh-CN" sz="1200">
                <a:solidFill>
                  <a:srgbClr val="FFFFFF"/>
                </a:solidFill>
              </a:rPr>
              <a:pPr algn="ctr">
                <a:lnSpc>
                  <a:spcPct val="80000"/>
                </a:lnSpc>
              </a:pPr>
              <a:t>31</a:t>
            </a:fld>
            <a:endParaRPr lang="en-US" altLang="zh-CN" sz="1200">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3D2E2563-2900-3F68-FC3A-744D2C64679B}"/>
              </a:ext>
            </a:extLst>
          </p:cNvPr>
          <p:cNvSpPr>
            <a:spLocks noGrp="1" noChangeArrowheads="1"/>
          </p:cNvSpPr>
          <p:nvPr>
            <p:ph type="title"/>
          </p:nvPr>
        </p:nvSpPr>
        <p:spPr>
          <a:xfrm>
            <a:off x="2136776" y="228600"/>
            <a:ext cx="8201025" cy="990600"/>
          </a:xfrm>
        </p:spPr>
        <p:txBody>
          <a:bodyPr/>
          <a:lstStyle/>
          <a:p>
            <a:r>
              <a:rPr lang="en-US" altLang="zh-CN" sz="2800"/>
              <a:t>MEHARI Risk analysis</a:t>
            </a:r>
            <a:endParaRPr lang="en-US" altLang="zh-CN" sz="2800" dirty="0"/>
          </a:p>
        </p:txBody>
      </p:sp>
      <p:sp>
        <p:nvSpPr>
          <p:cNvPr id="35842" name="Content Placeholder 2">
            <a:extLst>
              <a:ext uri="{FF2B5EF4-FFF2-40B4-BE49-F238E27FC236}">
                <a16:creationId xmlns:a16="http://schemas.microsoft.com/office/drawing/2014/main" id="{933F4DE0-FA30-D743-F9D3-077D52172BBE}"/>
              </a:ext>
            </a:extLst>
          </p:cNvPr>
          <p:cNvSpPr>
            <a:spLocks noGrp="1" noChangeArrowheads="1"/>
          </p:cNvSpPr>
          <p:nvPr>
            <p:ph idx="1"/>
          </p:nvPr>
        </p:nvSpPr>
        <p:spPr/>
        <p:txBody>
          <a:bodyPr>
            <a:normAutofit/>
          </a:bodyPr>
          <a:lstStyle/>
          <a:p>
            <a:pPr algn="just"/>
            <a:endParaRPr lang="en-US" altLang="zh-CN" sz="2000"/>
          </a:p>
          <a:p>
            <a:endParaRPr lang="en-US" altLang="zh-CN" sz="1800" dirty="0"/>
          </a:p>
        </p:txBody>
      </p:sp>
      <p:sp>
        <p:nvSpPr>
          <p:cNvPr id="35844" name="Slide Number Placeholder 5">
            <a:extLst>
              <a:ext uri="{FF2B5EF4-FFF2-40B4-BE49-F238E27FC236}">
                <a16:creationId xmlns:a16="http://schemas.microsoft.com/office/drawing/2014/main" id="{D8960C21-2006-7BF9-4F77-B90A86AEC56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F594D2FF-978D-4AF3-A9BB-4DDCD58FDFC1}" type="slidenum">
              <a:rPr lang="en-US" altLang="zh-CN" sz="1200" smtClean="0">
                <a:solidFill>
                  <a:srgbClr val="FFFFFF"/>
                </a:solidFill>
              </a:rPr>
              <a:pPr algn="ctr">
                <a:lnSpc>
                  <a:spcPct val="80000"/>
                </a:lnSpc>
              </a:pPr>
              <a:t>32</a:t>
            </a:fld>
            <a:endParaRPr lang="en-US" altLang="zh-CN" sz="1200">
              <a:solidFill>
                <a:srgbClr val="FFFFFF"/>
              </a:solidFill>
            </a:endParaRPr>
          </a:p>
        </p:txBody>
      </p:sp>
      <p:graphicFrame>
        <p:nvGraphicFramePr>
          <p:cNvPr id="35847" name="TextBox 2">
            <a:extLst>
              <a:ext uri="{FF2B5EF4-FFF2-40B4-BE49-F238E27FC236}">
                <a16:creationId xmlns:a16="http://schemas.microsoft.com/office/drawing/2014/main" id="{DAE9211B-4A76-C63E-39C3-0BD614385EE4}"/>
              </a:ext>
            </a:extLst>
          </p:cNvPr>
          <p:cNvGraphicFramePr/>
          <p:nvPr/>
        </p:nvGraphicFramePr>
        <p:xfrm>
          <a:off x="1530096" y="1169411"/>
          <a:ext cx="9144000"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424" name="Rectangle 60423">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5" name="Title 1">
            <a:extLst>
              <a:ext uri="{FF2B5EF4-FFF2-40B4-BE49-F238E27FC236}">
                <a16:creationId xmlns:a16="http://schemas.microsoft.com/office/drawing/2014/main" id="{5C42367C-00A1-0847-60E4-86CEE59FFBFF}"/>
              </a:ext>
            </a:extLst>
          </p:cNvPr>
          <p:cNvSpPr>
            <a:spLocks noGrp="1" noChangeArrowheads="1"/>
          </p:cNvSpPr>
          <p:nvPr>
            <p:ph type="title"/>
          </p:nvPr>
        </p:nvSpPr>
        <p:spPr>
          <a:xfrm>
            <a:off x="6163464" y="755650"/>
            <a:ext cx="5266535" cy="1345115"/>
          </a:xfrm>
        </p:spPr>
        <p:txBody>
          <a:bodyPr>
            <a:normAutofit/>
          </a:bodyPr>
          <a:lstStyle/>
          <a:p>
            <a:r>
              <a:rPr lang="en-GB"/>
              <a:t>RISK ASSESSMENT TECHNIQUES</a:t>
            </a:r>
            <a:r>
              <a:rPr lang="ro-RO"/>
              <a:t>  - tipes</a:t>
            </a:r>
            <a:endParaRPr lang="en-US" altLang="zh-CN"/>
          </a:p>
        </p:txBody>
      </p:sp>
      <p:pic>
        <p:nvPicPr>
          <p:cNvPr id="60420" name="Picture 60419">
            <a:extLst>
              <a:ext uri="{FF2B5EF4-FFF2-40B4-BE49-F238E27FC236}">
                <a16:creationId xmlns:a16="http://schemas.microsoft.com/office/drawing/2014/main" id="{FE901EFA-39B1-5321-6D03-8329FDAD683E}"/>
              </a:ext>
            </a:extLst>
          </p:cNvPr>
          <p:cNvPicPr>
            <a:picLocks noChangeAspect="1"/>
          </p:cNvPicPr>
          <p:nvPr/>
        </p:nvPicPr>
        <p:blipFill rotWithShape="1">
          <a:blip r:embed="rId3"/>
          <a:srcRect l="20433" r="35239"/>
          <a:stretch/>
        </p:blipFill>
        <p:spPr>
          <a:xfrm>
            <a:off x="20" y="10"/>
            <a:ext cx="5404493" cy="6857990"/>
          </a:xfrm>
          <a:prstGeom prst="rect">
            <a:avLst/>
          </a:prstGeom>
        </p:spPr>
      </p:pic>
      <p:sp>
        <p:nvSpPr>
          <p:cNvPr id="60418" name="Content Placeholder 2">
            <a:extLst>
              <a:ext uri="{FF2B5EF4-FFF2-40B4-BE49-F238E27FC236}">
                <a16:creationId xmlns:a16="http://schemas.microsoft.com/office/drawing/2014/main" id="{D53521E7-FE03-DDAC-34AB-5FE0D40FA04A}"/>
              </a:ext>
            </a:extLst>
          </p:cNvPr>
          <p:cNvSpPr>
            <a:spLocks noGrp="1"/>
          </p:cNvSpPr>
          <p:nvPr>
            <p:ph idx="1"/>
          </p:nvPr>
        </p:nvSpPr>
        <p:spPr>
          <a:xfrm>
            <a:off x="6163464" y="2207969"/>
            <a:ext cx="5266535" cy="3884983"/>
          </a:xfrm>
        </p:spPr>
        <p:txBody>
          <a:bodyPr>
            <a:normAutofit/>
          </a:bodyPr>
          <a:lstStyle/>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Brainstorming.</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Structured and semi-structured interviews.</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The Delphi technique.</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Check grids.</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Preliminary analysis of the unpredictable (API).</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HAZOP (Hazard Opportunity).</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Analysis of unpredictability and critical control points (HACCP).</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SWIFT </a:t>
            </a:r>
            <a:r>
              <a:rPr lang="en-US" sz="1600" dirty="0" err="1">
                <a:ea typeface="MS PGothic" panose="020B0600070205080204" pitchFamily="-84" charset="-128"/>
                <a:cs typeface="MS PGothic" panose="020B0600070205080204" pitchFamily="-84" charset="-128"/>
              </a:rPr>
              <a:t>technique.S</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err="1">
                <a:ea typeface="MS PGothic" panose="020B0600070205080204" pitchFamily="-84" charset="-128"/>
                <a:cs typeface="MS PGothic" panose="020B0600070205080204" pitchFamily="-84" charset="-128"/>
              </a:rPr>
              <a:t>cenario</a:t>
            </a:r>
            <a:r>
              <a:rPr lang="en-US" sz="1600" dirty="0">
                <a:ea typeface="MS PGothic" panose="020B0600070205080204" pitchFamily="-84" charset="-128"/>
                <a:cs typeface="MS PGothic" panose="020B0600070205080204" pitchFamily="-84" charset="-128"/>
              </a:rPr>
              <a:t> analysis.</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Business Impact Analysis (BIA).</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Original cause analysis (RCA).</a:t>
            </a: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endParaRPr lang="en-US" sz="1600" dirty="0">
              <a:latin typeface="Tw Cen MT" pitchFamily="-84" charset="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endParaRPr lang="en-US" sz="1600" dirty="0">
              <a:latin typeface="Tw Cen MT" pitchFamily="-84" charset="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endParaRPr lang="en-US" sz="1600" dirty="0">
              <a:latin typeface="Tw Cen MT" pitchFamily="-84" charset="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endParaRPr lang="en-US" sz="1600" dirty="0">
              <a:latin typeface="Tw Cen MT" pitchFamily="-84" charset="0"/>
              <a:ea typeface="MS PGothic" panose="020B0600070205080204" pitchFamily="-84" charset="-128"/>
              <a:cs typeface="MS PGothic" panose="020B0600070205080204" pitchFamily="-84" charset="-128"/>
            </a:endParaRPr>
          </a:p>
        </p:txBody>
      </p:sp>
      <p:sp>
        <p:nvSpPr>
          <p:cNvPr id="5" name="Footer Placeholder 4">
            <a:extLst>
              <a:ext uri="{FF2B5EF4-FFF2-40B4-BE49-F238E27FC236}">
                <a16:creationId xmlns:a16="http://schemas.microsoft.com/office/drawing/2014/main" id="{F62BD6B1-E1FF-1FB7-792F-F16A0C776057}"/>
              </a:ext>
            </a:extLst>
          </p:cNvPr>
          <p:cNvSpPr>
            <a:spLocks noGrp="1"/>
          </p:cNvSpPr>
          <p:nvPr>
            <p:ph type="ftr" sz="quarter" idx="11"/>
          </p:nvPr>
        </p:nvSpPr>
        <p:spPr>
          <a:xfrm>
            <a:off x="762000" y="6400801"/>
            <a:ext cx="4425576" cy="365760"/>
          </a:xfrm>
        </p:spPr>
        <p:txBody>
          <a:bodyPr>
            <a:normAutofit/>
          </a:bodyPr>
          <a:lstStyle/>
          <a:p>
            <a:pPr>
              <a:spcAft>
                <a:spcPts val="600"/>
              </a:spcAft>
              <a:defRPr/>
            </a:pPr>
            <a:r>
              <a:rPr lang="en-US">
                <a:solidFill>
                  <a:srgbClr val="FFFFFF"/>
                </a:solidFill>
              </a:rPr>
              <a:t>"MANAGER DE SECURITATE" </a:t>
            </a:r>
          </a:p>
        </p:txBody>
      </p:sp>
      <p:sp>
        <p:nvSpPr>
          <p:cNvPr id="6148" name="Slide Number Placeholder 5">
            <a:extLst>
              <a:ext uri="{FF2B5EF4-FFF2-40B4-BE49-F238E27FC236}">
                <a16:creationId xmlns:a16="http://schemas.microsoft.com/office/drawing/2014/main" id="{4D1E2693-883D-7DD6-BB77-55BE2E8A476D}"/>
              </a:ext>
            </a:extLst>
          </p:cNvPr>
          <p:cNvSpPr>
            <a:spLocks noGrp="1" noChangeArrowheads="1"/>
          </p:cNvSpPr>
          <p:nvPr>
            <p:ph type="sldNum" sz="quarter" idx="12"/>
          </p:nvPr>
        </p:nvSpPr>
        <p:spPr>
          <a:xfrm>
            <a:off x="10899648" y="6400800"/>
            <a:ext cx="530352" cy="365125"/>
          </a:xfrm>
          <a:extLst>
            <a:ext uri="{909E8E84-426E-40DD-AFC4-6F175D3DCCD1}">
              <a14:hiddenFill xmlns:a14="http://schemas.microsoft.com/office/drawing/2010/main">
                <a:solidFill>
                  <a:srgbClr val="FFFFFF"/>
                </a:solidFill>
              </a14:hiddenFill>
            </a:ext>
          </a:extLst>
        </p:spPr>
        <p:txBody>
          <a:bodyPr>
            <a:norm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Aft>
                <a:spcPts val="600"/>
              </a:spcAft>
            </a:pPr>
            <a:fld id="{9AAE0D09-143F-4396-8AC9-D60224868284}" type="slidenum">
              <a:rPr lang="en-US" altLang="zh-CN"/>
              <a:pPr>
                <a:spcAft>
                  <a:spcPts val="600"/>
                </a:spcAft>
              </a:pPr>
              <a:t>4</a:t>
            </a:fld>
            <a:endParaRPr lang="en-US" altLang="zh-CN"/>
          </a:p>
        </p:txBody>
      </p:sp>
      <p:sp>
        <p:nvSpPr>
          <p:cNvPr id="6149" name="Down Arrow 1">
            <a:extLst>
              <a:ext uri="{FF2B5EF4-FFF2-40B4-BE49-F238E27FC236}">
                <a16:creationId xmlns:a16="http://schemas.microsoft.com/office/drawing/2014/main" id="{CCA98720-26D7-32F4-A248-A691EF3DA969}"/>
              </a:ext>
            </a:extLst>
          </p:cNvPr>
          <p:cNvSpPr>
            <a:spLocks noChangeArrowheads="1"/>
          </p:cNvSpPr>
          <p:nvPr/>
        </p:nvSpPr>
        <p:spPr bwMode="auto">
          <a:xfrm>
            <a:off x="10044114" y="5607050"/>
            <a:ext cx="485775" cy="977900"/>
          </a:xfrm>
          <a:prstGeom prst="downArrow">
            <a:avLst>
              <a:gd name="adj1" fmla="val 50000"/>
              <a:gd name="adj2" fmla="val 49982"/>
            </a:avLst>
          </a:prstGeom>
          <a:solidFill>
            <a:schemeClr val="accent1"/>
          </a:solidFill>
          <a:ln w="10000">
            <a:solidFill>
              <a:schemeClr val="accent1"/>
            </a:solidFill>
            <a:miter lim="800000"/>
            <a:headEnd/>
            <a:tailEnd/>
          </a:ln>
          <a:effectLst>
            <a:outerShdw dist="30000" dir="5400000" rotWithShape="0">
              <a:srgbClr val="808080">
                <a:alpha val="45000"/>
              </a:srgbClr>
            </a:outerShdw>
          </a:effec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endParaRPr lang="en-US" altLang="zh-CN">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5C42367C-00A1-0847-60E4-86CEE59FFBFF}"/>
              </a:ext>
            </a:extLst>
          </p:cNvPr>
          <p:cNvSpPr>
            <a:spLocks noGrp="1" noChangeArrowheads="1"/>
          </p:cNvSpPr>
          <p:nvPr>
            <p:ph type="title"/>
          </p:nvPr>
        </p:nvSpPr>
        <p:spPr>
          <a:xfrm>
            <a:off x="6163464" y="755650"/>
            <a:ext cx="5266535" cy="1345115"/>
          </a:xfrm>
        </p:spPr>
        <p:txBody>
          <a:bodyPr>
            <a:normAutofit/>
          </a:bodyPr>
          <a:lstStyle/>
          <a:p>
            <a:r>
              <a:rPr lang="en-GB"/>
              <a:t>RISK ASSESSMENT TECHNIQUES</a:t>
            </a:r>
            <a:r>
              <a:rPr lang="ro-RO"/>
              <a:t>  - tipes</a:t>
            </a:r>
            <a:endParaRPr lang="en-US" altLang="zh-CN"/>
          </a:p>
        </p:txBody>
      </p:sp>
      <p:pic>
        <p:nvPicPr>
          <p:cNvPr id="60420" name="Picture 60419">
            <a:extLst>
              <a:ext uri="{FF2B5EF4-FFF2-40B4-BE49-F238E27FC236}">
                <a16:creationId xmlns:a16="http://schemas.microsoft.com/office/drawing/2014/main" id="{FE901EFA-39B1-5321-6D03-8329FDAD683E}"/>
              </a:ext>
            </a:extLst>
          </p:cNvPr>
          <p:cNvPicPr>
            <a:picLocks noChangeAspect="1"/>
          </p:cNvPicPr>
          <p:nvPr/>
        </p:nvPicPr>
        <p:blipFill rotWithShape="1">
          <a:blip r:embed="rId3"/>
          <a:srcRect l="20433" r="35239"/>
          <a:stretch/>
        </p:blipFill>
        <p:spPr>
          <a:xfrm>
            <a:off x="20" y="10"/>
            <a:ext cx="5404493" cy="6857990"/>
          </a:xfrm>
          <a:prstGeom prst="rect">
            <a:avLst/>
          </a:prstGeom>
        </p:spPr>
      </p:pic>
      <p:sp>
        <p:nvSpPr>
          <p:cNvPr id="60418" name="Content Placeholder 2">
            <a:extLst>
              <a:ext uri="{FF2B5EF4-FFF2-40B4-BE49-F238E27FC236}">
                <a16:creationId xmlns:a16="http://schemas.microsoft.com/office/drawing/2014/main" id="{D53521E7-FE03-DDAC-34AB-5FE0D40FA04A}"/>
              </a:ext>
            </a:extLst>
          </p:cNvPr>
          <p:cNvSpPr>
            <a:spLocks noGrp="1"/>
          </p:cNvSpPr>
          <p:nvPr>
            <p:ph idx="1"/>
          </p:nvPr>
        </p:nvSpPr>
        <p:spPr>
          <a:xfrm>
            <a:off x="6163464" y="2207969"/>
            <a:ext cx="5266535" cy="3884983"/>
          </a:xfrm>
        </p:spPr>
        <p:txBody>
          <a:bodyPr>
            <a:normAutofit/>
          </a:bodyPr>
          <a:lstStyle/>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FMEA analysis (error type analysis and analysis of their effects) and FMECA (error type analysis and analysis of their effects and critical points).</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Analysis of FTAs.</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ETA (event diagram).</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Cause-effect analysis.</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Analysis of protection levels (LOPA)</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Decision tree analysis.</a:t>
            </a:r>
            <a:endParaRPr lang="ro-RO" sz="1600" dirty="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r>
              <a:rPr lang="en-US" sz="1600" dirty="0">
                <a:ea typeface="MS PGothic" panose="020B0600070205080204" pitchFamily="-84" charset="-128"/>
                <a:cs typeface="MS PGothic" panose="020B0600070205080204" pitchFamily="-84" charset="-128"/>
              </a:rPr>
              <a:t>HRA Human Resources Impact Assessment</a:t>
            </a:r>
            <a:endParaRPr lang="en-US" sz="1600" dirty="0">
              <a:latin typeface="Tw Cen MT" pitchFamily="-84" charset="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endParaRPr lang="en-US" sz="1600" dirty="0">
              <a:latin typeface="Tw Cen MT" pitchFamily="-84" charset="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endParaRPr lang="en-US" sz="1600" dirty="0">
              <a:latin typeface="Tw Cen MT" pitchFamily="-84" charset="0"/>
              <a:ea typeface="MS PGothic" panose="020B0600070205080204" pitchFamily="-84" charset="-128"/>
              <a:cs typeface="MS PGothic" panose="020B0600070205080204" pitchFamily="-84" charset="-128"/>
            </a:endParaRPr>
          </a:p>
          <a:p>
            <a:pPr marL="319405" indent="-319405" eaLnBrk="0" hangingPunct="0">
              <a:lnSpc>
                <a:spcPct val="95000"/>
              </a:lnSpc>
              <a:spcBef>
                <a:spcPct val="0"/>
              </a:spcBef>
              <a:spcAft>
                <a:spcPts val="600"/>
              </a:spcAft>
              <a:buClr>
                <a:schemeClr val="accent2"/>
              </a:buClr>
              <a:buSzPct val="60000"/>
              <a:buFont typeface="Wingdings" panose="05000000000000000000" charset="0"/>
              <a:buChar char=""/>
              <a:defRPr/>
            </a:pPr>
            <a:endParaRPr lang="en-US" sz="1600" dirty="0">
              <a:latin typeface="Tw Cen MT" pitchFamily="-84" charset="0"/>
              <a:ea typeface="MS PGothic" panose="020B0600070205080204" pitchFamily="-84" charset="-128"/>
              <a:cs typeface="MS PGothic" panose="020B0600070205080204" pitchFamily="-84" charset="-128"/>
            </a:endParaRPr>
          </a:p>
        </p:txBody>
      </p:sp>
      <p:sp>
        <p:nvSpPr>
          <p:cNvPr id="5" name="Footer Placeholder 4">
            <a:extLst>
              <a:ext uri="{FF2B5EF4-FFF2-40B4-BE49-F238E27FC236}">
                <a16:creationId xmlns:a16="http://schemas.microsoft.com/office/drawing/2014/main" id="{F62BD6B1-E1FF-1FB7-792F-F16A0C776057}"/>
              </a:ext>
            </a:extLst>
          </p:cNvPr>
          <p:cNvSpPr>
            <a:spLocks noGrp="1"/>
          </p:cNvSpPr>
          <p:nvPr>
            <p:ph type="ftr" sz="quarter" idx="11"/>
          </p:nvPr>
        </p:nvSpPr>
        <p:spPr>
          <a:xfrm>
            <a:off x="762000" y="6400801"/>
            <a:ext cx="4425576" cy="365760"/>
          </a:xfrm>
        </p:spPr>
        <p:txBody>
          <a:bodyPr>
            <a:normAutofit/>
          </a:bodyPr>
          <a:lstStyle/>
          <a:p>
            <a:pPr>
              <a:spcAft>
                <a:spcPts val="600"/>
              </a:spcAft>
              <a:defRPr/>
            </a:pPr>
            <a:r>
              <a:rPr lang="en-US">
                <a:solidFill>
                  <a:srgbClr val="FFFFFF"/>
                </a:solidFill>
              </a:rPr>
              <a:t>"MANAGER DE SECURITATE" </a:t>
            </a:r>
          </a:p>
        </p:txBody>
      </p:sp>
      <p:sp>
        <p:nvSpPr>
          <p:cNvPr id="6148" name="Slide Number Placeholder 5">
            <a:extLst>
              <a:ext uri="{FF2B5EF4-FFF2-40B4-BE49-F238E27FC236}">
                <a16:creationId xmlns:a16="http://schemas.microsoft.com/office/drawing/2014/main" id="{4D1E2693-883D-7DD6-BB77-55BE2E8A476D}"/>
              </a:ext>
            </a:extLst>
          </p:cNvPr>
          <p:cNvSpPr>
            <a:spLocks noGrp="1" noChangeArrowheads="1"/>
          </p:cNvSpPr>
          <p:nvPr>
            <p:ph type="sldNum" sz="quarter" idx="12"/>
          </p:nvPr>
        </p:nvSpPr>
        <p:spPr>
          <a:xfrm>
            <a:off x="10899648" y="6400800"/>
            <a:ext cx="530352" cy="365125"/>
          </a:xfrm>
          <a:extLst>
            <a:ext uri="{909E8E84-426E-40DD-AFC4-6F175D3DCCD1}">
              <a14:hiddenFill xmlns:a14="http://schemas.microsoft.com/office/drawing/2010/main">
                <a:solidFill>
                  <a:srgbClr val="FFFFFF"/>
                </a:solidFill>
              </a14:hiddenFill>
            </a:ext>
          </a:extLst>
        </p:spPr>
        <p:txBody>
          <a:bodyPr>
            <a:normAutofit/>
          </a:bodyP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spcAft>
                <a:spcPts val="600"/>
              </a:spcAft>
            </a:pPr>
            <a:fld id="{9AAE0D09-143F-4396-8AC9-D60224868284}" type="slidenum">
              <a:rPr lang="en-US" altLang="zh-CN"/>
              <a:pPr>
                <a:spcAft>
                  <a:spcPts val="600"/>
                </a:spcAft>
              </a:pPr>
              <a:t>5</a:t>
            </a:fld>
            <a:endParaRPr lang="en-US" altLang="zh-CN"/>
          </a:p>
        </p:txBody>
      </p:sp>
      <p:sp>
        <p:nvSpPr>
          <p:cNvPr id="6149" name="Down Arrow 1">
            <a:extLst>
              <a:ext uri="{FF2B5EF4-FFF2-40B4-BE49-F238E27FC236}">
                <a16:creationId xmlns:a16="http://schemas.microsoft.com/office/drawing/2014/main" id="{CCA98720-26D7-32F4-A248-A691EF3DA969}"/>
              </a:ext>
            </a:extLst>
          </p:cNvPr>
          <p:cNvSpPr>
            <a:spLocks noChangeArrowheads="1"/>
          </p:cNvSpPr>
          <p:nvPr/>
        </p:nvSpPr>
        <p:spPr bwMode="auto">
          <a:xfrm>
            <a:off x="10044114" y="5607050"/>
            <a:ext cx="485775" cy="977900"/>
          </a:xfrm>
          <a:prstGeom prst="downArrow">
            <a:avLst>
              <a:gd name="adj1" fmla="val 50000"/>
              <a:gd name="adj2" fmla="val 49982"/>
            </a:avLst>
          </a:prstGeom>
          <a:solidFill>
            <a:schemeClr val="accent1"/>
          </a:solidFill>
          <a:ln w="10000">
            <a:solidFill>
              <a:schemeClr val="accent1"/>
            </a:solidFill>
            <a:miter lim="800000"/>
            <a:headEnd/>
            <a:tailEnd/>
          </a:ln>
          <a:effectLst>
            <a:outerShdw dist="30000" dir="5400000" rotWithShape="0">
              <a:srgbClr val="808080">
                <a:alpha val="45000"/>
              </a:srgbClr>
            </a:outerShdw>
          </a:effec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endParaRPr lang="en-US" altLang="zh-CN">
              <a:solidFill>
                <a:srgbClr val="FFFFFF"/>
              </a:solidFill>
            </a:endParaRPr>
          </a:p>
        </p:txBody>
      </p:sp>
    </p:spTree>
    <p:extLst>
      <p:ext uri="{BB962C8B-B14F-4D97-AF65-F5344CB8AC3E}">
        <p14:creationId xmlns:p14="http://schemas.microsoft.com/office/powerpoint/2010/main" val="338053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93BD9-1021-3727-8FD4-056CEFB1EAF0}"/>
              </a:ext>
            </a:extLst>
          </p:cNvPr>
          <p:cNvSpPr>
            <a:spLocks noGrp="1"/>
          </p:cNvSpPr>
          <p:nvPr>
            <p:ph type="title"/>
          </p:nvPr>
        </p:nvSpPr>
        <p:spPr>
          <a:xfrm>
            <a:off x="6163464" y="755650"/>
            <a:ext cx="5266535" cy="1345115"/>
          </a:xfrm>
        </p:spPr>
        <p:txBody>
          <a:bodyPr>
            <a:normAutofit/>
          </a:bodyPr>
          <a:lstStyle/>
          <a:p>
            <a:r>
              <a:rPr lang="en-GB" sz="3300" dirty="0"/>
              <a:t>STRUCTURED AND SEMI-STRUCTURED INTERVIEW</a:t>
            </a:r>
          </a:p>
        </p:txBody>
      </p:sp>
      <p:pic>
        <p:nvPicPr>
          <p:cNvPr id="7" name="Graphic 6" descr="Board Room">
            <a:extLst>
              <a:ext uri="{FF2B5EF4-FFF2-40B4-BE49-F238E27FC236}">
                <a16:creationId xmlns:a16="http://schemas.microsoft.com/office/drawing/2014/main" id="{762D38E1-9A8F-1D6C-532D-15F68B9E74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4711" y="1104099"/>
            <a:ext cx="4649802" cy="4649802"/>
          </a:xfrm>
          <a:prstGeom prst="rect">
            <a:avLst/>
          </a:prstGeom>
        </p:spPr>
      </p:pic>
      <p:sp>
        <p:nvSpPr>
          <p:cNvPr id="3" name="Content Placeholder 2">
            <a:extLst>
              <a:ext uri="{FF2B5EF4-FFF2-40B4-BE49-F238E27FC236}">
                <a16:creationId xmlns:a16="http://schemas.microsoft.com/office/drawing/2014/main" id="{D3752139-37D7-67F0-BEB9-5DA4E0AE59D8}"/>
              </a:ext>
            </a:extLst>
          </p:cNvPr>
          <p:cNvSpPr>
            <a:spLocks noGrp="1"/>
          </p:cNvSpPr>
          <p:nvPr>
            <p:ph idx="1"/>
          </p:nvPr>
        </p:nvSpPr>
        <p:spPr>
          <a:xfrm>
            <a:off x="5290458" y="2207969"/>
            <a:ext cx="6139542" cy="3884983"/>
          </a:xfrm>
        </p:spPr>
        <p:txBody>
          <a:bodyPr>
            <a:normAutofit/>
          </a:bodyPr>
          <a:lstStyle/>
          <a:p>
            <a:pPr>
              <a:lnSpc>
                <a:spcPct val="95000"/>
              </a:lnSpc>
            </a:pPr>
            <a:r>
              <a:rPr lang="en-GB" sz="1400" dirty="0"/>
              <a:t>In a structured interview, the interviewees are asked a set of pre-prepared questions that allow them to observe the situation from a different perspective and thus identify the risk from that perspective.</a:t>
            </a:r>
            <a:endParaRPr lang="ro-RO" sz="1400" dirty="0"/>
          </a:p>
          <a:p>
            <a:pPr>
              <a:lnSpc>
                <a:spcPct val="95000"/>
              </a:lnSpc>
            </a:pPr>
            <a:r>
              <a:rPr lang="en-GB" sz="1400" dirty="0"/>
              <a:t>The semi-structured interview is similar but allows greater freedom in the conversation to be able to explore the issues that arise.</a:t>
            </a:r>
            <a:endParaRPr lang="ro-RO" sz="1400" dirty="0"/>
          </a:p>
          <a:p>
            <a:pPr>
              <a:lnSpc>
                <a:spcPct val="95000"/>
              </a:lnSpc>
            </a:pPr>
            <a:r>
              <a:rPr lang="en-GB" sz="1400" dirty="0"/>
              <a:t>They are mainly used to identify the failures and to establish the effectiveness of the existing control means, at any stage of a project or process and have the following requirements:</a:t>
            </a:r>
            <a:endParaRPr lang="ro-RO" sz="1400" dirty="0"/>
          </a:p>
          <a:p>
            <a:pPr>
              <a:lnSpc>
                <a:spcPct val="95000"/>
              </a:lnSpc>
            </a:pPr>
            <a:r>
              <a:rPr lang="en-GB" sz="1400" dirty="0"/>
              <a:t>- the objective must be clearly established;</a:t>
            </a:r>
            <a:endParaRPr lang="ro-RO" sz="1400" dirty="0"/>
          </a:p>
          <a:p>
            <a:pPr>
              <a:lnSpc>
                <a:spcPct val="95000"/>
              </a:lnSpc>
            </a:pPr>
            <a:r>
              <a:rPr lang="en-GB" sz="1400" dirty="0"/>
              <a:t>- to draw up a list of the key people involved;</a:t>
            </a:r>
            <a:endParaRPr lang="ro-RO" sz="1400" dirty="0"/>
          </a:p>
          <a:p>
            <a:pPr>
              <a:lnSpc>
                <a:spcPct val="95000"/>
              </a:lnSpc>
            </a:pPr>
            <a:r>
              <a:rPr lang="en-GB" sz="1400" dirty="0"/>
              <a:t>- to prepare a set of questions.</a:t>
            </a:r>
          </a:p>
        </p:txBody>
      </p:sp>
    </p:spTree>
    <p:extLst>
      <p:ext uri="{BB962C8B-B14F-4D97-AF65-F5344CB8AC3E}">
        <p14:creationId xmlns:p14="http://schemas.microsoft.com/office/powerpoint/2010/main" val="42233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DAEF42-AF35-C57F-8571-4A5A2553592B}"/>
              </a:ext>
            </a:extLst>
          </p:cNvPr>
          <p:cNvSpPr>
            <a:spLocks noGrp="1"/>
          </p:cNvSpPr>
          <p:nvPr>
            <p:ph type="body" idx="1"/>
          </p:nvPr>
        </p:nvSpPr>
        <p:spPr>
          <a:xfrm>
            <a:off x="1517905" y="2716567"/>
            <a:ext cx="4334256" cy="1003177"/>
          </a:xfrm>
        </p:spPr>
        <p:txBody>
          <a:bodyPr/>
          <a:lstStyle/>
          <a:p>
            <a:pPr algn="ctr"/>
            <a:r>
              <a:rPr lang="en-GB" dirty="0"/>
              <a:t>Benefits:</a:t>
            </a:r>
            <a:endParaRPr lang="ro-RO" dirty="0"/>
          </a:p>
          <a:p>
            <a:endParaRPr lang="en-GB" dirty="0"/>
          </a:p>
        </p:txBody>
      </p:sp>
      <p:sp>
        <p:nvSpPr>
          <p:cNvPr id="3" name="Content Placeholder 2">
            <a:extLst>
              <a:ext uri="{FF2B5EF4-FFF2-40B4-BE49-F238E27FC236}">
                <a16:creationId xmlns:a16="http://schemas.microsoft.com/office/drawing/2014/main" id="{4D3DDCCA-D6BA-147F-D2EA-545DD8211065}"/>
              </a:ext>
            </a:extLst>
          </p:cNvPr>
          <p:cNvSpPr>
            <a:spLocks noGrp="1"/>
          </p:cNvSpPr>
          <p:nvPr>
            <p:ph sz="half" idx="2"/>
          </p:nvPr>
        </p:nvSpPr>
        <p:spPr/>
        <p:txBody>
          <a:bodyPr>
            <a:normAutofit fontScale="70000" lnSpcReduction="20000"/>
          </a:bodyPr>
          <a:lstStyle/>
          <a:p>
            <a:r>
              <a:rPr lang="ro-RO" dirty="0"/>
              <a:t>-</a:t>
            </a:r>
            <a:r>
              <a:rPr lang="en-GB" dirty="0"/>
              <a:t>structured questionnaires allow interviewees to think about a certain aspect of a problem;</a:t>
            </a:r>
            <a:endParaRPr lang="ro-RO" dirty="0"/>
          </a:p>
          <a:p>
            <a:r>
              <a:rPr lang="ro-RO" dirty="0"/>
              <a:t>- </a:t>
            </a:r>
            <a:r>
              <a:rPr lang="en-GB" dirty="0"/>
              <a:t>the question-answer method allows giving greater consideration to a problem;</a:t>
            </a:r>
            <a:endParaRPr lang="ro-RO" dirty="0"/>
          </a:p>
          <a:p>
            <a:r>
              <a:rPr lang="ro-RO" dirty="0"/>
              <a:t>- </a:t>
            </a:r>
            <a:r>
              <a:rPr lang="en-GB" dirty="0"/>
              <a:t>allows the involvement of a larger group of people than in brainstorming.</a:t>
            </a:r>
          </a:p>
        </p:txBody>
      </p:sp>
      <p:sp>
        <p:nvSpPr>
          <p:cNvPr id="4" name="Text Placeholder 3">
            <a:extLst>
              <a:ext uri="{FF2B5EF4-FFF2-40B4-BE49-F238E27FC236}">
                <a16:creationId xmlns:a16="http://schemas.microsoft.com/office/drawing/2014/main" id="{A667138F-5942-82CF-0091-FB15C0E52A4B}"/>
              </a:ext>
            </a:extLst>
          </p:cNvPr>
          <p:cNvSpPr>
            <a:spLocks noGrp="1"/>
          </p:cNvSpPr>
          <p:nvPr>
            <p:ph type="body" sz="quarter" idx="3"/>
          </p:nvPr>
        </p:nvSpPr>
        <p:spPr>
          <a:xfrm>
            <a:off x="6336792" y="2862071"/>
            <a:ext cx="4334256" cy="350941"/>
          </a:xfrm>
        </p:spPr>
        <p:txBody>
          <a:bodyPr>
            <a:normAutofit fontScale="85000" lnSpcReduction="20000"/>
          </a:bodyPr>
          <a:lstStyle/>
          <a:p>
            <a:pPr algn="ctr"/>
            <a:r>
              <a:rPr lang="en-GB" dirty="0"/>
              <a:t>Disadvantages:</a:t>
            </a:r>
          </a:p>
        </p:txBody>
      </p:sp>
      <p:sp>
        <p:nvSpPr>
          <p:cNvPr id="5" name="Content Placeholder 4">
            <a:extLst>
              <a:ext uri="{FF2B5EF4-FFF2-40B4-BE49-F238E27FC236}">
                <a16:creationId xmlns:a16="http://schemas.microsoft.com/office/drawing/2014/main" id="{0305FFB3-EDA3-1275-A886-80694C9B92BC}"/>
              </a:ext>
            </a:extLst>
          </p:cNvPr>
          <p:cNvSpPr>
            <a:spLocks noGrp="1"/>
          </p:cNvSpPr>
          <p:nvPr>
            <p:ph sz="quarter" idx="4"/>
          </p:nvPr>
        </p:nvSpPr>
        <p:spPr/>
        <p:txBody>
          <a:bodyPr/>
          <a:lstStyle/>
          <a:p>
            <a:r>
              <a:rPr lang="en-GB" dirty="0"/>
              <a:t>the facilitator wastes a lot of time to get more opinions;</a:t>
            </a:r>
            <a:endParaRPr lang="ro-RO" dirty="0"/>
          </a:p>
          <a:p>
            <a:r>
              <a:rPr lang="en-GB" dirty="0"/>
              <a:t>imagination plays no role.</a:t>
            </a:r>
          </a:p>
          <a:p>
            <a:endParaRPr lang="en-GB" dirty="0"/>
          </a:p>
        </p:txBody>
      </p:sp>
      <p:sp>
        <p:nvSpPr>
          <p:cNvPr id="6" name="Title 5">
            <a:extLst>
              <a:ext uri="{FF2B5EF4-FFF2-40B4-BE49-F238E27FC236}">
                <a16:creationId xmlns:a16="http://schemas.microsoft.com/office/drawing/2014/main" id="{89D44AEC-D249-2076-7F24-31604F52650F}"/>
              </a:ext>
            </a:extLst>
          </p:cNvPr>
          <p:cNvSpPr>
            <a:spLocks noGrp="1"/>
          </p:cNvSpPr>
          <p:nvPr>
            <p:ph type="title"/>
          </p:nvPr>
        </p:nvSpPr>
        <p:spPr/>
        <p:txBody>
          <a:bodyPr/>
          <a:lstStyle/>
          <a:p>
            <a:r>
              <a:rPr lang="en-GB" sz="4000" dirty="0"/>
              <a:t>STRUCTURED AND SEMI-STRUCTURED INTERVIEW</a:t>
            </a:r>
            <a:endParaRPr lang="en-GB" dirty="0"/>
          </a:p>
        </p:txBody>
      </p:sp>
    </p:spTree>
    <p:extLst>
      <p:ext uri="{BB962C8B-B14F-4D97-AF65-F5344CB8AC3E}">
        <p14:creationId xmlns:p14="http://schemas.microsoft.com/office/powerpoint/2010/main" val="256918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a:extLst>
              <a:ext uri="{FF2B5EF4-FFF2-40B4-BE49-F238E27FC236}">
                <a16:creationId xmlns:a16="http://schemas.microsoft.com/office/drawing/2014/main" id="{F42430EF-170B-4057-4ABA-8DBBA8669AC8}"/>
              </a:ext>
            </a:extLst>
          </p:cNvPr>
          <p:cNvSpPr>
            <a:spLocks noGrp="1" noChangeArrowheads="1"/>
          </p:cNvSpPr>
          <p:nvPr>
            <p:ph type="title"/>
          </p:nvPr>
        </p:nvSpPr>
        <p:spPr>
          <a:xfrm>
            <a:off x="2136776" y="228600"/>
            <a:ext cx="6513513" cy="990600"/>
          </a:xfrm>
        </p:spPr>
        <p:txBody>
          <a:bodyPr/>
          <a:lstStyle/>
          <a:p>
            <a:r>
              <a:rPr lang="en-US" altLang="zh-CN" sz="2800"/>
              <a:t>TEHNICA DELPHI</a:t>
            </a:r>
          </a:p>
        </p:txBody>
      </p:sp>
      <p:sp>
        <p:nvSpPr>
          <p:cNvPr id="10242" name="Content Placeholder 2">
            <a:extLst>
              <a:ext uri="{FF2B5EF4-FFF2-40B4-BE49-F238E27FC236}">
                <a16:creationId xmlns:a16="http://schemas.microsoft.com/office/drawing/2014/main" id="{C2346B9E-3ECD-94B2-FF83-A3D59EA27741}"/>
              </a:ext>
            </a:extLst>
          </p:cNvPr>
          <p:cNvSpPr>
            <a:spLocks noGrp="1" noChangeArrowheads="1"/>
          </p:cNvSpPr>
          <p:nvPr>
            <p:ph idx="1"/>
          </p:nvPr>
        </p:nvSpPr>
        <p:spPr/>
        <p:txBody>
          <a:bodyPr/>
          <a:lstStyle/>
          <a:p>
            <a:pPr algn="just"/>
            <a:r>
              <a:rPr lang="en-GB" altLang="zh-CN" sz="2400" dirty="0">
                <a:latin typeface="Cambria" panose="02040503050406030204" pitchFamily="18" charset="0"/>
              </a:rPr>
              <a:t>The Delphi technique is a procedure by which a consensus of opinions is obtained from a group of experts that can be applied at any stage of the risk management process or at any phase of a system's life cycle, whenever it is necessary to a consensus was reached.</a:t>
            </a:r>
            <a:endParaRPr lang="ro-RO" altLang="zh-CN" sz="2400" dirty="0">
              <a:latin typeface="Cambria" panose="02040503050406030204" pitchFamily="18" charset="0"/>
            </a:endParaRPr>
          </a:p>
          <a:p>
            <a:pPr algn="just"/>
            <a:r>
              <a:rPr lang="en-GB" altLang="zh-CN" sz="2400" dirty="0">
                <a:latin typeface="Cambria" panose="02040503050406030204" pitchFamily="18" charset="0"/>
              </a:rPr>
              <a:t>There must be a set of opinions for which a consensus is necessary.</a:t>
            </a:r>
            <a:endParaRPr lang="en-US" altLang="zh-CN" sz="2400" dirty="0"/>
          </a:p>
        </p:txBody>
      </p:sp>
      <p:sp>
        <p:nvSpPr>
          <p:cNvPr id="10244" name="Slide Number Placeholder 5">
            <a:extLst>
              <a:ext uri="{FF2B5EF4-FFF2-40B4-BE49-F238E27FC236}">
                <a16:creationId xmlns:a16="http://schemas.microsoft.com/office/drawing/2014/main" id="{3BDB09B6-A6D8-BEFF-6B20-C174D1D71514}"/>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546FD9CB-5FA9-4B9C-A508-3E6D7E5638D0}" type="slidenum">
              <a:rPr lang="en-US" altLang="zh-CN" sz="1200">
                <a:solidFill>
                  <a:srgbClr val="FFFFFF"/>
                </a:solidFill>
              </a:rPr>
              <a:pPr algn="ctr">
                <a:lnSpc>
                  <a:spcPct val="80000"/>
                </a:lnSpc>
              </a:pPr>
              <a:t>8</a:t>
            </a:fld>
            <a:endParaRPr lang="en-US" altLang="zh-CN" sz="12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a:extLst>
              <a:ext uri="{FF2B5EF4-FFF2-40B4-BE49-F238E27FC236}">
                <a16:creationId xmlns:a16="http://schemas.microsoft.com/office/drawing/2014/main" id="{B4C86A3A-BBFB-1E67-70C3-93EF86578216}"/>
              </a:ext>
            </a:extLst>
          </p:cNvPr>
          <p:cNvSpPr>
            <a:spLocks noGrp="1" noChangeArrowheads="1"/>
          </p:cNvSpPr>
          <p:nvPr>
            <p:ph type="title"/>
          </p:nvPr>
        </p:nvSpPr>
        <p:spPr>
          <a:xfrm>
            <a:off x="2136776" y="228600"/>
            <a:ext cx="6513513" cy="990600"/>
          </a:xfrm>
        </p:spPr>
        <p:txBody>
          <a:bodyPr/>
          <a:lstStyle/>
          <a:p>
            <a:r>
              <a:rPr lang="en-US" altLang="zh-CN" sz="2800"/>
              <a:t>TEHNICA DELPHI - procesul</a:t>
            </a:r>
          </a:p>
        </p:txBody>
      </p:sp>
      <p:sp>
        <p:nvSpPr>
          <p:cNvPr id="65538" name="Content Placeholder 2">
            <a:extLst>
              <a:ext uri="{FF2B5EF4-FFF2-40B4-BE49-F238E27FC236}">
                <a16:creationId xmlns:a16="http://schemas.microsoft.com/office/drawing/2014/main" id="{9016F097-370E-53EA-0155-898BB9F661B1}"/>
              </a:ext>
            </a:extLst>
          </p:cNvPr>
          <p:cNvSpPr>
            <a:spLocks noGrp="1"/>
          </p:cNvSpPr>
          <p:nvPr>
            <p:ph idx="1"/>
          </p:nvPr>
        </p:nvSpPr>
        <p:spPr>
          <a:xfrm>
            <a:off x="1517904" y="1708220"/>
            <a:ext cx="9144000" cy="4390828"/>
          </a:xfrm>
        </p:spPr>
        <p:txBody>
          <a:bodyPr>
            <a:normAutofit fontScale="92500" lnSpcReduction="10000"/>
          </a:bodyPr>
          <a:lstStyle/>
          <a:p>
            <a:pPr marL="319405" indent="-319405" eaLnBrk="0" hangingPunct="0">
              <a:spcBef>
                <a:spcPts val="700"/>
              </a:spcBef>
              <a:buClr>
                <a:schemeClr val="accent2"/>
              </a:buClr>
              <a:buSzPct val="60000"/>
              <a:buFont typeface="Wingdings" panose="05000000000000000000" charset="0"/>
              <a:buChar char=""/>
              <a:defRPr/>
            </a:pPr>
            <a:r>
              <a:rPr lang="en-GB" sz="2400" dirty="0">
                <a:latin typeface="Tw Cen MT" pitchFamily="-84" charset="0"/>
                <a:ea typeface="MS PGothic" panose="020B0600070205080204" pitchFamily="-84" charset="-128"/>
                <a:cs typeface="MS PGothic" panose="020B0600070205080204" pitchFamily="-84" charset="-128"/>
              </a:rPr>
              <a:t>A group of experts answer a set of questions from a semi-structured questionnaire. </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400" dirty="0">
                <a:latin typeface="Tw Cen MT" pitchFamily="-84" charset="0"/>
                <a:ea typeface="MS PGothic" panose="020B0600070205080204" pitchFamily="-84" charset="-128"/>
                <a:cs typeface="MS PGothic" panose="020B0600070205080204" pitchFamily="-84" charset="-128"/>
              </a:rPr>
              <a:t>They do not meet in such a way that independent opinions are obtained.</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en-GB" sz="2400" dirty="0">
                <a:latin typeface="Tw Cen MT" pitchFamily="-84" charset="0"/>
                <a:ea typeface="MS PGothic" panose="020B0600070205080204" pitchFamily="-84" charset="-128"/>
                <a:cs typeface="MS PGothic" panose="020B0600070205080204" pitchFamily="-84" charset="-128"/>
              </a:rPr>
              <a:t>The procedure is the following:</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ro-RO" sz="2400" dirty="0">
                <a:latin typeface="Tw Cen MT" pitchFamily="-84" charset="0"/>
                <a:ea typeface="MS PGothic" panose="020B0600070205080204" pitchFamily="-84" charset="-128"/>
                <a:cs typeface="MS PGothic" panose="020B0600070205080204" pitchFamily="-84" charset="-128"/>
              </a:rPr>
              <a:t>- </a:t>
            </a:r>
            <a:r>
              <a:rPr lang="en-GB" sz="2400" dirty="0">
                <a:latin typeface="Tw Cen MT" pitchFamily="-84" charset="0"/>
                <a:ea typeface="MS PGothic" panose="020B0600070205080204" pitchFamily="-84" charset="-128"/>
                <a:cs typeface="MS PGothic" panose="020B0600070205080204" pitchFamily="-84" charset="-128"/>
              </a:rPr>
              <a:t>a team is formed to develop and monitor the Delphi process;</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ro-RO" sz="2400" dirty="0">
                <a:latin typeface="Tw Cen MT" pitchFamily="-84" charset="0"/>
                <a:ea typeface="MS PGothic" panose="020B0600070205080204" pitchFamily="-84" charset="-128"/>
                <a:cs typeface="MS PGothic" panose="020B0600070205080204" pitchFamily="-84" charset="-128"/>
              </a:rPr>
              <a:t>- </a:t>
            </a:r>
            <a:r>
              <a:rPr lang="en-GB" sz="2400" dirty="0">
                <a:latin typeface="Tw Cen MT" pitchFamily="-84" charset="0"/>
                <a:ea typeface="MS PGothic" panose="020B0600070205080204" pitchFamily="-84" charset="-128"/>
                <a:cs typeface="MS PGothic" panose="020B0600070205080204" pitchFamily="-84" charset="-128"/>
              </a:rPr>
              <a:t>a group of experts is selected;</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ro-RO" sz="2400" dirty="0">
                <a:latin typeface="Tw Cen MT" pitchFamily="-84" charset="0"/>
                <a:ea typeface="MS PGothic" panose="020B0600070205080204" pitchFamily="-84" charset="-128"/>
                <a:cs typeface="MS PGothic" panose="020B0600070205080204" pitchFamily="-84" charset="-128"/>
              </a:rPr>
              <a:t>- </a:t>
            </a:r>
            <a:r>
              <a:rPr lang="en-GB" sz="2400" dirty="0">
                <a:latin typeface="Tw Cen MT" pitchFamily="-84" charset="0"/>
                <a:ea typeface="MS PGothic" panose="020B0600070205080204" pitchFamily="-84" charset="-128"/>
                <a:cs typeface="MS PGothic" panose="020B0600070205080204" pitchFamily="-84" charset="-128"/>
              </a:rPr>
              <a:t>the first round of questionnaires is distributed;</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ro-RO" sz="2400" dirty="0">
                <a:latin typeface="Tw Cen MT" pitchFamily="-84" charset="0"/>
                <a:ea typeface="MS PGothic" panose="020B0600070205080204" pitchFamily="-84" charset="-128"/>
                <a:cs typeface="MS PGothic" panose="020B0600070205080204" pitchFamily="-84" charset="-128"/>
              </a:rPr>
              <a:t>- </a:t>
            </a:r>
            <a:r>
              <a:rPr lang="en-GB" sz="2400" dirty="0">
                <a:latin typeface="Tw Cen MT" pitchFamily="-84" charset="0"/>
                <a:ea typeface="MS PGothic" panose="020B0600070205080204" pitchFamily="-84" charset="-128"/>
                <a:cs typeface="MS PGothic" panose="020B0600070205080204" pitchFamily="-84" charset="-128"/>
              </a:rPr>
              <a:t>questions are answered;</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ro-RO" sz="2400" dirty="0">
                <a:latin typeface="Tw Cen MT" pitchFamily="-84" charset="0"/>
                <a:ea typeface="MS PGothic" panose="020B0600070205080204" pitchFamily="-84" charset="-128"/>
                <a:cs typeface="MS PGothic" panose="020B0600070205080204" pitchFamily="-84" charset="-128"/>
              </a:rPr>
              <a:t>- </a:t>
            </a:r>
            <a:r>
              <a:rPr lang="en-GB" sz="2400" dirty="0">
                <a:latin typeface="Tw Cen MT" pitchFamily="-84" charset="0"/>
                <a:ea typeface="MS PGothic" panose="020B0600070205080204" pitchFamily="-84" charset="-128"/>
                <a:cs typeface="MS PGothic" panose="020B0600070205080204" pitchFamily="-84" charset="-128"/>
              </a:rPr>
              <a:t>the questionnaires are collected;</a:t>
            </a:r>
            <a:endParaRPr lang="ro-RO" sz="2400" dirty="0">
              <a:latin typeface="Tw Cen MT" pitchFamily="-84" charset="0"/>
              <a:ea typeface="MS PGothic" panose="020B0600070205080204" pitchFamily="-84" charset="-128"/>
              <a:cs typeface="MS PGothic" panose="020B0600070205080204" pitchFamily="-84" charset="-128"/>
            </a:endParaRPr>
          </a:p>
          <a:p>
            <a:pPr marL="319405" indent="-319405" eaLnBrk="0" hangingPunct="0">
              <a:spcBef>
                <a:spcPts val="700"/>
              </a:spcBef>
              <a:buClr>
                <a:schemeClr val="accent2"/>
              </a:buClr>
              <a:buSzPct val="60000"/>
              <a:buFont typeface="Wingdings" panose="05000000000000000000" charset="0"/>
              <a:buChar char=""/>
              <a:defRPr/>
            </a:pPr>
            <a:r>
              <a:rPr lang="ro-RO" sz="2400" dirty="0">
                <a:latin typeface="Tw Cen MT" pitchFamily="-84" charset="0"/>
                <a:ea typeface="MS PGothic" panose="020B0600070205080204" pitchFamily="-84" charset="-128"/>
                <a:cs typeface="MS PGothic" panose="020B0600070205080204" pitchFamily="-84" charset="-128"/>
              </a:rPr>
              <a:t>- </a:t>
            </a:r>
            <a:r>
              <a:rPr lang="en-GB" sz="2400" dirty="0">
                <a:latin typeface="Tw Cen MT" pitchFamily="-84" charset="0"/>
                <a:ea typeface="MS PGothic" panose="020B0600070205080204" pitchFamily="-84" charset="-128"/>
                <a:cs typeface="MS PGothic" panose="020B0600070205080204" pitchFamily="-84" charset="-128"/>
              </a:rPr>
              <a:t>the data from the first round of questionnaires are </a:t>
            </a:r>
            <a:r>
              <a:rPr lang="en-GB" sz="2400" dirty="0" err="1">
                <a:latin typeface="Tw Cen MT" pitchFamily="-84" charset="0"/>
                <a:ea typeface="MS PGothic" panose="020B0600070205080204" pitchFamily="-84" charset="-128"/>
                <a:cs typeface="MS PGothic" panose="020B0600070205080204" pitchFamily="-84" charset="-128"/>
              </a:rPr>
              <a:t>analyzed</a:t>
            </a:r>
            <a:r>
              <a:rPr lang="en-GB" sz="2400" dirty="0">
                <a:latin typeface="Tw Cen MT" pitchFamily="-84" charset="0"/>
                <a:ea typeface="MS PGothic" panose="020B0600070205080204" pitchFamily="-84" charset="-128"/>
                <a:cs typeface="MS PGothic" panose="020B0600070205080204" pitchFamily="-84" charset="-128"/>
              </a:rPr>
              <a:t> and combined until a consensus is reached.</a:t>
            </a:r>
            <a:endParaRPr lang="en-US" sz="2400" dirty="0">
              <a:latin typeface="Tw Cen MT" pitchFamily="-84" charset="0"/>
              <a:ea typeface="MS PGothic" panose="020B0600070205080204" pitchFamily="-84" charset="-128"/>
              <a:cs typeface="MS PGothic" panose="020B0600070205080204" pitchFamily="-84" charset="-128"/>
            </a:endParaRPr>
          </a:p>
        </p:txBody>
      </p:sp>
      <p:sp>
        <p:nvSpPr>
          <p:cNvPr id="5" name="Footer Placeholder 4">
            <a:extLst>
              <a:ext uri="{FF2B5EF4-FFF2-40B4-BE49-F238E27FC236}">
                <a16:creationId xmlns:a16="http://schemas.microsoft.com/office/drawing/2014/main" id="{E880F89F-CFD9-D517-CEF6-6BD76F491146}"/>
              </a:ext>
            </a:extLst>
          </p:cNvPr>
          <p:cNvSpPr>
            <a:spLocks noGrp="1"/>
          </p:cNvSpPr>
          <p:nvPr>
            <p:ph type="ftr" sz="quarter" idx="11"/>
          </p:nvPr>
        </p:nvSpPr>
        <p:spPr/>
        <p:txBody>
          <a:bodyPr anchor="ctr"/>
          <a:lstStyle/>
          <a:p>
            <a:pPr>
              <a:defRPr/>
            </a:pPr>
            <a:r>
              <a:rPr lang="en-US"/>
              <a:t>"MANAGER DE SECURITATE" </a:t>
            </a:r>
          </a:p>
        </p:txBody>
      </p:sp>
      <p:sp>
        <p:nvSpPr>
          <p:cNvPr id="11268" name="Slide Number Placeholder 5">
            <a:extLst>
              <a:ext uri="{FF2B5EF4-FFF2-40B4-BE49-F238E27FC236}">
                <a16:creationId xmlns:a16="http://schemas.microsoft.com/office/drawing/2014/main" id="{BE2116C5-8A91-69D5-8897-F3AE6427F9C6}"/>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Tw Cen MT" panose="020B0602020104020603" pitchFamily="34" charset="0"/>
                <a:ea typeface="MS PGothic" panose="020B0600070205080204" pitchFamily="34" charset="-128"/>
              </a:defRPr>
            </a:lvl1pPr>
            <a:lvl2pPr>
              <a:defRPr>
                <a:solidFill>
                  <a:schemeClr val="tx1"/>
                </a:solidFill>
                <a:latin typeface="Tw Cen MT" panose="020B0602020104020603" pitchFamily="34" charset="0"/>
                <a:ea typeface="MS PGothic" panose="020B0600070205080204" pitchFamily="34" charset="-128"/>
              </a:defRPr>
            </a:lvl2pPr>
            <a:lvl3pPr>
              <a:defRPr>
                <a:solidFill>
                  <a:schemeClr val="tx1"/>
                </a:solidFill>
                <a:latin typeface="Tw Cen MT" panose="020B0602020104020603" pitchFamily="34" charset="0"/>
                <a:ea typeface="MS PGothic" panose="020B0600070205080204" pitchFamily="34" charset="-128"/>
              </a:defRPr>
            </a:lvl3pPr>
            <a:lvl4pPr>
              <a:defRPr>
                <a:solidFill>
                  <a:schemeClr val="tx1"/>
                </a:solidFill>
                <a:latin typeface="Tw Cen MT" panose="020B0602020104020603" pitchFamily="34" charset="0"/>
                <a:ea typeface="MS PGothic" panose="020B0600070205080204" pitchFamily="34" charset="-128"/>
              </a:defRPr>
            </a:lvl4pPr>
            <a:lvl5pPr>
              <a:defRPr>
                <a:solidFill>
                  <a:schemeClr val="tx1"/>
                </a:solidFill>
                <a:latin typeface="Tw Cen MT" panose="020B0602020104020603" pitchFamily="34" charset="0"/>
                <a:ea typeface="MS PGothic" panose="020B0600070205080204" pitchFamily="34" charset="-128"/>
              </a:defRPr>
            </a:lvl5pPr>
            <a:lvl6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6pPr>
            <a:lvl7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7pPr>
            <a:lvl8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8pPr>
            <a:lvl9pPr defTabSz="457200" fontAlgn="base">
              <a:spcBef>
                <a:spcPct val="0"/>
              </a:spcBef>
              <a:spcAft>
                <a:spcPct val="0"/>
              </a:spcAft>
              <a:buFont typeface="Arial" panose="020B0604020202020204" pitchFamily="34" charset="0"/>
              <a:defRPr>
                <a:solidFill>
                  <a:schemeClr val="tx1"/>
                </a:solidFill>
                <a:latin typeface="Tw Cen MT" panose="020B0602020104020603" pitchFamily="34" charset="0"/>
                <a:ea typeface="MS PGothic" panose="020B0600070205080204" pitchFamily="34" charset="-128"/>
              </a:defRPr>
            </a:lvl9pPr>
          </a:lstStyle>
          <a:p>
            <a:pPr algn="ctr">
              <a:lnSpc>
                <a:spcPct val="80000"/>
              </a:lnSpc>
            </a:pPr>
            <a:fld id="{5BA1CB5C-D701-4EE8-90A9-633E2E17F6D9}" type="slidenum">
              <a:rPr lang="en-US" altLang="zh-CN" sz="1200">
                <a:solidFill>
                  <a:srgbClr val="FFFFFF"/>
                </a:solidFill>
              </a:rPr>
              <a:pPr algn="ctr">
                <a:lnSpc>
                  <a:spcPct val="80000"/>
                </a:lnSpc>
              </a:pPr>
              <a:t>9</a:t>
            </a:fld>
            <a:endParaRPr lang="en-US" altLang="zh-CN" sz="1200">
              <a:solidFill>
                <a:srgbClr val="FFFFFF"/>
              </a:solidFill>
            </a:endParaRPr>
          </a:p>
        </p:txBody>
      </p:sp>
    </p:spTree>
  </p:cSld>
  <p:clrMapOvr>
    <a:masterClrMapping/>
  </p:clrMapOvr>
</p:sld>
</file>

<file path=ppt/theme/theme1.xml><?xml version="1.0" encoding="utf-8"?>
<a:theme xmlns:a="http://schemas.openxmlformats.org/drawingml/2006/main" name="PrismaticVTI">
  <a:themeElements>
    <a:clrScheme name="AnalogousFromLightSeedLeftStep">
      <a:dk1>
        <a:srgbClr val="000000"/>
      </a:dk1>
      <a:lt1>
        <a:srgbClr val="FFFFFF"/>
      </a:lt1>
      <a:dk2>
        <a:srgbClr val="412624"/>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E25470AF0544287FF5B43AA4D7B8A" ma:contentTypeVersion="4" ma:contentTypeDescription="Creați un document nou." ma:contentTypeScope="" ma:versionID="d02e3822fe6da988d1dc081e76724785">
  <xsd:schema xmlns:xsd="http://www.w3.org/2001/XMLSchema" xmlns:xs="http://www.w3.org/2001/XMLSchema" xmlns:p="http://schemas.microsoft.com/office/2006/metadata/properties" xmlns:ns2="b587a08c-6c06-4a94-bad8-8f2813f19972" targetNamespace="http://schemas.microsoft.com/office/2006/metadata/properties" ma:root="true" ma:fieldsID="6f4a87ca5b5aa43a2bb4a1cbabc763f8" ns2:_="">
    <xsd:import namespace="b587a08c-6c06-4a94-bad8-8f2813f1997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7a08c-6c06-4a94-bad8-8f2813f19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0E0D15-ED0B-4E68-890D-D122E50EC216}"/>
</file>

<file path=customXml/itemProps2.xml><?xml version="1.0" encoding="utf-8"?>
<ds:datastoreItem xmlns:ds="http://schemas.openxmlformats.org/officeDocument/2006/customXml" ds:itemID="{23B6D1A1-30FF-483A-ABA5-BB4C610372E2}"/>
</file>

<file path=customXml/itemProps3.xml><?xml version="1.0" encoding="utf-8"?>
<ds:datastoreItem xmlns:ds="http://schemas.openxmlformats.org/officeDocument/2006/customXml" ds:itemID="{21C54213-02DC-4F8C-8938-1A42813188C3}"/>
</file>

<file path=docProps/app.xml><?xml version="1.0" encoding="utf-8"?>
<Properties xmlns="http://schemas.openxmlformats.org/officeDocument/2006/extended-properties" xmlns:vt="http://schemas.openxmlformats.org/officeDocument/2006/docPropsVTypes">
  <Template>Circuit</Template>
  <TotalTime>198</TotalTime>
  <Words>5530</Words>
  <Application>Microsoft Office PowerPoint</Application>
  <PresentationFormat>Widescreen</PresentationFormat>
  <Paragraphs>510</Paragraphs>
  <Slides>32</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Aharoni</vt:lpstr>
      <vt:lpstr>Arial</vt:lpstr>
      <vt:lpstr>Avenir Next LT Pro</vt:lpstr>
      <vt:lpstr>Calibri</vt:lpstr>
      <vt:lpstr>Cambria</vt:lpstr>
      <vt:lpstr>Tahoma</vt:lpstr>
      <vt:lpstr>Tw Cen MT</vt:lpstr>
      <vt:lpstr>Wingdings</vt:lpstr>
      <vt:lpstr>PrismaticVTI</vt:lpstr>
      <vt:lpstr>Security risk assessment techniques and methods</vt:lpstr>
      <vt:lpstr>RISK ASSESSMENT TECHNIQUES</vt:lpstr>
      <vt:lpstr>The corresponding techniques have the following characteristics:</vt:lpstr>
      <vt:lpstr>RISK ASSESSMENT TECHNIQUES  - tipes</vt:lpstr>
      <vt:lpstr>RISK ASSESSMENT TECHNIQUES  - tipes</vt:lpstr>
      <vt:lpstr>STRUCTURED AND SEMI-STRUCTURED INTERVIEW</vt:lpstr>
      <vt:lpstr>STRUCTURED AND SEMI-STRUCTURED INTERVIEW</vt:lpstr>
      <vt:lpstr>TEHNICA DELPHI</vt:lpstr>
      <vt:lpstr>TEHNICA DELPHI - procesul</vt:lpstr>
      <vt:lpstr>DELPHI TEHNIC– Benefits / Disadvantages</vt:lpstr>
      <vt:lpstr>CHECK GRIDS</vt:lpstr>
      <vt:lpstr>  CHECK GRIDS - the process and the result</vt:lpstr>
      <vt:lpstr>CHECK GRIDS - advantages/disadvantages</vt:lpstr>
      <vt:lpstr>QUALITATIVE ANALYSIS OF RISKS</vt:lpstr>
      <vt:lpstr>QUALITATIVE ANALYSIS OF RISKS</vt:lpstr>
      <vt:lpstr>QUALITATIVE ANALYSIS OF RISKS</vt:lpstr>
      <vt:lpstr>QUALITATIVE ANALYSIS - MATRIX</vt:lpstr>
      <vt:lpstr>QUANTITATIVE ANALYSIS OF RISKS</vt:lpstr>
      <vt:lpstr>QUANTITATIVE ANALYSIS OF RISKS</vt:lpstr>
      <vt:lpstr>QUANTITATIVE ANALYSIS vs. QUALITATIVE ANALYSIS </vt:lpstr>
      <vt:lpstr>THE CYCLE OF THE DECISION-MAKING PROCESS</vt:lpstr>
      <vt:lpstr>METHODS OF RESPONSE TO INCIDENTS</vt:lpstr>
      <vt:lpstr>METHODS OF RESPONSE TO INCIDENTS</vt:lpstr>
      <vt:lpstr>HOW MUCH DO WE INVEST IN SECURITY?</vt:lpstr>
      <vt:lpstr>OTHER RISK ASSESSMENT METHODS</vt:lpstr>
      <vt:lpstr>RISK MATRICES METHOD</vt:lpstr>
      <vt:lpstr>"MEHARI" METHOD</vt:lpstr>
      <vt:lpstr>MEHARI Arguments for the need for a methodology</vt:lpstr>
      <vt:lpstr>MEHARI Security Stakes Analysis</vt:lpstr>
      <vt:lpstr>MEHARI Analyzing the Security Stakes</vt:lpstr>
      <vt:lpstr>MEHARI Risk analysis</vt:lpstr>
      <vt:lpstr>MEHARI Risk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risk assessment techniques and methods</dc:title>
  <dc:creator>RAUL-CIPRIAN DĂNCUŢĂ</dc:creator>
  <cp:lastModifiedBy>RAUL-CIPRIAN DĂNCUŢĂ</cp:lastModifiedBy>
  <cp:revision>10</cp:revision>
  <dcterms:created xsi:type="dcterms:W3CDTF">2023-11-23T08:40:36Z</dcterms:created>
  <dcterms:modified xsi:type="dcterms:W3CDTF">2023-11-23T13:33:39Z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0x010100680E25470AF0544287FF5B43AA4D7B8A</vt:lpwstr>
  </property>
</Properties>
</file>