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2C2-0CA4-CC85-9254-389074F964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AFA4A33-6911-9923-6AB2-3E17B92647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943794-11C2-AFA4-1BC0-F3FAECDD5BF7}"/>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B9F3C2D2-EA04-ACC9-34A2-ACD15500BC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967332-B841-F211-8DF5-056D3E641877}"/>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3532318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2D45-E4F4-D35E-A7C2-BC710026A8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3A8853-435D-372A-5A02-EAFEB900CF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971328-5A7E-389F-5421-C32ED3EAC1B0}"/>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1F95BBE5-C133-8578-29B3-F9CBB3643D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EEC98-809F-1FCC-AA34-8EF35361BA87}"/>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351492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AEA5E4-5FFF-A121-FB30-0A278C0D96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14B32-E650-63D3-AF86-DBECFD394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9F58A5-24B6-B20A-609D-684E80AC3F0E}"/>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9CCDB2C9-0A2F-377E-A921-82642C482A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E367FBC-85EF-F4AA-B7E2-692899C26A21}"/>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188203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DE8C-12FC-23C8-3D99-7AC751AC4F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80044C-A89B-863B-D22D-74913C8BE7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2A6655-0370-0EC2-ED66-FC73EC7F84A6}"/>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BAD4EFC6-CFCB-6A92-A02F-E57263A989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72F2E5-D8C7-71A0-045F-5CAFD528A625}"/>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880204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9C00-786F-8344-2925-DD4F79DB7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85E126B-9500-5A3C-9446-B9EEB31F3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DE1FD-ABE5-8241-B13F-44AC240724A4}"/>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052609E1-1707-5155-A0CD-F5442EC2B8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894A8-9E8D-6B92-9DDD-9CD05DA5D4E0}"/>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251329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F6DD-9EC4-B7D4-A325-84411815351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15ABC42-E7E7-A363-7E19-05C21F79CA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981710-C2C7-924D-28B0-4C80A04C6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81EB824-27B3-9F1E-A381-EA127CBEBD7D}"/>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6" name="Footer Placeholder 5">
            <a:extLst>
              <a:ext uri="{FF2B5EF4-FFF2-40B4-BE49-F238E27FC236}">
                <a16:creationId xmlns:a16="http://schemas.microsoft.com/office/drawing/2014/main" id="{B195E9CB-A46A-ED2C-7DFA-A1159A497F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7E35A0-DE5E-5685-7597-BBAB1E526C63}"/>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60848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F3F43-03C2-786F-38DA-05CB157E632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541474A-6F86-B6E4-80FB-6F69F00C7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5C5F2C-3CC6-DAAA-C8A1-1114F24CD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490BE3-77F2-0056-FEA7-5BF8D326DB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1B57F-C100-C5E3-D658-9EAF57EF3C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A3FE716-BFC7-8FD5-9DE7-BA745274B66B}"/>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8" name="Footer Placeholder 7">
            <a:extLst>
              <a:ext uri="{FF2B5EF4-FFF2-40B4-BE49-F238E27FC236}">
                <a16:creationId xmlns:a16="http://schemas.microsoft.com/office/drawing/2014/main" id="{103BC8EE-A5AF-BBF5-D36A-0CE6BB41386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A4ABB1-923D-229B-1A01-2DB353E12251}"/>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2095424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BAFE-831D-B245-0E47-9C7BBAF90CB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A7330B2-15FD-B2B2-CFED-B375D6FFF717}"/>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4" name="Footer Placeholder 3">
            <a:extLst>
              <a:ext uri="{FF2B5EF4-FFF2-40B4-BE49-F238E27FC236}">
                <a16:creationId xmlns:a16="http://schemas.microsoft.com/office/drawing/2014/main" id="{1FAFFE7E-84A7-5636-92AC-9178D0ABAE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1D87A1-4AFE-DBBE-6B3A-9572DDC46B48}"/>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316922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B45DB-D930-C722-8A80-F1FB54135DC3}"/>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3" name="Footer Placeholder 2">
            <a:extLst>
              <a:ext uri="{FF2B5EF4-FFF2-40B4-BE49-F238E27FC236}">
                <a16:creationId xmlns:a16="http://schemas.microsoft.com/office/drawing/2014/main" id="{53605AB0-0DC3-F9AF-082F-9B65CBD380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5002C4-943E-5B0C-DEA4-D79513FC4918}"/>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221714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F502-8B25-292A-BAED-51DAD3425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EF1225-DD78-D84C-405C-F8E743F74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813ABFB-E62B-F99E-C9BD-78D74D9CA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EF7BB-162C-735E-3357-EE1C9B844453}"/>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6" name="Footer Placeholder 5">
            <a:extLst>
              <a:ext uri="{FF2B5EF4-FFF2-40B4-BE49-F238E27FC236}">
                <a16:creationId xmlns:a16="http://schemas.microsoft.com/office/drawing/2014/main" id="{3938BF44-E9FC-539F-8FA2-06387A1AC9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84A15A9-F16D-A5F9-895C-AEE8116D4942}"/>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223384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67FA-AA69-D9CD-DF2D-772B164268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C156FD2-ADB1-1E29-06AF-271F5F8035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F6793C-1115-5C68-B60A-2CD195451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2BEEA7-331D-63C4-2624-21BECD3FCC7B}"/>
              </a:ext>
            </a:extLst>
          </p:cNvPr>
          <p:cNvSpPr>
            <a:spLocks noGrp="1"/>
          </p:cNvSpPr>
          <p:nvPr>
            <p:ph type="dt" sz="half" idx="10"/>
          </p:nvPr>
        </p:nvSpPr>
        <p:spPr/>
        <p:txBody>
          <a:bodyPr/>
          <a:lstStyle/>
          <a:p>
            <a:fld id="{D8B8BA01-50D2-4457-A1E8-C13664626067}" type="datetimeFigureOut">
              <a:rPr lang="en-GB" smtClean="0"/>
              <a:t>02/11/2023</a:t>
            </a:fld>
            <a:endParaRPr lang="en-GB"/>
          </a:p>
        </p:txBody>
      </p:sp>
      <p:sp>
        <p:nvSpPr>
          <p:cNvPr id="6" name="Footer Placeholder 5">
            <a:extLst>
              <a:ext uri="{FF2B5EF4-FFF2-40B4-BE49-F238E27FC236}">
                <a16:creationId xmlns:a16="http://schemas.microsoft.com/office/drawing/2014/main" id="{BE7F7AAB-6E20-72E3-D0AB-F04ACD9F2A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0AE692-C01B-7595-627E-A78BF4EC36B7}"/>
              </a:ext>
            </a:extLst>
          </p:cNvPr>
          <p:cNvSpPr>
            <a:spLocks noGrp="1"/>
          </p:cNvSpPr>
          <p:nvPr>
            <p:ph type="sldNum" sz="quarter" idx="12"/>
          </p:nvPr>
        </p:nvSpPr>
        <p:spPr/>
        <p:txBody>
          <a:bodyPr/>
          <a:lstStyle/>
          <a:p>
            <a:fld id="{063D4DB5-EF93-4412-92E5-8D1077BBE74F}" type="slidenum">
              <a:rPr lang="en-GB" smtClean="0"/>
              <a:t>‹#›</a:t>
            </a:fld>
            <a:endParaRPr lang="en-GB"/>
          </a:p>
        </p:txBody>
      </p:sp>
    </p:spTree>
    <p:extLst>
      <p:ext uri="{BB962C8B-B14F-4D97-AF65-F5344CB8AC3E}">
        <p14:creationId xmlns:p14="http://schemas.microsoft.com/office/powerpoint/2010/main" val="316338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40E57-570F-EEE1-EC6A-593A9FEA2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CDA7188-FAA2-7E78-7ED4-7C8F1D7F30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680C39-5E23-86F3-65DF-C463407C9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B8BA01-50D2-4457-A1E8-C13664626067}" type="datetimeFigureOut">
              <a:rPr lang="en-GB" smtClean="0"/>
              <a:t>02/11/2023</a:t>
            </a:fld>
            <a:endParaRPr lang="en-GB"/>
          </a:p>
        </p:txBody>
      </p:sp>
      <p:sp>
        <p:nvSpPr>
          <p:cNvPr id="5" name="Footer Placeholder 4">
            <a:extLst>
              <a:ext uri="{FF2B5EF4-FFF2-40B4-BE49-F238E27FC236}">
                <a16:creationId xmlns:a16="http://schemas.microsoft.com/office/drawing/2014/main" id="{89FE24AC-1E71-01DB-24B0-68A872FDD9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0C4F82-5339-F7DE-4A95-5BE80E354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D4DB5-EF93-4412-92E5-8D1077BBE74F}" type="slidenum">
              <a:rPr lang="en-GB" smtClean="0"/>
              <a:t>‹#›</a:t>
            </a:fld>
            <a:endParaRPr lang="en-GB"/>
          </a:p>
        </p:txBody>
      </p:sp>
    </p:spTree>
    <p:extLst>
      <p:ext uri="{BB962C8B-B14F-4D97-AF65-F5344CB8AC3E}">
        <p14:creationId xmlns:p14="http://schemas.microsoft.com/office/powerpoint/2010/main" val="1657581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padlock art">
            <a:extLst>
              <a:ext uri="{FF2B5EF4-FFF2-40B4-BE49-F238E27FC236}">
                <a16:creationId xmlns:a16="http://schemas.microsoft.com/office/drawing/2014/main" id="{5D9B50B6-F7BE-A54D-B7C2-2021C7F22452}"/>
              </a:ext>
            </a:extLst>
          </p:cNvPr>
          <p:cNvPicPr>
            <a:picLocks noChangeAspect="1"/>
          </p:cNvPicPr>
          <p:nvPr/>
        </p:nvPicPr>
        <p:blipFill rotWithShape="1">
          <a:blip r:embed="rId2">
            <a:alphaModFix amt="50000"/>
          </a:blip>
          <a:srcRect t="20308" b="3161"/>
          <a:stretch/>
        </p:blipFill>
        <p:spPr>
          <a:xfrm>
            <a:off x="20" y="1"/>
            <a:ext cx="12191980" cy="6857999"/>
          </a:xfrm>
          <a:prstGeom prst="rect">
            <a:avLst/>
          </a:prstGeom>
        </p:spPr>
      </p:pic>
      <p:sp>
        <p:nvSpPr>
          <p:cNvPr id="2" name="Title 1">
            <a:extLst>
              <a:ext uri="{FF2B5EF4-FFF2-40B4-BE49-F238E27FC236}">
                <a16:creationId xmlns:a16="http://schemas.microsoft.com/office/drawing/2014/main" id="{D3F7AC62-9A11-8D1A-75FF-AFB3775235C1}"/>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dirty="0">
                <a:solidFill>
                  <a:srgbClr val="FFFFFF"/>
                </a:solidFill>
              </a:rPr>
              <a:t>Identifying security risks - from theory to practice</a:t>
            </a:r>
          </a:p>
        </p:txBody>
      </p:sp>
      <p:sp>
        <p:nvSpPr>
          <p:cNvPr id="3" name="Text Placeholder 2">
            <a:extLst>
              <a:ext uri="{FF2B5EF4-FFF2-40B4-BE49-F238E27FC236}">
                <a16:creationId xmlns:a16="http://schemas.microsoft.com/office/drawing/2014/main" id="{34D35198-FDEA-9AFF-1B0A-C34FD5FED1CF}"/>
              </a:ext>
            </a:extLst>
          </p:cNvPr>
          <p:cNvSpPr>
            <a:spLocks noGrp="1"/>
          </p:cNvSpPr>
          <p:nvPr>
            <p:ph type="body" idx="1"/>
          </p:nvPr>
        </p:nvSpPr>
        <p:spPr>
          <a:xfrm>
            <a:off x="1524000" y="4159404"/>
            <a:ext cx="9144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208724039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CACB7-DB2F-3DA7-66F9-10711159D8B4}"/>
              </a:ext>
            </a:extLst>
          </p:cNvPr>
          <p:cNvSpPr>
            <a:spLocks noGrp="1"/>
          </p:cNvSpPr>
          <p:nvPr>
            <p:ph type="title"/>
          </p:nvPr>
        </p:nvSpPr>
        <p:spPr>
          <a:xfrm>
            <a:off x="1136397" y="502020"/>
            <a:ext cx="5323715" cy="1642970"/>
          </a:xfrm>
        </p:spPr>
        <p:txBody>
          <a:bodyPr anchor="b">
            <a:normAutofit/>
          </a:bodyPr>
          <a:lstStyle/>
          <a:p>
            <a:r>
              <a:rPr lang="ro-RO" sz="4000"/>
              <a:t>About the </a:t>
            </a:r>
            <a:r>
              <a:rPr lang="en-GB" sz="4000"/>
              <a:t>security risks</a:t>
            </a:r>
            <a:br>
              <a:rPr lang="en-GB" sz="4000"/>
            </a:br>
            <a:endParaRPr lang="en-GB" sz="4000"/>
          </a:p>
        </p:txBody>
      </p:sp>
      <p:sp>
        <p:nvSpPr>
          <p:cNvPr id="3" name="Content Placeholder 2">
            <a:extLst>
              <a:ext uri="{FF2B5EF4-FFF2-40B4-BE49-F238E27FC236}">
                <a16:creationId xmlns:a16="http://schemas.microsoft.com/office/drawing/2014/main" id="{74021CCF-8588-F1FA-0FA5-9D26634AC60C}"/>
              </a:ext>
            </a:extLst>
          </p:cNvPr>
          <p:cNvSpPr>
            <a:spLocks noGrp="1"/>
          </p:cNvSpPr>
          <p:nvPr>
            <p:ph idx="1"/>
          </p:nvPr>
        </p:nvSpPr>
        <p:spPr>
          <a:xfrm>
            <a:off x="1144923" y="2405894"/>
            <a:ext cx="5315189" cy="3535083"/>
          </a:xfrm>
        </p:spPr>
        <p:txBody>
          <a:bodyPr anchor="t">
            <a:normAutofit/>
          </a:bodyPr>
          <a:lstStyle/>
          <a:p>
            <a:pPr marL="0" indent="0">
              <a:buNone/>
            </a:pPr>
            <a:r>
              <a:rPr lang="en-GB" sz="2000"/>
              <a:t>Definitions: The risk to organizational operations (including mission, functions, image, reputation), organizational assets, individuals, other organizations, and the Nation due to the potential for unauthorized access, use, disclosure, disruption, modification, or destruction of information and/or information systems.</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impact and impact&#10;&#10;Description automatically generated">
            <a:extLst>
              <a:ext uri="{FF2B5EF4-FFF2-40B4-BE49-F238E27FC236}">
                <a16:creationId xmlns:a16="http://schemas.microsoft.com/office/drawing/2014/main" id="{05C7B560-16A7-ED75-4D12-9DADE9D21D8B}"/>
              </a:ext>
            </a:extLst>
          </p:cNvPr>
          <p:cNvPicPr>
            <a:picLocks noChangeAspect="1"/>
          </p:cNvPicPr>
          <p:nvPr/>
        </p:nvPicPr>
        <p:blipFill>
          <a:blip r:embed="rId2"/>
          <a:stretch>
            <a:fillRect/>
          </a:stretch>
        </p:blipFill>
        <p:spPr>
          <a:xfrm>
            <a:off x="7075967" y="1441635"/>
            <a:ext cx="4170530" cy="4006622"/>
          </a:xfrm>
          <a:prstGeom prst="rect">
            <a:avLst/>
          </a:prstGeom>
        </p:spPr>
      </p:pic>
    </p:spTree>
    <p:extLst>
      <p:ext uri="{BB962C8B-B14F-4D97-AF65-F5344CB8AC3E}">
        <p14:creationId xmlns:p14="http://schemas.microsoft.com/office/powerpoint/2010/main" val="317905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C7043-02E4-F710-0F6F-83EBD736F6AF}"/>
              </a:ext>
            </a:extLst>
          </p:cNvPr>
          <p:cNvSpPr>
            <a:spLocks noGrp="1"/>
          </p:cNvSpPr>
          <p:nvPr>
            <p:ph type="title"/>
          </p:nvPr>
        </p:nvSpPr>
        <p:spPr>
          <a:xfrm>
            <a:off x="5596501" y="489508"/>
            <a:ext cx="5754896" cy="1667569"/>
          </a:xfrm>
        </p:spPr>
        <p:txBody>
          <a:bodyPr anchor="b">
            <a:normAutofit/>
          </a:bodyPr>
          <a:lstStyle/>
          <a:p>
            <a:r>
              <a:rPr lang="en-GB" sz="3700"/>
              <a:t>Steps in a Security Risk Assessment</a:t>
            </a:r>
            <a:br>
              <a:rPr lang="en-GB" sz="3700"/>
            </a:br>
            <a:endParaRPr lang="en-GB" sz="3700"/>
          </a:p>
        </p:txBody>
      </p:sp>
      <p:pic>
        <p:nvPicPr>
          <p:cNvPr id="5" name="Picture 4" descr="A diagram of a risk assessment process&#10;&#10;Description automatically generated">
            <a:extLst>
              <a:ext uri="{FF2B5EF4-FFF2-40B4-BE49-F238E27FC236}">
                <a16:creationId xmlns:a16="http://schemas.microsoft.com/office/drawing/2014/main" id="{21B608F1-0177-F061-C81C-F4A46D0BAF3F}"/>
              </a:ext>
            </a:extLst>
          </p:cNvPr>
          <p:cNvPicPr>
            <a:picLocks noChangeAspect="1"/>
          </p:cNvPicPr>
          <p:nvPr/>
        </p:nvPicPr>
        <p:blipFill>
          <a:blip r:embed="rId2"/>
          <a:stretch>
            <a:fillRect/>
          </a:stretch>
        </p:blipFill>
        <p:spPr>
          <a:xfrm>
            <a:off x="1068130" y="1270212"/>
            <a:ext cx="3876165" cy="3885880"/>
          </a:xfrm>
          <a:prstGeom prst="rect">
            <a:avLst/>
          </a:prstGeom>
        </p:spPr>
      </p:pic>
      <p:sp>
        <p:nvSpPr>
          <p:cNvPr id="3" name="Content Placeholder 2">
            <a:extLst>
              <a:ext uri="{FF2B5EF4-FFF2-40B4-BE49-F238E27FC236}">
                <a16:creationId xmlns:a16="http://schemas.microsoft.com/office/drawing/2014/main" id="{4DEC370C-8DAB-FCE3-7730-3F3043FE87EB}"/>
              </a:ext>
            </a:extLst>
          </p:cNvPr>
          <p:cNvSpPr>
            <a:spLocks noGrp="1"/>
          </p:cNvSpPr>
          <p:nvPr>
            <p:ph idx="1"/>
          </p:nvPr>
        </p:nvSpPr>
        <p:spPr>
          <a:xfrm>
            <a:off x="5596502" y="2405894"/>
            <a:ext cx="5754896" cy="3197464"/>
          </a:xfrm>
        </p:spPr>
        <p:txBody>
          <a:bodyPr anchor="t">
            <a:normAutofit/>
          </a:bodyPr>
          <a:lstStyle/>
          <a:p>
            <a:endParaRPr lang="en-GB" sz="1600"/>
          </a:p>
          <a:p>
            <a:r>
              <a:rPr lang="en-GB" sz="1600"/>
              <a:t>    Identify and prioritize assets.</a:t>
            </a:r>
          </a:p>
          <a:p>
            <a:r>
              <a:rPr lang="en-GB" sz="1600"/>
              <a:t>    Identify threats.</a:t>
            </a:r>
          </a:p>
          <a:p>
            <a:r>
              <a:rPr lang="en-GB" sz="1600"/>
              <a:t>    Identify vulnerabilities.</a:t>
            </a:r>
          </a:p>
          <a:p>
            <a:r>
              <a:rPr lang="en-GB" sz="1600"/>
              <a:t>    Analyze existing controls.</a:t>
            </a:r>
          </a:p>
          <a:p>
            <a:r>
              <a:rPr lang="en-GB" sz="1600"/>
              <a:t>    Determine the likelihood of an incident.</a:t>
            </a:r>
          </a:p>
          <a:p>
            <a:r>
              <a:rPr lang="en-GB" sz="1600"/>
              <a:t>    Assess the impact a threat could have.</a:t>
            </a:r>
          </a:p>
          <a:p>
            <a:r>
              <a:rPr lang="en-GB" sz="1600"/>
              <a:t>    Prioritize the risks.</a:t>
            </a:r>
          </a:p>
          <a:p>
            <a:r>
              <a:rPr lang="en-GB" sz="1600"/>
              <a:t>    Recommend controls.</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969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99344C-57AB-A753-5B6F-15FD6DB88EAC}"/>
              </a:ext>
            </a:extLst>
          </p:cNvPr>
          <p:cNvSpPr>
            <a:spLocks noGrp="1"/>
          </p:cNvSpPr>
          <p:nvPr>
            <p:ph type="title"/>
          </p:nvPr>
        </p:nvSpPr>
        <p:spPr>
          <a:xfrm>
            <a:off x="4553733" y="548464"/>
            <a:ext cx="6798541" cy="1675623"/>
          </a:xfrm>
        </p:spPr>
        <p:txBody>
          <a:bodyPr anchor="b">
            <a:normAutofit/>
          </a:bodyPr>
          <a:lstStyle/>
          <a:p>
            <a:r>
              <a:rPr lang="en-GB" sz="3700" dirty="0"/>
              <a:t>PHYSICAL SECURITY RISK ASSESSMENTS</a:t>
            </a:r>
            <a:br>
              <a:rPr lang="en-GB" sz="3700" dirty="0"/>
            </a:br>
            <a:endParaRPr lang="en-GB" sz="3700" dirty="0"/>
          </a:p>
        </p:txBody>
      </p:sp>
      <p:pic>
        <p:nvPicPr>
          <p:cNvPr id="5" name="Picture 4" descr="Gold coloured compass">
            <a:extLst>
              <a:ext uri="{FF2B5EF4-FFF2-40B4-BE49-F238E27FC236}">
                <a16:creationId xmlns:a16="http://schemas.microsoft.com/office/drawing/2014/main" id="{8450CD79-FC9B-2C0D-1531-0295E7770410}"/>
              </a:ext>
            </a:extLst>
          </p:cNvPr>
          <p:cNvPicPr>
            <a:picLocks noChangeAspect="1"/>
          </p:cNvPicPr>
          <p:nvPr/>
        </p:nvPicPr>
        <p:blipFill rotWithShape="1">
          <a:blip r:embed="rId2"/>
          <a:srcRect l="48287" r="10867"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993FC40E-8EBC-BFFA-058A-FCA53FD62FEF}"/>
              </a:ext>
            </a:extLst>
          </p:cNvPr>
          <p:cNvSpPr>
            <a:spLocks noGrp="1"/>
          </p:cNvSpPr>
          <p:nvPr>
            <p:ph idx="1"/>
          </p:nvPr>
        </p:nvSpPr>
        <p:spPr>
          <a:xfrm>
            <a:off x="4553734" y="2409830"/>
            <a:ext cx="6798539" cy="3705217"/>
          </a:xfrm>
        </p:spPr>
        <p:txBody>
          <a:bodyPr>
            <a:normAutofit/>
          </a:bodyPr>
          <a:lstStyle/>
          <a:p>
            <a:endParaRPr lang="en-GB" sz="2000"/>
          </a:p>
          <a:p>
            <a:r>
              <a:rPr lang="en-GB" sz="2000"/>
              <a:t>    Develop a plan and define its scope. ...</a:t>
            </a:r>
          </a:p>
          <a:p>
            <a:r>
              <a:rPr lang="en-GB" sz="2000"/>
              <a:t>    Identify threats and vulnerabilities. ...</a:t>
            </a:r>
          </a:p>
          <a:p>
            <a:r>
              <a:rPr lang="en-GB" sz="2000"/>
              <a:t>    Assess impact and likelihood. ...</a:t>
            </a:r>
          </a:p>
          <a:p>
            <a:r>
              <a:rPr lang="en-GB" sz="2000"/>
              <a:t>    Review the current state of your physical security. ...</a:t>
            </a:r>
          </a:p>
          <a:p>
            <a:r>
              <a:rPr lang="en-GB" sz="2000"/>
              <a:t>    Implement or update mitigation measures. ...</a:t>
            </a:r>
          </a:p>
          <a:p>
            <a:r>
              <a:rPr lang="en-GB" sz="2000"/>
              <a:t>    Establish a regular cadence for reassessment.</a:t>
            </a:r>
          </a:p>
        </p:txBody>
      </p:sp>
    </p:spTree>
    <p:extLst>
      <p:ext uri="{BB962C8B-B14F-4D97-AF65-F5344CB8AC3E}">
        <p14:creationId xmlns:p14="http://schemas.microsoft.com/office/powerpoint/2010/main" val="414682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BD4CA9-A8D5-432E-930C-01D9B4D09D91}"/>
</file>

<file path=customXml/itemProps2.xml><?xml version="1.0" encoding="utf-8"?>
<ds:datastoreItem xmlns:ds="http://schemas.openxmlformats.org/officeDocument/2006/customXml" ds:itemID="{2E6290E3-C276-47D0-BA2F-B91A4A1DF987}"/>
</file>

<file path=customXml/itemProps3.xml><?xml version="1.0" encoding="utf-8"?>
<ds:datastoreItem xmlns:ds="http://schemas.openxmlformats.org/officeDocument/2006/customXml" ds:itemID="{341FC08C-ACAF-40DB-B4FD-56336AAD92F2}"/>
</file>

<file path=docProps/app.xml><?xml version="1.0" encoding="utf-8"?>
<Properties xmlns="http://schemas.openxmlformats.org/officeDocument/2006/extended-properties" xmlns:vt="http://schemas.openxmlformats.org/officeDocument/2006/docPropsVTypes">
  <TotalTime>78</TotalTime>
  <Words>175</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Identifying security risks - from theory to practice</vt:lpstr>
      <vt:lpstr>About the security risks </vt:lpstr>
      <vt:lpstr>Steps in a Security Risk Assessment </vt:lpstr>
      <vt:lpstr>PHYSICAL SECURITY RISK ASSESSMENTS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security risks - from theory to practice</dc:title>
  <dc:creator>RAUL-CIPRIAN DĂNCUŢĂ</dc:creator>
  <cp:lastModifiedBy>RAUL-CIPRIAN DĂNCUŢĂ</cp:lastModifiedBy>
  <cp:revision>2</cp:revision>
  <dcterms:created xsi:type="dcterms:W3CDTF">2023-11-02T07:53:54Z</dcterms:created>
  <dcterms:modified xsi:type="dcterms:W3CDTF">2023-11-02T09:12:43Z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