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diagrams/data3.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data5.xml" ContentType="application/vnd.openxmlformats-officedocument.drawingml.diagramData+xml"/>
  <Override PartName="/ppt/diagrams/data7.xml" ContentType="application/vnd.openxmlformats-officedocument.drawingml.diagramData+xml"/>
  <Override PartName="/ppt/diagrams/data2.xml" ContentType="application/vnd.openxmlformats-officedocument.drawingml.diagramData+xml"/>
  <Override PartName="/ppt/diagrams/data4.xml" ContentType="application/vnd.openxmlformats-officedocument.drawingml.diagramData+xml"/>
  <Override PartName="/ppt/slides/slide17.xml" ContentType="application/vnd.openxmlformats-officedocument.presentationml.slide+xml"/>
  <Override PartName="/ppt/diagrams/data6.xml" ContentType="application/vnd.openxmlformats-officedocument.drawingml.diagramData+xml"/>
  <Override PartName="/ppt/diagrams/data1.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presentation.xml" ContentType="application/vnd.openxmlformats-officedocument.presentationml.presentation.main+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2.xml" ContentType="application/vnd.openxmlformats-officedocument.theme+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rawing1.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9"/>
  </p:notesMasterIdLst>
  <p:sldIdLst>
    <p:sldId id="256" r:id="rId2"/>
    <p:sldId id="259" r:id="rId3"/>
    <p:sldId id="311" r:id="rId4"/>
    <p:sldId id="312" r:id="rId5"/>
    <p:sldId id="313" r:id="rId6"/>
    <p:sldId id="315" r:id="rId7"/>
    <p:sldId id="314" r:id="rId8"/>
    <p:sldId id="316" r:id="rId9"/>
    <p:sldId id="317" r:id="rId10"/>
    <p:sldId id="321" r:id="rId11"/>
    <p:sldId id="318" r:id="rId12"/>
    <p:sldId id="319" r:id="rId13"/>
    <p:sldId id="320" r:id="rId14"/>
    <p:sldId id="322" r:id="rId15"/>
    <p:sldId id="323" r:id="rId16"/>
    <p:sldId id="324" r:id="rId17"/>
    <p:sldId id="32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A8066-7E5A-48EE-9BE2-32BFE934EEB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31F6C72-E076-454D-8357-A970F1E02F44}">
      <dgm:prSet/>
      <dgm:spPr/>
      <dgm:t>
        <a:bodyPr/>
        <a:lstStyle/>
        <a:p>
          <a:r>
            <a:rPr lang="en-GB"/>
            <a:t>Risk is the probability of a negative (harmful) event occurring as well as the potential of scale of that harm. </a:t>
          </a:r>
          <a:endParaRPr lang="en-US"/>
        </a:p>
      </dgm:t>
    </dgm:pt>
    <dgm:pt modelId="{7C8E7D0A-35C4-4491-BBDA-90645E0054FA}" type="parTrans" cxnId="{17D66274-1A81-4084-B702-66A57BC50540}">
      <dgm:prSet/>
      <dgm:spPr/>
      <dgm:t>
        <a:bodyPr/>
        <a:lstStyle/>
        <a:p>
          <a:endParaRPr lang="en-US"/>
        </a:p>
      </dgm:t>
    </dgm:pt>
    <dgm:pt modelId="{139AFDA9-81D8-42B0-B825-EF476DD47AB2}" type="sibTrans" cxnId="{17D66274-1A81-4084-B702-66A57BC50540}">
      <dgm:prSet/>
      <dgm:spPr/>
      <dgm:t>
        <a:bodyPr/>
        <a:lstStyle/>
        <a:p>
          <a:endParaRPr lang="en-US"/>
        </a:p>
      </dgm:t>
    </dgm:pt>
    <dgm:pt modelId="{8761028E-A996-4F58-B4E0-4C2680A30EA8}">
      <dgm:prSet/>
      <dgm:spPr/>
      <dgm:t>
        <a:bodyPr/>
        <a:lstStyle/>
        <a:p>
          <a:r>
            <a:rPr lang="en-GB"/>
            <a:t>Your organizational risk fluctuates over time, sometimes even on a daily basis, due to both internal and external factors.</a:t>
          </a:r>
          <a:endParaRPr lang="en-US"/>
        </a:p>
      </dgm:t>
    </dgm:pt>
    <dgm:pt modelId="{85D137BC-646F-46CE-9045-29395E91C75C}" type="parTrans" cxnId="{06CE447D-3CA7-4D6D-9F68-348D6D957E22}">
      <dgm:prSet/>
      <dgm:spPr/>
      <dgm:t>
        <a:bodyPr/>
        <a:lstStyle/>
        <a:p>
          <a:endParaRPr lang="en-US"/>
        </a:p>
      </dgm:t>
    </dgm:pt>
    <dgm:pt modelId="{E12C8268-B5D9-4302-8BAA-70BA750038DC}" type="sibTrans" cxnId="{06CE447D-3CA7-4D6D-9F68-348D6D957E22}">
      <dgm:prSet/>
      <dgm:spPr/>
      <dgm:t>
        <a:bodyPr/>
        <a:lstStyle/>
        <a:p>
          <a:endParaRPr lang="en-US"/>
        </a:p>
      </dgm:t>
    </dgm:pt>
    <dgm:pt modelId="{8E83CA90-C758-4111-AB22-BAC1B5925544}" type="pres">
      <dgm:prSet presAssocID="{0ECA8066-7E5A-48EE-9BE2-32BFE934EEB6}" presName="hierChild1" presStyleCnt="0">
        <dgm:presLayoutVars>
          <dgm:chPref val="1"/>
          <dgm:dir/>
          <dgm:animOne val="branch"/>
          <dgm:animLvl val="lvl"/>
          <dgm:resizeHandles/>
        </dgm:presLayoutVars>
      </dgm:prSet>
      <dgm:spPr/>
    </dgm:pt>
    <dgm:pt modelId="{71B83840-1E27-4E63-8489-FB21C4034DF5}" type="pres">
      <dgm:prSet presAssocID="{D31F6C72-E076-454D-8357-A970F1E02F44}" presName="hierRoot1" presStyleCnt="0"/>
      <dgm:spPr/>
    </dgm:pt>
    <dgm:pt modelId="{682CF62E-5DC9-426D-ADDB-F498583145D5}" type="pres">
      <dgm:prSet presAssocID="{D31F6C72-E076-454D-8357-A970F1E02F44}" presName="composite" presStyleCnt="0"/>
      <dgm:spPr/>
    </dgm:pt>
    <dgm:pt modelId="{DEF48911-B385-49C8-B35F-CEFF44C96013}" type="pres">
      <dgm:prSet presAssocID="{D31F6C72-E076-454D-8357-A970F1E02F44}" presName="background" presStyleLbl="node0" presStyleIdx="0" presStyleCnt="2"/>
      <dgm:spPr/>
    </dgm:pt>
    <dgm:pt modelId="{BD03E25B-89ED-432D-98D8-443D6E89C267}" type="pres">
      <dgm:prSet presAssocID="{D31F6C72-E076-454D-8357-A970F1E02F44}" presName="text" presStyleLbl="fgAcc0" presStyleIdx="0" presStyleCnt="2">
        <dgm:presLayoutVars>
          <dgm:chPref val="3"/>
        </dgm:presLayoutVars>
      </dgm:prSet>
      <dgm:spPr/>
    </dgm:pt>
    <dgm:pt modelId="{F2E8FF26-A862-4522-AED2-DBDBAF1C7390}" type="pres">
      <dgm:prSet presAssocID="{D31F6C72-E076-454D-8357-A970F1E02F44}" presName="hierChild2" presStyleCnt="0"/>
      <dgm:spPr/>
    </dgm:pt>
    <dgm:pt modelId="{E7685FBF-BB65-4190-87E1-44BCD96BD8A3}" type="pres">
      <dgm:prSet presAssocID="{8761028E-A996-4F58-B4E0-4C2680A30EA8}" presName="hierRoot1" presStyleCnt="0"/>
      <dgm:spPr/>
    </dgm:pt>
    <dgm:pt modelId="{047F4F9C-5462-4BE8-958C-CFCF38F6202F}" type="pres">
      <dgm:prSet presAssocID="{8761028E-A996-4F58-B4E0-4C2680A30EA8}" presName="composite" presStyleCnt="0"/>
      <dgm:spPr/>
    </dgm:pt>
    <dgm:pt modelId="{1AFD9F3D-92D5-45E0-810D-AB94A7E5CA65}" type="pres">
      <dgm:prSet presAssocID="{8761028E-A996-4F58-B4E0-4C2680A30EA8}" presName="background" presStyleLbl="node0" presStyleIdx="1" presStyleCnt="2"/>
      <dgm:spPr/>
    </dgm:pt>
    <dgm:pt modelId="{D4B60D31-D820-4811-89C4-2472EE2DF176}" type="pres">
      <dgm:prSet presAssocID="{8761028E-A996-4F58-B4E0-4C2680A30EA8}" presName="text" presStyleLbl="fgAcc0" presStyleIdx="1" presStyleCnt="2">
        <dgm:presLayoutVars>
          <dgm:chPref val="3"/>
        </dgm:presLayoutVars>
      </dgm:prSet>
      <dgm:spPr/>
    </dgm:pt>
    <dgm:pt modelId="{8D8DAFCB-0834-4254-9C3F-CE736C0E6FDF}" type="pres">
      <dgm:prSet presAssocID="{8761028E-A996-4F58-B4E0-4C2680A30EA8}" presName="hierChild2" presStyleCnt="0"/>
      <dgm:spPr/>
    </dgm:pt>
  </dgm:ptLst>
  <dgm:cxnLst>
    <dgm:cxn modelId="{5899F700-1F86-4690-8E7F-D3720168A025}" type="presOf" srcId="{8761028E-A996-4F58-B4E0-4C2680A30EA8}" destId="{D4B60D31-D820-4811-89C4-2472EE2DF176}" srcOrd="0" destOrd="0" presId="urn:microsoft.com/office/officeart/2005/8/layout/hierarchy1"/>
    <dgm:cxn modelId="{C6A5D725-90DB-4633-958E-FF1E303C3E82}" type="presOf" srcId="{D31F6C72-E076-454D-8357-A970F1E02F44}" destId="{BD03E25B-89ED-432D-98D8-443D6E89C267}" srcOrd="0" destOrd="0" presId="urn:microsoft.com/office/officeart/2005/8/layout/hierarchy1"/>
    <dgm:cxn modelId="{17D66274-1A81-4084-B702-66A57BC50540}" srcId="{0ECA8066-7E5A-48EE-9BE2-32BFE934EEB6}" destId="{D31F6C72-E076-454D-8357-A970F1E02F44}" srcOrd="0" destOrd="0" parTransId="{7C8E7D0A-35C4-4491-BBDA-90645E0054FA}" sibTransId="{139AFDA9-81D8-42B0-B825-EF476DD47AB2}"/>
    <dgm:cxn modelId="{06CE447D-3CA7-4D6D-9F68-348D6D957E22}" srcId="{0ECA8066-7E5A-48EE-9BE2-32BFE934EEB6}" destId="{8761028E-A996-4F58-B4E0-4C2680A30EA8}" srcOrd="1" destOrd="0" parTransId="{85D137BC-646F-46CE-9045-29395E91C75C}" sibTransId="{E12C8268-B5D9-4302-8BAA-70BA750038DC}"/>
    <dgm:cxn modelId="{3E24A8B2-497A-450F-A191-D5E55A28E03D}" type="presOf" srcId="{0ECA8066-7E5A-48EE-9BE2-32BFE934EEB6}" destId="{8E83CA90-C758-4111-AB22-BAC1B5925544}" srcOrd="0" destOrd="0" presId="urn:microsoft.com/office/officeart/2005/8/layout/hierarchy1"/>
    <dgm:cxn modelId="{A9B1047B-1157-4E70-833C-BA1FC93D332F}" type="presParOf" srcId="{8E83CA90-C758-4111-AB22-BAC1B5925544}" destId="{71B83840-1E27-4E63-8489-FB21C4034DF5}" srcOrd="0" destOrd="0" presId="urn:microsoft.com/office/officeart/2005/8/layout/hierarchy1"/>
    <dgm:cxn modelId="{707D61F0-6813-468A-8CCF-BC45A5EE905C}" type="presParOf" srcId="{71B83840-1E27-4E63-8489-FB21C4034DF5}" destId="{682CF62E-5DC9-426D-ADDB-F498583145D5}" srcOrd="0" destOrd="0" presId="urn:microsoft.com/office/officeart/2005/8/layout/hierarchy1"/>
    <dgm:cxn modelId="{55A09841-AE68-4D78-B5FA-24127E8589ED}" type="presParOf" srcId="{682CF62E-5DC9-426D-ADDB-F498583145D5}" destId="{DEF48911-B385-49C8-B35F-CEFF44C96013}" srcOrd="0" destOrd="0" presId="urn:microsoft.com/office/officeart/2005/8/layout/hierarchy1"/>
    <dgm:cxn modelId="{E7482043-0125-4D1B-9B78-F400047735A6}" type="presParOf" srcId="{682CF62E-5DC9-426D-ADDB-F498583145D5}" destId="{BD03E25B-89ED-432D-98D8-443D6E89C267}" srcOrd="1" destOrd="0" presId="urn:microsoft.com/office/officeart/2005/8/layout/hierarchy1"/>
    <dgm:cxn modelId="{4F1B708A-DD59-474F-8E50-5DF378CE41E7}" type="presParOf" srcId="{71B83840-1E27-4E63-8489-FB21C4034DF5}" destId="{F2E8FF26-A862-4522-AED2-DBDBAF1C7390}" srcOrd="1" destOrd="0" presId="urn:microsoft.com/office/officeart/2005/8/layout/hierarchy1"/>
    <dgm:cxn modelId="{6B2368A7-3B69-42CA-AF56-E100096E3230}" type="presParOf" srcId="{8E83CA90-C758-4111-AB22-BAC1B5925544}" destId="{E7685FBF-BB65-4190-87E1-44BCD96BD8A3}" srcOrd="1" destOrd="0" presId="urn:microsoft.com/office/officeart/2005/8/layout/hierarchy1"/>
    <dgm:cxn modelId="{3E6E326B-5E28-4B0A-ACCC-B6547115B6D5}" type="presParOf" srcId="{E7685FBF-BB65-4190-87E1-44BCD96BD8A3}" destId="{047F4F9C-5462-4BE8-958C-CFCF38F6202F}" srcOrd="0" destOrd="0" presId="urn:microsoft.com/office/officeart/2005/8/layout/hierarchy1"/>
    <dgm:cxn modelId="{43E6C601-F093-4E0E-83E0-B0E69D41DE06}" type="presParOf" srcId="{047F4F9C-5462-4BE8-958C-CFCF38F6202F}" destId="{1AFD9F3D-92D5-45E0-810D-AB94A7E5CA65}" srcOrd="0" destOrd="0" presId="urn:microsoft.com/office/officeart/2005/8/layout/hierarchy1"/>
    <dgm:cxn modelId="{ED8C4554-5C6E-41D6-B4EC-21B2F5E1B85C}" type="presParOf" srcId="{047F4F9C-5462-4BE8-958C-CFCF38F6202F}" destId="{D4B60D31-D820-4811-89C4-2472EE2DF176}" srcOrd="1" destOrd="0" presId="urn:microsoft.com/office/officeart/2005/8/layout/hierarchy1"/>
    <dgm:cxn modelId="{E2AB5FB5-E9F7-4374-AB1C-1AEB3F273BCF}" type="presParOf" srcId="{E7685FBF-BB65-4190-87E1-44BCD96BD8A3}" destId="{8D8DAFCB-0834-4254-9C3F-CE736C0E6FD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6AB899-A4DB-4F2D-92C7-BAF9B254B4CF}"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7DF5D39F-F8E7-45CB-A988-7EB2AF5BCE92}">
      <dgm:prSet/>
      <dgm:spPr/>
      <dgm:t>
        <a:bodyPr/>
        <a:lstStyle/>
        <a:p>
          <a:r>
            <a:rPr lang="ro-RO"/>
            <a:t>First </a:t>
          </a:r>
          <a:r>
            <a:rPr lang="en-GB"/>
            <a:t>way of describing risk</a:t>
          </a:r>
          <a:r>
            <a:rPr lang="ro-RO"/>
            <a:t> is:</a:t>
          </a:r>
          <a:endParaRPr lang="en-US"/>
        </a:p>
      </dgm:t>
    </dgm:pt>
    <dgm:pt modelId="{F59154DC-FC1B-41CE-BD51-786C9334BB01}" type="parTrans" cxnId="{50E9153F-9A1F-4441-A5AE-F0D3F9810D67}">
      <dgm:prSet/>
      <dgm:spPr/>
      <dgm:t>
        <a:bodyPr/>
        <a:lstStyle/>
        <a:p>
          <a:endParaRPr lang="en-US"/>
        </a:p>
      </dgm:t>
    </dgm:pt>
    <dgm:pt modelId="{5F5B16FA-139A-4AAB-B700-11BAB62516A3}" type="sibTrans" cxnId="{50E9153F-9A1F-4441-A5AE-F0D3F9810D67}">
      <dgm:prSet/>
      <dgm:spPr/>
      <dgm:t>
        <a:bodyPr/>
        <a:lstStyle/>
        <a:p>
          <a:endParaRPr lang="en-US"/>
        </a:p>
      </dgm:t>
    </dgm:pt>
    <dgm:pt modelId="{CC112C7B-6418-4D89-A1A8-603DBD70242C}">
      <dgm:prSet/>
      <dgm:spPr/>
      <dgm:t>
        <a:bodyPr/>
        <a:lstStyle/>
        <a:p>
          <a:r>
            <a:rPr lang="en-GB" i="1"/>
            <a:t>Vulnerability x Threat = Risk</a:t>
          </a:r>
          <a:endParaRPr lang="en-US"/>
        </a:p>
      </dgm:t>
    </dgm:pt>
    <dgm:pt modelId="{B124A19D-A4D7-48A8-8D0F-A84CB7DE643D}" type="parTrans" cxnId="{A3537C3A-17C0-4E63-948B-9D1183EF92E3}">
      <dgm:prSet/>
      <dgm:spPr/>
      <dgm:t>
        <a:bodyPr/>
        <a:lstStyle/>
        <a:p>
          <a:endParaRPr lang="en-US"/>
        </a:p>
      </dgm:t>
    </dgm:pt>
    <dgm:pt modelId="{BB0D57A8-1124-45D5-A6DB-DD483B9E81F0}" type="sibTrans" cxnId="{A3537C3A-17C0-4E63-948B-9D1183EF92E3}">
      <dgm:prSet/>
      <dgm:spPr/>
      <dgm:t>
        <a:bodyPr/>
        <a:lstStyle/>
        <a:p>
          <a:endParaRPr lang="en-US"/>
        </a:p>
      </dgm:t>
    </dgm:pt>
    <dgm:pt modelId="{9FC45ABB-C0F6-48B0-B49D-592B64345C86}">
      <dgm:prSet/>
      <dgm:spPr/>
      <dgm:t>
        <a:bodyPr/>
        <a:lstStyle/>
        <a:p>
          <a:r>
            <a:rPr lang="en-GB"/>
            <a:t>On</a:t>
          </a:r>
          <a:r>
            <a:rPr lang="ro-RO"/>
            <a:t> other</a:t>
          </a:r>
          <a:r>
            <a:rPr lang="en-GB"/>
            <a:t> way of describing risk</a:t>
          </a:r>
          <a:r>
            <a:rPr lang="ro-RO"/>
            <a:t> is: </a:t>
          </a:r>
          <a:r>
            <a:rPr lang="en-GB"/>
            <a:t> was consequence</a:t>
          </a:r>
          <a:r>
            <a:rPr lang="ro-RO"/>
            <a:t> (impact)</a:t>
          </a:r>
          <a:r>
            <a:rPr lang="en-GB"/>
            <a:t> X likelihood</a:t>
          </a:r>
          <a:r>
            <a:rPr lang="ro-RO"/>
            <a:t> (probability)</a:t>
          </a:r>
          <a:endParaRPr lang="en-US"/>
        </a:p>
      </dgm:t>
    </dgm:pt>
    <dgm:pt modelId="{1D222A93-7827-48A5-ABC7-737CC272D311}" type="parTrans" cxnId="{D7E932F6-C84E-4E53-BB98-B8E5D5B074C4}">
      <dgm:prSet/>
      <dgm:spPr/>
      <dgm:t>
        <a:bodyPr/>
        <a:lstStyle/>
        <a:p>
          <a:endParaRPr lang="en-US"/>
        </a:p>
      </dgm:t>
    </dgm:pt>
    <dgm:pt modelId="{3BB66C3A-12C2-4511-9AC2-B040E597C2DC}" type="sibTrans" cxnId="{D7E932F6-C84E-4E53-BB98-B8E5D5B074C4}">
      <dgm:prSet/>
      <dgm:spPr/>
      <dgm:t>
        <a:bodyPr/>
        <a:lstStyle/>
        <a:p>
          <a:endParaRPr lang="en-US"/>
        </a:p>
      </dgm:t>
    </dgm:pt>
    <dgm:pt modelId="{BBA34768-E7C4-4B14-90FE-8A1E60CCC5CF}">
      <dgm:prSet/>
      <dgm:spPr/>
      <dgm:t>
        <a:bodyPr/>
        <a:lstStyle/>
        <a:p>
          <a:r>
            <a:rPr lang="ro-RO" i="1"/>
            <a:t>Impact X Probability = RISK</a:t>
          </a:r>
          <a:endParaRPr lang="en-US"/>
        </a:p>
      </dgm:t>
    </dgm:pt>
    <dgm:pt modelId="{909C8D09-70A3-4A8B-BD7F-28A770B6CED1}" type="parTrans" cxnId="{402FDA37-2B5B-415F-886C-072C730C9964}">
      <dgm:prSet/>
      <dgm:spPr/>
      <dgm:t>
        <a:bodyPr/>
        <a:lstStyle/>
        <a:p>
          <a:endParaRPr lang="en-US"/>
        </a:p>
      </dgm:t>
    </dgm:pt>
    <dgm:pt modelId="{2CE6D131-5F72-4A5B-8E93-C06E10C0D78F}" type="sibTrans" cxnId="{402FDA37-2B5B-415F-886C-072C730C9964}">
      <dgm:prSet/>
      <dgm:spPr/>
      <dgm:t>
        <a:bodyPr/>
        <a:lstStyle/>
        <a:p>
          <a:endParaRPr lang="en-US"/>
        </a:p>
      </dgm:t>
    </dgm:pt>
    <dgm:pt modelId="{234C0ED5-4AC3-4F02-A85F-D1C573109A0A}" type="pres">
      <dgm:prSet presAssocID="{136AB899-A4DB-4F2D-92C7-BAF9B254B4CF}" presName="matrix" presStyleCnt="0">
        <dgm:presLayoutVars>
          <dgm:chMax val="1"/>
          <dgm:dir/>
          <dgm:resizeHandles val="exact"/>
        </dgm:presLayoutVars>
      </dgm:prSet>
      <dgm:spPr/>
    </dgm:pt>
    <dgm:pt modelId="{60446F6A-2E04-4AA0-95A4-96BD0DC35771}" type="pres">
      <dgm:prSet presAssocID="{136AB899-A4DB-4F2D-92C7-BAF9B254B4CF}" presName="diamond" presStyleLbl="bgShp" presStyleIdx="0" presStyleCnt="1"/>
      <dgm:spPr/>
    </dgm:pt>
    <dgm:pt modelId="{944D1431-C41B-451D-905B-F3CEC3E2EECA}" type="pres">
      <dgm:prSet presAssocID="{136AB899-A4DB-4F2D-92C7-BAF9B254B4CF}" presName="quad1" presStyleLbl="node1" presStyleIdx="0" presStyleCnt="4">
        <dgm:presLayoutVars>
          <dgm:chMax val="0"/>
          <dgm:chPref val="0"/>
          <dgm:bulletEnabled val="1"/>
        </dgm:presLayoutVars>
      </dgm:prSet>
      <dgm:spPr/>
    </dgm:pt>
    <dgm:pt modelId="{BD38A18D-75D4-4342-A9BA-C0AFEFD1C586}" type="pres">
      <dgm:prSet presAssocID="{136AB899-A4DB-4F2D-92C7-BAF9B254B4CF}" presName="quad2" presStyleLbl="node1" presStyleIdx="1" presStyleCnt="4">
        <dgm:presLayoutVars>
          <dgm:chMax val="0"/>
          <dgm:chPref val="0"/>
          <dgm:bulletEnabled val="1"/>
        </dgm:presLayoutVars>
      </dgm:prSet>
      <dgm:spPr/>
    </dgm:pt>
    <dgm:pt modelId="{B3E94464-C34D-4FF6-B499-FF5E7EEA3111}" type="pres">
      <dgm:prSet presAssocID="{136AB899-A4DB-4F2D-92C7-BAF9B254B4CF}" presName="quad3" presStyleLbl="node1" presStyleIdx="2" presStyleCnt="4">
        <dgm:presLayoutVars>
          <dgm:chMax val="0"/>
          <dgm:chPref val="0"/>
          <dgm:bulletEnabled val="1"/>
        </dgm:presLayoutVars>
      </dgm:prSet>
      <dgm:spPr/>
    </dgm:pt>
    <dgm:pt modelId="{13A9D906-DEBB-448A-88F8-CDCBE0E8FAE2}" type="pres">
      <dgm:prSet presAssocID="{136AB899-A4DB-4F2D-92C7-BAF9B254B4CF}" presName="quad4" presStyleLbl="node1" presStyleIdx="3" presStyleCnt="4">
        <dgm:presLayoutVars>
          <dgm:chMax val="0"/>
          <dgm:chPref val="0"/>
          <dgm:bulletEnabled val="1"/>
        </dgm:presLayoutVars>
      </dgm:prSet>
      <dgm:spPr/>
    </dgm:pt>
  </dgm:ptLst>
  <dgm:cxnLst>
    <dgm:cxn modelId="{6A297C0F-111D-4163-93DA-C6B53B8C3EF2}" type="presOf" srcId="{136AB899-A4DB-4F2D-92C7-BAF9B254B4CF}" destId="{234C0ED5-4AC3-4F02-A85F-D1C573109A0A}" srcOrd="0" destOrd="0" presId="urn:microsoft.com/office/officeart/2005/8/layout/matrix3"/>
    <dgm:cxn modelId="{DB585A26-EB44-4BA8-93CC-03485D6965DB}" type="presOf" srcId="{9FC45ABB-C0F6-48B0-B49D-592B64345C86}" destId="{B3E94464-C34D-4FF6-B499-FF5E7EEA3111}" srcOrd="0" destOrd="0" presId="urn:microsoft.com/office/officeart/2005/8/layout/matrix3"/>
    <dgm:cxn modelId="{402FDA37-2B5B-415F-886C-072C730C9964}" srcId="{136AB899-A4DB-4F2D-92C7-BAF9B254B4CF}" destId="{BBA34768-E7C4-4B14-90FE-8A1E60CCC5CF}" srcOrd="3" destOrd="0" parTransId="{909C8D09-70A3-4A8B-BD7F-28A770B6CED1}" sibTransId="{2CE6D131-5F72-4A5B-8E93-C06E10C0D78F}"/>
    <dgm:cxn modelId="{A3537C3A-17C0-4E63-948B-9D1183EF92E3}" srcId="{136AB899-A4DB-4F2D-92C7-BAF9B254B4CF}" destId="{CC112C7B-6418-4D89-A1A8-603DBD70242C}" srcOrd="1" destOrd="0" parTransId="{B124A19D-A4D7-48A8-8D0F-A84CB7DE643D}" sibTransId="{BB0D57A8-1124-45D5-A6DB-DD483B9E81F0}"/>
    <dgm:cxn modelId="{50E9153F-9A1F-4441-A5AE-F0D3F9810D67}" srcId="{136AB899-A4DB-4F2D-92C7-BAF9B254B4CF}" destId="{7DF5D39F-F8E7-45CB-A988-7EB2AF5BCE92}" srcOrd="0" destOrd="0" parTransId="{F59154DC-FC1B-41CE-BD51-786C9334BB01}" sibTransId="{5F5B16FA-139A-4AAB-B700-11BAB62516A3}"/>
    <dgm:cxn modelId="{49EA53B5-65FC-4482-99EF-B82EDEF92B7A}" type="presOf" srcId="{7DF5D39F-F8E7-45CB-A988-7EB2AF5BCE92}" destId="{944D1431-C41B-451D-905B-F3CEC3E2EECA}" srcOrd="0" destOrd="0" presId="urn:microsoft.com/office/officeart/2005/8/layout/matrix3"/>
    <dgm:cxn modelId="{DAFDEAE6-3017-4228-ADF7-5B896F9D5FDC}" type="presOf" srcId="{BBA34768-E7C4-4B14-90FE-8A1E60CCC5CF}" destId="{13A9D906-DEBB-448A-88F8-CDCBE0E8FAE2}" srcOrd="0" destOrd="0" presId="urn:microsoft.com/office/officeart/2005/8/layout/matrix3"/>
    <dgm:cxn modelId="{D7E932F6-C84E-4E53-BB98-B8E5D5B074C4}" srcId="{136AB899-A4DB-4F2D-92C7-BAF9B254B4CF}" destId="{9FC45ABB-C0F6-48B0-B49D-592B64345C86}" srcOrd="2" destOrd="0" parTransId="{1D222A93-7827-48A5-ABC7-737CC272D311}" sibTransId="{3BB66C3A-12C2-4511-9AC2-B040E597C2DC}"/>
    <dgm:cxn modelId="{AA9B1AFE-733E-4164-B904-8360BA5587D0}" type="presOf" srcId="{CC112C7B-6418-4D89-A1A8-603DBD70242C}" destId="{BD38A18D-75D4-4342-A9BA-C0AFEFD1C586}" srcOrd="0" destOrd="0" presId="urn:microsoft.com/office/officeart/2005/8/layout/matrix3"/>
    <dgm:cxn modelId="{1BB7CDE6-9C10-4AAA-85DC-6A60B90D8A75}" type="presParOf" srcId="{234C0ED5-4AC3-4F02-A85F-D1C573109A0A}" destId="{60446F6A-2E04-4AA0-95A4-96BD0DC35771}" srcOrd="0" destOrd="0" presId="urn:microsoft.com/office/officeart/2005/8/layout/matrix3"/>
    <dgm:cxn modelId="{902FDF4D-8D6C-43EC-8C88-D5CB1D445B6F}" type="presParOf" srcId="{234C0ED5-4AC3-4F02-A85F-D1C573109A0A}" destId="{944D1431-C41B-451D-905B-F3CEC3E2EECA}" srcOrd="1" destOrd="0" presId="urn:microsoft.com/office/officeart/2005/8/layout/matrix3"/>
    <dgm:cxn modelId="{B9F005C5-4509-4D31-85B0-2C0259AE0D04}" type="presParOf" srcId="{234C0ED5-4AC3-4F02-A85F-D1C573109A0A}" destId="{BD38A18D-75D4-4342-A9BA-C0AFEFD1C586}" srcOrd="2" destOrd="0" presId="urn:microsoft.com/office/officeart/2005/8/layout/matrix3"/>
    <dgm:cxn modelId="{2CA4E075-0DA4-48F0-AE97-0E7B4F015727}" type="presParOf" srcId="{234C0ED5-4AC3-4F02-A85F-D1C573109A0A}" destId="{B3E94464-C34D-4FF6-B499-FF5E7EEA3111}" srcOrd="3" destOrd="0" presId="urn:microsoft.com/office/officeart/2005/8/layout/matrix3"/>
    <dgm:cxn modelId="{68F9BA41-14CC-48C5-8590-F295EED7ECE7}" type="presParOf" srcId="{234C0ED5-4AC3-4F02-A85F-D1C573109A0A}" destId="{13A9D906-DEBB-448A-88F8-CDCBE0E8FAE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B22CD4-FF4D-4F12-9415-F4777A47A8F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D155140-4193-4687-B450-4C2AF7481F6B}">
      <dgm:prSet/>
      <dgm:spPr/>
      <dgm:t>
        <a:bodyPr/>
        <a:lstStyle/>
        <a:p>
          <a:pPr>
            <a:lnSpc>
              <a:spcPct val="100000"/>
            </a:lnSpc>
          </a:pPr>
          <a:r>
            <a:rPr lang="en-GB"/>
            <a:t>Ensuring alignment with business objectives.</a:t>
          </a:r>
          <a:endParaRPr lang="en-US"/>
        </a:p>
      </dgm:t>
    </dgm:pt>
    <dgm:pt modelId="{1C472C9A-3945-41E0-AD58-FA2783C59B35}" type="parTrans" cxnId="{7B194EBA-AB5C-4FB3-BD04-C912D5E5309C}">
      <dgm:prSet/>
      <dgm:spPr/>
      <dgm:t>
        <a:bodyPr/>
        <a:lstStyle/>
        <a:p>
          <a:endParaRPr lang="en-US"/>
        </a:p>
      </dgm:t>
    </dgm:pt>
    <dgm:pt modelId="{1A92917B-0FB3-4EDA-ADC7-906F6E0553DB}" type="sibTrans" cxnId="{7B194EBA-AB5C-4FB3-BD04-C912D5E5309C}">
      <dgm:prSet/>
      <dgm:spPr/>
      <dgm:t>
        <a:bodyPr/>
        <a:lstStyle/>
        <a:p>
          <a:endParaRPr lang="en-US"/>
        </a:p>
      </dgm:t>
    </dgm:pt>
    <dgm:pt modelId="{E0A3B366-5F2D-45CD-954A-72D129E1B84F}">
      <dgm:prSet/>
      <dgm:spPr/>
      <dgm:t>
        <a:bodyPr/>
        <a:lstStyle/>
        <a:p>
          <a:pPr>
            <a:lnSpc>
              <a:spcPct val="100000"/>
            </a:lnSpc>
          </a:pPr>
          <a:r>
            <a:rPr lang="en-GB"/>
            <a:t>Assessing organizational risk and stakeholder expectations.</a:t>
          </a:r>
          <a:endParaRPr lang="en-US"/>
        </a:p>
      </dgm:t>
    </dgm:pt>
    <dgm:pt modelId="{1119A8DF-5062-47ED-AB1D-EB0DD2756ED3}" type="parTrans" cxnId="{9907C051-750C-464A-AF08-FC75DE822B7C}">
      <dgm:prSet/>
      <dgm:spPr/>
      <dgm:t>
        <a:bodyPr/>
        <a:lstStyle/>
        <a:p>
          <a:endParaRPr lang="en-US"/>
        </a:p>
      </dgm:t>
    </dgm:pt>
    <dgm:pt modelId="{5FDDA409-C37F-47CC-85C0-E09E16185711}" type="sibTrans" cxnId="{9907C051-750C-464A-AF08-FC75DE822B7C}">
      <dgm:prSet/>
      <dgm:spPr/>
      <dgm:t>
        <a:bodyPr/>
        <a:lstStyle/>
        <a:p>
          <a:endParaRPr lang="en-US"/>
        </a:p>
      </dgm:t>
    </dgm:pt>
    <dgm:pt modelId="{B1A268BB-8A42-460E-86BD-542AF8F8A805}">
      <dgm:prSet/>
      <dgm:spPr/>
      <dgm:t>
        <a:bodyPr/>
        <a:lstStyle/>
        <a:p>
          <a:pPr>
            <a:lnSpc>
              <a:spcPct val="100000"/>
            </a:lnSpc>
          </a:pPr>
          <a:r>
            <a:rPr lang="en-GB"/>
            <a:t>Enabling a comprehensive current state assessment.</a:t>
          </a:r>
          <a:endParaRPr lang="en-US"/>
        </a:p>
      </dgm:t>
    </dgm:pt>
    <dgm:pt modelId="{96FE42A1-DDD1-440B-A702-59117AB032C6}" type="parTrans" cxnId="{1AE85013-FD4D-4F1B-906C-78ACDA3E9642}">
      <dgm:prSet/>
      <dgm:spPr/>
      <dgm:t>
        <a:bodyPr/>
        <a:lstStyle/>
        <a:p>
          <a:endParaRPr lang="en-US"/>
        </a:p>
      </dgm:t>
    </dgm:pt>
    <dgm:pt modelId="{29F32AC9-43B4-4A4C-8E59-1D01F6E294F3}" type="sibTrans" cxnId="{1AE85013-FD4D-4F1B-906C-78ACDA3E9642}">
      <dgm:prSet/>
      <dgm:spPr/>
      <dgm:t>
        <a:bodyPr/>
        <a:lstStyle/>
        <a:p>
          <a:endParaRPr lang="en-US"/>
        </a:p>
      </dgm:t>
    </dgm:pt>
    <dgm:pt modelId="{1C5C047E-F7CA-452B-B0EE-E10ECCE6FCFF}">
      <dgm:prSet/>
      <dgm:spPr/>
      <dgm:t>
        <a:bodyPr/>
        <a:lstStyle/>
        <a:p>
          <a:pPr>
            <a:lnSpc>
              <a:spcPct val="100000"/>
            </a:lnSpc>
          </a:pPr>
          <a:r>
            <a:rPr lang="en-GB"/>
            <a:t>Prioritizing initiatives and building out a security roadmap.</a:t>
          </a:r>
          <a:endParaRPr lang="en-US"/>
        </a:p>
      </dgm:t>
    </dgm:pt>
    <dgm:pt modelId="{2F25C4E6-3398-4A9D-9946-0EBE41E210A0}" type="parTrans" cxnId="{9D93279B-1E19-4316-AF63-A0DF7BB6735E}">
      <dgm:prSet/>
      <dgm:spPr/>
      <dgm:t>
        <a:bodyPr/>
        <a:lstStyle/>
        <a:p>
          <a:endParaRPr lang="en-US"/>
        </a:p>
      </dgm:t>
    </dgm:pt>
    <dgm:pt modelId="{5A5F39B4-9052-4847-9297-C0A7053786F2}" type="sibTrans" cxnId="{9D93279B-1E19-4316-AF63-A0DF7BB6735E}">
      <dgm:prSet/>
      <dgm:spPr/>
      <dgm:t>
        <a:bodyPr/>
        <a:lstStyle/>
        <a:p>
          <a:endParaRPr lang="en-US"/>
        </a:p>
      </dgm:t>
    </dgm:pt>
    <dgm:pt modelId="{9D3523C7-FEAF-4238-B355-77D8F467D28C}" type="pres">
      <dgm:prSet presAssocID="{0EB22CD4-FF4D-4F12-9415-F4777A47A8FA}" presName="root" presStyleCnt="0">
        <dgm:presLayoutVars>
          <dgm:dir/>
          <dgm:resizeHandles val="exact"/>
        </dgm:presLayoutVars>
      </dgm:prSet>
      <dgm:spPr/>
    </dgm:pt>
    <dgm:pt modelId="{286E192D-CECA-4C6D-8B35-6CE091D16EE9}" type="pres">
      <dgm:prSet presAssocID="{5D155140-4193-4687-B450-4C2AF7481F6B}" presName="compNode" presStyleCnt="0"/>
      <dgm:spPr/>
    </dgm:pt>
    <dgm:pt modelId="{0C2626E6-CD33-4580-A3A3-0E7B0C8FDC0D}" type="pres">
      <dgm:prSet presAssocID="{5D155140-4193-4687-B450-4C2AF7481F6B}" presName="bgRect" presStyleLbl="bgShp" presStyleIdx="0" presStyleCnt="4"/>
      <dgm:spPr/>
    </dgm:pt>
    <dgm:pt modelId="{1B629131-F8A6-4823-80C6-79A51DFF1C1E}" type="pres">
      <dgm:prSet presAssocID="{5D155140-4193-4687-B450-4C2AF7481F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A35BA7A3-AE00-46A0-88A1-E7D977F7E508}" type="pres">
      <dgm:prSet presAssocID="{5D155140-4193-4687-B450-4C2AF7481F6B}" presName="spaceRect" presStyleCnt="0"/>
      <dgm:spPr/>
    </dgm:pt>
    <dgm:pt modelId="{1443DFA1-21D7-4DFF-9181-8158304A4431}" type="pres">
      <dgm:prSet presAssocID="{5D155140-4193-4687-B450-4C2AF7481F6B}" presName="parTx" presStyleLbl="revTx" presStyleIdx="0" presStyleCnt="4">
        <dgm:presLayoutVars>
          <dgm:chMax val="0"/>
          <dgm:chPref val="0"/>
        </dgm:presLayoutVars>
      </dgm:prSet>
      <dgm:spPr/>
    </dgm:pt>
    <dgm:pt modelId="{BBE4B3D7-A5ED-49E1-B761-68586AED9521}" type="pres">
      <dgm:prSet presAssocID="{1A92917B-0FB3-4EDA-ADC7-906F6E0553DB}" presName="sibTrans" presStyleCnt="0"/>
      <dgm:spPr/>
    </dgm:pt>
    <dgm:pt modelId="{8D73B2DB-5E5A-4E85-82B5-3C565A3C0BC4}" type="pres">
      <dgm:prSet presAssocID="{E0A3B366-5F2D-45CD-954A-72D129E1B84F}" presName="compNode" presStyleCnt="0"/>
      <dgm:spPr/>
    </dgm:pt>
    <dgm:pt modelId="{F22C8E88-3CB3-4094-9D73-ECC2E4F622F3}" type="pres">
      <dgm:prSet presAssocID="{E0A3B366-5F2D-45CD-954A-72D129E1B84F}" presName="bgRect" presStyleLbl="bgShp" presStyleIdx="1" presStyleCnt="4"/>
      <dgm:spPr/>
    </dgm:pt>
    <dgm:pt modelId="{F617D115-7F2F-4022-955F-5EC0E8C22ADA}" type="pres">
      <dgm:prSet presAssocID="{E0A3B366-5F2D-45CD-954A-72D129E1B8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AE431674-19FE-4037-82D7-A802AC3BB034}" type="pres">
      <dgm:prSet presAssocID="{E0A3B366-5F2D-45CD-954A-72D129E1B84F}" presName="spaceRect" presStyleCnt="0"/>
      <dgm:spPr/>
    </dgm:pt>
    <dgm:pt modelId="{65BEB76C-AC2E-4D49-BD4E-B0C5220D610C}" type="pres">
      <dgm:prSet presAssocID="{E0A3B366-5F2D-45CD-954A-72D129E1B84F}" presName="parTx" presStyleLbl="revTx" presStyleIdx="1" presStyleCnt="4">
        <dgm:presLayoutVars>
          <dgm:chMax val="0"/>
          <dgm:chPref val="0"/>
        </dgm:presLayoutVars>
      </dgm:prSet>
      <dgm:spPr/>
    </dgm:pt>
    <dgm:pt modelId="{12065511-D9DD-42C0-9AE2-47BDC6759777}" type="pres">
      <dgm:prSet presAssocID="{5FDDA409-C37F-47CC-85C0-E09E16185711}" presName="sibTrans" presStyleCnt="0"/>
      <dgm:spPr/>
    </dgm:pt>
    <dgm:pt modelId="{C8E8764B-FDCB-435D-BA27-66A882FC851D}" type="pres">
      <dgm:prSet presAssocID="{B1A268BB-8A42-460E-86BD-542AF8F8A805}" presName="compNode" presStyleCnt="0"/>
      <dgm:spPr/>
    </dgm:pt>
    <dgm:pt modelId="{D9CD7228-62DC-4BAF-99BB-BF8383DE73E0}" type="pres">
      <dgm:prSet presAssocID="{B1A268BB-8A42-460E-86BD-542AF8F8A805}" presName="bgRect" presStyleLbl="bgShp" presStyleIdx="2" presStyleCnt="4"/>
      <dgm:spPr/>
    </dgm:pt>
    <dgm:pt modelId="{E18926FC-B412-402A-8A9B-D37833A1BAED}" type="pres">
      <dgm:prSet presAssocID="{B1A268BB-8A42-460E-86BD-542AF8F8A8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6CBE2B83-CFEA-4536-A154-5688CC8469D5}" type="pres">
      <dgm:prSet presAssocID="{B1A268BB-8A42-460E-86BD-542AF8F8A805}" presName="spaceRect" presStyleCnt="0"/>
      <dgm:spPr/>
    </dgm:pt>
    <dgm:pt modelId="{F8EAFF80-7919-481D-B9C5-439CE8DAA215}" type="pres">
      <dgm:prSet presAssocID="{B1A268BB-8A42-460E-86BD-542AF8F8A805}" presName="parTx" presStyleLbl="revTx" presStyleIdx="2" presStyleCnt="4">
        <dgm:presLayoutVars>
          <dgm:chMax val="0"/>
          <dgm:chPref val="0"/>
        </dgm:presLayoutVars>
      </dgm:prSet>
      <dgm:spPr/>
    </dgm:pt>
    <dgm:pt modelId="{474F1C7C-172C-456D-BDBD-BA507519C40E}" type="pres">
      <dgm:prSet presAssocID="{29F32AC9-43B4-4A4C-8E59-1D01F6E294F3}" presName="sibTrans" presStyleCnt="0"/>
      <dgm:spPr/>
    </dgm:pt>
    <dgm:pt modelId="{5CEF1101-A1DC-4396-AFFE-1C00811EF6F6}" type="pres">
      <dgm:prSet presAssocID="{1C5C047E-F7CA-452B-B0EE-E10ECCE6FCFF}" presName="compNode" presStyleCnt="0"/>
      <dgm:spPr/>
    </dgm:pt>
    <dgm:pt modelId="{91247431-B263-4B62-91E4-C337CC722A76}" type="pres">
      <dgm:prSet presAssocID="{1C5C047E-F7CA-452B-B0EE-E10ECCE6FCFF}" presName="bgRect" presStyleLbl="bgShp" presStyleIdx="3" presStyleCnt="4"/>
      <dgm:spPr/>
    </dgm:pt>
    <dgm:pt modelId="{9FE68DB5-4353-402E-B4C5-A2BC2C034239}" type="pres">
      <dgm:prSet presAssocID="{1C5C047E-F7CA-452B-B0EE-E10ECCE6FC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eting"/>
        </a:ext>
      </dgm:extLst>
    </dgm:pt>
    <dgm:pt modelId="{C5BD6577-3361-4043-AAAB-01D7D1B0689C}" type="pres">
      <dgm:prSet presAssocID="{1C5C047E-F7CA-452B-B0EE-E10ECCE6FCFF}" presName="spaceRect" presStyleCnt="0"/>
      <dgm:spPr/>
    </dgm:pt>
    <dgm:pt modelId="{E676D432-C57E-431D-8781-0485E57553A3}" type="pres">
      <dgm:prSet presAssocID="{1C5C047E-F7CA-452B-B0EE-E10ECCE6FCFF}" presName="parTx" presStyleLbl="revTx" presStyleIdx="3" presStyleCnt="4">
        <dgm:presLayoutVars>
          <dgm:chMax val="0"/>
          <dgm:chPref val="0"/>
        </dgm:presLayoutVars>
      </dgm:prSet>
      <dgm:spPr/>
    </dgm:pt>
  </dgm:ptLst>
  <dgm:cxnLst>
    <dgm:cxn modelId="{1AE85013-FD4D-4F1B-906C-78ACDA3E9642}" srcId="{0EB22CD4-FF4D-4F12-9415-F4777A47A8FA}" destId="{B1A268BB-8A42-460E-86BD-542AF8F8A805}" srcOrd="2" destOrd="0" parTransId="{96FE42A1-DDD1-440B-A702-59117AB032C6}" sibTransId="{29F32AC9-43B4-4A4C-8E59-1D01F6E294F3}"/>
    <dgm:cxn modelId="{CB8C403A-6DDE-4477-B479-6EBAF9DDB676}" type="presOf" srcId="{1C5C047E-F7CA-452B-B0EE-E10ECCE6FCFF}" destId="{E676D432-C57E-431D-8781-0485E57553A3}" srcOrd="0" destOrd="0" presId="urn:microsoft.com/office/officeart/2018/2/layout/IconVerticalSolidList"/>
    <dgm:cxn modelId="{E6AA976D-4783-4AFB-BCCD-B3A7FDC2D580}" type="presOf" srcId="{E0A3B366-5F2D-45CD-954A-72D129E1B84F}" destId="{65BEB76C-AC2E-4D49-BD4E-B0C5220D610C}" srcOrd="0" destOrd="0" presId="urn:microsoft.com/office/officeart/2018/2/layout/IconVerticalSolidList"/>
    <dgm:cxn modelId="{E076D04D-67ED-47BB-BF26-998C6573D07F}" type="presOf" srcId="{5D155140-4193-4687-B450-4C2AF7481F6B}" destId="{1443DFA1-21D7-4DFF-9181-8158304A4431}" srcOrd="0" destOrd="0" presId="urn:microsoft.com/office/officeart/2018/2/layout/IconVerticalSolidList"/>
    <dgm:cxn modelId="{E4F3F550-F7DA-4932-B9F1-3D8F3AE5CF97}" type="presOf" srcId="{B1A268BB-8A42-460E-86BD-542AF8F8A805}" destId="{F8EAFF80-7919-481D-B9C5-439CE8DAA215}" srcOrd="0" destOrd="0" presId="urn:microsoft.com/office/officeart/2018/2/layout/IconVerticalSolidList"/>
    <dgm:cxn modelId="{9907C051-750C-464A-AF08-FC75DE822B7C}" srcId="{0EB22CD4-FF4D-4F12-9415-F4777A47A8FA}" destId="{E0A3B366-5F2D-45CD-954A-72D129E1B84F}" srcOrd="1" destOrd="0" parTransId="{1119A8DF-5062-47ED-AB1D-EB0DD2756ED3}" sibTransId="{5FDDA409-C37F-47CC-85C0-E09E16185711}"/>
    <dgm:cxn modelId="{9D93279B-1E19-4316-AF63-A0DF7BB6735E}" srcId="{0EB22CD4-FF4D-4F12-9415-F4777A47A8FA}" destId="{1C5C047E-F7CA-452B-B0EE-E10ECCE6FCFF}" srcOrd="3" destOrd="0" parTransId="{2F25C4E6-3398-4A9D-9946-0EBE41E210A0}" sibTransId="{5A5F39B4-9052-4847-9297-C0A7053786F2}"/>
    <dgm:cxn modelId="{7B194EBA-AB5C-4FB3-BD04-C912D5E5309C}" srcId="{0EB22CD4-FF4D-4F12-9415-F4777A47A8FA}" destId="{5D155140-4193-4687-B450-4C2AF7481F6B}" srcOrd="0" destOrd="0" parTransId="{1C472C9A-3945-41E0-AD58-FA2783C59B35}" sibTransId="{1A92917B-0FB3-4EDA-ADC7-906F6E0553DB}"/>
    <dgm:cxn modelId="{07D741E1-4A95-451C-9272-F42EA55F77E1}" type="presOf" srcId="{0EB22CD4-FF4D-4F12-9415-F4777A47A8FA}" destId="{9D3523C7-FEAF-4238-B355-77D8F467D28C}" srcOrd="0" destOrd="0" presId="urn:microsoft.com/office/officeart/2018/2/layout/IconVerticalSolidList"/>
    <dgm:cxn modelId="{E6E1B4C5-DB52-4BF2-96CD-27374E5B0E1C}" type="presParOf" srcId="{9D3523C7-FEAF-4238-B355-77D8F467D28C}" destId="{286E192D-CECA-4C6D-8B35-6CE091D16EE9}" srcOrd="0" destOrd="0" presId="urn:microsoft.com/office/officeart/2018/2/layout/IconVerticalSolidList"/>
    <dgm:cxn modelId="{EA5BF630-02E3-48EA-AEEA-5D3EB2CD2B5A}" type="presParOf" srcId="{286E192D-CECA-4C6D-8B35-6CE091D16EE9}" destId="{0C2626E6-CD33-4580-A3A3-0E7B0C8FDC0D}" srcOrd="0" destOrd="0" presId="urn:microsoft.com/office/officeart/2018/2/layout/IconVerticalSolidList"/>
    <dgm:cxn modelId="{29A41FA1-0278-46EB-B0D3-87B7EF91F9CA}" type="presParOf" srcId="{286E192D-CECA-4C6D-8B35-6CE091D16EE9}" destId="{1B629131-F8A6-4823-80C6-79A51DFF1C1E}" srcOrd="1" destOrd="0" presId="urn:microsoft.com/office/officeart/2018/2/layout/IconVerticalSolidList"/>
    <dgm:cxn modelId="{123EFFB7-1733-4993-89CC-B811D9E04521}" type="presParOf" srcId="{286E192D-CECA-4C6D-8B35-6CE091D16EE9}" destId="{A35BA7A3-AE00-46A0-88A1-E7D977F7E508}" srcOrd="2" destOrd="0" presId="urn:microsoft.com/office/officeart/2018/2/layout/IconVerticalSolidList"/>
    <dgm:cxn modelId="{DB6DE028-B51F-4DAE-8655-84D297EF6F91}" type="presParOf" srcId="{286E192D-CECA-4C6D-8B35-6CE091D16EE9}" destId="{1443DFA1-21D7-4DFF-9181-8158304A4431}" srcOrd="3" destOrd="0" presId="urn:microsoft.com/office/officeart/2018/2/layout/IconVerticalSolidList"/>
    <dgm:cxn modelId="{37A24050-8A42-4596-B084-42E3D7C126F6}" type="presParOf" srcId="{9D3523C7-FEAF-4238-B355-77D8F467D28C}" destId="{BBE4B3D7-A5ED-49E1-B761-68586AED9521}" srcOrd="1" destOrd="0" presId="urn:microsoft.com/office/officeart/2018/2/layout/IconVerticalSolidList"/>
    <dgm:cxn modelId="{90AC339A-85ED-4767-9131-5446A3FF40CA}" type="presParOf" srcId="{9D3523C7-FEAF-4238-B355-77D8F467D28C}" destId="{8D73B2DB-5E5A-4E85-82B5-3C565A3C0BC4}" srcOrd="2" destOrd="0" presId="urn:microsoft.com/office/officeart/2018/2/layout/IconVerticalSolidList"/>
    <dgm:cxn modelId="{8CD1504D-2F0E-4573-ACA8-51B0BE552605}" type="presParOf" srcId="{8D73B2DB-5E5A-4E85-82B5-3C565A3C0BC4}" destId="{F22C8E88-3CB3-4094-9D73-ECC2E4F622F3}" srcOrd="0" destOrd="0" presId="urn:microsoft.com/office/officeart/2018/2/layout/IconVerticalSolidList"/>
    <dgm:cxn modelId="{708348F3-B39B-400C-B4C8-7C9B77817481}" type="presParOf" srcId="{8D73B2DB-5E5A-4E85-82B5-3C565A3C0BC4}" destId="{F617D115-7F2F-4022-955F-5EC0E8C22ADA}" srcOrd="1" destOrd="0" presId="urn:microsoft.com/office/officeart/2018/2/layout/IconVerticalSolidList"/>
    <dgm:cxn modelId="{86AB50EC-8B3E-4C63-BE13-A48EBCB5867E}" type="presParOf" srcId="{8D73B2DB-5E5A-4E85-82B5-3C565A3C0BC4}" destId="{AE431674-19FE-4037-82D7-A802AC3BB034}" srcOrd="2" destOrd="0" presId="urn:microsoft.com/office/officeart/2018/2/layout/IconVerticalSolidList"/>
    <dgm:cxn modelId="{56DCE257-F2BE-42BC-A586-113095520B9C}" type="presParOf" srcId="{8D73B2DB-5E5A-4E85-82B5-3C565A3C0BC4}" destId="{65BEB76C-AC2E-4D49-BD4E-B0C5220D610C}" srcOrd="3" destOrd="0" presId="urn:microsoft.com/office/officeart/2018/2/layout/IconVerticalSolidList"/>
    <dgm:cxn modelId="{65E1EE96-79EA-497C-88B4-4814BA32DBA9}" type="presParOf" srcId="{9D3523C7-FEAF-4238-B355-77D8F467D28C}" destId="{12065511-D9DD-42C0-9AE2-47BDC6759777}" srcOrd="3" destOrd="0" presId="urn:microsoft.com/office/officeart/2018/2/layout/IconVerticalSolidList"/>
    <dgm:cxn modelId="{E3277EF7-7070-44C1-9FD1-52AE21AED49E}" type="presParOf" srcId="{9D3523C7-FEAF-4238-B355-77D8F467D28C}" destId="{C8E8764B-FDCB-435D-BA27-66A882FC851D}" srcOrd="4" destOrd="0" presId="urn:microsoft.com/office/officeart/2018/2/layout/IconVerticalSolidList"/>
    <dgm:cxn modelId="{F5B9061C-2486-4D14-8614-EB89AA9DC6BA}" type="presParOf" srcId="{C8E8764B-FDCB-435D-BA27-66A882FC851D}" destId="{D9CD7228-62DC-4BAF-99BB-BF8383DE73E0}" srcOrd="0" destOrd="0" presId="urn:microsoft.com/office/officeart/2018/2/layout/IconVerticalSolidList"/>
    <dgm:cxn modelId="{59AF2793-E9DA-4455-8DE4-9C0896E1DB1B}" type="presParOf" srcId="{C8E8764B-FDCB-435D-BA27-66A882FC851D}" destId="{E18926FC-B412-402A-8A9B-D37833A1BAED}" srcOrd="1" destOrd="0" presId="urn:microsoft.com/office/officeart/2018/2/layout/IconVerticalSolidList"/>
    <dgm:cxn modelId="{D6353B23-31A6-42D6-86F9-BE81D221E966}" type="presParOf" srcId="{C8E8764B-FDCB-435D-BA27-66A882FC851D}" destId="{6CBE2B83-CFEA-4536-A154-5688CC8469D5}" srcOrd="2" destOrd="0" presId="urn:microsoft.com/office/officeart/2018/2/layout/IconVerticalSolidList"/>
    <dgm:cxn modelId="{D0D2BF4F-74E1-4400-BA95-E182875E494B}" type="presParOf" srcId="{C8E8764B-FDCB-435D-BA27-66A882FC851D}" destId="{F8EAFF80-7919-481D-B9C5-439CE8DAA215}" srcOrd="3" destOrd="0" presId="urn:microsoft.com/office/officeart/2018/2/layout/IconVerticalSolidList"/>
    <dgm:cxn modelId="{B59DFA4A-045B-4B18-B452-BF16028A2136}" type="presParOf" srcId="{9D3523C7-FEAF-4238-B355-77D8F467D28C}" destId="{474F1C7C-172C-456D-BDBD-BA507519C40E}" srcOrd="5" destOrd="0" presId="urn:microsoft.com/office/officeart/2018/2/layout/IconVerticalSolidList"/>
    <dgm:cxn modelId="{39BD0552-5076-4C83-8726-B8785DDB20BA}" type="presParOf" srcId="{9D3523C7-FEAF-4238-B355-77D8F467D28C}" destId="{5CEF1101-A1DC-4396-AFFE-1C00811EF6F6}" srcOrd="6" destOrd="0" presId="urn:microsoft.com/office/officeart/2018/2/layout/IconVerticalSolidList"/>
    <dgm:cxn modelId="{3FAE1FA2-F71C-4C32-BE89-7EA1D0C0C36F}" type="presParOf" srcId="{5CEF1101-A1DC-4396-AFFE-1C00811EF6F6}" destId="{91247431-B263-4B62-91E4-C337CC722A76}" srcOrd="0" destOrd="0" presId="urn:microsoft.com/office/officeart/2018/2/layout/IconVerticalSolidList"/>
    <dgm:cxn modelId="{F4FD95B2-F482-4E93-88BC-6520FB60748E}" type="presParOf" srcId="{5CEF1101-A1DC-4396-AFFE-1C00811EF6F6}" destId="{9FE68DB5-4353-402E-B4C5-A2BC2C034239}" srcOrd="1" destOrd="0" presId="urn:microsoft.com/office/officeart/2018/2/layout/IconVerticalSolidList"/>
    <dgm:cxn modelId="{5273BF7C-343D-42FE-98AF-2560C0219DEA}" type="presParOf" srcId="{5CEF1101-A1DC-4396-AFFE-1C00811EF6F6}" destId="{C5BD6577-3361-4043-AAAB-01D7D1B0689C}" srcOrd="2" destOrd="0" presId="urn:microsoft.com/office/officeart/2018/2/layout/IconVerticalSolidList"/>
    <dgm:cxn modelId="{D8B8C662-E02F-4BC6-966C-EE0F33F84940}" type="presParOf" srcId="{5CEF1101-A1DC-4396-AFFE-1C00811EF6F6}" destId="{E676D432-C57E-431D-8781-0485E57553A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E6FFFB-6E54-475D-9A13-A37B4D99F67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51B851D7-A22B-42C7-B7B9-E8E6FB1423D4}">
      <dgm:prSet/>
      <dgm:spPr/>
      <dgm:t>
        <a:bodyPr/>
        <a:lstStyle/>
        <a:p>
          <a:r>
            <a:rPr lang="ro-RO"/>
            <a:t>Organizations</a:t>
          </a:r>
          <a:r>
            <a:rPr lang="en-GB"/>
            <a:t> Security Strategy Research – A step-by-step document that helps you build a holistic, risk-based, and business-aligned </a:t>
          </a:r>
          <a:r>
            <a:rPr lang="ro-RO"/>
            <a:t>O</a:t>
          </a:r>
          <a:r>
            <a:rPr lang="en-GB"/>
            <a:t>S strategy.</a:t>
          </a:r>
          <a:endParaRPr lang="en-US"/>
        </a:p>
      </dgm:t>
    </dgm:pt>
    <dgm:pt modelId="{C3D1730C-C659-433F-9B7E-E6729C3909A8}" type="parTrans" cxnId="{1B9F51C9-52D3-4242-A195-7BEFAD35A830}">
      <dgm:prSet/>
      <dgm:spPr/>
      <dgm:t>
        <a:bodyPr/>
        <a:lstStyle/>
        <a:p>
          <a:endParaRPr lang="en-US"/>
        </a:p>
      </dgm:t>
    </dgm:pt>
    <dgm:pt modelId="{DA9E61E7-A281-4D75-877C-B8F9889BC7D5}" type="sibTrans" cxnId="{1B9F51C9-52D3-4242-A195-7BEFAD35A830}">
      <dgm:prSet/>
      <dgm:spPr/>
      <dgm:t>
        <a:bodyPr/>
        <a:lstStyle/>
        <a:p>
          <a:endParaRPr lang="en-US"/>
        </a:p>
      </dgm:t>
    </dgm:pt>
    <dgm:pt modelId="{E2E0C9D6-257B-489E-970C-63B77D504B57}">
      <dgm:prSet/>
      <dgm:spPr/>
      <dgm:t>
        <a:bodyPr/>
        <a:lstStyle/>
        <a:p>
          <a:r>
            <a:rPr lang="ro-RO" b="1"/>
            <a:t>Organizations</a:t>
          </a:r>
          <a:r>
            <a:rPr lang="en-GB" b="1"/>
            <a:t> Security Requirements Gathering Tool </a:t>
          </a:r>
          <a:endParaRPr lang="en-US"/>
        </a:p>
      </dgm:t>
    </dgm:pt>
    <dgm:pt modelId="{BA1302F3-34A0-4D34-855B-F7878E39A83A}" type="parTrans" cxnId="{75FC9145-A205-4751-97AE-F1C01119BC16}">
      <dgm:prSet/>
      <dgm:spPr/>
      <dgm:t>
        <a:bodyPr/>
        <a:lstStyle/>
        <a:p>
          <a:endParaRPr lang="en-US"/>
        </a:p>
      </dgm:t>
    </dgm:pt>
    <dgm:pt modelId="{0202E893-DAEE-44E7-ACA9-6CBB10702160}" type="sibTrans" cxnId="{75FC9145-A205-4751-97AE-F1C01119BC16}">
      <dgm:prSet/>
      <dgm:spPr/>
      <dgm:t>
        <a:bodyPr/>
        <a:lstStyle/>
        <a:p>
          <a:endParaRPr lang="en-US"/>
        </a:p>
      </dgm:t>
    </dgm:pt>
    <dgm:pt modelId="{7633C1CE-B44D-4AA9-8473-97C22C05E9D0}">
      <dgm:prSet/>
      <dgm:spPr/>
      <dgm:t>
        <a:bodyPr/>
        <a:lstStyle/>
        <a:p>
          <a:r>
            <a:rPr lang="ro-RO" b="1"/>
            <a:t>Organiza</a:t>
          </a:r>
          <a:r>
            <a:rPr lang="en-GB" b="1"/>
            <a:t>tion Security Pressure Analysis Tool – An evaluation tool to invest in the right security functions using a pressure analysis approach. </a:t>
          </a:r>
          <a:endParaRPr lang="en-US"/>
        </a:p>
      </dgm:t>
    </dgm:pt>
    <dgm:pt modelId="{92642EDB-8155-4775-9D1B-A8EC6A9EA837}" type="parTrans" cxnId="{EC9A632D-5382-465E-937E-C230928CA1C8}">
      <dgm:prSet/>
      <dgm:spPr/>
      <dgm:t>
        <a:bodyPr/>
        <a:lstStyle/>
        <a:p>
          <a:endParaRPr lang="en-US"/>
        </a:p>
      </dgm:t>
    </dgm:pt>
    <dgm:pt modelId="{4F5DF661-7FA6-4121-9911-EE36FEEBC344}" type="sibTrans" cxnId="{EC9A632D-5382-465E-937E-C230928CA1C8}">
      <dgm:prSet/>
      <dgm:spPr/>
      <dgm:t>
        <a:bodyPr/>
        <a:lstStyle/>
        <a:p>
          <a:endParaRPr lang="en-US"/>
        </a:p>
      </dgm:t>
    </dgm:pt>
    <dgm:pt modelId="{57FA36AF-4D0B-4194-A198-776DFE86D79E}">
      <dgm:prSet/>
      <dgm:spPr/>
      <dgm:t>
        <a:bodyPr/>
        <a:lstStyle/>
        <a:p>
          <a:r>
            <a:rPr lang="ro-RO" b="1"/>
            <a:t>Organiz</a:t>
          </a:r>
          <a:r>
            <a:rPr lang="en-GB" b="1"/>
            <a:t>ation Security Program Gap Analysis Tool – A structured tool to systematically understand your current security state.</a:t>
          </a:r>
          <a:endParaRPr lang="en-US"/>
        </a:p>
      </dgm:t>
    </dgm:pt>
    <dgm:pt modelId="{294C7DB0-855C-4184-93E3-190DB507F378}" type="parTrans" cxnId="{0D1B1682-89AD-4626-B44B-5D8D678DBC3F}">
      <dgm:prSet/>
      <dgm:spPr/>
      <dgm:t>
        <a:bodyPr/>
        <a:lstStyle/>
        <a:p>
          <a:endParaRPr lang="en-US"/>
        </a:p>
      </dgm:t>
    </dgm:pt>
    <dgm:pt modelId="{7A1E4949-04E1-46E1-9B43-2A38F4933C09}" type="sibTrans" cxnId="{0D1B1682-89AD-4626-B44B-5D8D678DBC3F}">
      <dgm:prSet/>
      <dgm:spPr/>
      <dgm:t>
        <a:bodyPr/>
        <a:lstStyle/>
        <a:p>
          <a:endParaRPr lang="en-US"/>
        </a:p>
      </dgm:t>
    </dgm:pt>
    <dgm:pt modelId="{F25C6466-87B5-40C7-8053-264E578F8691}">
      <dgm:prSet/>
      <dgm:spPr/>
      <dgm:t>
        <a:bodyPr/>
        <a:lstStyle/>
        <a:p>
          <a:r>
            <a:rPr lang="en-GB"/>
            <a:t>Organization Security Strategy Communication Deck – A best-of-breed presentation document to build a clear, concise, and compelling strategy document.</a:t>
          </a:r>
          <a:endParaRPr lang="en-US"/>
        </a:p>
      </dgm:t>
    </dgm:pt>
    <dgm:pt modelId="{130E2ED5-B3C2-4C7A-8192-5EF4E2269370}" type="parTrans" cxnId="{579145F7-3DF1-409D-92FD-324815992CAD}">
      <dgm:prSet/>
      <dgm:spPr/>
      <dgm:t>
        <a:bodyPr/>
        <a:lstStyle/>
        <a:p>
          <a:endParaRPr lang="en-US"/>
        </a:p>
      </dgm:t>
    </dgm:pt>
    <dgm:pt modelId="{B08701F7-1E84-49DF-8C26-AF64628FCE42}" type="sibTrans" cxnId="{579145F7-3DF1-409D-92FD-324815992CAD}">
      <dgm:prSet/>
      <dgm:spPr/>
      <dgm:t>
        <a:bodyPr/>
        <a:lstStyle/>
        <a:p>
          <a:endParaRPr lang="en-US"/>
        </a:p>
      </dgm:t>
    </dgm:pt>
    <dgm:pt modelId="{B0AC533D-8106-4A49-B23F-8F5DFA681363}">
      <dgm:prSet/>
      <dgm:spPr/>
      <dgm:t>
        <a:bodyPr/>
        <a:lstStyle/>
        <a:p>
          <a:r>
            <a:rPr lang="en-GB"/>
            <a:t>Organization Security Charter – An essential document for defining the scope and purpose of a security project or program.</a:t>
          </a:r>
          <a:br>
            <a:rPr lang="en-GB" b="1"/>
          </a:br>
          <a:endParaRPr lang="en-US"/>
        </a:p>
      </dgm:t>
    </dgm:pt>
    <dgm:pt modelId="{CDD8C602-6D3B-4F3D-AD41-39BE4F320749}" type="parTrans" cxnId="{9D456AF8-2739-4495-89AA-E50BA52CB602}">
      <dgm:prSet/>
      <dgm:spPr/>
      <dgm:t>
        <a:bodyPr/>
        <a:lstStyle/>
        <a:p>
          <a:endParaRPr lang="en-US"/>
        </a:p>
      </dgm:t>
    </dgm:pt>
    <dgm:pt modelId="{D506166E-48FA-4584-BF7B-E4FE62DC10C7}" type="sibTrans" cxnId="{9D456AF8-2739-4495-89AA-E50BA52CB602}">
      <dgm:prSet/>
      <dgm:spPr/>
      <dgm:t>
        <a:bodyPr/>
        <a:lstStyle/>
        <a:p>
          <a:endParaRPr lang="en-US"/>
        </a:p>
      </dgm:t>
    </dgm:pt>
    <dgm:pt modelId="{171434FC-AC0A-475A-ACCF-05DDF2AD496B}" type="pres">
      <dgm:prSet presAssocID="{80E6FFFB-6E54-475D-9A13-A37B4D99F67E}" presName="Name0" presStyleCnt="0">
        <dgm:presLayoutVars>
          <dgm:dir/>
          <dgm:resizeHandles val="exact"/>
        </dgm:presLayoutVars>
      </dgm:prSet>
      <dgm:spPr/>
    </dgm:pt>
    <dgm:pt modelId="{3878247C-630D-4A90-A664-F7850AA09A5F}" type="pres">
      <dgm:prSet presAssocID="{51B851D7-A22B-42C7-B7B9-E8E6FB1423D4}" presName="node" presStyleLbl="node1" presStyleIdx="0" presStyleCnt="6">
        <dgm:presLayoutVars>
          <dgm:bulletEnabled val="1"/>
        </dgm:presLayoutVars>
      </dgm:prSet>
      <dgm:spPr/>
    </dgm:pt>
    <dgm:pt modelId="{F66156C7-BA0A-498B-B182-85ACE9ED06E1}" type="pres">
      <dgm:prSet presAssocID="{DA9E61E7-A281-4D75-877C-B8F9889BC7D5}" presName="sibTrans" presStyleLbl="sibTrans1D1" presStyleIdx="0" presStyleCnt="5"/>
      <dgm:spPr/>
    </dgm:pt>
    <dgm:pt modelId="{2B0FB4DB-EFC7-4C8A-9E63-A46B315D0085}" type="pres">
      <dgm:prSet presAssocID="{DA9E61E7-A281-4D75-877C-B8F9889BC7D5}" presName="connectorText" presStyleLbl="sibTrans1D1" presStyleIdx="0" presStyleCnt="5"/>
      <dgm:spPr/>
    </dgm:pt>
    <dgm:pt modelId="{1C1EA8FC-BD6E-4A52-A0AE-02EFF10F2ABA}" type="pres">
      <dgm:prSet presAssocID="{E2E0C9D6-257B-489E-970C-63B77D504B57}" presName="node" presStyleLbl="node1" presStyleIdx="1" presStyleCnt="6">
        <dgm:presLayoutVars>
          <dgm:bulletEnabled val="1"/>
        </dgm:presLayoutVars>
      </dgm:prSet>
      <dgm:spPr/>
    </dgm:pt>
    <dgm:pt modelId="{789B201D-7706-41CD-8F91-A12E8C792BEC}" type="pres">
      <dgm:prSet presAssocID="{0202E893-DAEE-44E7-ACA9-6CBB10702160}" presName="sibTrans" presStyleLbl="sibTrans1D1" presStyleIdx="1" presStyleCnt="5"/>
      <dgm:spPr/>
    </dgm:pt>
    <dgm:pt modelId="{BB61F417-A98A-4F0A-BA28-EFF77F6B4F11}" type="pres">
      <dgm:prSet presAssocID="{0202E893-DAEE-44E7-ACA9-6CBB10702160}" presName="connectorText" presStyleLbl="sibTrans1D1" presStyleIdx="1" presStyleCnt="5"/>
      <dgm:spPr/>
    </dgm:pt>
    <dgm:pt modelId="{AC475B94-EE87-4D1F-92AE-FCA4CF5A9EA8}" type="pres">
      <dgm:prSet presAssocID="{7633C1CE-B44D-4AA9-8473-97C22C05E9D0}" presName="node" presStyleLbl="node1" presStyleIdx="2" presStyleCnt="6">
        <dgm:presLayoutVars>
          <dgm:bulletEnabled val="1"/>
        </dgm:presLayoutVars>
      </dgm:prSet>
      <dgm:spPr/>
    </dgm:pt>
    <dgm:pt modelId="{C1CF3FB3-1106-4668-BE78-71F707A6A9C6}" type="pres">
      <dgm:prSet presAssocID="{4F5DF661-7FA6-4121-9911-EE36FEEBC344}" presName="sibTrans" presStyleLbl="sibTrans1D1" presStyleIdx="2" presStyleCnt="5"/>
      <dgm:spPr/>
    </dgm:pt>
    <dgm:pt modelId="{364B0700-DE35-4FEC-B8AE-328C3CD0A1C1}" type="pres">
      <dgm:prSet presAssocID="{4F5DF661-7FA6-4121-9911-EE36FEEBC344}" presName="connectorText" presStyleLbl="sibTrans1D1" presStyleIdx="2" presStyleCnt="5"/>
      <dgm:spPr/>
    </dgm:pt>
    <dgm:pt modelId="{FA2FD20D-A68F-4DE2-911B-F511D19FD0FE}" type="pres">
      <dgm:prSet presAssocID="{57FA36AF-4D0B-4194-A198-776DFE86D79E}" presName="node" presStyleLbl="node1" presStyleIdx="3" presStyleCnt="6">
        <dgm:presLayoutVars>
          <dgm:bulletEnabled val="1"/>
        </dgm:presLayoutVars>
      </dgm:prSet>
      <dgm:spPr/>
    </dgm:pt>
    <dgm:pt modelId="{7B271596-3882-4406-9D13-171D007A24B6}" type="pres">
      <dgm:prSet presAssocID="{7A1E4949-04E1-46E1-9B43-2A38F4933C09}" presName="sibTrans" presStyleLbl="sibTrans1D1" presStyleIdx="3" presStyleCnt="5"/>
      <dgm:spPr/>
    </dgm:pt>
    <dgm:pt modelId="{1B6FCD2B-FCDB-4C4D-9870-544F59C9AC2C}" type="pres">
      <dgm:prSet presAssocID="{7A1E4949-04E1-46E1-9B43-2A38F4933C09}" presName="connectorText" presStyleLbl="sibTrans1D1" presStyleIdx="3" presStyleCnt="5"/>
      <dgm:spPr/>
    </dgm:pt>
    <dgm:pt modelId="{33C8B275-AE4F-49F0-B0D6-4318221B3741}" type="pres">
      <dgm:prSet presAssocID="{F25C6466-87B5-40C7-8053-264E578F8691}" presName="node" presStyleLbl="node1" presStyleIdx="4" presStyleCnt="6">
        <dgm:presLayoutVars>
          <dgm:bulletEnabled val="1"/>
        </dgm:presLayoutVars>
      </dgm:prSet>
      <dgm:spPr/>
    </dgm:pt>
    <dgm:pt modelId="{A5189C7F-5B7A-4904-8B3D-F97462F3ACFA}" type="pres">
      <dgm:prSet presAssocID="{B08701F7-1E84-49DF-8C26-AF64628FCE42}" presName="sibTrans" presStyleLbl="sibTrans1D1" presStyleIdx="4" presStyleCnt="5"/>
      <dgm:spPr/>
    </dgm:pt>
    <dgm:pt modelId="{E56DBA6B-D9E3-4597-B474-42C4A0A8ADCA}" type="pres">
      <dgm:prSet presAssocID="{B08701F7-1E84-49DF-8C26-AF64628FCE42}" presName="connectorText" presStyleLbl="sibTrans1D1" presStyleIdx="4" presStyleCnt="5"/>
      <dgm:spPr/>
    </dgm:pt>
    <dgm:pt modelId="{39CE6551-DA7F-4988-8F65-486699E6601A}" type="pres">
      <dgm:prSet presAssocID="{B0AC533D-8106-4A49-B23F-8F5DFA681363}" presName="node" presStyleLbl="node1" presStyleIdx="5" presStyleCnt="6">
        <dgm:presLayoutVars>
          <dgm:bulletEnabled val="1"/>
        </dgm:presLayoutVars>
      </dgm:prSet>
      <dgm:spPr/>
    </dgm:pt>
  </dgm:ptLst>
  <dgm:cxnLst>
    <dgm:cxn modelId="{D46FC41D-018E-4E6A-A4A0-1C6D70FB1985}" type="presOf" srcId="{7633C1CE-B44D-4AA9-8473-97C22C05E9D0}" destId="{AC475B94-EE87-4D1F-92AE-FCA4CF5A9EA8}" srcOrd="0" destOrd="0" presId="urn:microsoft.com/office/officeart/2016/7/layout/RepeatingBendingProcessNew"/>
    <dgm:cxn modelId="{EC9A632D-5382-465E-937E-C230928CA1C8}" srcId="{80E6FFFB-6E54-475D-9A13-A37B4D99F67E}" destId="{7633C1CE-B44D-4AA9-8473-97C22C05E9D0}" srcOrd="2" destOrd="0" parTransId="{92642EDB-8155-4775-9D1B-A8EC6A9EA837}" sibTransId="{4F5DF661-7FA6-4121-9911-EE36FEEBC344}"/>
    <dgm:cxn modelId="{DF1BDE3B-AC45-4767-9938-7915BB371FA7}" type="presOf" srcId="{7A1E4949-04E1-46E1-9B43-2A38F4933C09}" destId="{7B271596-3882-4406-9D13-171D007A24B6}" srcOrd="0" destOrd="0" presId="urn:microsoft.com/office/officeart/2016/7/layout/RepeatingBendingProcessNew"/>
    <dgm:cxn modelId="{0701E161-726A-4ABD-B957-D4677E01B92C}" type="presOf" srcId="{B08701F7-1E84-49DF-8C26-AF64628FCE42}" destId="{E56DBA6B-D9E3-4597-B474-42C4A0A8ADCA}" srcOrd="1" destOrd="0" presId="urn:microsoft.com/office/officeart/2016/7/layout/RepeatingBendingProcessNew"/>
    <dgm:cxn modelId="{75FC9145-A205-4751-97AE-F1C01119BC16}" srcId="{80E6FFFB-6E54-475D-9A13-A37B4D99F67E}" destId="{E2E0C9D6-257B-489E-970C-63B77D504B57}" srcOrd="1" destOrd="0" parTransId="{BA1302F3-34A0-4D34-855B-F7878E39A83A}" sibTransId="{0202E893-DAEE-44E7-ACA9-6CBB10702160}"/>
    <dgm:cxn modelId="{6B995D48-E1C2-4946-8367-F0ED32F034D8}" type="presOf" srcId="{F25C6466-87B5-40C7-8053-264E578F8691}" destId="{33C8B275-AE4F-49F0-B0D6-4318221B3741}" srcOrd="0" destOrd="0" presId="urn:microsoft.com/office/officeart/2016/7/layout/RepeatingBendingProcessNew"/>
    <dgm:cxn modelId="{F72FA769-3BD7-4129-B626-9891239D559A}" type="presOf" srcId="{B0AC533D-8106-4A49-B23F-8F5DFA681363}" destId="{39CE6551-DA7F-4988-8F65-486699E6601A}" srcOrd="0" destOrd="0" presId="urn:microsoft.com/office/officeart/2016/7/layout/RepeatingBendingProcessNew"/>
    <dgm:cxn modelId="{9FC0C769-B612-4DEF-BEC7-2CA2DA45F630}" type="presOf" srcId="{80E6FFFB-6E54-475D-9A13-A37B4D99F67E}" destId="{171434FC-AC0A-475A-ACCF-05DDF2AD496B}" srcOrd="0" destOrd="0" presId="urn:microsoft.com/office/officeart/2016/7/layout/RepeatingBendingProcessNew"/>
    <dgm:cxn modelId="{B817DF7E-4D16-4DF4-8B86-61D042C810CF}" type="presOf" srcId="{4F5DF661-7FA6-4121-9911-EE36FEEBC344}" destId="{C1CF3FB3-1106-4668-BE78-71F707A6A9C6}" srcOrd="0" destOrd="0" presId="urn:microsoft.com/office/officeart/2016/7/layout/RepeatingBendingProcessNew"/>
    <dgm:cxn modelId="{51354781-860C-4AA5-8188-1B64E2AAF9FD}" type="presOf" srcId="{7A1E4949-04E1-46E1-9B43-2A38F4933C09}" destId="{1B6FCD2B-FCDB-4C4D-9870-544F59C9AC2C}" srcOrd="1" destOrd="0" presId="urn:microsoft.com/office/officeart/2016/7/layout/RepeatingBendingProcessNew"/>
    <dgm:cxn modelId="{0D1B1682-89AD-4626-B44B-5D8D678DBC3F}" srcId="{80E6FFFB-6E54-475D-9A13-A37B4D99F67E}" destId="{57FA36AF-4D0B-4194-A198-776DFE86D79E}" srcOrd="3" destOrd="0" parTransId="{294C7DB0-855C-4184-93E3-190DB507F378}" sibTransId="{7A1E4949-04E1-46E1-9B43-2A38F4933C09}"/>
    <dgm:cxn modelId="{DBB18499-4759-4829-B292-07F791BEDF7A}" type="presOf" srcId="{57FA36AF-4D0B-4194-A198-776DFE86D79E}" destId="{FA2FD20D-A68F-4DE2-911B-F511D19FD0FE}" srcOrd="0" destOrd="0" presId="urn:microsoft.com/office/officeart/2016/7/layout/RepeatingBendingProcessNew"/>
    <dgm:cxn modelId="{4EFD88A2-8D85-42B3-931F-83AF35810A86}" type="presOf" srcId="{0202E893-DAEE-44E7-ACA9-6CBB10702160}" destId="{789B201D-7706-41CD-8F91-A12E8C792BEC}" srcOrd="0" destOrd="0" presId="urn:microsoft.com/office/officeart/2016/7/layout/RepeatingBendingProcessNew"/>
    <dgm:cxn modelId="{C97625B3-5B6F-40BD-BA37-54F67A422EE1}" type="presOf" srcId="{DA9E61E7-A281-4D75-877C-B8F9889BC7D5}" destId="{2B0FB4DB-EFC7-4C8A-9E63-A46B315D0085}" srcOrd="1" destOrd="0" presId="urn:microsoft.com/office/officeart/2016/7/layout/RepeatingBendingProcessNew"/>
    <dgm:cxn modelId="{2F18CBBB-7AD2-4646-9E35-155C092A14AD}" type="presOf" srcId="{E2E0C9D6-257B-489E-970C-63B77D504B57}" destId="{1C1EA8FC-BD6E-4A52-A0AE-02EFF10F2ABA}" srcOrd="0" destOrd="0" presId="urn:microsoft.com/office/officeart/2016/7/layout/RepeatingBendingProcessNew"/>
    <dgm:cxn modelId="{1B9F51C9-52D3-4242-A195-7BEFAD35A830}" srcId="{80E6FFFB-6E54-475D-9A13-A37B4D99F67E}" destId="{51B851D7-A22B-42C7-B7B9-E8E6FB1423D4}" srcOrd="0" destOrd="0" parTransId="{C3D1730C-C659-433F-9B7E-E6729C3909A8}" sibTransId="{DA9E61E7-A281-4D75-877C-B8F9889BC7D5}"/>
    <dgm:cxn modelId="{10C07BC9-3EF8-4904-9921-DE1EF3EAB9C0}" type="presOf" srcId="{DA9E61E7-A281-4D75-877C-B8F9889BC7D5}" destId="{F66156C7-BA0A-498B-B182-85ACE9ED06E1}" srcOrd="0" destOrd="0" presId="urn:microsoft.com/office/officeart/2016/7/layout/RepeatingBendingProcessNew"/>
    <dgm:cxn modelId="{95A78ECF-549D-4A96-8CB6-F9107D3AFE72}" type="presOf" srcId="{4F5DF661-7FA6-4121-9911-EE36FEEBC344}" destId="{364B0700-DE35-4FEC-B8AE-328C3CD0A1C1}" srcOrd="1" destOrd="0" presId="urn:microsoft.com/office/officeart/2016/7/layout/RepeatingBendingProcessNew"/>
    <dgm:cxn modelId="{5EE882DE-FDC9-45C2-99A9-4E8B03133BC2}" type="presOf" srcId="{0202E893-DAEE-44E7-ACA9-6CBB10702160}" destId="{BB61F417-A98A-4F0A-BA28-EFF77F6B4F11}" srcOrd="1" destOrd="0" presId="urn:microsoft.com/office/officeart/2016/7/layout/RepeatingBendingProcessNew"/>
    <dgm:cxn modelId="{E33567EC-94DA-410E-84B9-1A937DBE9115}" type="presOf" srcId="{51B851D7-A22B-42C7-B7B9-E8E6FB1423D4}" destId="{3878247C-630D-4A90-A664-F7850AA09A5F}" srcOrd="0" destOrd="0" presId="urn:microsoft.com/office/officeart/2016/7/layout/RepeatingBendingProcessNew"/>
    <dgm:cxn modelId="{FDA6A5F6-EAE7-44E3-99E1-1E7798ED568A}" type="presOf" srcId="{B08701F7-1E84-49DF-8C26-AF64628FCE42}" destId="{A5189C7F-5B7A-4904-8B3D-F97462F3ACFA}" srcOrd="0" destOrd="0" presId="urn:microsoft.com/office/officeart/2016/7/layout/RepeatingBendingProcessNew"/>
    <dgm:cxn modelId="{579145F7-3DF1-409D-92FD-324815992CAD}" srcId="{80E6FFFB-6E54-475D-9A13-A37B4D99F67E}" destId="{F25C6466-87B5-40C7-8053-264E578F8691}" srcOrd="4" destOrd="0" parTransId="{130E2ED5-B3C2-4C7A-8192-5EF4E2269370}" sibTransId="{B08701F7-1E84-49DF-8C26-AF64628FCE42}"/>
    <dgm:cxn modelId="{9D456AF8-2739-4495-89AA-E50BA52CB602}" srcId="{80E6FFFB-6E54-475D-9A13-A37B4D99F67E}" destId="{B0AC533D-8106-4A49-B23F-8F5DFA681363}" srcOrd="5" destOrd="0" parTransId="{CDD8C602-6D3B-4F3D-AD41-39BE4F320749}" sibTransId="{D506166E-48FA-4584-BF7B-E4FE62DC10C7}"/>
    <dgm:cxn modelId="{763963D7-12CE-4F60-9363-9F15F4A77D21}" type="presParOf" srcId="{171434FC-AC0A-475A-ACCF-05DDF2AD496B}" destId="{3878247C-630D-4A90-A664-F7850AA09A5F}" srcOrd="0" destOrd="0" presId="urn:microsoft.com/office/officeart/2016/7/layout/RepeatingBendingProcessNew"/>
    <dgm:cxn modelId="{7BE8EBCC-C033-4297-BE40-597F5E3F2CAD}" type="presParOf" srcId="{171434FC-AC0A-475A-ACCF-05DDF2AD496B}" destId="{F66156C7-BA0A-498B-B182-85ACE9ED06E1}" srcOrd="1" destOrd="0" presId="urn:microsoft.com/office/officeart/2016/7/layout/RepeatingBendingProcessNew"/>
    <dgm:cxn modelId="{57B7C6E0-0366-4CEE-9893-0DFD697FAF6C}" type="presParOf" srcId="{F66156C7-BA0A-498B-B182-85ACE9ED06E1}" destId="{2B0FB4DB-EFC7-4C8A-9E63-A46B315D0085}" srcOrd="0" destOrd="0" presId="urn:microsoft.com/office/officeart/2016/7/layout/RepeatingBendingProcessNew"/>
    <dgm:cxn modelId="{8D759EEE-7755-421A-B0E3-F4982DDD5CBC}" type="presParOf" srcId="{171434FC-AC0A-475A-ACCF-05DDF2AD496B}" destId="{1C1EA8FC-BD6E-4A52-A0AE-02EFF10F2ABA}" srcOrd="2" destOrd="0" presId="urn:microsoft.com/office/officeart/2016/7/layout/RepeatingBendingProcessNew"/>
    <dgm:cxn modelId="{F1F88D11-6AEC-4E61-929B-A38846376BAF}" type="presParOf" srcId="{171434FC-AC0A-475A-ACCF-05DDF2AD496B}" destId="{789B201D-7706-41CD-8F91-A12E8C792BEC}" srcOrd="3" destOrd="0" presId="urn:microsoft.com/office/officeart/2016/7/layout/RepeatingBendingProcessNew"/>
    <dgm:cxn modelId="{7592F2BD-663D-4D29-AA1C-EB0590805A34}" type="presParOf" srcId="{789B201D-7706-41CD-8F91-A12E8C792BEC}" destId="{BB61F417-A98A-4F0A-BA28-EFF77F6B4F11}" srcOrd="0" destOrd="0" presId="urn:microsoft.com/office/officeart/2016/7/layout/RepeatingBendingProcessNew"/>
    <dgm:cxn modelId="{BC770BFA-BA5D-48B6-BB5A-671A83A9E671}" type="presParOf" srcId="{171434FC-AC0A-475A-ACCF-05DDF2AD496B}" destId="{AC475B94-EE87-4D1F-92AE-FCA4CF5A9EA8}" srcOrd="4" destOrd="0" presId="urn:microsoft.com/office/officeart/2016/7/layout/RepeatingBendingProcessNew"/>
    <dgm:cxn modelId="{C9E66822-1B44-4E55-8881-8167E431035C}" type="presParOf" srcId="{171434FC-AC0A-475A-ACCF-05DDF2AD496B}" destId="{C1CF3FB3-1106-4668-BE78-71F707A6A9C6}" srcOrd="5" destOrd="0" presId="urn:microsoft.com/office/officeart/2016/7/layout/RepeatingBendingProcessNew"/>
    <dgm:cxn modelId="{550B87F8-35EB-4E9B-9598-2E9E21690A81}" type="presParOf" srcId="{C1CF3FB3-1106-4668-BE78-71F707A6A9C6}" destId="{364B0700-DE35-4FEC-B8AE-328C3CD0A1C1}" srcOrd="0" destOrd="0" presId="urn:microsoft.com/office/officeart/2016/7/layout/RepeatingBendingProcessNew"/>
    <dgm:cxn modelId="{9B785EF7-B41F-419B-8EF6-CAD583AAF399}" type="presParOf" srcId="{171434FC-AC0A-475A-ACCF-05DDF2AD496B}" destId="{FA2FD20D-A68F-4DE2-911B-F511D19FD0FE}" srcOrd="6" destOrd="0" presId="urn:microsoft.com/office/officeart/2016/7/layout/RepeatingBendingProcessNew"/>
    <dgm:cxn modelId="{3348E422-ED87-4FB1-919D-3C3660E7C73C}" type="presParOf" srcId="{171434FC-AC0A-475A-ACCF-05DDF2AD496B}" destId="{7B271596-3882-4406-9D13-171D007A24B6}" srcOrd="7" destOrd="0" presId="urn:microsoft.com/office/officeart/2016/7/layout/RepeatingBendingProcessNew"/>
    <dgm:cxn modelId="{76056022-13AC-4812-9223-66136CE3019D}" type="presParOf" srcId="{7B271596-3882-4406-9D13-171D007A24B6}" destId="{1B6FCD2B-FCDB-4C4D-9870-544F59C9AC2C}" srcOrd="0" destOrd="0" presId="urn:microsoft.com/office/officeart/2016/7/layout/RepeatingBendingProcessNew"/>
    <dgm:cxn modelId="{9677BD94-9395-422E-9BBA-0E7542B1BBBF}" type="presParOf" srcId="{171434FC-AC0A-475A-ACCF-05DDF2AD496B}" destId="{33C8B275-AE4F-49F0-B0D6-4318221B3741}" srcOrd="8" destOrd="0" presId="urn:microsoft.com/office/officeart/2016/7/layout/RepeatingBendingProcessNew"/>
    <dgm:cxn modelId="{6C0B0E39-71F2-40E9-923E-008870517961}" type="presParOf" srcId="{171434FC-AC0A-475A-ACCF-05DDF2AD496B}" destId="{A5189C7F-5B7A-4904-8B3D-F97462F3ACFA}" srcOrd="9" destOrd="0" presId="urn:microsoft.com/office/officeart/2016/7/layout/RepeatingBendingProcessNew"/>
    <dgm:cxn modelId="{AA12ABDB-D60B-4A60-9AFB-5B9DCC2A0B47}" type="presParOf" srcId="{A5189C7F-5B7A-4904-8B3D-F97462F3ACFA}" destId="{E56DBA6B-D9E3-4597-B474-42C4A0A8ADCA}" srcOrd="0" destOrd="0" presId="urn:microsoft.com/office/officeart/2016/7/layout/RepeatingBendingProcessNew"/>
    <dgm:cxn modelId="{E24D2058-4A60-4A3A-BF03-5FA2EBD6301D}" type="presParOf" srcId="{171434FC-AC0A-475A-ACCF-05DDF2AD496B}" destId="{39CE6551-DA7F-4988-8F65-486699E6601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C4C3A2-DB3A-4388-9763-5728AFB560A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7BF0F09-22D7-4B02-8B16-3DE84F3C6A82}">
      <dgm:prSet/>
      <dgm:spPr/>
      <dgm:t>
        <a:bodyPr/>
        <a:lstStyle/>
        <a:p>
          <a:endParaRPr lang="en-US" dirty="0"/>
        </a:p>
      </dgm:t>
    </dgm:pt>
    <dgm:pt modelId="{BF5CDF09-CF90-4C7F-80E8-433682BA5F2E}" type="parTrans" cxnId="{B5143D87-5726-42A6-89CF-19FDE403B1A0}">
      <dgm:prSet/>
      <dgm:spPr/>
      <dgm:t>
        <a:bodyPr/>
        <a:lstStyle/>
        <a:p>
          <a:endParaRPr lang="en-US"/>
        </a:p>
      </dgm:t>
    </dgm:pt>
    <dgm:pt modelId="{0537B4A0-E168-47AB-BA6E-4CC409609CB1}" type="sibTrans" cxnId="{B5143D87-5726-42A6-89CF-19FDE403B1A0}">
      <dgm:prSet/>
      <dgm:spPr/>
      <dgm:t>
        <a:bodyPr/>
        <a:lstStyle/>
        <a:p>
          <a:endParaRPr lang="en-US"/>
        </a:p>
      </dgm:t>
    </dgm:pt>
    <dgm:pt modelId="{DFE3C3EB-F0FB-4195-AA89-ABE628F840BF}">
      <dgm:prSet/>
      <dgm:spPr/>
      <dgm:t>
        <a:bodyPr/>
        <a:lstStyle/>
        <a:p>
          <a:r>
            <a:rPr lang="en-GB"/>
            <a:t>Your security strategy should not be based on trying to blindly follow best practices but on a holistic risk-based assessment that is risk aware and aligns with your business context. </a:t>
          </a:r>
          <a:endParaRPr lang="en-US"/>
        </a:p>
      </dgm:t>
    </dgm:pt>
    <dgm:pt modelId="{8CE6F7AB-C918-44EB-8ACF-C47D44E62894}" type="parTrans" cxnId="{35810342-B806-4679-8E0A-27D26CA7F2D4}">
      <dgm:prSet/>
      <dgm:spPr/>
      <dgm:t>
        <a:bodyPr/>
        <a:lstStyle/>
        <a:p>
          <a:endParaRPr lang="en-US"/>
        </a:p>
      </dgm:t>
    </dgm:pt>
    <dgm:pt modelId="{BBE0F98F-0080-41AC-83FC-29C4BBEAADCF}" type="sibTrans" cxnId="{35810342-B806-4679-8E0A-27D26CA7F2D4}">
      <dgm:prSet/>
      <dgm:spPr/>
      <dgm:t>
        <a:bodyPr/>
        <a:lstStyle/>
        <a:p>
          <a:endParaRPr lang="en-US"/>
        </a:p>
      </dgm:t>
    </dgm:pt>
    <dgm:pt modelId="{3B0A226F-EB35-4A7D-B3AA-326039A01ECD}">
      <dgm:prSet/>
      <dgm:spPr/>
      <dgm:t>
        <a:bodyPr/>
        <a:lstStyle/>
        <a:p>
          <a:r>
            <a:rPr lang="en-GB"/>
            <a:t>Use this storyboard to augment your security strategy by ensuring alignment with business objectives, assessing your organization's risk and stakeholder expectations, understanding your current security state, and prioritizing initiatives and a security roadmap.</a:t>
          </a:r>
          <a:endParaRPr lang="en-US"/>
        </a:p>
      </dgm:t>
    </dgm:pt>
    <dgm:pt modelId="{922B652B-BEA4-490F-83B4-A7BB89C98D6D}" type="parTrans" cxnId="{045CDB50-9BE4-43B0-B5E0-111325688771}">
      <dgm:prSet/>
      <dgm:spPr/>
      <dgm:t>
        <a:bodyPr/>
        <a:lstStyle/>
        <a:p>
          <a:endParaRPr lang="en-US"/>
        </a:p>
      </dgm:t>
    </dgm:pt>
    <dgm:pt modelId="{C8F02F32-5F75-4758-9AE9-32FD7D518450}" type="sibTrans" cxnId="{045CDB50-9BE4-43B0-B5E0-111325688771}">
      <dgm:prSet/>
      <dgm:spPr/>
      <dgm:t>
        <a:bodyPr/>
        <a:lstStyle/>
        <a:p>
          <a:endParaRPr lang="en-US"/>
        </a:p>
      </dgm:t>
    </dgm:pt>
    <dgm:pt modelId="{5CAFFADF-D79D-4A2D-AF9A-078C0AA3AD87}" type="pres">
      <dgm:prSet presAssocID="{B8C4C3A2-DB3A-4388-9763-5728AFB560A1}" presName="vert0" presStyleCnt="0">
        <dgm:presLayoutVars>
          <dgm:dir/>
          <dgm:animOne val="branch"/>
          <dgm:animLvl val="lvl"/>
        </dgm:presLayoutVars>
      </dgm:prSet>
      <dgm:spPr/>
    </dgm:pt>
    <dgm:pt modelId="{2676E395-7727-4366-9B53-83EA7EC08B75}" type="pres">
      <dgm:prSet presAssocID="{E7BF0F09-22D7-4B02-8B16-3DE84F3C6A82}" presName="thickLine" presStyleLbl="alignNode1" presStyleIdx="0" presStyleCnt="3"/>
      <dgm:spPr/>
    </dgm:pt>
    <dgm:pt modelId="{8BF59620-79A1-4D0A-BDE9-A3DBEE7EF6EE}" type="pres">
      <dgm:prSet presAssocID="{E7BF0F09-22D7-4B02-8B16-3DE84F3C6A82}" presName="horz1" presStyleCnt="0"/>
      <dgm:spPr/>
    </dgm:pt>
    <dgm:pt modelId="{F25AF562-4657-469C-B859-262825D34A94}" type="pres">
      <dgm:prSet presAssocID="{E7BF0F09-22D7-4B02-8B16-3DE84F3C6A82}" presName="tx1" presStyleLbl="revTx" presStyleIdx="0" presStyleCnt="3"/>
      <dgm:spPr/>
    </dgm:pt>
    <dgm:pt modelId="{C44685C6-51A7-42CF-8A4A-06B27CC538DC}" type="pres">
      <dgm:prSet presAssocID="{E7BF0F09-22D7-4B02-8B16-3DE84F3C6A82}" presName="vert1" presStyleCnt="0"/>
      <dgm:spPr/>
    </dgm:pt>
    <dgm:pt modelId="{B71BBD03-9B78-408D-B80C-1CF61E6203CB}" type="pres">
      <dgm:prSet presAssocID="{DFE3C3EB-F0FB-4195-AA89-ABE628F840BF}" presName="thickLine" presStyleLbl="alignNode1" presStyleIdx="1" presStyleCnt="3"/>
      <dgm:spPr/>
    </dgm:pt>
    <dgm:pt modelId="{EBEB326C-D3BF-41A9-B6CC-AF5B7D002159}" type="pres">
      <dgm:prSet presAssocID="{DFE3C3EB-F0FB-4195-AA89-ABE628F840BF}" presName="horz1" presStyleCnt="0"/>
      <dgm:spPr/>
    </dgm:pt>
    <dgm:pt modelId="{9540324A-AEE8-438D-B4D8-70004AD6A254}" type="pres">
      <dgm:prSet presAssocID="{DFE3C3EB-F0FB-4195-AA89-ABE628F840BF}" presName="tx1" presStyleLbl="revTx" presStyleIdx="1" presStyleCnt="3"/>
      <dgm:spPr/>
    </dgm:pt>
    <dgm:pt modelId="{A048BD0D-7370-4DC7-A505-3D77D79FF934}" type="pres">
      <dgm:prSet presAssocID="{DFE3C3EB-F0FB-4195-AA89-ABE628F840BF}" presName="vert1" presStyleCnt="0"/>
      <dgm:spPr/>
    </dgm:pt>
    <dgm:pt modelId="{A4FC2E28-8AE7-4487-A44E-5A34E024F5D7}" type="pres">
      <dgm:prSet presAssocID="{3B0A226F-EB35-4A7D-B3AA-326039A01ECD}" presName="thickLine" presStyleLbl="alignNode1" presStyleIdx="2" presStyleCnt="3"/>
      <dgm:spPr/>
    </dgm:pt>
    <dgm:pt modelId="{5873CD9C-763E-4AB1-A284-9861B91CD104}" type="pres">
      <dgm:prSet presAssocID="{3B0A226F-EB35-4A7D-B3AA-326039A01ECD}" presName="horz1" presStyleCnt="0"/>
      <dgm:spPr/>
    </dgm:pt>
    <dgm:pt modelId="{61086439-15A6-40B6-99F8-E5DC441DF60C}" type="pres">
      <dgm:prSet presAssocID="{3B0A226F-EB35-4A7D-B3AA-326039A01ECD}" presName="tx1" presStyleLbl="revTx" presStyleIdx="2" presStyleCnt="3"/>
      <dgm:spPr/>
    </dgm:pt>
    <dgm:pt modelId="{0593C060-ECDE-4414-BF03-681305E5C541}" type="pres">
      <dgm:prSet presAssocID="{3B0A226F-EB35-4A7D-B3AA-326039A01ECD}" presName="vert1" presStyleCnt="0"/>
      <dgm:spPr/>
    </dgm:pt>
  </dgm:ptLst>
  <dgm:cxnLst>
    <dgm:cxn modelId="{92B7C80B-B38C-4186-BFA9-2A342A855C26}" type="presOf" srcId="{DFE3C3EB-F0FB-4195-AA89-ABE628F840BF}" destId="{9540324A-AEE8-438D-B4D8-70004AD6A254}" srcOrd="0" destOrd="0" presId="urn:microsoft.com/office/officeart/2008/layout/LinedList"/>
    <dgm:cxn modelId="{35810342-B806-4679-8E0A-27D26CA7F2D4}" srcId="{B8C4C3A2-DB3A-4388-9763-5728AFB560A1}" destId="{DFE3C3EB-F0FB-4195-AA89-ABE628F840BF}" srcOrd="1" destOrd="0" parTransId="{8CE6F7AB-C918-44EB-8ACF-C47D44E62894}" sibTransId="{BBE0F98F-0080-41AC-83FC-29C4BBEAADCF}"/>
    <dgm:cxn modelId="{045CDB50-9BE4-43B0-B5E0-111325688771}" srcId="{B8C4C3A2-DB3A-4388-9763-5728AFB560A1}" destId="{3B0A226F-EB35-4A7D-B3AA-326039A01ECD}" srcOrd="2" destOrd="0" parTransId="{922B652B-BEA4-490F-83B4-A7BB89C98D6D}" sibTransId="{C8F02F32-5F75-4758-9AE9-32FD7D518450}"/>
    <dgm:cxn modelId="{FBF83857-E84F-401E-A620-6ED4D1A02888}" type="presOf" srcId="{B8C4C3A2-DB3A-4388-9763-5728AFB560A1}" destId="{5CAFFADF-D79D-4A2D-AF9A-078C0AA3AD87}" srcOrd="0" destOrd="0" presId="urn:microsoft.com/office/officeart/2008/layout/LinedList"/>
    <dgm:cxn modelId="{DBBF6078-6ED7-4BC4-B120-1F41580E5020}" type="presOf" srcId="{E7BF0F09-22D7-4B02-8B16-3DE84F3C6A82}" destId="{F25AF562-4657-469C-B859-262825D34A94}" srcOrd="0" destOrd="0" presId="urn:microsoft.com/office/officeart/2008/layout/LinedList"/>
    <dgm:cxn modelId="{B5143D87-5726-42A6-89CF-19FDE403B1A0}" srcId="{B8C4C3A2-DB3A-4388-9763-5728AFB560A1}" destId="{E7BF0F09-22D7-4B02-8B16-3DE84F3C6A82}" srcOrd="0" destOrd="0" parTransId="{BF5CDF09-CF90-4C7F-80E8-433682BA5F2E}" sibTransId="{0537B4A0-E168-47AB-BA6E-4CC409609CB1}"/>
    <dgm:cxn modelId="{73FB13B0-E83F-44DB-84C2-B01D28D257EA}" type="presOf" srcId="{3B0A226F-EB35-4A7D-B3AA-326039A01ECD}" destId="{61086439-15A6-40B6-99F8-E5DC441DF60C}" srcOrd="0" destOrd="0" presId="urn:microsoft.com/office/officeart/2008/layout/LinedList"/>
    <dgm:cxn modelId="{BD245BFB-7CDA-4BC5-98B5-E6EBD81B2B9A}" type="presParOf" srcId="{5CAFFADF-D79D-4A2D-AF9A-078C0AA3AD87}" destId="{2676E395-7727-4366-9B53-83EA7EC08B75}" srcOrd="0" destOrd="0" presId="urn:microsoft.com/office/officeart/2008/layout/LinedList"/>
    <dgm:cxn modelId="{E2A92F72-2843-43B8-AD88-25E1304A220F}" type="presParOf" srcId="{5CAFFADF-D79D-4A2D-AF9A-078C0AA3AD87}" destId="{8BF59620-79A1-4D0A-BDE9-A3DBEE7EF6EE}" srcOrd="1" destOrd="0" presId="urn:microsoft.com/office/officeart/2008/layout/LinedList"/>
    <dgm:cxn modelId="{D02DC06F-3B7B-432F-872E-FA6874E9AC00}" type="presParOf" srcId="{8BF59620-79A1-4D0A-BDE9-A3DBEE7EF6EE}" destId="{F25AF562-4657-469C-B859-262825D34A94}" srcOrd="0" destOrd="0" presId="urn:microsoft.com/office/officeart/2008/layout/LinedList"/>
    <dgm:cxn modelId="{6FB4EBAC-AA79-424E-B2BE-9059CFCE7042}" type="presParOf" srcId="{8BF59620-79A1-4D0A-BDE9-A3DBEE7EF6EE}" destId="{C44685C6-51A7-42CF-8A4A-06B27CC538DC}" srcOrd="1" destOrd="0" presId="urn:microsoft.com/office/officeart/2008/layout/LinedList"/>
    <dgm:cxn modelId="{3AAC81E9-05F6-4F4B-9B2A-80D5FD26EECC}" type="presParOf" srcId="{5CAFFADF-D79D-4A2D-AF9A-078C0AA3AD87}" destId="{B71BBD03-9B78-408D-B80C-1CF61E6203CB}" srcOrd="2" destOrd="0" presId="urn:microsoft.com/office/officeart/2008/layout/LinedList"/>
    <dgm:cxn modelId="{FA10D490-80F8-49A7-B89C-C71AD792B8FE}" type="presParOf" srcId="{5CAFFADF-D79D-4A2D-AF9A-078C0AA3AD87}" destId="{EBEB326C-D3BF-41A9-B6CC-AF5B7D002159}" srcOrd="3" destOrd="0" presId="urn:microsoft.com/office/officeart/2008/layout/LinedList"/>
    <dgm:cxn modelId="{7D3BE083-ED76-4E4D-93CA-E441113F6559}" type="presParOf" srcId="{EBEB326C-D3BF-41A9-B6CC-AF5B7D002159}" destId="{9540324A-AEE8-438D-B4D8-70004AD6A254}" srcOrd="0" destOrd="0" presId="urn:microsoft.com/office/officeart/2008/layout/LinedList"/>
    <dgm:cxn modelId="{76F5F297-FADB-4185-B7FE-4B27F0246323}" type="presParOf" srcId="{EBEB326C-D3BF-41A9-B6CC-AF5B7D002159}" destId="{A048BD0D-7370-4DC7-A505-3D77D79FF934}" srcOrd="1" destOrd="0" presId="urn:microsoft.com/office/officeart/2008/layout/LinedList"/>
    <dgm:cxn modelId="{E638A50C-7119-4FC8-A8EE-125E6B352142}" type="presParOf" srcId="{5CAFFADF-D79D-4A2D-AF9A-078C0AA3AD87}" destId="{A4FC2E28-8AE7-4487-A44E-5A34E024F5D7}" srcOrd="4" destOrd="0" presId="urn:microsoft.com/office/officeart/2008/layout/LinedList"/>
    <dgm:cxn modelId="{FEDFD303-DF7E-4575-BA19-BF658866F7EB}" type="presParOf" srcId="{5CAFFADF-D79D-4A2D-AF9A-078C0AA3AD87}" destId="{5873CD9C-763E-4AB1-A284-9861B91CD104}" srcOrd="5" destOrd="0" presId="urn:microsoft.com/office/officeart/2008/layout/LinedList"/>
    <dgm:cxn modelId="{E2875470-A2EF-4EDE-B67E-04A9370E817A}" type="presParOf" srcId="{5873CD9C-763E-4AB1-A284-9861B91CD104}" destId="{61086439-15A6-40B6-99F8-E5DC441DF60C}" srcOrd="0" destOrd="0" presId="urn:microsoft.com/office/officeart/2008/layout/LinedList"/>
    <dgm:cxn modelId="{945129AE-0C73-4065-8A02-C4812AF66106}" type="presParOf" srcId="{5873CD9C-763E-4AB1-A284-9861B91CD104}" destId="{0593C060-ECDE-4414-BF03-681305E5C54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A63822-BACB-4DC1-A6FE-898CF7610752}"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765E6AE8-6AAA-4909-8744-9AEFA67ED23E}">
      <dgm:prSet/>
      <dgm:spPr/>
      <dgm:t>
        <a:bodyPr/>
        <a:lstStyle/>
        <a:p>
          <a:r>
            <a:rPr lang="en-GB"/>
            <a:t>Security pressure posture analysis helps your organization assess your real security context and enables you to invest in the right security functions while balancing the cost and value in alignment with business strategies. </a:t>
          </a:r>
          <a:endParaRPr lang="en-US"/>
        </a:p>
      </dgm:t>
    </dgm:pt>
    <dgm:pt modelId="{035F7EF0-36D2-4A1C-AC11-CF4DC599E33E}" type="parTrans" cxnId="{6EC8DA2E-D3B9-4679-8E47-ED2AC034B6EA}">
      <dgm:prSet/>
      <dgm:spPr/>
      <dgm:t>
        <a:bodyPr/>
        <a:lstStyle/>
        <a:p>
          <a:endParaRPr lang="en-US"/>
        </a:p>
      </dgm:t>
    </dgm:pt>
    <dgm:pt modelId="{BE52730C-39DE-4FB2-9130-11486B223503}" type="sibTrans" cxnId="{6EC8DA2E-D3B9-4679-8E47-ED2AC034B6EA}">
      <dgm:prSet/>
      <dgm:spPr/>
      <dgm:t>
        <a:bodyPr/>
        <a:lstStyle/>
        <a:p>
          <a:endParaRPr lang="en-US"/>
        </a:p>
      </dgm:t>
    </dgm:pt>
    <dgm:pt modelId="{A5CFD461-15A1-457B-B75C-B5634D841F1C}">
      <dgm:prSet/>
      <dgm:spPr/>
      <dgm:t>
        <a:bodyPr/>
        <a:lstStyle/>
        <a:p>
          <a:r>
            <a:rPr lang="en-GB"/>
            <a:t>Security pressure sets the baseline that will help you avoid over-investing or under-investing in your security functions.</a:t>
          </a:r>
          <a:endParaRPr lang="en-US"/>
        </a:p>
      </dgm:t>
    </dgm:pt>
    <dgm:pt modelId="{C560F331-F8F2-4555-842F-7F1A47555128}" type="parTrans" cxnId="{1F85F6E1-0C7D-4A3F-9500-1AB050765B84}">
      <dgm:prSet/>
      <dgm:spPr/>
      <dgm:t>
        <a:bodyPr/>
        <a:lstStyle/>
        <a:p>
          <a:endParaRPr lang="en-US"/>
        </a:p>
      </dgm:t>
    </dgm:pt>
    <dgm:pt modelId="{E1AABCEB-93B2-4A7F-9251-F4571E6C1F5B}" type="sibTrans" cxnId="{1F85F6E1-0C7D-4A3F-9500-1AB050765B84}">
      <dgm:prSet/>
      <dgm:spPr/>
      <dgm:t>
        <a:bodyPr/>
        <a:lstStyle/>
        <a:p>
          <a:endParaRPr lang="en-US"/>
        </a:p>
      </dgm:t>
    </dgm:pt>
    <dgm:pt modelId="{6F6DA729-2AA5-4E3B-84E1-6B2A09C70FA4}" type="pres">
      <dgm:prSet presAssocID="{96A63822-BACB-4DC1-A6FE-898CF7610752}" presName="Name0" presStyleCnt="0">
        <dgm:presLayoutVars>
          <dgm:dir/>
          <dgm:animLvl val="lvl"/>
          <dgm:resizeHandles val="exact"/>
        </dgm:presLayoutVars>
      </dgm:prSet>
      <dgm:spPr/>
    </dgm:pt>
    <dgm:pt modelId="{BA5085DA-08CE-4F2C-A8E4-BA89BA2D7DAD}" type="pres">
      <dgm:prSet presAssocID="{A5CFD461-15A1-457B-B75C-B5634D841F1C}" presName="boxAndChildren" presStyleCnt="0"/>
      <dgm:spPr/>
    </dgm:pt>
    <dgm:pt modelId="{D23A3546-10AE-4FDF-A118-BE88A036341D}" type="pres">
      <dgm:prSet presAssocID="{A5CFD461-15A1-457B-B75C-B5634D841F1C}" presName="parentTextBox" presStyleLbl="node1" presStyleIdx="0" presStyleCnt="2"/>
      <dgm:spPr/>
    </dgm:pt>
    <dgm:pt modelId="{B6D7A8A7-1ED3-4831-B968-1D8B4E2912BF}" type="pres">
      <dgm:prSet presAssocID="{BE52730C-39DE-4FB2-9130-11486B223503}" presName="sp" presStyleCnt="0"/>
      <dgm:spPr/>
    </dgm:pt>
    <dgm:pt modelId="{4394A257-EDEC-45DA-A652-F1F3F587827B}" type="pres">
      <dgm:prSet presAssocID="{765E6AE8-6AAA-4909-8744-9AEFA67ED23E}" presName="arrowAndChildren" presStyleCnt="0"/>
      <dgm:spPr/>
    </dgm:pt>
    <dgm:pt modelId="{2373D024-74F8-43AA-9854-30CB8BDA090E}" type="pres">
      <dgm:prSet presAssocID="{765E6AE8-6AAA-4909-8744-9AEFA67ED23E}" presName="parentTextArrow" presStyleLbl="node1" presStyleIdx="1" presStyleCnt="2"/>
      <dgm:spPr/>
    </dgm:pt>
  </dgm:ptLst>
  <dgm:cxnLst>
    <dgm:cxn modelId="{8DBB0807-A287-4D72-969F-A2E53C9829B4}" type="presOf" srcId="{96A63822-BACB-4DC1-A6FE-898CF7610752}" destId="{6F6DA729-2AA5-4E3B-84E1-6B2A09C70FA4}" srcOrd="0" destOrd="0" presId="urn:microsoft.com/office/officeart/2005/8/layout/process4"/>
    <dgm:cxn modelId="{6EC8DA2E-D3B9-4679-8E47-ED2AC034B6EA}" srcId="{96A63822-BACB-4DC1-A6FE-898CF7610752}" destId="{765E6AE8-6AAA-4909-8744-9AEFA67ED23E}" srcOrd="0" destOrd="0" parTransId="{035F7EF0-36D2-4A1C-AC11-CF4DC599E33E}" sibTransId="{BE52730C-39DE-4FB2-9130-11486B223503}"/>
    <dgm:cxn modelId="{F5CA0C54-1FCB-41D9-8A4E-5E5037195DF1}" type="presOf" srcId="{A5CFD461-15A1-457B-B75C-B5634D841F1C}" destId="{D23A3546-10AE-4FDF-A118-BE88A036341D}" srcOrd="0" destOrd="0" presId="urn:microsoft.com/office/officeart/2005/8/layout/process4"/>
    <dgm:cxn modelId="{6BB89CDF-5706-46CE-9A38-9AB46402B9A9}" type="presOf" srcId="{765E6AE8-6AAA-4909-8744-9AEFA67ED23E}" destId="{2373D024-74F8-43AA-9854-30CB8BDA090E}" srcOrd="0" destOrd="0" presId="urn:microsoft.com/office/officeart/2005/8/layout/process4"/>
    <dgm:cxn modelId="{1F85F6E1-0C7D-4A3F-9500-1AB050765B84}" srcId="{96A63822-BACB-4DC1-A6FE-898CF7610752}" destId="{A5CFD461-15A1-457B-B75C-B5634D841F1C}" srcOrd="1" destOrd="0" parTransId="{C560F331-F8F2-4555-842F-7F1A47555128}" sibTransId="{E1AABCEB-93B2-4A7F-9251-F4571E6C1F5B}"/>
    <dgm:cxn modelId="{494848CF-77A8-4D62-B76F-B1FD7B8BD365}" type="presParOf" srcId="{6F6DA729-2AA5-4E3B-84E1-6B2A09C70FA4}" destId="{BA5085DA-08CE-4F2C-A8E4-BA89BA2D7DAD}" srcOrd="0" destOrd="0" presId="urn:microsoft.com/office/officeart/2005/8/layout/process4"/>
    <dgm:cxn modelId="{A2824958-58DC-49E2-9452-DFF96556D33A}" type="presParOf" srcId="{BA5085DA-08CE-4F2C-A8E4-BA89BA2D7DAD}" destId="{D23A3546-10AE-4FDF-A118-BE88A036341D}" srcOrd="0" destOrd="0" presId="urn:microsoft.com/office/officeart/2005/8/layout/process4"/>
    <dgm:cxn modelId="{E6D1C817-196A-4687-96FC-9D79F5B52D11}" type="presParOf" srcId="{6F6DA729-2AA5-4E3B-84E1-6B2A09C70FA4}" destId="{B6D7A8A7-1ED3-4831-B968-1D8B4E2912BF}" srcOrd="1" destOrd="0" presId="urn:microsoft.com/office/officeart/2005/8/layout/process4"/>
    <dgm:cxn modelId="{C4B758E7-DAD2-4664-A4A6-55F2434F6CF6}" type="presParOf" srcId="{6F6DA729-2AA5-4E3B-84E1-6B2A09C70FA4}" destId="{4394A257-EDEC-45DA-A652-F1F3F587827B}" srcOrd="2" destOrd="0" presId="urn:microsoft.com/office/officeart/2005/8/layout/process4"/>
    <dgm:cxn modelId="{0B327754-DE0A-4160-BA02-43F5E14B13BC}" type="presParOf" srcId="{4394A257-EDEC-45DA-A652-F1F3F587827B}" destId="{2373D024-74F8-43AA-9854-30CB8BDA090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B441AC-E2F3-40C7-8E8B-5C9ED747C5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4F5981-7CFD-4ED4-A7E0-2E65F8F8E388}">
      <dgm:prSet/>
      <dgm:spPr/>
      <dgm:t>
        <a:bodyPr/>
        <a:lstStyle/>
        <a:p>
          <a:r>
            <a:rPr lang="en-GB"/>
            <a:t>Effective security planning should not be one size fits all – it must consider business alignment, security benefit, and resource cost. </a:t>
          </a:r>
          <a:endParaRPr lang="en-US"/>
        </a:p>
      </dgm:t>
    </dgm:pt>
    <dgm:pt modelId="{3C5D627B-4123-4B0B-ADCD-8C9ACFCA6530}" type="parTrans" cxnId="{023ED291-C2D3-4472-BCD0-652C54E64788}">
      <dgm:prSet/>
      <dgm:spPr/>
      <dgm:t>
        <a:bodyPr/>
        <a:lstStyle/>
        <a:p>
          <a:endParaRPr lang="en-US"/>
        </a:p>
      </dgm:t>
    </dgm:pt>
    <dgm:pt modelId="{098EBBE7-F94B-4E9B-9345-731CCEFAC2EC}" type="sibTrans" cxnId="{023ED291-C2D3-4472-BCD0-652C54E64788}">
      <dgm:prSet/>
      <dgm:spPr/>
      <dgm:t>
        <a:bodyPr/>
        <a:lstStyle/>
        <a:p>
          <a:endParaRPr lang="en-US"/>
        </a:p>
      </dgm:t>
    </dgm:pt>
    <dgm:pt modelId="{D0EB4968-53EA-4D36-8351-3BBBAE5B88CA}">
      <dgm:prSet/>
      <dgm:spPr/>
      <dgm:t>
        <a:bodyPr/>
        <a:lstStyle/>
        <a:p>
          <a:r>
            <a:rPr lang="en-GB"/>
            <a:t>To enable an effective security program, all areas of security need to be evaluated closely to determine where the organization sits currently and where it needs to go in the future.</a:t>
          </a:r>
          <a:endParaRPr lang="en-US"/>
        </a:p>
      </dgm:t>
    </dgm:pt>
    <dgm:pt modelId="{1B46E6E6-EBBB-4ED5-A22E-0EA6D911ECEA}" type="parTrans" cxnId="{CD2F6B28-BB64-4A4D-A16B-C72697C58F95}">
      <dgm:prSet/>
      <dgm:spPr/>
      <dgm:t>
        <a:bodyPr/>
        <a:lstStyle/>
        <a:p>
          <a:endParaRPr lang="en-US"/>
        </a:p>
      </dgm:t>
    </dgm:pt>
    <dgm:pt modelId="{46D499D1-6511-4468-8C8B-F9177317930B}" type="sibTrans" cxnId="{CD2F6B28-BB64-4A4D-A16B-C72697C58F95}">
      <dgm:prSet/>
      <dgm:spPr/>
      <dgm:t>
        <a:bodyPr/>
        <a:lstStyle/>
        <a:p>
          <a:endParaRPr lang="en-US"/>
        </a:p>
      </dgm:t>
    </dgm:pt>
    <dgm:pt modelId="{9398039D-E79F-454D-B7B8-52500482A2C8}" type="pres">
      <dgm:prSet presAssocID="{B7B441AC-E2F3-40C7-8E8B-5C9ED747C53C}" presName="root" presStyleCnt="0">
        <dgm:presLayoutVars>
          <dgm:dir/>
          <dgm:resizeHandles val="exact"/>
        </dgm:presLayoutVars>
      </dgm:prSet>
      <dgm:spPr/>
    </dgm:pt>
    <dgm:pt modelId="{0AAAAAAE-DAC4-4BE3-A13B-C4F5BA511CF4}" type="pres">
      <dgm:prSet presAssocID="{434F5981-7CFD-4ED4-A7E0-2E65F8F8E388}" presName="compNode" presStyleCnt="0"/>
      <dgm:spPr/>
    </dgm:pt>
    <dgm:pt modelId="{55B48EC3-8694-422D-9C52-A128B617DD27}" type="pres">
      <dgm:prSet presAssocID="{434F5981-7CFD-4ED4-A7E0-2E65F8F8E388}" presName="bgRect" presStyleLbl="bgShp" presStyleIdx="0" presStyleCnt="2"/>
      <dgm:spPr/>
    </dgm:pt>
    <dgm:pt modelId="{02091C4E-214B-4CC8-8C22-991AB7698B1E}" type="pres">
      <dgm:prSet presAssocID="{434F5981-7CFD-4ED4-A7E0-2E65F8F8E3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4914689-F06E-4897-B0BF-33AC92EA0352}" type="pres">
      <dgm:prSet presAssocID="{434F5981-7CFD-4ED4-A7E0-2E65F8F8E388}" presName="spaceRect" presStyleCnt="0"/>
      <dgm:spPr/>
    </dgm:pt>
    <dgm:pt modelId="{9B3A28C9-5879-4336-957E-F295513040DB}" type="pres">
      <dgm:prSet presAssocID="{434F5981-7CFD-4ED4-A7E0-2E65F8F8E388}" presName="parTx" presStyleLbl="revTx" presStyleIdx="0" presStyleCnt="2">
        <dgm:presLayoutVars>
          <dgm:chMax val="0"/>
          <dgm:chPref val="0"/>
        </dgm:presLayoutVars>
      </dgm:prSet>
      <dgm:spPr/>
    </dgm:pt>
    <dgm:pt modelId="{B5D2951A-04D3-4010-B37D-D1AC1223EC07}" type="pres">
      <dgm:prSet presAssocID="{098EBBE7-F94B-4E9B-9345-731CCEFAC2EC}" presName="sibTrans" presStyleCnt="0"/>
      <dgm:spPr/>
    </dgm:pt>
    <dgm:pt modelId="{42287A17-B982-4894-9829-48482CF2C255}" type="pres">
      <dgm:prSet presAssocID="{D0EB4968-53EA-4D36-8351-3BBBAE5B88CA}" presName="compNode" presStyleCnt="0"/>
      <dgm:spPr/>
    </dgm:pt>
    <dgm:pt modelId="{A42B711E-2DF6-48EC-9086-2473EE9F5776}" type="pres">
      <dgm:prSet presAssocID="{D0EB4968-53EA-4D36-8351-3BBBAE5B88CA}" presName="bgRect" presStyleLbl="bgShp" presStyleIdx="1" presStyleCnt="2"/>
      <dgm:spPr/>
    </dgm:pt>
    <dgm:pt modelId="{E4A79E35-8496-4F94-8183-3FD61D171B7C}" type="pres">
      <dgm:prSet presAssocID="{D0EB4968-53EA-4D36-8351-3BBBAE5B88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112E5CF0-24CA-4C60-907F-3D18882FCD87}" type="pres">
      <dgm:prSet presAssocID="{D0EB4968-53EA-4D36-8351-3BBBAE5B88CA}" presName="spaceRect" presStyleCnt="0"/>
      <dgm:spPr/>
    </dgm:pt>
    <dgm:pt modelId="{B61EBB89-3E7B-4F4F-9CE5-FD63D00E34E1}" type="pres">
      <dgm:prSet presAssocID="{D0EB4968-53EA-4D36-8351-3BBBAE5B88CA}" presName="parTx" presStyleLbl="revTx" presStyleIdx="1" presStyleCnt="2">
        <dgm:presLayoutVars>
          <dgm:chMax val="0"/>
          <dgm:chPref val="0"/>
        </dgm:presLayoutVars>
      </dgm:prSet>
      <dgm:spPr/>
    </dgm:pt>
  </dgm:ptLst>
  <dgm:cxnLst>
    <dgm:cxn modelId="{CD2F6B28-BB64-4A4D-A16B-C72697C58F95}" srcId="{B7B441AC-E2F3-40C7-8E8B-5C9ED747C53C}" destId="{D0EB4968-53EA-4D36-8351-3BBBAE5B88CA}" srcOrd="1" destOrd="0" parTransId="{1B46E6E6-EBBB-4ED5-A22E-0EA6D911ECEA}" sibTransId="{46D499D1-6511-4468-8C8B-F9177317930B}"/>
    <dgm:cxn modelId="{4A629552-8710-4130-B3C8-90F21AAE93D4}" type="presOf" srcId="{B7B441AC-E2F3-40C7-8E8B-5C9ED747C53C}" destId="{9398039D-E79F-454D-B7B8-52500482A2C8}" srcOrd="0" destOrd="0" presId="urn:microsoft.com/office/officeart/2018/2/layout/IconVerticalSolidList"/>
    <dgm:cxn modelId="{6841CB81-652B-4554-AB58-E8AA3C32FCB9}" type="presOf" srcId="{434F5981-7CFD-4ED4-A7E0-2E65F8F8E388}" destId="{9B3A28C9-5879-4336-957E-F295513040DB}" srcOrd="0" destOrd="0" presId="urn:microsoft.com/office/officeart/2018/2/layout/IconVerticalSolidList"/>
    <dgm:cxn modelId="{023ED291-C2D3-4472-BCD0-652C54E64788}" srcId="{B7B441AC-E2F3-40C7-8E8B-5C9ED747C53C}" destId="{434F5981-7CFD-4ED4-A7E0-2E65F8F8E388}" srcOrd="0" destOrd="0" parTransId="{3C5D627B-4123-4B0B-ADCD-8C9ACFCA6530}" sibTransId="{098EBBE7-F94B-4E9B-9345-731CCEFAC2EC}"/>
    <dgm:cxn modelId="{74E93FE2-21DB-4895-8572-3423027FF415}" type="presOf" srcId="{D0EB4968-53EA-4D36-8351-3BBBAE5B88CA}" destId="{B61EBB89-3E7B-4F4F-9CE5-FD63D00E34E1}" srcOrd="0" destOrd="0" presId="urn:microsoft.com/office/officeart/2018/2/layout/IconVerticalSolidList"/>
    <dgm:cxn modelId="{C2CE9238-51B1-4219-B589-B46C33FC37FC}" type="presParOf" srcId="{9398039D-E79F-454D-B7B8-52500482A2C8}" destId="{0AAAAAAE-DAC4-4BE3-A13B-C4F5BA511CF4}" srcOrd="0" destOrd="0" presId="urn:microsoft.com/office/officeart/2018/2/layout/IconVerticalSolidList"/>
    <dgm:cxn modelId="{0344994D-7465-4173-848F-12B9F02A5917}" type="presParOf" srcId="{0AAAAAAE-DAC4-4BE3-A13B-C4F5BA511CF4}" destId="{55B48EC3-8694-422D-9C52-A128B617DD27}" srcOrd="0" destOrd="0" presId="urn:microsoft.com/office/officeart/2018/2/layout/IconVerticalSolidList"/>
    <dgm:cxn modelId="{C6D15C99-1100-4563-B904-668E238570A8}" type="presParOf" srcId="{0AAAAAAE-DAC4-4BE3-A13B-C4F5BA511CF4}" destId="{02091C4E-214B-4CC8-8C22-991AB7698B1E}" srcOrd="1" destOrd="0" presId="urn:microsoft.com/office/officeart/2018/2/layout/IconVerticalSolidList"/>
    <dgm:cxn modelId="{6E4697B0-9C82-45B6-A184-403BED2F80B5}" type="presParOf" srcId="{0AAAAAAE-DAC4-4BE3-A13B-C4F5BA511CF4}" destId="{B4914689-F06E-4897-B0BF-33AC92EA0352}" srcOrd="2" destOrd="0" presId="urn:microsoft.com/office/officeart/2018/2/layout/IconVerticalSolidList"/>
    <dgm:cxn modelId="{8FB6A644-C0A6-4B44-92F8-CA712ACDE9C1}" type="presParOf" srcId="{0AAAAAAE-DAC4-4BE3-A13B-C4F5BA511CF4}" destId="{9B3A28C9-5879-4336-957E-F295513040DB}" srcOrd="3" destOrd="0" presId="urn:microsoft.com/office/officeart/2018/2/layout/IconVerticalSolidList"/>
    <dgm:cxn modelId="{535EA9B3-BCE4-4334-A68A-B3DE1D4EA054}" type="presParOf" srcId="{9398039D-E79F-454D-B7B8-52500482A2C8}" destId="{B5D2951A-04D3-4010-B37D-D1AC1223EC07}" srcOrd="1" destOrd="0" presId="urn:microsoft.com/office/officeart/2018/2/layout/IconVerticalSolidList"/>
    <dgm:cxn modelId="{EDAC7095-A4D3-400F-9847-06CCDEDC97C1}" type="presParOf" srcId="{9398039D-E79F-454D-B7B8-52500482A2C8}" destId="{42287A17-B982-4894-9829-48482CF2C255}" srcOrd="2" destOrd="0" presId="urn:microsoft.com/office/officeart/2018/2/layout/IconVerticalSolidList"/>
    <dgm:cxn modelId="{E67D25BD-FB83-43B3-814E-E30B3D0D1495}" type="presParOf" srcId="{42287A17-B982-4894-9829-48482CF2C255}" destId="{A42B711E-2DF6-48EC-9086-2473EE9F5776}" srcOrd="0" destOrd="0" presId="urn:microsoft.com/office/officeart/2018/2/layout/IconVerticalSolidList"/>
    <dgm:cxn modelId="{3C1AC3DE-091F-419B-88FE-2C5582FE4F40}" type="presParOf" srcId="{42287A17-B982-4894-9829-48482CF2C255}" destId="{E4A79E35-8496-4F94-8183-3FD61D171B7C}" srcOrd="1" destOrd="0" presId="urn:microsoft.com/office/officeart/2018/2/layout/IconVerticalSolidList"/>
    <dgm:cxn modelId="{A92DF0C2-1FC6-4B60-BB2F-554A7A2B2F7D}" type="presParOf" srcId="{42287A17-B982-4894-9829-48482CF2C255}" destId="{112E5CF0-24CA-4C60-907F-3D18882FCD87}" srcOrd="2" destOrd="0" presId="urn:microsoft.com/office/officeart/2018/2/layout/IconVerticalSolidList"/>
    <dgm:cxn modelId="{7D1A1C13-B375-4940-A55E-F5BFAD010D3E}" type="presParOf" srcId="{42287A17-B982-4894-9829-48482CF2C255}" destId="{B61EBB89-3E7B-4F4F-9CE5-FD63D00E34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1B8042-3A67-4E0C-A55C-06A9B9F27077}"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CEF95FE-7B6C-40A2-A134-B524E624EA05}">
      <dgm:prSet/>
      <dgm:spPr/>
      <dgm:t>
        <a:bodyPr/>
        <a:lstStyle/>
        <a:p>
          <a:r>
            <a:rPr lang="en-GB"/>
            <a:t>Use this communication deck template to present the results of the security strategy to stakeholders, demonstrate the progression from the current state to the future state, and establish the roadmap of the security initiatives that will be implemented. </a:t>
          </a:r>
          <a:endParaRPr lang="en-US"/>
        </a:p>
      </dgm:t>
    </dgm:pt>
    <dgm:pt modelId="{13AFC62E-16D7-403B-8FB9-8A7260E19953}" type="parTrans" cxnId="{9F003BBA-8125-4389-A25D-D676FBECE5C7}">
      <dgm:prSet/>
      <dgm:spPr/>
      <dgm:t>
        <a:bodyPr/>
        <a:lstStyle/>
        <a:p>
          <a:endParaRPr lang="en-US"/>
        </a:p>
      </dgm:t>
    </dgm:pt>
    <dgm:pt modelId="{6F156303-0597-4810-9DA6-D73D14B4A3BA}" type="sibTrans" cxnId="{9F003BBA-8125-4389-A25D-D676FBECE5C7}">
      <dgm:prSet/>
      <dgm:spPr/>
      <dgm:t>
        <a:bodyPr/>
        <a:lstStyle/>
        <a:p>
          <a:endParaRPr lang="en-US"/>
        </a:p>
      </dgm:t>
    </dgm:pt>
    <dgm:pt modelId="{29ECA53B-33FC-4942-8E92-8A804A5A9D10}">
      <dgm:prSet/>
      <dgm:spPr/>
      <dgm:t>
        <a:bodyPr/>
        <a:lstStyle/>
        <a:p>
          <a:r>
            <a:rPr lang="en-GB"/>
            <a:t>This </a:t>
          </a:r>
          <a:r>
            <a:rPr lang="ro-RO"/>
            <a:t>OS </a:t>
          </a:r>
          <a:r>
            <a:rPr lang="en-GB"/>
            <a:t>communication deck will help ensure that you’re communicating effectively for your cause.</a:t>
          </a:r>
          <a:endParaRPr lang="en-US"/>
        </a:p>
      </dgm:t>
    </dgm:pt>
    <dgm:pt modelId="{F5EAA436-D183-4468-B484-BDA3520512B9}" type="parTrans" cxnId="{FCDE1725-2355-436B-A8F4-2F178D6070C8}">
      <dgm:prSet/>
      <dgm:spPr/>
      <dgm:t>
        <a:bodyPr/>
        <a:lstStyle/>
        <a:p>
          <a:endParaRPr lang="en-US"/>
        </a:p>
      </dgm:t>
    </dgm:pt>
    <dgm:pt modelId="{9D1F89F8-9163-4C67-84D9-D893D5958211}" type="sibTrans" cxnId="{FCDE1725-2355-436B-A8F4-2F178D6070C8}">
      <dgm:prSet/>
      <dgm:spPr/>
      <dgm:t>
        <a:bodyPr/>
        <a:lstStyle/>
        <a:p>
          <a:endParaRPr lang="en-US"/>
        </a:p>
      </dgm:t>
    </dgm:pt>
    <dgm:pt modelId="{E4C483F8-B9D3-472B-A33F-7F5686180B47}" type="pres">
      <dgm:prSet presAssocID="{711B8042-3A67-4E0C-A55C-06A9B9F27077}" presName="Name0" presStyleCnt="0">
        <dgm:presLayoutVars>
          <dgm:dir/>
          <dgm:animLvl val="lvl"/>
          <dgm:resizeHandles val="exact"/>
        </dgm:presLayoutVars>
      </dgm:prSet>
      <dgm:spPr/>
    </dgm:pt>
    <dgm:pt modelId="{A6D2F8B2-015B-41A5-BFF4-E3CCE8D982A8}" type="pres">
      <dgm:prSet presAssocID="{29ECA53B-33FC-4942-8E92-8A804A5A9D10}" presName="boxAndChildren" presStyleCnt="0"/>
      <dgm:spPr/>
    </dgm:pt>
    <dgm:pt modelId="{E8DE4A9E-016E-4255-B4AC-9A36B15DA72D}" type="pres">
      <dgm:prSet presAssocID="{29ECA53B-33FC-4942-8E92-8A804A5A9D10}" presName="parentTextBox" presStyleLbl="node1" presStyleIdx="0" presStyleCnt="2"/>
      <dgm:spPr/>
    </dgm:pt>
    <dgm:pt modelId="{F0B1A951-599D-41F1-B65E-331A8F9096C6}" type="pres">
      <dgm:prSet presAssocID="{6F156303-0597-4810-9DA6-D73D14B4A3BA}" presName="sp" presStyleCnt="0"/>
      <dgm:spPr/>
    </dgm:pt>
    <dgm:pt modelId="{B2FCE537-5B86-4F7A-8140-AE0D57813876}" type="pres">
      <dgm:prSet presAssocID="{9CEF95FE-7B6C-40A2-A134-B524E624EA05}" presName="arrowAndChildren" presStyleCnt="0"/>
      <dgm:spPr/>
    </dgm:pt>
    <dgm:pt modelId="{9B0AF02A-1514-4BF0-B95B-54747B058542}" type="pres">
      <dgm:prSet presAssocID="{9CEF95FE-7B6C-40A2-A134-B524E624EA05}" presName="parentTextArrow" presStyleLbl="node1" presStyleIdx="1" presStyleCnt="2"/>
      <dgm:spPr/>
    </dgm:pt>
  </dgm:ptLst>
  <dgm:cxnLst>
    <dgm:cxn modelId="{FCDE1725-2355-436B-A8F4-2F178D6070C8}" srcId="{711B8042-3A67-4E0C-A55C-06A9B9F27077}" destId="{29ECA53B-33FC-4942-8E92-8A804A5A9D10}" srcOrd="1" destOrd="0" parTransId="{F5EAA436-D183-4468-B484-BDA3520512B9}" sibTransId="{9D1F89F8-9163-4C67-84D9-D893D5958211}"/>
    <dgm:cxn modelId="{A5C52F6A-E5A6-4E91-BC59-C7C8209F0D26}" type="presOf" srcId="{29ECA53B-33FC-4942-8E92-8A804A5A9D10}" destId="{E8DE4A9E-016E-4255-B4AC-9A36B15DA72D}" srcOrd="0" destOrd="0" presId="urn:microsoft.com/office/officeart/2005/8/layout/process4"/>
    <dgm:cxn modelId="{71C6E989-3310-4D63-A337-A486382D1B89}" type="presOf" srcId="{711B8042-3A67-4E0C-A55C-06A9B9F27077}" destId="{E4C483F8-B9D3-472B-A33F-7F5686180B47}" srcOrd="0" destOrd="0" presId="urn:microsoft.com/office/officeart/2005/8/layout/process4"/>
    <dgm:cxn modelId="{E87E0694-DEF1-4624-8E86-4B3A8739FB5F}" type="presOf" srcId="{9CEF95FE-7B6C-40A2-A134-B524E624EA05}" destId="{9B0AF02A-1514-4BF0-B95B-54747B058542}" srcOrd="0" destOrd="0" presId="urn:microsoft.com/office/officeart/2005/8/layout/process4"/>
    <dgm:cxn modelId="{9F003BBA-8125-4389-A25D-D676FBECE5C7}" srcId="{711B8042-3A67-4E0C-A55C-06A9B9F27077}" destId="{9CEF95FE-7B6C-40A2-A134-B524E624EA05}" srcOrd="0" destOrd="0" parTransId="{13AFC62E-16D7-403B-8FB9-8A7260E19953}" sibTransId="{6F156303-0597-4810-9DA6-D73D14B4A3BA}"/>
    <dgm:cxn modelId="{39913E26-5114-48D9-83AA-42DADAC56F03}" type="presParOf" srcId="{E4C483F8-B9D3-472B-A33F-7F5686180B47}" destId="{A6D2F8B2-015B-41A5-BFF4-E3CCE8D982A8}" srcOrd="0" destOrd="0" presId="urn:microsoft.com/office/officeart/2005/8/layout/process4"/>
    <dgm:cxn modelId="{9996414D-4D32-45FD-90DE-F14257EC0BE3}" type="presParOf" srcId="{A6D2F8B2-015B-41A5-BFF4-E3CCE8D982A8}" destId="{E8DE4A9E-016E-4255-B4AC-9A36B15DA72D}" srcOrd="0" destOrd="0" presId="urn:microsoft.com/office/officeart/2005/8/layout/process4"/>
    <dgm:cxn modelId="{65F2D936-D1A4-40A1-8C25-F4CEA2CA3159}" type="presParOf" srcId="{E4C483F8-B9D3-472B-A33F-7F5686180B47}" destId="{F0B1A951-599D-41F1-B65E-331A8F9096C6}" srcOrd="1" destOrd="0" presId="urn:microsoft.com/office/officeart/2005/8/layout/process4"/>
    <dgm:cxn modelId="{C848CF9F-6E16-4B17-8919-BCA2D557A4E7}" type="presParOf" srcId="{E4C483F8-B9D3-472B-A33F-7F5686180B47}" destId="{B2FCE537-5B86-4F7A-8140-AE0D57813876}" srcOrd="2" destOrd="0" presId="urn:microsoft.com/office/officeart/2005/8/layout/process4"/>
    <dgm:cxn modelId="{DEA0BFFF-6AF1-4FE8-A0B3-409CE7532581}" type="presParOf" srcId="{B2FCE537-5B86-4F7A-8140-AE0D57813876}" destId="{9B0AF02A-1514-4BF0-B95B-54747B05854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924DC6-E63D-454B-962A-8E22A9F480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D7E6CC-5329-4561-B80C-AECA307013E4}">
      <dgm:prSet/>
      <dgm:spPr/>
      <dgm:t>
        <a:bodyPr/>
        <a:lstStyle/>
        <a:p>
          <a:r>
            <a:rPr lang="en-GB"/>
            <a:t>A charter is an essential document for defining the scope and purpose of security. </a:t>
          </a:r>
          <a:endParaRPr lang="en-US"/>
        </a:p>
      </dgm:t>
    </dgm:pt>
    <dgm:pt modelId="{EF8A0916-8C05-4B2E-9C50-136D46AB277B}" type="parTrans" cxnId="{53EF4532-5568-4F9F-80CF-D1018A0C7D39}">
      <dgm:prSet/>
      <dgm:spPr/>
      <dgm:t>
        <a:bodyPr/>
        <a:lstStyle/>
        <a:p>
          <a:endParaRPr lang="en-US"/>
        </a:p>
      </dgm:t>
    </dgm:pt>
    <dgm:pt modelId="{49D63DA2-18BA-45E8-9B7F-16B5649D0D26}" type="sibTrans" cxnId="{53EF4532-5568-4F9F-80CF-D1018A0C7D39}">
      <dgm:prSet/>
      <dgm:spPr/>
      <dgm:t>
        <a:bodyPr/>
        <a:lstStyle/>
        <a:p>
          <a:endParaRPr lang="en-US"/>
        </a:p>
      </dgm:t>
    </dgm:pt>
    <dgm:pt modelId="{4FC4EE17-5D46-41B5-9A72-7E948B2719AD}">
      <dgm:prSet/>
      <dgm:spPr/>
      <dgm:t>
        <a:bodyPr/>
        <a:lstStyle/>
        <a:p>
          <a:r>
            <a:rPr lang="en-GB"/>
            <a:t>Without a charter to control and set clear objectives for this committee, the responsibility of security governance initiatives will likely be undefined within the enterprise, preventing the security governance program from operating efficiently. </a:t>
          </a:r>
          <a:endParaRPr lang="en-US"/>
        </a:p>
      </dgm:t>
    </dgm:pt>
    <dgm:pt modelId="{78AD4DA8-12AD-4DDF-8B4A-6ECE35126F7B}" type="parTrans" cxnId="{346196DC-57E5-4682-97CB-A17F459B26C0}">
      <dgm:prSet/>
      <dgm:spPr/>
      <dgm:t>
        <a:bodyPr/>
        <a:lstStyle/>
        <a:p>
          <a:endParaRPr lang="en-US"/>
        </a:p>
      </dgm:t>
    </dgm:pt>
    <dgm:pt modelId="{26E6F15A-3261-4A07-8E3A-05B33C9E5CA1}" type="sibTrans" cxnId="{346196DC-57E5-4682-97CB-A17F459B26C0}">
      <dgm:prSet/>
      <dgm:spPr/>
      <dgm:t>
        <a:bodyPr/>
        <a:lstStyle/>
        <a:p>
          <a:endParaRPr lang="en-US"/>
        </a:p>
      </dgm:t>
    </dgm:pt>
    <dgm:pt modelId="{A6FD8D87-E548-4D06-85F5-A6F32DC6E267}">
      <dgm:prSet/>
      <dgm:spPr/>
      <dgm:t>
        <a:bodyPr/>
        <a:lstStyle/>
        <a:p>
          <a:r>
            <a:rPr lang="en-GB"/>
            <a:t>This template can act as the foundation for a security charter to provide guidance to the governance of </a:t>
          </a:r>
          <a:r>
            <a:rPr lang="ro-RO"/>
            <a:t>organiz</a:t>
          </a:r>
          <a:r>
            <a:rPr lang="en-GB"/>
            <a:t>ation security.</a:t>
          </a:r>
          <a:endParaRPr lang="en-US"/>
        </a:p>
      </dgm:t>
    </dgm:pt>
    <dgm:pt modelId="{8EB9624C-D760-4011-B51A-EA7CF9A052CB}" type="parTrans" cxnId="{F4A8E1FA-EF75-424E-A346-BBE878EC49E3}">
      <dgm:prSet/>
      <dgm:spPr/>
      <dgm:t>
        <a:bodyPr/>
        <a:lstStyle/>
        <a:p>
          <a:endParaRPr lang="en-US"/>
        </a:p>
      </dgm:t>
    </dgm:pt>
    <dgm:pt modelId="{8F5E8E85-EC87-4E23-BDB5-DDAA20AEDCF8}" type="sibTrans" cxnId="{F4A8E1FA-EF75-424E-A346-BBE878EC49E3}">
      <dgm:prSet/>
      <dgm:spPr/>
      <dgm:t>
        <a:bodyPr/>
        <a:lstStyle/>
        <a:p>
          <a:endParaRPr lang="en-US"/>
        </a:p>
      </dgm:t>
    </dgm:pt>
    <dgm:pt modelId="{DC3640C0-1BBF-43D9-BA4B-1BD6221132EB}" type="pres">
      <dgm:prSet presAssocID="{32924DC6-E63D-454B-962A-8E22A9F48089}" presName="root" presStyleCnt="0">
        <dgm:presLayoutVars>
          <dgm:dir/>
          <dgm:resizeHandles val="exact"/>
        </dgm:presLayoutVars>
      </dgm:prSet>
      <dgm:spPr/>
    </dgm:pt>
    <dgm:pt modelId="{C520A2C7-6A8A-4718-81DC-D7416ECC727B}" type="pres">
      <dgm:prSet presAssocID="{27D7E6CC-5329-4561-B80C-AECA307013E4}" presName="compNode" presStyleCnt="0"/>
      <dgm:spPr/>
    </dgm:pt>
    <dgm:pt modelId="{75F01564-000F-491E-BB7B-2ACC7D73840D}" type="pres">
      <dgm:prSet presAssocID="{27D7E6CC-5329-4561-B80C-AECA307013E4}" presName="bgRect" presStyleLbl="bgShp" presStyleIdx="0" presStyleCnt="3"/>
      <dgm:spPr/>
    </dgm:pt>
    <dgm:pt modelId="{BAF3304E-6223-4F40-9BB2-15E10B15BBE1}" type="pres">
      <dgm:prSet presAssocID="{27D7E6CC-5329-4561-B80C-AECA307013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F64EBB7-DA37-41F9-AC49-247E90D55272}" type="pres">
      <dgm:prSet presAssocID="{27D7E6CC-5329-4561-B80C-AECA307013E4}" presName="spaceRect" presStyleCnt="0"/>
      <dgm:spPr/>
    </dgm:pt>
    <dgm:pt modelId="{9EA6ECEB-306A-4449-A228-27789D5F8714}" type="pres">
      <dgm:prSet presAssocID="{27D7E6CC-5329-4561-B80C-AECA307013E4}" presName="parTx" presStyleLbl="revTx" presStyleIdx="0" presStyleCnt="3">
        <dgm:presLayoutVars>
          <dgm:chMax val="0"/>
          <dgm:chPref val="0"/>
        </dgm:presLayoutVars>
      </dgm:prSet>
      <dgm:spPr/>
    </dgm:pt>
    <dgm:pt modelId="{C7184948-A57B-4FEF-AD55-75C70EA372EF}" type="pres">
      <dgm:prSet presAssocID="{49D63DA2-18BA-45E8-9B7F-16B5649D0D26}" presName="sibTrans" presStyleCnt="0"/>
      <dgm:spPr/>
    </dgm:pt>
    <dgm:pt modelId="{2A737F61-6965-4495-BF68-3BA86968273F}" type="pres">
      <dgm:prSet presAssocID="{4FC4EE17-5D46-41B5-9A72-7E948B2719AD}" presName="compNode" presStyleCnt="0"/>
      <dgm:spPr/>
    </dgm:pt>
    <dgm:pt modelId="{0EA54C5A-7B75-46C9-9886-E20E93D1848C}" type="pres">
      <dgm:prSet presAssocID="{4FC4EE17-5D46-41B5-9A72-7E948B2719AD}" presName="bgRect" presStyleLbl="bgShp" presStyleIdx="1" presStyleCnt="3"/>
      <dgm:spPr/>
    </dgm:pt>
    <dgm:pt modelId="{92FC0EDF-1AAF-4A19-94D3-C828118B688C}" type="pres">
      <dgm:prSet presAssocID="{4FC4EE17-5D46-41B5-9A72-7E948B2719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6459ABC-A4FD-4202-B2B4-53C8804D98E1}" type="pres">
      <dgm:prSet presAssocID="{4FC4EE17-5D46-41B5-9A72-7E948B2719AD}" presName="spaceRect" presStyleCnt="0"/>
      <dgm:spPr/>
    </dgm:pt>
    <dgm:pt modelId="{C72E45A2-96F7-4070-9D9B-60208040D02C}" type="pres">
      <dgm:prSet presAssocID="{4FC4EE17-5D46-41B5-9A72-7E948B2719AD}" presName="parTx" presStyleLbl="revTx" presStyleIdx="1" presStyleCnt="3">
        <dgm:presLayoutVars>
          <dgm:chMax val="0"/>
          <dgm:chPref val="0"/>
        </dgm:presLayoutVars>
      </dgm:prSet>
      <dgm:spPr/>
    </dgm:pt>
    <dgm:pt modelId="{FA2AFF08-3AF1-483B-8FD2-2132AE87FE5A}" type="pres">
      <dgm:prSet presAssocID="{26E6F15A-3261-4A07-8E3A-05B33C9E5CA1}" presName="sibTrans" presStyleCnt="0"/>
      <dgm:spPr/>
    </dgm:pt>
    <dgm:pt modelId="{3AD97B25-A0AF-4D4C-AFF4-41C24F312003}" type="pres">
      <dgm:prSet presAssocID="{A6FD8D87-E548-4D06-85F5-A6F32DC6E267}" presName="compNode" presStyleCnt="0"/>
      <dgm:spPr/>
    </dgm:pt>
    <dgm:pt modelId="{07A8B31E-9D88-4025-BE5A-4AC155E12D58}" type="pres">
      <dgm:prSet presAssocID="{A6FD8D87-E548-4D06-85F5-A6F32DC6E267}" presName="bgRect" presStyleLbl="bgShp" presStyleIdx="2" presStyleCnt="3"/>
      <dgm:spPr/>
    </dgm:pt>
    <dgm:pt modelId="{7D848AF5-B5CE-41FF-9FCA-0949371A1219}" type="pres">
      <dgm:prSet presAssocID="{A6FD8D87-E548-4D06-85F5-A6F32DC6E2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D2C90770-0DBE-42BB-A1E8-C4CCD7083272}" type="pres">
      <dgm:prSet presAssocID="{A6FD8D87-E548-4D06-85F5-A6F32DC6E267}" presName="spaceRect" presStyleCnt="0"/>
      <dgm:spPr/>
    </dgm:pt>
    <dgm:pt modelId="{64188CC2-0DC4-4C69-88D9-83C8F50E6A1A}" type="pres">
      <dgm:prSet presAssocID="{A6FD8D87-E548-4D06-85F5-A6F32DC6E267}" presName="parTx" presStyleLbl="revTx" presStyleIdx="2" presStyleCnt="3">
        <dgm:presLayoutVars>
          <dgm:chMax val="0"/>
          <dgm:chPref val="0"/>
        </dgm:presLayoutVars>
      </dgm:prSet>
      <dgm:spPr/>
    </dgm:pt>
  </dgm:ptLst>
  <dgm:cxnLst>
    <dgm:cxn modelId="{53EF4532-5568-4F9F-80CF-D1018A0C7D39}" srcId="{32924DC6-E63D-454B-962A-8E22A9F48089}" destId="{27D7E6CC-5329-4561-B80C-AECA307013E4}" srcOrd="0" destOrd="0" parTransId="{EF8A0916-8C05-4B2E-9C50-136D46AB277B}" sibTransId="{49D63DA2-18BA-45E8-9B7F-16B5649D0D26}"/>
    <dgm:cxn modelId="{A4E0FE38-165D-4918-BC15-CBE59823059B}" type="presOf" srcId="{A6FD8D87-E548-4D06-85F5-A6F32DC6E267}" destId="{64188CC2-0DC4-4C69-88D9-83C8F50E6A1A}" srcOrd="0" destOrd="0" presId="urn:microsoft.com/office/officeart/2018/2/layout/IconVerticalSolidList"/>
    <dgm:cxn modelId="{9102579C-BE04-4B85-ABCA-5B622942B30E}" type="presOf" srcId="{4FC4EE17-5D46-41B5-9A72-7E948B2719AD}" destId="{C72E45A2-96F7-4070-9D9B-60208040D02C}" srcOrd="0" destOrd="0" presId="urn:microsoft.com/office/officeart/2018/2/layout/IconVerticalSolidList"/>
    <dgm:cxn modelId="{8ED890AA-D9BC-40EA-BA50-187665EDEC11}" type="presOf" srcId="{27D7E6CC-5329-4561-B80C-AECA307013E4}" destId="{9EA6ECEB-306A-4449-A228-27789D5F8714}" srcOrd="0" destOrd="0" presId="urn:microsoft.com/office/officeart/2018/2/layout/IconVerticalSolidList"/>
    <dgm:cxn modelId="{D8F9FFDA-3810-4B36-AD21-77303CFAECE2}" type="presOf" srcId="{32924DC6-E63D-454B-962A-8E22A9F48089}" destId="{DC3640C0-1BBF-43D9-BA4B-1BD6221132EB}" srcOrd="0" destOrd="0" presId="urn:microsoft.com/office/officeart/2018/2/layout/IconVerticalSolidList"/>
    <dgm:cxn modelId="{346196DC-57E5-4682-97CB-A17F459B26C0}" srcId="{32924DC6-E63D-454B-962A-8E22A9F48089}" destId="{4FC4EE17-5D46-41B5-9A72-7E948B2719AD}" srcOrd="1" destOrd="0" parTransId="{78AD4DA8-12AD-4DDF-8B4A-6ECE35126F7B}" sibTransId="{26E6F15A-3261-4A07-8E3A-05B33C9E5CA1}"/>
    <dgm:cxn modelId="{F4A8E1FA-EF75-424E-A346-BBE878EC49E3}" srcId="{32924DC6-E63D-454B-962A-8E22A9F48089}" destId="{A6FD8D87-E548-4D06-85F5-A6F32DC6E267}" srcOrd="2" destOrd="0" parTransId="{8EB9624C-D760-4011-B51A-EA7CF9A052CB}" sibTransId="{8F5E8E85-EC87-4E23-BDB5-DDAA20AEDCF8}"/>
    <dgm:cxn modelId="{B94C7DFE-7C43-4B10-ACC5-16CEFF1EB93C}" type="presParOf" srcId="{DC3640C0-1BBF-43D9-BA4B-1BD6221132EB}" destId="{C520A2C7-6A8A-4718-81DC-D7416ECC727B}" srcOrd="0" destOrd="0" presId="urn:microsoft.com/office/officeart/2018/2/layout/IconVerticalSolidList"/>
    <dgm:cxn modelId="{71D45806-BAAD-4FB8-9028-1CED616EB0C0}" type="presParOf" srcId="{C520A2C7-6A8A-4718-81DC-D7416ECC727B}" destId="{75F01564-000F-491E-BB7B-2ACC7D73840D}" srcOrd="0" destOrd="0" presId="urn:microsoft.com/office/officeart/2018/2/layout/IconVerticalSolidList"/>
    <dgm:cxn modelId="{91DE0BD1-55CB-430F-95EC-E6C8CD6014A9}" type="presParOf" srcId="{C520A2C7-6A8A-4718-81DC-D7416ECC727B}" destId="{BAF3304E-6223-4F40-9BB2-15E10B15BBE1}" srcOrd="1" destOrd="0" presId="urn:microsoft.com/office/officeart/2018/2/layout/IconVerticalSolidList"/>
    <dgm:cxn modelId="{A7139B6F-B42F-4CDF-956C-6A0C3BD7CC22}" type="presParOf" srcId="{C520A2C7-6A8A-4718-81DC-D7416ECC727B}" destId="{AF64EBB7-DA37-41F9-AC49-247E90D55272}" srcOrd="2" destOrd="0" presId="urn:microsoft.com/office/officeart/2018/2/layout/IconVerticalSolidList"/>
    <dgm:cxn modelId="{34960287-E253-4DAB-B775-9A0562F6E398}" type="presParOf" srcId="{C520A2C7-6A8A-4718-81DC-D7416ECC727B}" destId="{9EA6ECEB-306A-4449-A228-27789D5F8714}" srcOrd="3" destOrd="0" presId="urn:microsoft.com/office/officeart/2018/2/layout/IconVerticalSolidList"/>
    <dgm:cxn modelId="{8A5858FA-2429-4EBC-9A86-EEA4BCD098E1}" type="presParOf" srcId="{DC3640C0-1BBF-43D9-BA4B-1BD6221132EB}" destId="{C7184948-A57B-4FEF-AD55-75C70EA372EF}" srcOrd="1" destOrd="0" presId="urn:microsoft.com/office/officeart/2018/2/layout/IconVerticalSolidList"/>
    <dgm:cxn modelId="{5300B913-BA4F-4692-910D-CC24B7E210D0}" type="presParOf" srcId="{DC3640C0-1BBF-43D9-BA4B-1BD6221132EB}" destId="{2A737F61-6965-4495-BF68-3BA86968273F}" srcOrd="2" destOrd="0" presId="urn:microsoft.com/office/officeart/2018/2/layout/IconVerticalSolidList"/>
    <dgm:cxn modelId="{81EB37ED-0EA0-4C30-B6ED-9EE2C40BCB4B}" type="presParOf" srcId="{2A737F61-6965-4495-BF68-3BA86968273F}" destId="{0EA54C5A-7B75-46C9-9886-E20E93D1848C}" srcOrd="0" destOrd="0" presId="urn:microsoft.com/office/officeart/2018/2/layout/IconVerticalSolidList"/>
    <dgm:cxn modelId="{98B1BA6B-B7A1-4DCE-AC4E-70D9C921D9BD}" type="presParOf" srcId="{2A737F61-6965-4495-BF68-3BA86968273F}" destId="{92FC0EDF-1AAF-4A19-94D3-C828118B688C}" srcOrd="1" destOrd="0" presId="urn:microsoft.com/office/officeart/2018/2/layout/IconVerticalSolidList"/>
    <dgm:cxn modelId="{DABA352F-6267-46F4-8688-52A9A5160AB4}" type="presParOf" srcId="{2A737F61-6965-4495-BF68-3BA86968273F}" destId="{76459ABC-A4FD-4202-B2B4-53C8804D98E1}" srcOrd="2" destOrd="0" presId="urn:microsoft.com/office/officeart/2018/2/layout/IconVerticalSolidList"/>
    <dgm:cxn modelId="{5C24F784-94A1-4435-AD5C-B1BBC0233398}" type="presParOf" srcId="{2A737F61-6965-4495-BF68-3BA86968273F}" destId="{C72E45A2-96F7-4070-9D9B-60208040D02C}" srcOrd="3" destOrd="0" presId="urn:microsoft.com/office/officeart/2018/2/layout/IconVerticalSolidList"/>
    <dgm:cxn modelId="{D72E0372-AD1D-4C40-B694-8171B459253B}" type="presParOf" srcId="{DC3640C0-1BBF-43D9-BA4B-1BD6221132EB}" destId="{FA2AFF08-3AF1-483B-8FD2-2132AE87FE5A}" srcOrd="3" destOrd="0" presId="urn:microsoft.com/office/officeart/2018/2/layout/IconVerticalSolidList"/>
    <dgm:cxn modelId="{98FFCB1E-FD5E-40AF-8E3E-BA94026B8914}" type="presParOf" srcId="{DC3640C0-1BBF-43D9-BA4B-1BD6221132EB}" destId="{3AD97B25-A0AF-4D4C-AFF4-41C24F312003}" srcOrd="4" destOrd="0" presId="urn:microsoft.com/office/officeart/2018/2/layout/IconVerticalSolidList"/>
    <dgm:cxn modelId="{95CA09D6-98EB-4218-B93B-1FA062303E0E}" type="presParOf" srcId="{3AD97B25-A0AF-4D4C-AFF4-41C24F312003}" destId="{07A8B31E-9D88-4025-BE5A-4AC155E12D58}" srcOrd="0" destOrd="0" presId="urn:microsoft.com/office/officeart/2018/2/layout/IconVerticalSolidList"/>
    <dgm:cxn modelId="{BD143256-D58E-48F8-8C4E-35F8944B430C}" type="presParOf" srcId="{3AD97B25-A0AF-4D4C-AFF4-41C24F312003}" destId="{7D848AF5-B5CE-41FF-9FCA-0949371A1219}" srcOrd="1" destOrd="0" presId="urn:microsoft.com/office/officeart/2018/2/layout/IconVerticalSolidList"/>
    <dgm:cxn modelId="{B82E2AEA-A28B-4598-A195-0A78BC3F115E}" type="presParOf" srcId="{3AD97B25-A0AF-4D4C-AFF4-41C24F312003}" destId="{D2C90770-0DBE-42BB-A1E8-C4CCD7083272}" srcOrd="2" destOrd="0" presId="urn:microsoft.com/office/officeart/2018/2/layout/IconVerticalSolidList"/>
    <dgm:cxn modelId="{B08AACC1-016D-4B5C-A218-32F3ECB16B24}" type="presParOf" srcId="{3AD97B25-A0AF-4D4C-AFF4-41C24F312003}" destId="{64188CC2-0DC4-4C69-88D9-83C8F50E6A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48911-B385-49C8-B35F-CEFF44C96013}">
      <dsp:nvSpPr>
        <dsp:cNvPr id="0" name=""/>
        <dsp:cNvSpPr/>
      </dsp:nvSpPr>
      <dsp:spPr>
        <a:xfrm>
          <a:off x="1237" y="61211"/>
          <a:ext cx="4342339" cy="2757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03E25B-89ED-432D-98D8-443D6E89C267}">
      <dsp:nvSpPr>
        <dsp:cNvPr id="0" name=""/>
        <dsp:cNvSpPr/>
      </dsp:nvSpPr>
      <dsp:spPr>
        <a:xfrm>
          <a:off x="483719" y="519569"/>
          <a:ext cx="4342339" cy="27573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Risk is the probability of a negative (harmful) event occurring as well as the potential of scale of that harm. </a:t>
          </a:r>
          <a:endParaRPr lang="en-US" sz="3000" kern="1200"/>
        </a:p>
      </dsp:txBody>
      <dsp:txXfrm>
        <a:off x="564480" y="600330"/>
        <a:ext cx="4180817" cy="2595863"/>
      </dsp:txXfrm>
    </dsp:sp>
    <dsp:sp modelId="{1AFD9F3D-92D5-45E0-810D-AB94A7E5CA65}">
      <dsp:nvSpPr>
        <dsp:cNvPr id="0" name=""/>
        <dsp:cNvSpPr/>
      </dsp:nvSpPr>
      <dsp:spPr>
        <a:xfrm>
          <a:off x="5308541" y="61211"/>
          <a:ext cx="4342339" cy="27573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60D31-D820-4811-89C4-2472EE2DF176}">
      <dsp:nvSpPr>
        <dsp:cNvPr id="0" name=""/>
        <dsp:cNvSpPr/>
      </dsp:nvSpPr>
      <dsp:spPr>
        <a:xfrm>
          <a:off x="5791023" y="519569"/>
          <a:ext cx="4342339" cy="27573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Your organizational risk fluctuates over time, sometimes even on a daily basis, due to both internal and external factors.</a:t>
          </a:r>
          <a:endParaRPr lang="en-US" sz="3000" kern="1200"/>
        </a:p>
      </dsp:txBody>
      <dsp:txXfrm>
        <a:off x="5871784" y="600330"/>
        <a:ext cx="4180817" cy="2595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46F6A-2E04-4AA0-95A4-96BD0DC35771}">
      <dsp:nvSpPr>
        <dsp:cNvPr id="0" name=""/>
        <dsp:cNvSpPr/>
      </dsp:nvSpPr>
      <dsp:spPr>
        <a:xfrm>
          <a:off x="110738" y="0"/>
          <a:ext cx="5121606" cy="512160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D1431-C41B-451D-905B-F3CEC3E2EECA}">
      <dsp:nvSpPr>
        <dsp:cNvPr id="0" name=""/>
        <dsp:cNvSpPr/>
      </dsp:nvSpPr>
      <dsp:spPr>
        <a:xfrm>
          <a:off x="597291" y="486552"/>
          <a:ext cx="1997426" cy="19974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a:t>First </a:t>
          </a:r>
          <a:r>
            <a:rPr lang="en-GB" sz="1900" kern="1200"/>
            <a:t>way of describing risk</a:t>
          </a:r>
          <a:r>
            <a:rPr lang="ro-RO" sz="1900" kern="1200"/>
            <a:t> is:</a:t>
          </a:r>
          <a:endParaRPr lang="en-US" sz="1900" kern="1200"/>
        </a:p>
      </dsp:txBody>
      <dsp:txXfrm>
        <a:off x="694797" y="584058"/>
        <a:ext cx="1802414" cy="1802414"/>
      </dsp:txXfrm>
    </dsp:sp>
    <dsp:sp modelId="{BD38A18D-75D4-4342-A9BA-C0AFEFD1C586}">
      <dsp:nvSpPr>
        <dsp:cNvPr id="0" name=""/>
        <dsp:cNvSpPr/>
      </dsp:nvSpPr>
      <dsp:spPr>
        <a:xfrm>
          <a:off x="2748365" y="486552"/>
          <a:ext cx="1997426" cy="199742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i="1" kern="1200"/>
            <a:t>Vulnerability x Threat = Risk</a:t>
          </a:r>
          <a:endParaRPr lang="en-US" sz="1900" kern="1200"/>
        </a:p>
      </dsp:txBody>
      <dsp:txXfrm>
        <a:off x="2845871" y="584058"/>
        <a:ext cx="1802414" cy="1802414"/>
      </dsp:txXfrm>
    </dsp:sp>
    <dsp:sp modelId="{B3E94464-C34D-4FF6-B499-FF5E7EEA3111}">
      <dsp:nvSpPr>
        <dsp:cNvPr id="0" name=""/>
        <dsp:cNvSpPr/>
      </dsp:nvSpPr>
      <dsp:spPr>
        <a:xfrm>
          <a:off x="597291" y="2637627"/>
          <a:ext cx="1997426" cy="199742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On</a:t>
          </a:r>
          <a:r>
            <a:rPr lang="ro-RO" sz="1900" kern="1200"/>
            <a:t> other</a:t>
          </a:r>
          <a:r>
            <a:rPr lang="en-GB" sz="1900" kern="1200"/>
            <a:t> way of describing risk</a:t>
          </a:r>
          <a:r>
            <a:rPr lang="ro-RO" sz="1900" kern="1200"/>
            <a:t> is: </a:t>
          </a:r>
          <a:r>
            <a:rPr lang="en-GB" sz="1900" kern="1200"/>
            <a:t> was consequence</a:t>
          </a:r>
          <a:r>
            <a:rPr lang="ro-RO" sz="1900" kern="1200"/>
            <a:t> (impact)</a:t>
          </a:r>
          <a:r>
            <a:rPr lang="en-GB" sz="1900" kern="1200"/>
            <a:t> X likelihood</a:t>
          </a:r>
          <a:r>
            <a:rPr lang="ro-RO" sz="1900" kern="1200"/>
            <a:t> (probability)</a:t>
          </a:r>
          <a:endParaRPr lang="en-US" sz="1900" kern="1200"/>
        </a:p>
      </dsp:txBody>
      <dsp:txXfrm>
        <a:off x="694797" y="2735133"/>
        <a:ext cx="1802414" cy="1802414"/>
      </dsp:txXfrm>
    </dsp:sp>
    <dsp:sp modelId="{13A9D906-DEBB-448A-88F8-CDCBE0E8FAE2}">
      <dsp:nvSpPr>
        <dsp:cNvPr id="0" name=""/>
        <dsp:cNvSpPr/>
      </dsp:nvSpPr>
      <dsp:spPr>
        <a:xfrm>
          <a:off x="2748365" y="2637627"/>
          <a:ext cx="1997426" cy="199742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i="1" kern="1200"/>
            <a:t>Impact X Probability = RISK</a:t>
          </a:r>
          <a:endParaRPr lang="en-US" sz="1900" kern="1200"/>
        </a:p>
      </dsp:txBody>
      <dsp:txXfrm>
        <a:off x="2845871" y="2735133"/>
        <a:ext cx="1802414" cy="1802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626E6-CD33-4580-A3A3-0E7B0C8FDC0D}">
      <dsp:nvSpPr>
        <dsp:cNvPr id="0" name=""/>
        <dsp:cNvSpPr/>
      </dsp:nvSpPr>
      <dsp:spPr>
        <a:xfrm>
          <a:off x="0" y="1647"/>
          <a:ext cx="6973040" cy="834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29131-F8A6-4823-80C6-79A51DFF1C1E}">
      <dsp:nvSpPr>
        <dsp:cNvPr id="0" name=""/>
        <dsp:cNvSpPr/>
      </dsp:nvSpPr>
      <dsp:spPr>
        <a:xfrm>
          <a:off x="252574" y="189512"/>
          <a:ext cx="459226" cy="459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43DFA1-21D7-4DFF-9181-8158304A4431}">
      <dsp:nvSpPr>
        <dsp:cNvPr id="0" name=""/>
        <dsp:cNvSpPr/>
      </dsp:nvSpPr>
      <dsp:spPr>
        <a:xfrm>
          <a:off x="964375" y="1647"/>
          <a:ext cx="6008664" cy="834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66" tIns="88366" rIns="88366" bIns="88366" numCol="1" spcCol="1270" anchor="ctr" anchorCtr="0">
          <a:noAutofit/>
        </a:bodyPr>
        <a:lstStyle/>
        <a:p>
          <a:pPr marL="0" lvl="0" indent="0" algn="l" defTabSz="977900">
            <a:lnSpc>
              <a:spcPct val="100000"/>
            </a:lnSpc>
            <a:spcBef>
              <a:spcPct val="0"/>
            </a:spcBef>
            <a:spcAft>
              <a:spcPct val="35000"/>
            </a:spcAft>
            <a:buNone/>
          </a:pPr>
          <a:r>
            <a:rPr lang="en-GB" sz="2200" kern="1200"/>
            <a:t>Ensuring alignment with business objectives.</a:t>
          </a:r>
          <a:endParaRPr lang="en-US" sz="2200" kern="1200"/>
        </a:p>
      </dsp:txBody>
      <dsp:txXfrm>
        <a:off x="964375" y="1647"/>
        <a:ext cx="6008664" cy="834957"/>
      </dsp:txXfrm>
    </dsp:sp>
    <dsp:sp modelId="{F22C8E88-3CB3-4094-9D73-ECC2E4F622F3}">
      <dsp:nvSpPr>
        <dsp:cNvPr id="0" name=""/>
        <dsp:cNvSpPr/>
      </dsp:nvSpPr>
      <dsp:spPr>
        <a:xfrm>
          <a:off x="0" y="1045344"/>
          <a:ext cx="6973040" cy="834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7D115-7F2F-4022-955F-5EC0E8C22ADA}">
      <dsp:nvSpPr>
        <dsp:cNvPr id="0" name=""/>
        <dsp:cNvSpPr/>
      </dsp:nvSpPr>
      <dsp:spPr>
        <a:xfrm>
          <a:off x="252574" y="1233209"/>
          <a:ext cx="459226" cy="459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EB76C-AC2E-4D49-BD4E-B0C5220D610C}">
      <dsp:nvSpPr>
        <dsp:cNvPr id="0" name=""/>
        <dsp:cNvSpPr/>
      </dsp:nvSpPr>
      <dsp:spPr>
        <a:xfrm>
          <a:off x="964375" y="1045344"/>
          <a:ext cx="6008664" cy="834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66" tIns="88366" rIns="88366" bIns="88366" numCol="1" spcCol="1270" anchor="ctr" anchorCtr="0">
          <a:noAutofit/>
        </a:bodyPr>
        <a:lstStyle/>
        <a:p>
          <a:pPr marL="0" lvl="0" indent="0" algn="l" defTabSz="977900">
            <a:lnSpc>
              <a:spcPct val="100000"/>
            </a:lnSpc>
            <a:spcBef>
              <a:spcPct val="0"/>
            </a:spcBef>
            <a:spcAft>
              <a:spcPct val="35000"/>
            </a:spcAft>
            <a:buNone/>
          </a:pPr>
          <a:r>
            <a:rPr lang="en-GB" sz="2200" kern="1200"/>
            <a:t>Assessing organizational risk and stakeholder expectations.</a:t>
          </a:r>
          <a:endParaRPr lang="en-US" sz="2200" kern="1200"/>
        </a:p>
      </dsp:txBody>
      <dsp:txXfrm>
        <a:off x="964375" y="1045344"/>
        <a:ext cx="6008664" cy="834957"/>
      </dsp:txXfrm>
    </dsp:sp>
    <dsp:sp modelId="{D9CD7228-62DC-4BAF-99BB-BF8383DE73E0}">
      <dsp:nvSpPr>
        <dsp:cNvPr id="0" name=""/>
        <dsp:cNvSpPr/>
      </dsp:nvSpPr>
      <dsp:spPr>
        <a:xfrm>
          <a:off x="0" y="2089040"/>
          <a:ext cx="6973040" cy="834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926FC-B412-402A-8A9B-D37833A1BAED}">
      <dsp:nvSpPr>
        <dsp:cNvPr id="0" name=""/>
        <dsp:cNvSpPr/>
      </dsp:nvSpPr>
      <dsp:spPr>
        <a:xfrm>
          <a:off x="252574" y="2276906"/>
          <a:ext cx="459226" cy="459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EAFF80-7919-481D-B9C5-439CE8DAA215}">
      <dsp:nvSpPr>
        <dsp:cNvPr id="0" name=""/>
        <dsp:cNvSpPr/>
      </dsp:nvSpPr>
      <dsp:spPr>
        <a:xfrm>
          <a:off x="964375" y="2089040"/>
          <a:ext cx="6008664" cy="834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66" tIns="88366" rIns="88366" bIns="88366" numCol="1" spcCol="1270" anchor="ctr" anchorCtr="0">
          <a:noAutofit/>
        </a:bodyPr>
        <a:lstStyle/>
        <a:p>
          <a:pPr marL="0" lvl="0" indent="0" algn="l" defTabSz="977900">
            <a:lnSpc>
              <a:spcPct val="100000"/>
            </a:lnSpc>
            <a:spcBef>
              <a:spcPct val="0"/>
            </a:spcBef>
            <a:spcAft>
              <a:spcPct val="35000"/>
            </a:spcAft>
            <a:buNone/>
          </a:pPr>
          <a:r>
            <a:rPr lang="en-GB" sz="2200" kern="1200"/>
            <a:t>Enabling a comprehensive current state assessment.</a:t>
          </a:r>
          <a:endParaRPr lang="en-US" sz="2200" kern="1200"/>
        </a:p>
      </dsp:txBody>
      <dsp:txXfrm>
        <a:off x="964375" y="2089040"/>
        <a:ext cx="6008664" cy="834957"/>
      </dsp:txXfrm>
    </dsp:sp>
    <dsp:sp modelId="{91247431-B263-4B62-91E4-C337CC722A76}">
      <dsp:nvSpPr>
        <dsp:cNvPr id="0" name=""/>
        <dsp:cNvSpPr/>
      </dsp:nvSpPr>
      <dsp:spPr>
        <a:xfrm>
          <a:off x="0" y="3132737"/>
          <a:ext cx="6973040" cy="834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68DB5-4353-402E-B4C5-A2BC2C034239}">
      <dsp:nvSpPr>
        <dsp:cNvPr id="0" name=""/>
        <dsp:cNvSpPr/>
      </dsp:nvSpPr>
      <dsp:spPr>
        <a:xfrm>
          <a:off x="252574" y="3320602"/>
          <a:ext cx="459226" cy="459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6D432-C57E-431D-8781-0485E57553A3}">
      <dsp:nvSpPr>
        <dsp:cNvPr id="0" name=""/>
        <dsp:cNvSpPr/>
      </dsp:nvSpPr>
      <dsp:spPr>
        <a:xfrm>
          <a:off x="964375" y="3132737"/>
          <a:ext cx="6008664" cy="834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66" tIns="88366" rIns="88366" bIns="88366" numCol="1" spcCol="1270" anchor="ctr" anchorCtr="0">
          <a:noAutofit/>
        </a:bodyPr>
        <a:lstStyle/>
        <a:p>
          <a:pPr marL="0" lvl="0" indent="0" algn="l" defTabSz="977900">
            <a:lnSpc>
              <a:spcPct val="100000"/>
            </a:lnSpc>
            <a:spcBef>
              <a:spcPct val="0"/>
            </a:spcBef>
            <a:spcAft>
              <a:spcPct val="35000"/>
            </a:spcAft>
            <a:buNone/>
          </a:pPr>
          <a:r>
            <a:rPr lang="en-GB" sz="2200" kern="1200"/>
            <a:t>Prioritizing initiatives and building out a security roadmap.</a:t>
          </a:r>
          <a:endParaRPr lang="en-US" sz="2200" kern="1200"/>
        </a:p>
      </dsp:txBody>
      <dsp:txXfrm>
        <a:off x="964375" y="3132737"/>
        <a:ext cx="6008664" cy="8349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156C7-BA0A-498B-B182-85ACE9ED06E1}">
      <dsp:nvSpPr>
        <dsp:cNvPr id="0" name=""/>
        <dsp:cNvSpPr/>
      </dsp:nvSpPr>
      <dsp:spPr>
        <a:xfrm>
          <a:off x="3362238" y="655070"/>
          <a:ext cx="506043" cy="91440"/>
        </a:xfrm>
        <a:custGeom>
          <a:avLst/>
          <a:gdLst/>
          <a:ahLst/>
          <a:cxnLst/>
          <a:rect l="0" t="0" r="0" b="0"/>
          <a:pathLst>
            <a:path>
              <a:moveTo>
                <a:pt x="0" y="45720"/>
              </a:moveTo>
              <a:lnTo>
                <a:pt x="50604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1844" y="698107"/>
        <a:ext cx="26832" cy="5366"/>
      </dsp:txXfrm>
    </dsp:sp>
    <dsp:sp modelId="{3878247C-630D-4A90-A664-F7850AA09A5F}">
      <dsp:nvSpPr>
        <dsp:cNvPr id="0" name=""/>
        <dsp:cNvSpPr/>
      </dsp:nvSpPr>
      <dsp:spPr>
        <a:xfrm>
          <a:off x="1030804" y="820"/>
          <a:ext cx="2333234" cy="13999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30" tIns="120010" rIns="114330" bIns="120010" numCol="1" spcCol="1270" anchor="ctr" anchorCtr="0">
          <a:noAutofit/>
        </a:bodyPr>
        <a:lstStyle/>
        <a:p>
          <a:pPr marL="0" lvl="0" indent="0" algn="ctr" defTabSz="577850">
            <a:lnSpc>
              <a:spcPct val="90000"/>
            </a:lnSpc>
            <a:spcBef>
              <a:spcPct val="0"/>
            </a:spcBef>
            <a:spcAft>
              <a:spcPct val="35000"/>
            </a:spcAft>
            <a:buNone/>
          </a:pPr>
          <a:r>
            <a:rPr lang="ro-RO" sz="1300" kern="1200"/>
            <a:t>Organizations</a:t>
          </a:r>
          <a:r>
            <a:rPr lang="en-GB" sz="1300" kern="1200"/>
            <a:t> Security Strategy Research – A step-by-step document that helps you build a holistic, risk-based, and business-aligned </a:t>
          </a:r>
          <a:r>
            <a:rPr lang="ro-RO" sz="1300" kern="1200"/>
            <a:t>O</a:t>
          </a:r>
          <a:r>
            <a:rPr lang="en-GB" sz="1300" kern="1200"/>
            <a:t>S strategy.</a:t>
          </a:r>
          <a:endParaRPr lang="en-US" sz="1300" kern="1200"/>
        </a:p>
      </dsp:txBody>
      <dsp:txXfrm>
        <a:off x="1030804" y="820"/>
        <a:ext cx="2333234" cy="1399940"/>
      </dsp:txXfrm>
    </dsp:sp>
    <dsp:sp modelId="{789B201D-7706-41CD-8F91-A12E8C792BEC}">
      <dsp:nvSpPr>
        <dsp:cNvPr id="0" name=""/>
        <dsp:cNvSpPr/>
      </dsp:nvSpPr>
      <dsp:spPr>
        <a:xfrm>
          <a:off x="6232117" y="655070"/>
          <a:ext cx="506043" cy="91440"/>
        </a:xfrm>
        <a:custGeom>
          <a:avLst/>
          <a:gdLst/>
          <a:ahLst/>
          <a:cxnLst/>
          <a:rect l="0" t="0" r="0" b="0"/>
          <a:pathLst>
            <a:path>
              <a:moveTo>
                <a:pt x="0" y="45720"/>
              </a:moveTo>
              <a:lnTo>
                <a:pt x="506043" y="45720"/>
              </a:lnTo>
            </a:path>
          </a:pathLst>
        </a:custGeom>
        <a:noFill/>
        <a:ln w="6350" cap="flat" cmpd="sng" algn="ctr">
          <a:solidFill>
            <a:schemeClr val="accent5">
              <a:hueOff val="-366084"/>
              <a:satOff val="105"/>
              <a:lumOff val="-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71723" y="698107"/>
        <a:ext cx="26832" cy="5366"/>
      </dsp:txXfrm>
    </dsp:sp>
    <dsp:sp modelId="{1C1EA8FC-BD6E-4A52-A0AE-02EFF10F2ABA}">
      <dsp:nvSpPr>
        <dsp:cNvPr id="0" name=""/>
        <dsp:cNvSpPr/>
      </dsp:nvSpPr>
      <dsp:spPr>
        <a:xfrm>
          <a:off x="3900682" y="820"/>
          <a:ext cx="2333234" cy="1399940"/>
        </a:xfrm>
        <a:prstGeom prst="rect">
          <a:avLst/>
        </a:prstGeom>
        <a:solidFill>
          <a:schemeClr val="accent5">
            <a:hueOff val="-292867"/>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30" tIns="120010" rIns="114330" bIns="120010" numCol="1" spcCol="1270" anchor="ctr" anchorCtr="0">
          <a:noAutofit/>
        </a:bodyPr>
        <a:lstStyle/>
        <a:p>
          <a:pPr marL="0" lvl="0" indent="0" algn="ctr" defTabSz="577850">
            <a:lnSpc>
              <a:spcPct val="90000"/>
            </a:lnSpc>
            <a:spcBef>
              <a:spcPct val="0"/>
            </a:spcBef>
            <a:spcAft>
              <a:spcPct val="35000"/>
            </a:spcAft>
            <a:buNone/>
          </a:pPr>
          <a:r>
            <a:rPr lang="ro-RO" sz="1300" b="1" kern="1200"/>
            <a:t>Organizations</a:t>
          </a:r>
          <a:r>
            <a:rPr lang="en-GB" sz="1300" b="1" kern="1200"/>
            <a:t> Security Requirements Gathering Tool </a:t>
          </a:r>
          <a:endParaRPr lang="en-US" sz="1300" kern="1200"/>
        </a:p>
      </dsp:txBody>
      <dsp:txXfrm>
        <a:off x="3900682" y="820"/>
        <a:ext cx="2333234" cy="1399940"/>
      </dsp:txXfrm>
    </dsp:sp>
    <dsp:sp modelId="{C1CF3FB3-1106-4668-BE78-71F707A6A9C6}">
      <dsp:nvSpPr>
        <dsp:cNvPr id="0" name=""/>
        <dsp:cNvSpPr/>
      </dsp:nvSpPr>
      <dsp:spPr>
        <a:xfrm>
          <a:off x="2197421" y="1398961"/>
          <a:ext cx="5739756" cy="506043"/>
        </a:xfrm>
        <a:custGeom>
          <a:avLst/>
          <a:gdLst/>
          <a:ahLst/>
          <a:cxnLst/>
          <a:rect l="0" t="0" r="0" b="0"/>
          <a:pathLst>
            <a:path>
              <a:moveTo>
                <a:pt x="5739756" y="0"/>
              </a:moveTo>
              <a:lnTo>
                <a:pt x="5739756" y="270121"/>
              </a:lnTo>
              <a:lnTo>
                <a:pt x="0" y="270121"/>
              </a:lnTo>
              <a:lnTo>
                <a:pt x="0" y="506043"/>
              </a:lnTo>
            </a:path>
          </a:pathLst>
        </a:custGeom>
        <a:noFill/>
        <a:ln w="6350" cap="flat" cmpd="sng" algn="ctr">
          <a:solidFill>
            <a:schemeClr val="accent5">
              <a:hueOff val="-732168"/>
              <a:satOff val="209"/>
              <a:lumOff val="-35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180" y="1649299"/>
        <a:ext cx="288239" cy="5366"/>
      </dsp:txXfrm>
    </dsp:sp>
    <dsp:sp modelId="{AC475B94-EE87-4D1F-92AE-FCA4CF5A9EA8}">
      <dsp:nvSpPr>
        <dsp:cNvPr id="0" name=""/>
        <dsp:cNvSpPr/>
      </dsp:nvSpPr>
      <dsp:spPr>
        <a:xfrm>
          <a:off x="6770561" y="820"/>
          <a:ext cx="2333234" cy="1399940"/>
        </a:xfrm>
        <a:prstGeom prst="rect">
          <a:avLst/>
        </a:prstGeom>
        <a:solidFill>
          <a:schemeClr val="accent5">
            <a:hueOff val="-585735"/>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30" tIns="120010" rIns="114330" bIns="120010" numCol="1" spcCol="1270" anchor="ctr" anchorCtr="0">
          <a:noAutofit/>
        </a:bodyPr>
        <a:lstStyle/>
        <a:p>
          <a:pPr marL="0" lvl="0" indent="0" algn="ctr" defTabSz="577850">
            <a:lnSpc>
              <a:spcPct val="90000"/>
            </a:lnSpc>
            <a:spcBef>
              <a:spcPct val="0"/>
            </a:spcBef>
            <a:spcAft>
              <a:spcPct val="35000"/>
            </a:spcAft>
            <a:buNone/>
          </a:pPr>
          <a:r>
            <a:rPr lang="ro-RO" sz="1300" b="1" kern="1200"/>
            <a:t>Organiza</a:t>
          </a:r>
          <a:r>
            <a:rPr lang="en-GB" sz="1300" b="1" kern="1200"/>
            <a:t>tion Security Pressure Analysis Tool – An evaluation tool to invest in the right security functions using a pressure analysis approach. </a:t>
          </a:r>
          <a:endParaRPr lang="en-US" sz="1300" kern="1200"/>
        </a:p>
      </dsp:txBody>
      <dsp:txXfrm>
        <a:off x="6770561" y="820"/>
        <a:ext cx="2333234" cy="1399940"/>
      </dsp:txXfrm>
    </dsp:sp>
    <dsp:sp modelId="{7B271596-3882-4406-9D13-171D007A24B6}">
      <dsp:nvSpPr>
        <dsp:cNvPr id="0" name=""/>
        <dsp:cNvSpPr/>
      </dsp:nvSpPr>
      <dsp:spPr>
        <a:xfrm>
          <a:off x="3362238" y="2591655"/>
          <a:ext cx="506043" cy="91440"/>
        </a:xfrm>
        <a:custGeom>
          <a:avLst/>
          <a:gdLst/>
          <a:ahLst/>
          <a:cxnLst/>
          <a:rect l="0" t="0" r="0" b="0"/>
          <a:pathLst>
            <a:path>
              <a:moveTo>
                <a:pt x="0" y="45720"/>
              </a:moveTo>
              <a:lnTo>
                <a:pt x="506043" y="45720"/>
              </a:lnTo>
            </a:path>
          </a:pathLst>
        </a:custGeom>
        <a:noFill/>
        <a:ln w="6350" cap="flat" cmpd="sng" algn="ctr">
          <a:solidFill>
            <a:schemeClr val="accent5">
              <a:hueOff val="-1098252"/>
              <a:satOff val="314"/>
              <a:lumOff val="-529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1844" y="2634692"/>
        <a:ext cx="26832" cy="5366"/>
      </dsp:txXfrm>
    </dsp:sp>
    <dsp:sp modelId="{FA2FD20D-A68F-4DE2-911B-F511D19FD0FE}">
      <dsp:nvSpPr>
        <dsp:cNvPr id="0" name=""/>
        <dsp:cNvSpPr/>
      </dsp:nvSpPr>
      <dsp:spPr>
        <a:xfrm>
          <a:off x="1030804" y="1937404"/>
          <a:ext cx="2333234" cy="1399940"/>
        </a:xfrm>
        <a:prstGeom prst="rect">
          <a:avLst/>
        </a:prstGeom>
        <a:solidFill>
          <a:schemeClr val="accent5">
            <a:hueOff val="-878602"/>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30" tIns="120010" rIns="114330" bIns="120010" numCol="1" spcCol="1270" anchor="ctr" anchorCtr="0">
          <a:noAutofit/>
        </a:bodyPr>
        <a:lstStyle/>
        <a:p>
          <a:pPr marL="0" lvl="0" indent="0" algn="ctr" defTabSz="577850">
            <a:lnSpc>
              <a:spcPct val="90000"/>
            </a:lnSpc>
            <a:spcBef>
              <a:spcPct val="0"/>
            </a:spcBef>
            <a:spcAft>
              <a:spcPct val="35000"/>
            </a:spcAft>
            <a:buNone/>
          </a:pPr>
          <a:r>
            <a:rPr lang="ro-RO" sz="1300" b="1" kern="1200"/>
            <a:t>Organiz</a:t>
          </a:r>
          <a:r>
            <a:rPr lang="en-GB" sz="1300" b="1" kern="1200"/>
            <a:t>ation Security Program Gap Analysis Tool – A structured tool to systematically understand your current security state.</a:t>
          </a:r>
          <a:endParaRPr lang="en-US" sz="1300" kern="1200"/>
        </a:p>
      </dsp:txBody>
      <dsp:txXfrm>
        <a:off x="1030804" y="1937404"/>
        <a:ext cx="2333234" cy="1399940"/>
      </dsp:txXfrm>
    </dsp:sp>
    <dsp:sp modelId="{A5189C7F-5B7A-4904-8B3D-F97462F3ACFA}">
      <dsp:nvSpPr>
        <dsp:cNvPr id="0" name=""/>
        <dsp:cNvSpPr/>
      </dsp:nvSpPr>
      <dsp:spPr>
        <a:xfrm>
          <a:off x="6232117" y="2591655"/>
          <a:ext cx="506043" cy="91440"/>
        </a:xfrm>
        <a:custGeom>
          <a:avLst/>
          <a:gdLst/>
          <a:ahLst/>
          <a:cxnLst/>
          <a:rect l="0" t="0" r="0" b="0"/>
          <a:pathLst>
            <a:path>
              <a:moveTo>
                <a:pt x="0" y="45720"/>
              </a:moveTo>
              <a:lnTo>
                <a:pt x="506043" y="45720"/>
              </a:lnTo>
            </a:path>
          </a:pathLst>
        </a:custGeom>
        <a:noFill/>
        <a:ln w="6350" cap="flat" cmpd="sng" algn="ctr">
          <a:solidFill>
            <a:schemeClr val="accent5">
              <a:hueOff val="-1464337"/>
              <a:satOff val="418"/>
              <a:lumOff val="-705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71723" y="2634692"/>
        <a:ext cx="26832" cy="5366"/>
      </dsp:txXfrm>
    </dsp:sp>
    <dsp:sp modelId="{33C8B275-AE4F-49F0-B0D6-4318221B3741}">
      <dsp:nvSpPr>
        <dsp:cNvPr id="0" name=""/>
        <dsp:cNvSpPr/>
      </dsp:nvSpPr>
      <dsp:spPr>
        <a:xfrm>
          <a:off x="3900682" y="1937404"/>
          <a:ext cx="2333234" cy="1399940"/>
        </a:xfrm>
        <a:prstGeom prst="rect">
          <a:avLst/>
        </a:prstGeom>
        <a:solidFill>
          <a:schemeClr val="accent5">
            <a:hueOff val="-1171469"/>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30" tIns="120010" rIns="114330" bIns="120010" numCol="1" spcCol="1270" anchor="ctr" anchorCtr="0">
          <a:noAutofit/>
        </a:bodyPr>
        <a:lstStyle/>
        <a:p>
          <a:pPr marL="0" lvl="0" indent="0" algn="ctr" defTabSz="577850">
            <a:lnSpc>
              <a:spcPct val="90000"/>
            </a:lnSpc>
            <a:spcBef>
              <a:spcPct val="0"/>
            </a:spcBef>
            <a:spcAft>
              <a:spcPct val="35000"/>
            </a:spcAft>
            <a:buNone/>
          </a:pPr>
          <a:r>
            <a:rPr lang="en-GB" sz="1300" kern="1200"/>
            <a:t>Organization Security Strategy Communication Deck – A best-of-breed presentation document to build a clear, concise, and compelling strategy document.</a:t>
          </a:r>
          <a:endParaRPr lang="en-US" sz="1300" kern="1200"/>
        </a:p>
      </dsp:txBody>
      <dsp:txXfrm>
        <a:off x="3900682" y="1937404"/>
        <a:ext cx="2333234" cy="1399940"/>
      </dsp:txXfrm>
    </dsp:sp>
    <dsp:sp modelId="{39CE6551-DA7F-4988-8F65-486699E6601A}">
      <dsp:nvSpPr>
        <dsp:cNvPr id="0" name=""/>
        <dsp:cNvSpPr/>
      </dsp:nvSpPr>
      <dsp:spPr>
        <a:xfrm>
          <a:off x="6770561" y="1937404"/>
          <a:ext cx="2333234" cy="1399940"/>
        </a:xfrm>
        <a:prstGeom prst="rect">
          <a:avLst/>
        </a:prstGeom>
        <a:solidFill>
          <a:schemeClr val="accent5">
            <a:hueOff val="-146433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30" tIns="120010" rIns="114330" bIns="120010" numCol="1" spcCol="1270" anchor="ctr" anchorCtr="0">
          <a:noAutofit/>
        </a:bodyPr>
        <a:lstStyle/>
        <a:p>
          <a:pPr marL="0" lvl="0" indent="0" algn="ctr" defTabSz="577850">
            <a:lnSpc>
              <a:spcPct val="90000"/>
            </a:lnSpc>
            <a:spcBef>
              <a:spcPct val="0"/>
            </a:spcBef>
            <a:spcAft>
              <a:spcPct val="35000"/>
            </a:spcAft>
            <a:buNone/>
          </a:pPr>
          <a:r>
            <a:rPr lang="en-GB" sz="1300" kern="1200"/>
            <a:t>Organization Security Charter – An essential document for defining the scope and purpose of a security project or program.</a:t>
          </a:r>
          <a:br>
            <a:rPr lang="en-GB" sz="1300" b="1" kern="1200"/>
          </a:br>
          <a:endParaRPr lang="en-US" sz="1300" kern="1200"/>
        </a:p>
      </dsp:txBody>
      <dsp:txXfrm>
        <a:off x="6770561" y="1937404"/>
        <a:ext cx="2333234" cy="1399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6E395-7727-4366-9B53-83EA7EC08B75}">
      <dsp:nvSpPr>
        <dsp:cNvPr id="0" name=""/>
        <dsp:cNvSpPr/>
      </dsp:nvSpPr>
      <dsp:spPr>
        <a:xfrm>
          <a:off x="0" y="2500"/>
          <a:ext cx="534308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AF562-4657-469C-B859-262825D34A94}">
      <dsp:nvSpPr>
        <dsp:cNvPr id="0" name=""/>
        <dsp:cNvSpPr/>
      </dsp:nvSpPr>
      <dsp:spPr>
        <a:xfrm>
          <a:off x="0" y="2500"/>
          <a:ext cx="5343082" cy="1705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0" y="2500"/>
        <a:ext cx="5343082" cy="1705534"/>
      </dsp:txXfrm>
    </dsp:sp>
    <dsp:sp modelId="{B71BBD03-9B78-408D-B80C-1CF61E6203CB}">
      <dsp:nvSpPr>
        <dsp:cNvPr id="0" name=""/>
        <dsp:cNvSpPr/>
      </dsp:nvSpPr>
      <dsp:spPr>
        <a:xfrm>
          <a:off x="0" y="1708035"/>
          <a:ext cx="5343082" cy="0"/>
        </a:xfrm>
        <a:prstGeom prst="line">
          <a:avLst/>
        </a:prstGeom>
        <a:solidFill>
          <a:schemeClr val="accent2">
            <a:hueOff val="-747493"/>
            <a:satOff val="-209"/>
            <a:lumOff val="3529"/>
            <a:alphaOff val="0"/>
          </a:schemeClr>
        </a:solidFill>
        <a:ln w="12700" cap="flat" cmpd="sng" algn="ctr">
          <a:solidFill>
            <a:schemeClr val="accent2">
              <a:hueOff val="-747493"/>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0324A-AEE8-438D-B4D8-70004AD6A254}">
      <dsp:nvSpPr>
        <dsp:cNvPr id="0" name=""/>
        <dsp:cNvSpPr/>
      </dsp:nvSpPr>
      <dsp:spPr>
        <a:xfrm>
          <a:off x="0" y="1708035"/>
          <a:ext cx="5343082" cy="1705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Your security strategy should not be based on trying to blindly follow best practices but on a holistic risk-based assessment that is risk aware and aligns with your business context. </a:t>
          </a:r>
          <a:endParaRPr lang="en-US" sz="2000" kern="1200"/>
        </a:p>
      </dsp:txBody>
      <dsp:txXfrm>
        <a:off x="0" y="1708035"/>
        <a:ext cx="5343082" cy="1705534"/>
      </dsp:txXfrm>
    </dsp:sp>
    <dsp:sp modelId="{A4FC2E28-8AE7-4487-A44E-5A34E024F5D7}">
      <dsp:nvSpPr>
        <dsp:cNvPr id="0" name=""/>
        <dsp:cNvSpPr/>
      </dsp:nvSpPr>
      <dsp:spPr>
        <a:xfrm>
          <a:off x="0" y="3413570"/>
          <a:ext cx="5343082" cy="0"/>
        </a:xfrm>
        <a:prstGeom prst="line">
          <a:avLst/>
        </a:prstGeom>
        <a:solidFill>
          <a:schemeClr val="accent2">
            <a:hueOff val="-1494987"/>
            <a:satOff val="-418"/>
            <a:lumOff val="7058"/>
            <a:alphaOff val="0"/>
          </a:schemeClr>
        </a:solidFill>
        <a:ln w="12700" cap="flat" cmpd="sng" algn="ctr">
          <a:solidFill>
            <a:schemeClr val="accent2">
              <a:hueOff val="-1494987"/>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086439-15A6-40B6-99F8-E5DC441DF60C}">
      <dsp:nvSpPr>
        <dsp:cNvPr id="0" name=""/>
        <dsp:cNvSpPr/>
      </dsp:nvSpPr>
      <dsp:spPr>
        <a:xfrm>
          <a:off x="0" y="3413570"/>
          <a:ext cx="5343082" cy="1705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Use this storyboard to augment your security strategy by ensuring alignment with business objectives, assessing your organization's risk and stakeholder expectations, understanding your current security state, and prioritizing initiatives and a security roadmap.</a:t>
          </a:r>
          <a:endParaRPr lang="en-US" sz="2000" kern="1200"/>
        </a:p>
      </dsp:txBody>
      <dsp:txXfrm>
        <a:off x="0" y="3413570"/>
        <a:ext cx="5343082" cy="17055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A3546-10AE-4FDF-A118-BE88A036341D}">
      <dsp:nvSpPr>
        <dsp:cNvPr id="0" name=""/>
        <dsp:cNvSpPr/>
      </dsp:nvSpPr>
      <dsp:spPr>
        <a:xfrm>
          <a:off x="0" y="3091160"/>
          <a:ext cx="5343082" cy="2028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a:t>Security pressure sets the baseline that will help you avoid over-investing or under-investing in your security functions.</a:t>
          </a:r>
          <a:endParaRPr lang="en-US" sz="2200" kern="1200"/>
        </a:p>
      </dsp:txBody>
      <dsp:txXfrm>
        <a:off x="0" y="3091160"/>
        <a:ext cx="5343082" cy="2028135"/>
      </dsp:txXfrm>
    </dsp:sp>
    <dsp:sp modelId="{2373D024-74F8-43AA-9854-30CB8BDA090E}">
      <dsp:nvSpPr>
        <dsp:cNvPr id="0" name=""/>
        <dsp:cNvSpPr/>
      </dsp:nvSpPr>
      <dsp:spPr>
        <a:xfrm rot="10800000">
          <a:off x="0" y="2309"/>
          <a:ext cx="5343082" cy="3119273"/>
        </a:xfrm>
        <a:prstGeom prst="upArrowCallout">
          <a:avLst/>
        </a:prstGeom>
        <a:solidFill>
          <a:schemeClr val="accent2">
            <a:hueOff val="-149498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a:t>Security pressure posture analysis helps your organization assess your real security context and enables you to invest in the right security functions while balancing the cost and value in alignment with business strategies. </a:t>
          </a:r>
          <a:endParaRPr lang="en-US" sz="2200" kern="1200"/>
        </a:p>
      </dsp:txBody>
      <dsp:txXfrm rot="10800000">
        <a:off x="0" y="2309"/>
        <a:ext cx="5343082" cy="20268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48EC3-8694-422D-9C52-A128B617DD27}">
      <dsp:nvSpPr>
        <dsp:cNvPr id="0" name=""/>
        <dsp:cNvSpPr/>
      </dsp:nvSpPr>
      <dsp:spPr>
        <a:xfrm>
          <a:off x="0" y="832260"/>
          <a:ext cx="5343082" cy="1536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91C4E-214B-4CC8-8C22-991AB7698B1E}">
      <dsp:nvSpPr>
        <dsp:cNvPr id="0" name=""/>
        <dsp:cNvSpPr/>
      </dsp:nvSpPr>
      <dsp:spPr>
        <a:xfrm>
          <a:off x="464785" y="1177969"/>
          <a:ext cx="845064" cy="8450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3A28C9-5879-4336-957E-F295513040DB}">
      <dsp:nvSpPr>
        <dsp:cNvPr id="0" name=""/>
        <dsp:cNvSpPr/>
      </dsp:nvSpPr>
      <dsp:spPr>
        <a:xfrm>
          <a:off x="1774636" y="832260"/>
          <a:ext cx="3568446" cy="153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11" tIns="162611" rIns="162611" bIns="162611" numCol="1" spcCol="1270" anchor="ctr" anchorCtr="0">
          <a:noAutofit/>
        </a:bodyPr>
        <a:lstStyle/>
        <a:p>
          <a:pPr marL="0" lvl="0" indent="0" algn="l" defTabSz="711200">
            <a:lnSpc>
              <a:spcPct val="90000"/>
            </a:lnSpc>
            <a:spcBef>
              <a:spcPct val="0"/>
            </a:spcBef>
            <a:spcAft>
              <a:spcPct val="35000"/>
            </a:spcAft>
            <a:buNone/>
          </a:pPr>
          <a:r>
            <a:rPr lang="en-GB" sz="1600" kern="1200"/>
            <a:t>Effective security planning should not be one size fits all – it must consider business alignment, security benefit, and resource cost. </a:t>
          </a:r>
          <a:endParaRPr lang="en-US" sz="1600" kern="1200"/>
        </a:p>
      </dsp:txBody>
      <dsp:txXfrm>
        <a:off x="1774636" y="832260"/>
        <a:ext cx="3568446" cy="1536481"/>
      </dsp:txXfrm>
    </dsp:sp>
    <dsp:sp modelId="{A42B711E-2DF6-48EC-9086-2473EE9F5776}">
      <dsp:nvSpPr>
        <dsp:cNvPr id="0" name=""/>
        <dsp:cNvSpPr/>
      </dsp:nvSpPr>
      <dsp:spPr>
        <a:xfrm>
          <a:off x="0" y="2752863"/>
          <a:ext cx="5343082" cy="1536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79E35-8496-4F94-8183-3FD61D171B7C}">
      <dsp:nvSpPr>
        <dsp:cNvPr id="0" name=""/>
        <dsp:cNvSpPr/>
      </dsp:nvSpPr>
      <dsp:spPr>
        <a:xfrm>
          <a:off x="464785" y="3098571"/>
          <a:ext cx="845064" cy="8450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1EBB89-3E7B-4F4F-9CE5-FD63D00E34E1}">
      <dsp:nvSpPr>
        <dsp:cNvPr id="0" name=""/>
        <dsp:cNvSpPr/>
      </dsp:nvSpPr>
      <dsp:spPr>
        <a:xfrm>
          <a:off x="1774636" y="2752863"/>
          <a:ext cx="3568446" cy="153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11" tIns="162611" rIns="162611" bIns="162611" numCol="1" spcCol="1270" anchor="ctr" anchorCtr="0">
          <a:noAutofit/>
        </a:bodyPr>
        <a:lstStyle/>
        <a:p>
          <a:pPr marL="0" lvl="0" indent="0" algn="l" defTabSz="711200">
            <a:lnSpc>
              <a:spcPct val="90000"/>
            </a:lnSpc>
            <a:spcBef>
              <a:spcPct val="0"/>
            </a:spcBef>
            <a:spcAft>
              <a:spcPct val="35000"/>
            </a:spcAft>
            <a:buNone/>
          </a:pPr>
          <a:r>
            <a:rPr lang="en-GB" sz="1600" kern="1200"/>
            <a:t>To enable an effective security program, all areas of security need to be evaluated closely to determine where the organization sits currently and where it needs to go in the future.</a:t>
          </a:r>
          <a:endParaRPr lang="en-US" sz="1600" kern="1200"/>
        </a:p>
      </dsp:txBody>
      <dsp:txXfrm>
        <a:off x="1774636" y="2752863"/>
        <a:ext cx="3568446" cy="15364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E4A9E-016E-4255-B4AC-9A36B15DA72D}">
      <dsp:nvSpPr>
        <dsp:cNvPr id="0" name=""/>
        <dsp:cNvSpPr/>
      </dsp:nvSpPr>
      <dsp:spPr>
        <a:xfrm>
          <a:off x="0" y="3091160"/>
          <a:ext cx="5343082" cy="2028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a:t>This </a:t>
          </a:r>
          <a:r>
            <a:rPr lang="ro-RO" sz="2200" kern="1200"/>
            <a:t>OS </a:t>
          </a:r>
          <a:r>
            <a:rPr lang="en-GB" sz="2200" kern="1200"/>
            <a:t>communication deck will help ensure that you’re communicating effectively for your cause.</a:t>
          </a:r>
          <a:endParaRPr lang="en-US" sz="2200" kern="1200"/>
        </a:p>
      </dsp:txBody>
      <dsp:txXfrm>
        <a:off x="0" y="3091160"/>
        <a:ext cx="5343082" cy="2028135"/>
      </dsp:txXfrm>
    </dsp:sp>
    <dsp:sp modelId="{9B0AF02A-1514-4BF0-B95B-54747B058542}">
      <dsp:nvSpPr>
        <dsp:cNvPr id="0" name=""/>
        <dsp:cNvSpPr/>
      </dsp:nvSpPr>
      <dsp:spPr>
        <a:xfrm rot="10800000">
          <a:off x="0" y="2309"/>
          <a:ext cx="5343082" cy="3119273"/>
        </a:xfrm>
        <a:prstGeom prst="upArrowCallout">
          <a:avLst/>
        </a:prstGeom>
        <a:solidFill>
          <a:schemeClr val="accent2">
            <a:hueOff val="-149498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a:t>Use this communication deck template to present the results of the security strategy to stakeholders, demonstrate the progression from the current state to the future state, and establish the roadmap of the security initiatives that will be implemented. </a:t>
          </a:r>
          <a:endParaRPr lang="en-US" sz="2200" kern="1200"/>
        </a:p>
      </dsp:txBody>
      <dsp:txXfrm rot="10800000">
        <a:off x="0" y="2309"/>
        <a:ext cx="5343082" cy="20268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01564-000F-491E-BB7B-2ACC7D73840D}">
      <dsp:nvSpPr>
        <dsp:cNvPr id="0" name=""/>
        <dsp:cNvSpPr/>
      </dsp:nvSpPr>
      <dsp:spPr>
        <a:xfrm>
          <a:off x="0" y="625"/>
          <a:ext cx="5343082" cy="1462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3304E-6223-4F40-9BB2-15E10B15BBE1}">
      <dsp:nvSpPr>
        <dsp:cNvPr id="0" name=""/>
        <dsp:cNvSpPr/>
      </dsp:nvSpPr>
      <dsp:spPr>
        <a:xfrm>
          <a:off x="442545" y="329790"/>
          <a:ext cx="804627" cy="804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A6ECEB-306A-4449-A228-27789D5F8714}">
      <dsp:nvSpPr>
        <dsp:cNvPr id="0" name=""/>
        <dsp:cNvSpPr/>
      </dsp:nvSpPr>
      <dsp:spPr>
        <a:xfrm>
          <a:off x="1689717" y="625"/>
          <a:ext cx="3653365" cy="1462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0" tIns="154830" rIns="154830" bIns="154830" numCol="1" spcCol="1270" anchor="ctr" anchorCtr="0">
          <a:noAutofit/>
        </a:bodyPr>
        <a:lstStyle/>
        <a:p>
          <a:pPr marL="0" lvl="0" indent="0" algn="l" defTabSz="622300">
            <a:lnSpc>
              <a:spcPct val="90000"/>
            </a:lnSpc>
            <a:spcBef>
              <a:spcPct val="0"/>
            </a:spcBef>
            <a:spcAft>
              <a:spcPct val="35000"/>
            </a:spcAft>
            <a:buNone/>
          </a:pPr>
          <a:r>
            <a:rPr lang="en-GB" sz="1400" kern="1200"/>
            <a:t>A charter is an essential document for defining the scope and purpose of security. </a:t>
          </a:r>
          <a:endParaRPr lang="en-US" sz="1400" kern="1200"/>
        </a:p>
      </dsp:txBody>
      <dsp:txXfrm>
        <a:off x="1689717" y="625"/>
        <a:ext cx="3653365" cy="1462958"/>
      </dsp:txXfrm>
    </dsp:sp>
    <dsp:sp modelId="{0EA54C5A-7B75-46C9-9886-E20E93D1848C}">
      <dsp:nvSpPr>
        <dsp:cNvPr id="0" name=""/>
        <dsp:cNvSpPr/>
      </dsp:nvSpPr>
      <dsp:spPr>
        <a:xfrm>
          <a:off x="0" y="1829323"/>
          <a:ext cx="5343082" cy="1462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FC0EDF-1AAF-4A19-94D3-C828118B688C}">
      <dsp:nvSpPr>
        <dsp:cNvPr id="0" name=""/>
        <dsp:cNvSpPr/>
      </dsp:nvSpPr>
      <dsp:spPr>
        <a:xfrm>
          <a:off x="442545" y="2158489"/>
          <a:ext cx="804627" cy="804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2E45A2-96F7-4070-9D9B-60208040D02C}">
      <dsp:nvSpPr>
        <dsp:cNvPr id="0" name=""/>
        <dsp:cNvSpPr/>
      </dsp:nvSpPr>
      <dsp:spPr>
        <a:xfrm>
          <a:off x="1689717" y="1829323"/>
          <a:ext cx="3653365" cy="1462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0" tIns="154830" rIns="154830" bIns="154830" numCol="1" spcCol="1270" anchor="ctr" anchorCtr="0">
          <a:noAutofit/>
        </a:bodyPr>
        <a:lstStyle/>
        <a:p>
          <a:pPr marL="0" lvl="0" indent="0" algn="l" defTabSz="622300">
            <a:lnSpc>
              <a:spcPct val="90000"/>
            </a:lnSpc>
            <a:spcBef>
              <a:spcPct val="0"/>
            </a:spcBef>
            <a:spcAft>
              <a:spcPct val="35000"/>
            </a:spcAft>
            <a:buNone/>
          </a:pPr>
          <a:r>
            <a:rPr lang="en-GB" sz="1400" kern="1200"/>
            <a:t>Without a charter to control and set clear objectives for this committee, the responsibility of security governance initiatives will likely be undefined within the enterprise, preventing the security governance program from operating efficiently. </a:t>
          </a:r>
          <a:endParaRPr lang="en-US" sz="1400" kern="1200"/>
        </a:p>
      </dsp:txBody>
      <dsp:txXfrm>
        <a:off x="1689717" y="1829323"/>
        <a:ext cx="3653365" cy="1462958"/>
      </dsp:txXfrm>
    </dsp:sp>
    <dsp:sp modelId="{07A8B31E-9D88-4025-BE5A-4AC155E12D58}">
      <dsp:nvSpPr>
        <dsp:cNvPr id="0" name=""/>
        <dsp:cNvSpPr/>
      </dsp:nvSpPr>
      <dsp:spPr>
        <a:xfrm>
          <a:off x="0" y="3658022"/>
          <a:ext cx="5343082" cy="1462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848AF5-B5CE-41FF-9FCA-0949371A1219}">
      <dsp:nvSpPr>
        <dsp:cNvPr id="0" name=""/>
        <dsp:cNvSpPr/>
      </dsp:nvSpPr>
      <dsp:spPr>
        <a:xfrm>
          <a:off x="442545" y="3987187"/>
          <a:ext cx="804627" cy="804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88CC2-0DC4-4C69-88D9-83C8F50E6A1A}">
      <dsp:nvSpPr>
        <dsp:cNvPr id="0" name=""/>
        <dsp:cNvSpPr/>
      </dsp:nvSpPr>
      <dsp:spPr>
        <a:xfrm>
          <a:off x="1689717" y="3658022"/>
          <a:ext cx="3653365" cy="1462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0" tIns="154830" rIns="154830" bIns="154830" numCol="1" spcCol="1270" anchor="ctr" anchorCtr="0">
          <a:noAutofit/>
        </a:bodyPr>
        <a:lstStyle/>
        <a:p>
          <a:pPr marL="0" lvl="0" indent="0" algn="l" defTabSz="622300">
            <a:lnSpc>
              <a:spcPct val="90000"/>
            </a:lnSpc>
            <a:spcBef>
              <a:spcPct val="0"/>
            </a:spcBef>
            <a:spcAft>
              <a:spcPct val="35000"/>
            </a:spcAft>
            <a:buNone/>
          </a:pPr>
          <a:r>
            <a:rPr lang="en-GB" sz="1400" kern="1200"/>
            <a:t>This template can act as the foundation for a security charter to provide guidance to the governance of </a:t>
          </a:r>
          <a:r>
            <a:rPr lang="ro-RO" sz="1400" kern="1200"/>
            <a:t>organiz</a:t>
          </a:r>
          <a:r>
            <a:rPr lang="en-GB" sz="1400" kern="1200"/>
            <a:t>ation security.</a:t>
          </a:r>
          <a:endParaRPr lang="en-US" sz="1400" kern="1200"/>
        </a:p>
      </dsp:txBody>
      <dsp:txXfrm>
        <a:off x="1689717" y="3658022"/>
        <a:ext cx="3653365" cy="14629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791FC-DB3E-4551-95EE-FCB38FFE17C2}" type="datetimeFigureOut">
              <a:rPr lang="en-GB" smtClean="0"/>
              <a:t>07/12/2023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CB011-B6B1-4A0F-A99B-021E0BD4DE7F}" type="slidenum">
              <a:rPr lang="en-GB" smtClean="0"/>
              <a:t>‹#›</a:t>
            </a:fld>
            <a:endParaRPr lang="en-GB"/>
          </a:p>
        </p:txBody>
      </p:sp>
    </p:spTree>
    <p:extLst>
      <p:ext uri="{BB962C8B-B14F-4D97-AF65-F5344CB8AC3E}">
        <p14:creationId xmlns:p14="http://schemas.microsoft.com/office/powerpoint/2010/main" val="547867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Risc</a:t>
            </a:r>
            <a:r>
              <a:rPr lang="en-GB" dirty="0"/>
              <a:t> – O </a:t>
            </a:r>
            <a:r>
              <a:rPr lang="en-GB" dirty="0" err="1"/>
              <a:t>situaţie</a:t>
            </a:r>
            <a:r>
              <a:rPr lang="en-GB" dirty="0"/>
              <a:t>, un </a:t>
            </a:r>
            <a:r>
              <a:rPr lang="en-GB" dirty="0" err="1"/>
              <a:t>eveniment</a:t>
            </a:r>
            <a:r>
              <a:rPr lang="en-GB" dirty="0"/>
              <a:t>, care nu a </a:t>
            </a:r>
            <a:r>
              <a:rPr lang="en-GB" dirty="0" err="1"/>
              <a:t>apărut</a:t>
            </a:r>
            <a:r>
              <a:rPr lang="en-GB" dirty="0"/>
              <a:t> </a:t>
            </a:r>
            <a:r>
              <a:rPr lang="en-GB" dirty="0" err="1"/>
              <a:t>încă</a:t>
            </a:r>
            <a:r>
              <a:rPr lang="en-GB" dirty="0"/>
              <a:t>, </a:t>
            </a:r>
            <a:r>
              <a:rPr lang="en-GB" dirty="0" err="1"/>
              <a:t>dar</a:t>
            </a:r>
            <a:r>
              <a:rPr lang="en-GB" dirty="0"/>
              <a:t> care </a:t>
            </a:r>
            <a:r>
              <a:rPr lang="en-GB" dirty="0" err="1"/>
              <a:t>poate</a:t>
            </a:r>
            <a:r>
              <a:rPr lang="en-GB" dirty="0"/>
              <a:t> </a:t>
            </a:r>
            <a:r>
              <a:rPr lang="en-GB" dirty="0" err="1"/>
              <a:t>să</a:t>
            </a:r>
            <a:r>
              <a:rPr lang="en-GB" dirty="0"/>
              <a:t> </a:t>
            </a:r>
            <a:r>
              <a:rPr lang="en-GB" dirty="0" err="1"/>
              <a:t>apară</a:t>
            </a:r>
            <a:r>
              <a:rPr lang="ro-RO" dirty="0"/>
              <a:t> </a:t>
            </a:r>
            <a:r>
              <a:rPr lang="en-GB" dirty="0" err="1"/>
              <a:t>în</a:t>
            </a:r>
            <a:r>
              <a:rPr lang="en-GB" dirty="0"/>
              <a:t> </a:t>
            </a:r>
            <a:r>
              <a:rPr lang="en-GB" dirty="0" err="1"/>
              <a:t>viitor</a:t>
            </a:r>
            <a:r>
              <a:rPr lang="en-GB" dirty="0"/>
              <a:t>, </a:t>
            </a:r>
            <a:r>
              <a:rPr lang="en-GB" dirty="0" err="1"/>
              <a:t>caz</a:t>
            </a:r>
            <a:r>
              <a:rPr lang="en-GB" dirty="0"/>
              <a:t> </a:t>
            </a:r>
            <a:r>
              <a:rPr lang="en-GB" dirty="0" err="1"/>
              <a:t>în</a:t>
            </a:r>
            <a:r>
              <a:rPr lang="en-GB" dirty="0"/>
              <a:t> care, </a:t>
            </a:r>
            <a:r>
              <a:rPr lang="en-GB" dirty="0" err="1"/>
              <a:t>obţinerea</a:t>
            </a:r>
            <a:r>
              <a:rPr lang="en-GB" dirty="0"/>
              <a:t> </a:t>
            </a:r>
            <a:r>
              <a:rPr lang="en-GB" dirty="0" err="1"/>
              <a:t>rezultatelor</a:t>
            </a:r>
            <a:r>
              <a:rPr lang="en-GB" dirty="0"/>
              <a:t>, </a:t>
            </a:r>
            <a:r>
              <a:rPr lang="en-GB" dirty="0" err="1"/>
              <a:t>în</a:t>
            </a:r>
            <a:r>
              <a:rPr lang="en-GB" dirty="0"/>
              <a:t> </a:t>
            </a:r>
            <a:r>
              <a:rPr lang="en-GB" dirty="0" err="1"/>
              <a:t>prealabil</a:t>
            </a:r>
            <a:r>
              <a:rPr lang="en-GB" dirty="0"/>
              <a:t> fixate, </a:t>
            </a:r>
            <a:r>
              <a:rPr lang="en-GB" dirty="0" err="1"/>
              <a:t>este</a:t>
            </a:r>
            <a:r>
              <a:rPr lang="ro-RO" dirty="0"/>
              <a:t> </a:t>
            </a:r>
            <a:r>
              <a:rPr lang="en-GB" dirty="0" err="1"/>
              <a:t>ameninţată</a:t>
            </a:r>
            <a:r>
              <a:rPr lang="en-GB" dirty="0"/>
              <a:t> </a:t>
            </a:r>
            <a:r>
              <a:rPr lang="en-GB" dirty="0" err="1"/>
              <a:t>sau</a:t>
            </a:r>
            <a:r>
              <a:rPr lang="en-GB" dirty="0"/>
              <a:t> </a:t>
            </a:r>
            <a:r>
              <a:rPr lang="en-GB" dirty="0" err="1"/>
              <a:t>potenţată</a:t>
            </a:r>
            <a:r>
              <a:rPr lang="en-GB" dirty="0"/>
              <a:t>. </a:t>
            </a:r>
            <a:endParaRPr lang="ro-RO" dirty="0"/>
          </a:p>
          <a:p>
            <a:r>
              <a:rPr lang="ro-RO" dirty="0"/>
              <a:t>T</a:t>
            </a:r>
            <a:r>
              <a:rPr lang="en-GB" dirty="0" err="1"/>
              <a:t>rebuie</a:t>
            </a:r>
            <a:r>
              <a:rPr lang="en-GB" dirty="0"/>
              <a:t> </a:t>
            </a:r>
            <a:r>
              <a:rPr lang="en-GB" dirty="0" err="1"/>
              <a:t>abordat</a:t>
            </a:r>
            <a:r>
              <a:rPr lang="en-GB" dirty="0"/>
              <a:t> ca </a:t>
            </a:r>
            <a:r>
              <a:rPr lang="en-GB" dirty="0" err="1"/>
              <a:t>fiind</a:t>
            </a:r>
            <a:r>
              <a:rPr lang="en-GB" dirty="0"/>
              <a:t> o </a:t>
            </a:r>
            <a:r>
              <a:rPr lang="en-GB" dirty="0" err="1"/>
              <a:t>combinaţie</a:t>
            </a:r>
            <a:r>
              <a:rPr lang="en-GB" dirty="0"/>
              <a:t> </a:t>
            </a:r>
            <a:r>
              <a:rPr lang="en-GB" dirty="0" err="1"/>
              <a:t>între</a:t>
            </a:r>
            <a:r>
              <a:rPr lang="en-GB" dirty="0"/>
              <a:t> </a:t>
            </a:r>
            <a:r>
              <a:rPr lang="en-GB" dirty="0" err="1"/>
              <a:t>probabilitate</a:t>
            </a:r>
            <a:r>
              <a:rPr lang="ro-RO" dirty="0"/>
              <a:t> </a:t>
            </a:r>
            <a:r>
              <a:rPr lang="en-GB" dirty="0" err="1"/>
              <a:t>şi</a:t>
            </a:r>
            <a:r>
              <a:rPr lang="en-GB" dirty="0"/>
              <a:t> impact</a:t>
            </a:r>
          </a:p>
          <a:p>
            <a:endParaRPr lang="en-GB" dirty="0"/>
          </a:p>
        </p:txBody>
      </p:sp>
      <p:sp>
        <p:nvSpPr>
          <p:cNvPr id="4" name="Slide Number Placeholder 3"/>
          <p:cNvSpPr>
            <a:spLocks noGrp="1"/>
          </p:cNvSpPr>
          <p:nvPr>
            <p:ph type="sldNum" sz="quarter" idx="5"/>
          </p:nvPr>
        </p:nvSpPr>
        <p:spPr/>
        <p:txBody>
          <a:bodyPr/>
          <a:lstStyle/>
          <a:p>
            <a:fld id="{9B4CB011-B6B1-4A0F-A99B-021E0BD4DE7F}" type="slidenum">
              <a:rPr lang="en-GB" smtClean="0"/>
              <a:t>2</a:t>
            </a:fld>
            <a:endParaRPr lang="en-GB"/>
          </a:p>
        </p:txBody>
      </p:sp>
    </p:spTree>
    <p:extLst>
      <p:ext uri="{BB962C8B-B14F-4D97-AF65-F5344CB8AC3E}">
        <p14:creationId xmlns:p14="http://schemas.microsoft.com/office/powerpoint/2010/main" val="4097189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 </a:t>
            </a:r>
            <a:r>
              <a:rPr lang="en-GB" dirty="0" err="1"/>
              <a:t>Instrumentul</a:t>
            </a:r>
            <a:r>
              <a:rPr lang="en-GB" dirty="0"/>
              <a:t> de </a:t>
            </a:r>
            <a:r>
              <a:rPr lang="en-GB" dirty="0" err="1"/>
              <a:t>analiză</a:t>
            </a:r>
            <a:r>
              <a:rPr lang="en-GB" dirty="0"/>
              <a:t> a </a:t>
            </a:r>
            <a:r>
              <a:rPr lang="en-GB" dirty="0" err="1"/>
              <a:t>decalajelor</a:t>
            </a:r>
            <a:r>
              <a:rPr lang="en-GB" dirty="0"/>
              <a:t> </a:t>
            </a:r>
            <a:r>
              <a:rPr lang="en-GB" dirty="0" err="1"/>
              <a:t>programului</a:t>
            </a:r>
            <a:r>
              <a:rPr lang="en-GB" dirty="0"/>
              <a:t> de </a:t>
            </a:r>
            <a:r>
              <a:rPr lang="en-GB" dirty="0" err="1"/>
              <a:t>securitate</a:t>
            </a:r>
            <a:r>
              <a:rPr lang="en-GB" dirty="0"/>
              <a:t> a </a:t>
            </a:r>
            <a:r>
              <a:rPr lang="en-GB" dirty="0" err="1"/>
              <a:t>informațiilor</a:t>
            </a:r>
            <a:r>
              <a:rPr lang="en-GB" dirty="0"/>
              <a:t> – Un instrument </a:t>
            </a:r>
            <a:r>
              <a:rPr lang="en-GB" dirty="0" err="1"/>
              <a:t>structurat</a:t>
            </a:r>
            <a:r>
              <a:rPr lang="en-GB" dirty="0"/>
              <a:t> </a:t>
            </a:r>
            <a:r>
              <a:rPr lang="en-GB" dirty="0" err="1"/>
              <a:t>pentru</a:t>
            </a:r>
            <a:r>
              <a:rPr lang="en-GB" dirty="0"/>
              <a:t> a </a:t>
            </a:r>
            <a:r>
              <a:rPr lang="en-GB" dirty="0" err="1"/>
              <a:t>înțelege</a:t>
            </a:r>
            <a:r>
              <a:rPr lang="en-GB" dirty="0"/>
              <a:t> </a:t>
            </a:r>
            <a:r>
              <a:rPr lang="en-GB" dirty="0" err="1"/>
              <a:t>în</a:t>
            </a:r>
            <a:r>
              <a:rPr lang="en-GB" dirty="0"/>
              <a:t> mod </a:t>
            </a:r>
            <a:r>
              <a:rPr lang="en-GB" dirty="0" err="1"/>
              <a:t>sistematic</a:t>
            </a:r>
            <a:r>
              <a:rPr lang="en-GB" dirty="0"/>
              <a:t> </a:t>
            </a:r>
            <a:r>
              <a:rPr lang="en-GB" dirty="0" err="1"/>
              <a:t>starea</a:t>
            </a:r>
            <a:r>
              <a:rPr lang="en-GB" dirty="0"/>
              <a:t> </a:t>
            </a:r>
            <a:r>
              <a:rPr lang="en-GB" dirty="0" err="1"/>
              <a:t>dvs</a:t>
            </a:r>
            <a:r>
              <a:rPr lang="en-GB" dirty="0"/>
              <a:t>. </a:t>
            </a:r>
            <a:r>
              <a:rPr lang="en-GB" dirty="0" err="1"/>
              <a:t>actuală</a:t>
            </a:r>
            <a:r>
              <a:rPr lang="en-GB" dirty="0"/>
              <a:t> de </a:t>
            </a:r>
            <a:r>
              <a:rPr lang="en-GB" dirty="0" err="1"/>
              <a:t>securitate.Planificarea</a:t>
            </a:r>
            <a:r>
              <a:rPr lang="en-GB" dirty="0"/>
              <a:t> </a:t>
            </a:r>
            <a:r>
              <a:rPr lang="en-GB" dirty="0" err="1"/>
              <a:t>eficientă</a:t>
            </a:r>
            <a:r>
              <a:rPr lang="en-GB" dirty="0"/>
              <a:t> a </a:t>
            </a:r>
            <a:r>
              <a:rPr lang="en-GB" dirty="0" err="1"/>
              <a:t>securității</a:t>
            </a:r>
            <a:r>
              <a:rPr lang="en-GB" dirty="0"/>
              <a:t> nu </a:t>
            </a:r>
            <a:r>
              <a:rPr lang="en-GB" dirty="0" err="1"/>
              <a:t>ar</a:t>
            </a:r>
            <a:r>
              <a:rPr lang="en-GB" dirty="0"/>
              <a:t> </a:t>
            </a:r>
            <a:r>
              <a:rPr lang="en-GB" dirty="0" err="1"/>
              <a:t>trebui</a:t>
            </a:r>
            <a:r>
              <a:rPr lang="en-GB" dirty="0"/>
              <a:t> </a:t>
            </a:r>
            <a:r>
              <a:rPr lang="en-GB" dirty="0" err="1"/>
              <a:t>să</a:t>
            </a:r>
            <a:r>
              <a:rPr lang="en-GB" dirty="0"/>
              <a:t> fie o </a:t>
            </a:r>
            <a:r>
              <a:rPr lang="en-GB" dirty="0" err="1"/>
              <a:t>singură</a:t>
            </a:r>
            <a:r>
              <a:rPr lang="en-GB" dirty="0"/>
              <a:t> </a:t>
            </a:r>
            <a:r>
              <a:rPr lang="en-GB" dirty="0" err="1"/>
              <a:t>dimensiune</a:t>
            </a:r>
            <a:r>
              <a:rPr lang="en-GB" dirty="0"/>
              <a:t> – </a:t>
            </a:r>
            <a:r>
              <a:rPr lang="en-GB" dirty="0" err="1"/>
              <a:t>trebuie</a:t>
            </a:r>
            <a:r>
              <a:rPr lang="en-GB" dirty="0"/>
              <a:t> </a:t>
            </a:r>
            <a:r>
              <a:rPr lang="en-GB" dirty="0" err="1"/>
              <a:t>să</a:t>
            </a:r>
            <a:r>
              <a:rPr lang="en-GB" dirty="0"/>
              <a:t> </a:t>
            </a:r>
            <a:r>
              <a:rPr lang="en-GB" dirty="0" err="1"/>
              <a:t>ia</a:t>
            </a:r>
            <a:r>
              <a:rPr lang="en-GB" dirty="0"/>
              <a:t> </a:t>
            </a:r>
            <a:r>
              <a:rPr lang="en-GB" dirty="0" err="1"/>
              <a:t>în</a:t>
            </a:r>
            <a:r>
              <a:rPr lang="en-GB" dirty="0"/>
              <a:t> </a:t>
            </a:r>
            <a:r>
              <a:rPr lang="en-GB" dirty="0" err="1"/>
              <a:t>considerare</a:t>
            </a:r>
            <a:r>
              <a:rPr lang="en-GB" dirty="0"/>
              <a:t> </a:t>
            </a:r>
            <a:r>
              <a:rPr lang="en-GB" dirty="0" err="1"/>
              <a:t>alinierea</a:t>
            </a:r>
            <a:r>
              <a:rPr lang="en-GB" dirty="0"/>
              <a:t> </a:t>
            </a:r>
            <a:r>
              <a:rPr lang="en-GB" dirty="0" err="1"/>
              <a:t>afacerii</a:t>
            </a:r>
            <a:r>
              <a:rPr lang="en-GB" dirty="0"/>
              <a:t>, </a:t>
            </a:r>
            <a:r>
              <a:rPr lang="en-GB" dirty="0" err="1"/>
              <a:t>beneficiul</a:t>
            </a:r>
            <a:r>
              <a:rPr lang="en-GB" dirty="0"/>
              <a:t> </a:t>
            </a:r>
            <a:r>
              <a:rPr lang="en-GB" dirty="0" err="1"/>
              <a:t>securității</a:t>
            </a:r>
            <a:r>
              <a:rPr lang="en-GB" dirty="0"/>
              <a:t> </a:t>
            </a:r>
            <a:r>
              <a:rPr lang="en-GB" dirty="0" err="1"/>
              <a:t>și</a:t>
            </a:r>
            <a:r>
              <a:rPr lang="en-GB" dirty="0"/>
              <a:t> </a:t>
            </a:r>
            <a:r>
              <a:rPr lang="en-GB" dirty="0" err="1"/>
              <a:t>costul</a:t>
            </a:r>
            <a:r>
              <a:rPr lang="en-GB" dirty="0"/>
              <a:t> </a:t>
            </a:r>
            <a:r>
              <a:rPr lang="en-GB" dirty="0" err="1"/>
              <a:t>resurselor</a:t>
            </a:r>
            <a:r>
              <a:rPr lang="en-GB" dirty="0"/>
              <a:t>. </a:t>
            </a:r>
            <a:r>
              <a:rPr lang="en-GB" dirty="0" err="1"/>
              <a:t>Pentru</a:t>
            </a:r>
            <a:r>
              <a:rPr lang="en-GB" dirty="0"/>
              <a:t> a </a:t>
            </a:r>
            <a:r>
              <a:rPr lang="en-GB" dirty="0" err="1"/>
              <a:t>permite</a:t>
            </a:r>
            <a:r>
              <a:rPr lang="en-GB" dirty="0"/>
              <a:t> un program de </a:t>
            </a:r>
            <a:r>
              <a:rPr lang="en-GB" dirty="0" err="1"/>
              <a:t>securitate</a:t>
            </a:r>
            <a:r>
              <a:rPr lang="en-GB" dirty="0"/>
              <a:t> </a:t>
            </a:r>
            <a:r>
              <a:rPr lang="en-GB" dirty="0" err="1"/>
              <a:t>eficient</a:t>
            </a:r>
            <a:r>
              <a:rPr lang="en-GB" dirty="0"/>
              <a:t>, </a:t>
            </a:r>
            <a:r>
              <a:rPr lang="en-GB" dirty="0" err="1"/>
              <a:t>toate</a:t>
            </a:r>
            <a:r>
              <a:rPr lang="en-GB" dirty="0"/>
              <a:t> </a:t>
            </a:r>
            <a:r>
              <a:rPr lang="en-GB" dirty="0" err="1"/>
              <a:t>domeniile</a:t>
            </a:r>
            <a:r>
              <a:rPr lang="en-GB" dirty="0"/>
              <a:t> de </a:t>
            </a:r>
            <a:r>
              <a:rPr lang="en-GB" dirty="0" err="1"/>
              <a:t>securitate</a:t>
            </a:r>
            <a:r>
              <a:rPr lang="en-GB" dirty="0"/>
              <a:t> </a:t>
            </a:r>
            <a:r>
              <a:rPr lang="en-GB" dirty="0" err="1"/>
              <a:t>trebuie</a:t>
            </a:r>
            <a:r>
              <a:rPr lang="en-GB" dirty="0"/>
              <a:t> evaluate </a:t>
            </a:r>
            <a:r>
              <a:rPr lang="en-GB" dirty="0" err="1"/>
              <a:t>îndeaproape</a:t>
            </a:r>
            <a:r>
              <a:rPr lang="en-GB" dirty="0"/>
              <a:t> </a:t>
            </a:r>
            <a:r>
              <a:rPr lang="en-GB" dirty="0" err="1"/>
              <a:t>pentru</a:t>
            </a:r>
            <a:r>
              <a:rPr lang="en-GB" dirty="0"/>
              <a:t> a </a:t>
            </a:r>
            <a:r>
              <a:rPr lang="en-GB" dirty="0" err="1"/>
              <a:t>determina</a:t>
            </a:r>
            <a:r>
              <a:rPr lang="en-GB" dirty="0"/>
              <a:t> </a:t>
            </a:r>
            <a:r>
              <a:rPr lang="en-GB" dirty="0" err="1"/>
              <a:t>unde</a:t>
            </a:r>
            <a:r>
              <a:rPr lang="en-GB" dirty="0"/>
              <a:t> se </a:t>
            </a:r>
            <a:r>
              <a:rPr lang="en-GB" dirty="0" err="1"/>
              <a:t>află</a:t>
            </a:r>
            <a:r>
              <a:rPr lang="en-GB" dirty="0"/>
              <a:t> </a:t>
            </a:r>
            <a:r>
              <a:rPr lang="en-GB" dirty="0" err="1"/>
              <a:t>organizația</a:t>
            </a:r>
            <a:r>
              <a:rPr lang="en-GB" dirty="0"/>
              <a:t> </a:t>
            </a:r>
            <a:r>
              <a:rPr lang="en-GB" dirty="0" err="1"/>
              <a:t>în</a:t>
            </a:r>
            <a:r>
              <a:rPr lang="en-GB" dirty="0"/>
              <a:t> </a:t>
            </a:r>
            <a:r>
              <a:rPr lang="en-GB" dirty="0" err="1"/>
              <a:t>prezent</a:t>
            </a:r>
            <a:r>
              <a:rPr lang="en-GB" dirty="0"/>
              <a:t> </a:t>
            </a:r>
            <a:r>
              <a:rPr lang="en-GB" dirty="0" err="1"/>
              <a:t>și</a:t>
            </a:r>
            <a:r>
              <a:rPr lang="en-GB" dirty="0"/>
              <a:t> </a:t>
            </a:r>
            <a:r>
              <a:rPr lang="en-GB" dirty="0" err="1"/>
              <a:t>unde</a:t>
            </a:r>
            <a:r>
              <a:rPr lang="en-GB" dirty="0"/>
              <a:t> </a:t>
            </a:r>
            <a:r>
              <a:rPr lang="en-GB" dirty="0" err="1"/>
              <a:t>trebuie</a:t>
            </a:r>
            <a:r>
              <a:rPr lang="en-GB" dirty="0"/>
              <a:t> </a:t>
            </a:r>
            <a:r>
              <a:rPr lang="en-GB" dirty="0" err="1"/>
              <a:t>să</a:t>
            </a:r>
            <a:r>
              <a:rPr lang="en-GB" dirty="0"/>
              <a:t> </a:t>
            </a:r>
            <a:r>
              <a:rPr lang="en-GB" dirty="0" err="1"/>
              <a:t>meargă</a:t>
            </a:r>
            <a:r>
              <a:rPr lang="en-GB" dirty="0"/>
              <a:t> </a:t>
            </a:r>
            <a:r>
              <a:rPr lang="en-GB" dirty="0" err="1"/>
              <a:t>în</a:t>
            </a:r>
            <a:r>
              <a:rPr lang="en-GB" dirty="0"/>
              <a:t> </a:t>
            </a:r>
            <a:r>
              <a:rPr lang="en-GB" dirty="0" err="1"/>
              <a:t>viitor</a:t>
            </a:r>
            <a:r>
              <a:rPr lang="en-GB" dirty="0"/>
              <a:t>.</a:t>
            </a:r>
          </a:p>
        </p:txBody>
      </p:sp>
      <p:sp>
        <p:nvSpPr>
          <p:cNvPr id="4" name="Slide Number Placeholder 3"/>
          <p:cNvSpPr>
            <a:spLocks noGrp="1"/>
          </p:cNvSpPr>
          <p:nvPr>
            <p:ph type="sldNum" sz="quarter" idx="5"/>
          </p:nvPr>
        </p:nvSpPr>
        <p:spPr/>
        <p:txBody>
          <a:bodyPr/>
          <a:lstStyle/>
          <a:p>
            <a:fld id="{9B4CB011-B6B1-4A0F-A99B-021E0BD4DE7F}" type="slidenum">
              <a:rPr lang="en-GB" smtClean="0"/>
              <a:t>14</a:t>
            </a:fld>
            <a:endParaRPr lang="en-GB"/>
          </a:p>
        </p:txBody>
      </p:sp>
    </p:spTree>
    <p:extLst>
      <p:ext uri="{BB962C8B-B14F-4D97-AF65-F5344CB8AC3E}">
        <p14:creationId xmlns:p14="http://schemas.microsoft.com/office/powerpoint/2010/main" val="119133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a:t>
            </a:r>
            <a:r>
              <a:rPr lang="en-GB" dirty="0" err="1"/>
              <a:t>Comunicare</a:t>
            </a:r>
            <a:r>
              <a:rPr lang="en-GB" dirty="0"/>
              <a:t> </a:t>
            </a:r>
            <a:r>
              <a:rPr lang="en-GB" dirty="0" err="1"/>
              <a:t>Strategie</a:t>
            </a:r>
            <a:r>
              <a:rPr lang="en-GB" dirty="0"/>
              <a:t> de </a:t>
            </a:r>
            <a:r>
              <a:rPr lang="en-GB" dirty="0" err="1"/>
              <a:t>securitate</a:t>
            </a:r>
            <a:r>
              <a:rPr lang="en-GB" dirty="0"/>
              <a:t> a </a:t>
            </a:r>
            <a:r>
              <a:rPr lang="en-GB" dirty="0" err="1"/>
              <a:t>organizației</a:t>
            </a:r>
            <a:r>
              <a:rPr lang="en-GB" dirty="0"/>
              <a:t> – Un document de </a:t>
            </a:r>
            <a:r>
              <a:rPr lang="en-GB" dirty="0" err="1"/>
              <a:t>prezentare</a:t>
            </a:r>
            <a:r>
              <a:rPr lang="en-GB" dirty="0"/>
              <a:t> de </a:t>
            </a:r>
            <a:r>
              <a:rPr lang="en-GB" dirty="0" err="1"/>
              <a:t>cea</a:t>
            </a:r>
            <a:r>
              <a:rPr lang="en-GB" dirty="0"/>
              <a:t> </a:t>
            </a:r>
            <a:r>
              <a:rPr lang="en-GB" dirty="0" err="1"/>
              <a:t>mai</a:t>
            </a:r>
            <a:r>
              <a:rPr lang="en-GB" dirty="0"/>
              <a:t> </a:t>
            </a:r>
            <a:r>
              <a:rPr lang="en-GB" dirty="0" err="1"/>
              <a:t>bună</a:t>
            </a:r>
            <a:r>
              <a:rPr lang="en-GB" dirty="0"/>
              <a:t> </a:t>
            </a:r>
            <a:r>
              <a:rPr lang="en-GB" dirty="0" err="1"/>
              <a:t>calitate</a:t>
            </a:r>
            <a:r>
              <a:rPr lang="en-GB" dirty="0"/>
              <a:t> </a:t>
            </a:r>
            <a:r>
              <a:rPr lang="en-GB" dirty="0" err="1"/>
              <a:t>pentru</a:t>
            </a:r>
            <a:r>
              <a:rPr lang="en-GB" dirty="0"/>
              <a:t> a </a:t>
            </a:r>
            <a:r>
              <a:rPr lang="en-GB" dirty="0" err="1"/>
              <a:t>construi</a:t>
            </a:r>
            <a:r>
              <a:rPr lang="en-GB" dirty="0"/>
              <a:t> un document strategic </a:t>
            </a:r>
            <a:r>
              <a:rPr lang="en-GB" dirty="0" err="1"/>
              <a:t>clar</a:t>
            </a:r>
            <a:r>
              <a:rPr lang="en-GB" dirty="0"/>
              <a:t>, </a:t>
            </a:r>
            <a:r>
              <a:rPr lang="en-GB" dirty="0" err="1"/>
              <a:t>concis</a:t>
            </a:r>
            <a:r>
              <a:rPr lang="en-GB" dirty="0"/>
              <a:t> </a:t>
            </a:r>
            <a:r>
              <a:rPr lang="en-GB" dirty="0" err="1"/>
              <a:t>și</a:t>
            </a:r>
            <a:r>
              <a:rPr lang="en-GB" dirty="0"/>
              <a:t> </a:t>
            </a:r>
            <a:r>
              <a:rPr lang="en-GB" dirty="0" err="1"/>
              <a:t>convingător.Utilizați</a:t>
            </a:r>
            <a:r>
              <a:rPr lang="en-GB" dirty="0"/>
              <a:t> </a:t>
            </a:r>
            <a:r>
              <a:rPr lang="en-GB" dirty="0" err="1"/>
              <a:t>acest</a:t>
            </a:r>
            <a:r>
              <a:rPr lang="en-GB" dirty="0"/>
              <a:t> </a:t>
            </a:r>
            <a:r>
              <a:rPr lang="en-GB" dirty="0" err="1"/>
              <a:t>șablon</a:t>
            </a:r>
            <a:r>
              <a:rPr lang="en-GB" dirty="0"/>
              <a:t> de </a:t>
            </a:r>
            <a:r>
              <a:rPr lang="en-GB" dirty="0" err="1"/>
              <a:t>comunicare</a:t>
            </a:r>
            <a:r>
              <a:rPr lang="en-GB" dirty="0"/>
              <a:t> </a:t>
            </a:r>
            <a:r>
              <a:rPr lang="en-GB" dirty="0" err="1"/>
              <a:t>pentru</a:t>
            </a:r>
            <a:r>
              <a:rPr lang="en-GB" dirty="0"/>
              <a:t> a </a:t>
            </a:r>
            <a:r>
              <a:rPr lang="en-GB" dirty="0" err="1"/>
              <a:t>prezenta</a:t>
            </a:r>
            <a:r>
              <a:rPr lang="en-GB" dirty="0"/>
              <a:t> </a:t>
            </a:r>
            <a:r>
              <a:rPr lang="en-GB" dirty="0" err="1"/>
              <a:t>părților</a:t>
            </a:r>
            <a:r>
              <a:rPr lang="en-GB" dirty="0"/>
              <a:t> </a:t>
            </a:r>
            <a:r>
              <a:rPr lang="en-GB" dirty="0" err="1"/>
              <a:t>interesate</a:t>
            </a:r>
            <a:r>
              <a:rPr lang="en-GB" dirty="0"/>
              <a:t> </a:t>
            </a:r>
            <a:r>
              <a:rPr lang="en-GB" dirty="0" err="1"/>
              <a:t>rezultatele</a:t>
            </a:r>
            <a:r>
              <a:rPr lang="en-GB" dirty="0"/>
              <a:t> </a:t>
            </a:r>
            <a:r>
              <a:rPr lang="en-GB" dirty="0" err="1"/>
              <a:t>strategiei</a:t>
            </a:r>
            <a:r>
              <a:rPr lang="en-GB" dirty="0"/>
              <a:t> de </a:t>
            </a:r>
            <a:r>
              <a:rPr lang="en-GB" dirty="0" err="1"/>
              <a:t>securitate</a:t>
            </a:r>
            <a:r>
              <a:rPr lang="en-GB" dirty="0"/>
              <a:t>, a </a:t>
            </a:r>
            <a:r>
              <a:rPr lang="en-GB" dirty="0" err="1"/>
              <a:t>demonstra</a:t>
            </a:r>
            <a:r>
              <a:rPr lang="en-GB" dirty="0"/>
              <a:t> </a:t>
            </a:r>
            <a:r>
              <a:rPr lang="en-GB" dirty="0" err="1"/>
              <a:t>progresul</a:t>
            </a:r>
            <a:r>
              <a:rPr lang="en-GB" dirty="0"/>
              <a:t> de la </a:t>
            </a:r>
            <a:r>
              <a:rPr lang="en-GB" dirty="0" err="1"/>
              <a:t>starea</a:t>
            </a:r>
            <a:r>
              <a:rPr lang="en-GB" dirty="0"/>
              <a:t> </a:t>
            </a:r>
            <a:r>
              <a:rPr lang="en-GB" dirty="0" err="1"/>
              <a:t>actuală</a:t>
            </a:r>
            <a:r>
              <a:rPr lang="en-GB" dirty="0"/>
              <a:t> la </a:t>
            </a:r>
            <a:r>
              <a:rPr lang="en-GB" dirty="0" err="1"/>
              <a:t>cea</a:t>
            </a:r>
            <a:r>
              <a:rPr lang="en-GB" dirty="0"/>
              <a:t> </a:t>
            </a:r>
            <a:r>
              <a:rPr lang="en-GB" dirty="0" err="1"/>
              <a:t>viitoare</a:t>
            </a:r>
            <a:r>
              <a:rPr lang="en-GB" dirty="0"/>
              <a:t> </a:t>
            </a:r>
            <a:r>
              <a:rPr lang="en-GB" dirty="0" err="1"/>
              <a:t>și</a:t>
            </a:r>
            <a:r>
              <a:rPr lang="en-GB" dirty="0"/>
              <a:t> </a:t>
            </a:r>
            <a:r>
              <a:rPr lang="en-GB" dirty="0" err="1"/>
              <a:t>pentru</a:t>
            </a:r>
            <a:r>
              <a:rPr lang="en-GB" dirty="0"/>
              <a:t> a </a:t>
            </a:r>
            <a:r>
              <a:rPr lang="en-GB" dirty="0" err="1"/>
              <a:t>stabili</a:t>
            </a:r>
            <a:r>
              <a:rPr lang="en-GB" dirty="0"/>
              <a:t> </a:t>
            </a:r>
            <a:r>
              <a:rPr lang="en-GB" dirty="0" err="1"/>
              <a:t>foaia</a:t>
            </a:r>
            <a:r>
              <a:rPr lang="en-GB" dirty="0"/>
              <a:t> de </a:t>
            </a:r>
            <a:r>
              <a:rPr lang="en-GB" dirty="0" err="1"/>
              <a:t>parcurs</a:t>
            </a:r>
            <a:r>
              <a:rPr lang="en-GB" dirty="0"/>
              <a:t> a </a:t>
            </a:r>
            <a:r>
              <a:rPr lang="en-GB" dirty="0" err="1"/>
              <a:t>inițiativelor</a:t>
            </a:r>
            <a:r>
              <a:rPr lang="en-GB" dirty="0"/>
              <a:t> de </a:t>
            </a:r>
            <a:r>
              <a:rPr lang="en-GB" dirty="0" err="1"/>
              <a:t>securitate</a:t>
            </a:r>
            <a:r>
              <a:rPr lang="en-GB" dirty="0"/>
              <a:t> care </a:t>
            </a:r>
            <a:r>
              <a:rPr lang="en-GB" dirty="0" err="1"/>
              <a:t>vor</a:t>
            </a:r>
            <a:r>
              <a:rPr lang="en-GB" dirty="0"/>
              <a:t> fi </a:t>
            </a:r>
            <a:r>
              <a:rPr lang="en-GB" dirty="0" err="1"/>
              <a:t>implementate</a:t>
            </a:r>
            <a:r>
              <a:rPr lang="en-GB" dirty="0"/>
              <a:t>. </a:t>
            </a:r>
            <a:r>
              <a:rPr lang="en-GB" dirty="0" err="1"/>
              <a:t>Acest</a:t>
            </a:r>
            <a:r>
              <a:rPr lang="en-GB" dirty="0"/>
              <a:t> </a:t>
            </a:r>
            <a:r>
              <a:rPr lang="en-GB" dirty="0" err="1"/>
              <a:t>pachet</a:t>
            </a:r>
            <a:r>
              <a:rPr lang="en-GB" dirty="0"/>
              <a:t> de </a:t>
            </a:r>
            <a:r>
              <a:rPr lang="en-GB" dirty="0" err="1"/>
              <a:t>comunicare</a:t>
            </a:r>
            <a:r>
              <a:rPr lang="en-GB" dirty="0"/>
              <a:t> </a:t>
            </a:r>
            <a:r>
              <a:rPr lang="en-GB" dirty="0" err="1"/>
              <a:t>pentru</a:t>
            </a:r>
            <a:r>
              <a:rPr lang="en-GB" dirty="0"/>
              <a:t> </a:t>
            </a:r>
            <a:r>
              <a:rPr lang="en-GB" dirty="0" err="1"/>
              <a:t>securitatea</a:t>
            </a:r>
            <a:r>
              <a:rPr lang="en-GB" dirty="0"/>
              <a:t> </a:t>
            </a:r>
            <a:r>
              <a:rPr lang="en-GB" dirty="0" err="1"/>
              <a:t>informațiilor</a:t>
            </a:r>
            <a:r>
              <a:rPr lang="en-GB" dirty="0"/>
              <a:t> </a:t>
            </a:r>
            <a:r>
              <a:rPr lang="en-GB" dirty="0" err="1"/>
              <a:t>vă</a:t>
            </a:r>
            <a:r>
              <a:rPr lang="en-GB" dirty="0"/>
              <a:t> </a:t>
            </a:r>
            <a:r>
              <a:rPr lang="en-GB" dirty="0" err="1"/>
              <a:t>va</a:t>
            </a:r>
            <a:r>
              <a:rPr lang="en-GB" dirty="0"/>
              <a:t> </a:t>
            </a:r>
            <a:r>
              <a:rPr lang="en-GB" dirty="0" err="1"/>
              <a:t>ajuta</a:t>
            </a:r>
            <a:r>
              <a:rPr lang="en-GB" dirty="0"/>
              <a:t> </a:t>
            </a:r>
            <a:r>
              <a:rPr lang="en-GB" dirty="0" err="1"/>
              <a:t>să</a:t>
            </a:r>
            <a:r>
              <a:rPr lang="en-GB" dirty="0"/>
              <a:t> </a:t>
            </a:r>
            <a:r>
              <a:rPr lang="en-GB" dirty="0" err="1"/>
              <a:t>vă</a:t>
            </a:r>
            <a:r>
              <a:rPr lang="en-GB" dirty="0"/>
              <a:t> </a:t>
            </a:r>
            <a:r>
              <a:rPr lang="en-GB" dirty="0" err="1"/>
              <a:t>asigurați</a:t>
            </a:r>
            <a:r>
              <a:rPr lang="en-GB" dirty="0"/>
              <a:t> </a:t>
            </a:r>
            <a:r>
              <a:rPr lang="en-GB" dirty="0" err="1"/>
              <a:t>că</a:t>
            </a:r>
            <a:r>
              <a:rPr lang="en-GB" dirty="0"/>
              <a:t> </a:t>
            </a:r>
            <a:r>
              <a:rPr lang="en-GB" dirty="0" err="1"/>
              <a:t>comunicați</a:t>
            </a:r>
            <a:r>
              <a:rPr lang="en-GB" dirty="0"/>
              <a:t> </a:t>
            </a:r>
            <a:r>
              <a:rPr lang="en-GB" dirty="0" err="1"/>
              <a:t>eficient</a:t>
            </a:r>
            <a:r>
              <a:rPr lang="en-GB" dirty="0"/>
              <a:t> </a:t>
            </a:r>
            <a:r>
              <a:rPr lang="en-GB" dirty="0" err="1"/>
              <a:t>pentru</a:t>
            </a:r>
            <a:r>
              <a:rPr lang="en-GB" dirty="0"/>
              <a:t> </a:t>
            </a:r>
            <a:r>
              <a:rPr lang="en-GB" dirty="0" err="1"/>
              <a:t>cauza</a:t>
            </a:r>
            <a:r>
              <a:rPr lang="en-GB" dirty="0"/>
              <a:t> </a:t>
            </a:r>
            <a:r>
              <a:rPr lang="en-GB" dirty="0" err="1"/>
              <a:t>dvs</a:t>
            </a:r>
            <a:r>
              <a:rPr lang="en-GB" dirty="0"/>
              <a:t>.</a:t>
            </a:r>
          </a:p>
        </p:txBody>
      </p:sp>
      <p:sp>
        <p:nvSpPr>
          <p:cNvPr id="4" name="Slide Number Placeholder 3"/>
          <p:cNvSpPr>
            <a:spLocks noGrp="1"/>
          </p:cNvSpPr>
          <p:nvPr>
            <p:ph type="sldNum" sz="quarter" idx="5"/>
          </p:nvPr>
        </p:nvSpPr>
        <p:spPr/>
        <p:txBody>
          <a:bodyPr/>
          <a:lstStyle/>
          <a:p>
            <a:fld id="{9B4CB011-B6B1-4A0F-A99B-021E0BD4DE7F}" type="slidenum">
              <a:rPr lang="en-GB" smtClean="0"/>
              <a:t>15</a:t>
            </a:fld>
            <a:endParaRPr lang="en-GB"/>
          </a:p>
        </p:txBody>
      </p:sp>
    </p:spTree>
    <p:extLst>
      <p:ext uri="{BB962C8B-B14F-4D97-AF65-F5344CB8AC3E}">
        <p14:creationId xmlns:p14="http://schemas.microsoft.com/office/powerpoint/2010/main" val="3466393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6. Carta de </a:t>
            </a:r>
            <a:r>
              <a:rPr lang="en-GB" dirty="0" err="1"/>
              <a:t>securitate</a:t>
            </a:r>
            <a:r>
              <a:rPr lang="en-GB" dirty="0"/>
              <a:t> a </a:t>
            </a:r>
            <a:r>
              <a:rPr lang="en-GB" dirty="0" err="1"/>
              <a:t>organizației</a:t>
            </a:r>
            <a:r>
              <a:rPr lang="en-GB" dirty="0"/>
              <a:t> – Un document </a:t>
            </a:r>
            <a:r>
              <a:rPr lang="en-GB" dirty="0" err="1"/>
              <a:t>esențial</a:t>
            </a:r>
            <a:r>
              <a:rPr lang="en-GB" dirty="0"/>
              <a:t> </a:t>
            </a:r>
            <a:r>
              <a:rPr lang="en-GB" dirty="0" err="1"/>
              <a:t>pentru</a:t>
            </a:r>
            <a:r>
              <a:rPr lang="en-GB" dirty="0"/>
              <a:t> </a:t>
            </a:r>
            <a:r>
              <a:rPr lang="en-GB" dirty="0" err="1"/>
              <a:t>definirea</a:t>
            </a:r>
            <a:r>
              <a:rPr lang="en-GB" dirty="0"/>
              <a:t> </a:t>
            </a:r>
            <a:r>
              <a:rPr lang="en-GB" dirty="0" err="1"/>
              <a:t>domeniului</a:t>
            </a:r>
            <a:r>
              <a:rPr lang="en-GB" dirty="0"/>
              <a:t> </a:t>
            </a:r>
            <a:r>
              <a:rPr lang="en-GB" dirty="0" err="1"/>
              <a:t>și</a:t>
            </a:r>
            <a:r>
              <a:rPr lang="en-GB" dirty="0"/>
              <a:t> </a:t>
            </a:r>
            <a:r>
              <a:rPr lang="en-GB" dirty="0" err="1"/>
              <a:t>scopului</a:t>
            </a:r>
            <a:r>
              <a:rPr lang="en-GB" dirty="0"/>
              <a:t> </a:t>
            </a:r>
            <a:r>
              <a:rPr lang="en-GB" dirty="0" err="1"/>
              <a:t>unui</a:t>
            </a:r>
            <a:r>
              <a:rPr lang="en-GB" dirty="0"/>
              <a:t> </a:t>
            </a:r>
            <a:r>
              <a:rPr lang="en-GB" dirty="0" err="1"/>
              <a:t>proiect</a:t>
            </a:r>
            <a:r>
              <a:rPr lang="en-GB" dirty="0"/>
              <a:t> </a:t>
            </a:r>
            <a:r>
              <a:rPr lang="en-GB" dirty="0" err="1"/>
              <a:t>sau</a:t>
            </a:r>
            <a:r>
              <a:rPr lang="en-GB" dirty="0"/>
              <a:t> program de </a:t>
            </a:r>
            <a:r>
              <a:rPr lang="en-GB" dirty="0" err="1"/>
              <a:t>securitate.O</a:t>
            </a:r>
            <a:r>
              <a:rPr lang="en-GB" dirty="0"/>
              <a:t> carte </a:t>
            </a:r>
            <a:r>
              <a:rPr lang="en-GB" dirty="0" err="1"/>
              <a:t>este</a:t>
            </a:r>
            <a:r>
              <a:rPr lang="en-GB" dirty="0"/>
              <a:t> un document </a:t>
            </a:r>
            <a:r>
              <a:rPr lang="en-GB" dirty="0" err="1"/>
              <a:t>esențial</a:t>
            </a:r>
            <a:r>
              <a:rPr lang="en-GB" dirty="0"/>
              <a:t> </a:t>
            </a:r>
            <a:r>
              <a:rPr lang="en-GB" dirty="0" err="1"/>
              <a:t>pentru</a:t>
            </a:r>
            <a:r>
              <a:rPr lang="en-GB" dirty="0"/>
              <a:t> </a:t>
            </a:r>
            <a:r>
              <a:rPr lang="en-GB" dirty="0" err="1"/>
              <a:t>definirea</a:t>
            </a:r>
            <a:r>
              <a:rPr lang="en-GB" dirty="0"/>
              <a:t> </a:t>
            </a:r>
            <a:r>
              <a:rPr lang="en-GB" dirty="0" err="1"/>
              <a:t>domeniului</a:t>
            </a:r>
            <a:r>
              <a:rPr lang="en-GB" dirty="0"/>
              <a:t> </a:t>
            </a:r>
            <a:r>
              <a:rPr lang="en-GB" dirty="0" err="1"/>
              <a:t>și</a:t>
            </a:r>
            <a:r>
              <a:rPr lang="en-GB" dirty="0"/>
              <a:t> </a:t>
            </a:r>
            <a:r>
              <a:rPr lang="en-GB" dirty="0" err="1"/>
              <a:t>scopului</a:t>
            </a:r>
            <a:r>
              <a:rPr lang="en-GB" dirty="0"/>
              <a:t> </a:t>
            </a:r>
            <a:r>
              <a:rPr lang="en-GB" dirty="0" err="1"/>
              <a:t>securității</a:t>
            </a:r>
            <a:r>
              <a:rPr lang="en-GB" dirty="0"/>
              <a:t>. </a:t>
            </a:r>
            <a:r>
              <a:rPr lang="en-GB" dirty="0" err="1"/>
              <a:t>Fără</a:t>
            </a:r>
            <a:r>
              <a:rPr lang="en-GB" dirty="0"/>
              <a:t> o carte care </a:t>
            </a:r>
            <a:r>
              <a:rPr lang="en-GB" dirty="0" err="1"/>
              <a:t>să</a:t>
            </a:r>
            <a:r>
              <a:rPr lang="en-GB" dirty="0"/>
              <a:t> </a:t>
            </a:r>
            <a:r>
              <a:rPr lang="en-GB" dirty="0" err="1"/>
              <a:t>controleze</a:t>
            </a:r>
            <a:r>
              <a:rPr lang="en-GB" dirty="0"/>
              <a:t> </a:t>
            </a:r>
            <a:r>
              <a:rPr lang="en-GB" dirty="0" err="1"/>
              <a:t>și</a:t>
            </a:r>
            <a:r>
              <a:rPr lang="en-GB" dirty="0"/>
              <a:t> </a:t>
            </a:r>
            <a:r>
              <a:rPr lang="en-GB" dirty="0" err="1"/>
              <a:t>să</a:t>
            </a:r>
            <a:r>
              <a:rPr lang="en-GB" dirty="0"/>
              <a:t> </a:t>
            </a:r>
            <a:r>
              <a:rPr lang="en-GB" dirty="0" err="1"/>
              <a:t>stabilească</a:t>
            </a:r>
            <a:r>
              <a:rPr lang="en-GB" dirty="0"/>
              <a:t> </a:t>
            </a:r>
            <a:r>
              <a:rPr lang="en-GB" dirty="0" err="1"/>
              <a:t>obiective</a:t>
            </a:r>
            <a:r>
              <a:rPr lang="en-GB" dirty="0"/>
              <a:t> </a:t>
            </a:r>
            <a:r>
              <a:rPr lang="en-GB" dirty="0" err="1"/>
              <a:t>clare</a:t>
            </a:r>
            <a:r>
              <a:rPr lang="en-GB" dirty="0"/>
              <a:t> </a:t>
            </a:r>
            <a:r>
              <a:rPr lang="en-GB" dirty="0" err="1"/>
              <a:t>pentru</a:t>
            </a:r>
            <a:r>
              <a:rPr lang="en-GB" dirty="0"/>
              <a:t> </a:t>
            </a:r>
            <a:r>
              <a:rPr lang="en-GB" dirty="0" err="1"/>
              <a:t>acest</a:t>
            </a:r>
            <a:r>
              <a:rPr lang="en-GB" dirty="0"/>
              <a:t> </a:t>
            </a:r>
            <a:r>
              <a:rPr lang="en-GB" dirty="0" err="1"/>
              <a:t>comitet</a:t>
            </a:r>
            <a:r>
              <a:rPr lang="en-GB" dirty="0"/>
              <a:t>, </a:t>
            </a:r>
            <a:r>
              <a:rPr lang="en-GB" dirty="0" err="1"/>
              <a:t>responsabilitatea</a:t>
            </a:r>
            <a:r>
              <a:rPr lang="en-GB" dirty="0"/>
              <a:t> </a:t>
            </a:r>
            <a:r>
              <a:rPr lang="en-GB" dirty="0" err="1"/>
              <a:t>inițiativelor</a:t>
            </a:r>
            <a:r>
              <a:rPr lang="en-GB" dirty="0"/>
              <a:t> de </a:t>
            </a:r>
            <a:r>
              <a:rPr lang="en-GB" dirty="0" err="1"/>
              <a:t>guvernare</a:t>
            </a:r>
            <a:r>
              <a:rPr lang="en-GB" dirty="0"/>
              <a:t> a </a:t>
            </a:r>
            <a:r>
              <a:rPr lang="en-GB" dirty="0" err="1"/>
              <a:t>securității</a:t>
            </a:r>
            <a:r>
              <a:rPr lang="en-GB" dirty="0"/>
              <a:t> </a:t>
            </a:r>
            <a:r>
              <a:rPr lang="en-GB" dirty="0" err="1"/>
              <a:t>va</a:t>
            </a:r>
            <a:r>
              <a:rPr lang="en-GB" dirty="0"/>
              <a:t> fi </a:t>
            </a:r>
            <a:r>
              <a:rPr lang="en-GB" dirty="0" err="1"/>
              <a:t>probabil</a:t>
            </a:r>
            <a:r>
              <a:rPr lang="en-GB" dirty="0"/>
              <a:t> </a:t>
            </a:r>
            <a:r>
              <a:rPr lang="en-GB" dirty="0" err="1"/>
              <a:t>nedefinită</a:t>
            </a:r>
            <a:r>
              <a:rPr lang="en-GB" dirty="0"/>
              <a:t> </a:t>
            </a:r>
            <a:r>
              <a:rPr lang="en-GB" dirty="0" err="1"/>
              <a:t>în</a:t>
            </a:r>
            <a:r>
              <a:rPr lang="en-GB" dirty="0"/>
              <a:t> </a:t>
            </a:r>
            <a:r>
              <a:rPr lang="en-GB" dirty="0" err="1"/>
              <a:t>cadrul</a:t>
            </a:r>
            <a:r>
              <a:rPr lang="en-GB" dirty="0"/>
              <a:t> </a:t>
            </a:r>
            <a:r>
              <a:rPr lang="en-GB" dirty="0" err="1"/>
              <a:t>întreprinderii</a:t>
            </a:r>
            <a:r>
              <a:rPr lang="en-GB" dirty="0"/>
              <a:t>, </a:t>
            </a:r>
            <a:r>
              <a:rPr lang="en-GB" dirty="0" err="1"/>
              <a:t>împiedicând</a:t>
            </a:r>
            <a:r>
              <a:rPr lang="en-GB" dirty="0"/>
              <a:t> </a:t>
            </a:r>
            <a:r>
              <a:rPr lang="en-GB" dirty="0" err="1"/>
              <a:t>programul</a:t>
            </a:r>
            <a:r>
              <a:rPr lang="en-GB" dirty="0"/>
              <a:t> de </a:t>
            </a:r>
            <a:r>
              <a:rPr lang="en-GB" dirty="0" err="1"/>
              <a:t>guvernanță</a:t>
            </a:r>
            <a:r>
              <a:rPr lang="en-GB" dirty="0"/>
              <a:t> a </a:t>
            </a:r>
            <a:r>
              <a:rPr lang="en-GB" dirty="0" err="1"/>
              <a:t>securității</a:t>
            </a:r>
            <a:r>
              <a:rPr lang="en-GB" dirty="0"/>
              <a:t> </a:t>
            </a:r>
            <a:r>
              <a:rPr lang="en-GB" dirty="0" err="1"/>
              <a:t>să</a:t>
            </a:r>
            <a:r>
              <a:rPr lang="en-GB" dirty="0"/>
              <a:t> </a:t>
            </a:r>
            <a:r>
              <a:rPr lang="en-GB" dirty="0" err="1"/>
              <a:t>funcționeze</a:t>
            </a:r>
            <a:r>
              <a:rPr lang="en-GB" dirty="0"/>
              <a:t> </a:t>
            </a:r>
            <a:r>
              <a:rPr lang="en-GB" dirty="0" err="1"/>
              <a:t>eficient</a:t>
            </a:r>
            <a:r>
              <a:rPr lang="en-GB" dirty="0"/>
              <a:t>. </a:t>
            </a:r>
            <a:r>
              <a:rPr lang="en-GB" dirty="0" err="1"/>
              <a:t>Acest</a:t>
            </a:r>
            <a:r>
              <a:rPr lang="en-GB" dirty="0"/>
              <a:t> </a:t>
            </a:r>
            <a:r>
              <a:rPr lang="en-GB" dirty="0" err="1"/>
              <a:t>șablon</a:t>
            </a:r>
            <a:r>
              <a:rPr lang="en-GB" dirty="0"/>
              <a:t> </a:t>
            </a:r>
            <a:r>
              <a:rPr lang="en-GB" dirty="0" err="1"/>
              <a:t>poate</a:t>
            </a:r>
            <a:r>
              <a:rPr lang="en-GB" dirty="0"/>
              <a:t> </a:t>
            </a:r>
            <a:r>
              <a:rPr lang="en-GB" dirty="0" err="1"/>
              <a:t>acționa</a:t>
            </a:r>
            <a:r>
              <a:rPr lang="en-GB" dirty="0"/>
              <a:t> ca </a:t>
            </a:r>
            <a:r>
              <a:rPr lang="en-GB" dirty="0" err="1"/>
              <a:t>fundație</a:t>
            </a:r>
            <a:r>
              <a:rPr lang="en-GB" dirty="0"/>
              <a:t> </a:t>
            </a:r>
            <a:r>
              <a:rPr lang="en-GB" dirty="0" err="1"/>
              <a:t>pentru</a:t>
            </a:r>
            <a:r>
              <a:rPr lang="en-GB" dirty="0"/>
              <a:t> o carte de </a:t>
            </a:r>
            <a:r>
              <a:rPr lang="en-GB" dirty="0" err="1"/>
              <a:t>securitate</a:t>
            </a:r>
            <a:r>
              <a:rPr lang="en-GB" dirty="0"/>
              <a:t> </a:t>
            </a:r>
            <a:r>
              <a:rPr lang="en-GB" dirty="0" err="1"/>
              <a:t>pentru</a:t>
            </a:r>
            <a:r>
              <a:rPr lang="en-GB" dirty="0"/>
              <a:t> a </a:t>
            </a:r>
            <a:r>
              <a:rPr lang="en-GB" dirty="0" err="1"/>
              <a:t>oferi</a:t>
            </a:r>
            <a:r>
              <a:rPr lang="en-GB" dirty="0"/>
              <a:t> </a:t>
            </a:r>
            <a:r>
              <a:rPr lang="en-GB" dirty="0" err="1"/>
              <a:t>îndrumări</a:t>
            </a:r>
            <a:r>
              <a:rPr lang="en-GB" dirty="0"/>
              <a:t> </a:t>
            </a:r>
            <a:r>
              <a:rPr lang="en-GB" dirty="0" err="1"/>
              <a:t>pentru</a:t>
            </a:r>
            <a:r>
              <a:rPr lang="en-GB" dirty="0"/>
              <a:t> </a:t>
            </a:r>
            <a:r>
              <a:rPr lang="en-GB" dirty="0" err="1"/>
              <a:t>guvernarea</a:t>
            </a:r>
            <a:r>
              <a:rPr lang="en-GB" dirty="0"/>
              <a:t> </a:t>
            </a:r>
            <a:r>
              <a:rPr lang="en-GB" dirty="0" err="1"/>
              <a:t>securității</a:t>
            </a:r>
            <a:r>
              <a:rPr lang="en-GB" dirty="0"/>
              <a:t> </a:t>
            </a:r>
            <a:r>
              <a:rPr lang="en-GB" dirty="0" err="1"/>
              <a:t>informațiilor</a:t>
            </a:r>
            <a:r>
              <a:rPr lang="en-GB" dirty="0"/>
              <a:t>.</a:t>
            </a:r>
          </a:p>
        </p:txBody>
      </p:sp>
      <p:sp>
        <p:nvSpPr>
          <p:cNvPr id="4" name="Slide Number Placeholder 3"/>
          <p:cNvSpPr>
            <a:spLocks noGrp="1"/>
          </p:cNvSpPr>
          <p:nvPr>
            <p:ph type="sldNum" sz="quarter" idx="5"/>
          </p:nvPr>
        </p:nvSpPr>
        <p:spPr/>
        <p:txBody>
          <a:bodyPr/>
          <a:lstStyle/>
          <a:p>
            <a:fld id="{9B4CB011-B6B1-4A0F-A99B-021E0BD4DE7F}" type="slidenum">
              <a:rPr lang="en-GB" smtClean="0"/>
              <a:t>16</a:t>
            </a:fld>
            <a:endParaRPr lang="en-GB"/>
          </a:p>
        </p:txBody>
      </p:sp>
    </p:spTree>
    <p:extLst>
      <p:ext uri="{BB962C8B-B14F-4D97-AF65-F5344CB8AC3E}">
        <p14:creationId xmlns:p14="http://schemas.microsoft.com/office/powerpoint/2010/main" val="3541955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Primul mod de a descrie riscul este: </a:t>
            </a:r>
          </a:p>
          <a:p>
            <a:r>
              <a:rPr lang="ro-RO" dirty="0"/>
              <a:t>Vulnerabilitate x Amenințare = Risc </a:t>
            </a:r>
          </a:p>
          <a:p>
            <a:endParaRPr lang="ro-RO" dirty="0"/>
          </a:p>
          <a:p>
            <a:r>
              <a:rPr lang="ro-RO" dirty="0"/>
              <a:t>Un alt mod de a descrie riscul este: </a:t>
            </a:r>
          </a:p>
          <a:p>
            <a:r>
              <a:rPr lang="ro-RO" dirty="0"/>
              <a:t>a fost consecința (impactul) X probabilitatea (probabilitatea) Impact X Probabilitate = RISC</a:t>
            </a:r>
            <a:endParaRPr lang="en-GB" dirty="0"/>
          </a:p>
          <a:p>
            <a:endParaRPr lang="en-GB" dirty="0"/>
          </a:p>
        </p:txBody>
      </p:sp>
      <p:sp>
        <p:nvSpPr>
          <p:cNvPr id="4" name="Slide Number Placeholder 3"/>
          <p:cNvSpPr>
            <a:spLocks noGrp="1"/>
          </p:cNvSpPr>
          <p:nvPr>
            <p:ph type="sldNum" sz="quarter" idx="5"/>
          </p:nvPr>
        </p:nvSpPr>
        <p:spPr/>
        <p:txBody>
          <a:bodyPr/>
          <a:lstStyle/>
          <a:p>
            <a:fld id="{9B4CB011-B6B1-4A0F-A99B-021E0BD4DE7F}" type="slidenum">
              <a:rPr lang="en-GB" smtClean="0"/>
              <a:t>3</a:t>
            </a:fld>
            <a:endParaRPr lang="en-GB"/>
          </a:p>
        </p:txBody>
      </p:sp>
    </p:spTree>
    <p:extLst>
      <p:ext uri="{BB962C8B-B14F-4D97-AF65-F5344CB8AC3E}">
        <p14:creationId xmlns:p14="http://schemas.microsoft.com/office/powerpoint/2010/main" val="367830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Managementul</a:t>
            </a:r>
            <a:r>
              <a:rPr lang="en-GB" dirty="0"/>
              <a:t> </a:t>
            </a:r>
            <a:r>
              <a:rPr lang="en-GB" dirty="0" err="1"/>
              <a:t>riscului</a:t>
            </a:r>
            <a:r>
              <a:rPr lang="en-GB" dirty="0"/>
              <a:t> </a:t>
            </a:r>
            <a:r>
              <a:rPr lang="en-GB" dirty="0" err="1"/>
              <a:t>este</a:t>
            </a:r>
            <a:r>
              <a:rPr lang="en-GB" dirty="0"/>
              <a:t> </a:t>
            </a:r>
            <a:r>
              <a:rPr lang="en-GB" dirty="0" err="1"/>
              <a:t>procesul</a:t>
            </a:r>
            <a:r>
              <a:rPr lang="en-GB" dirty="0"/>
              <a:t> de </a:t>
            </a:r>
            <a:r>
              <a:rPr lang="en-GB" dirty="0" err="1"/>
              <a:t>identificare</a:t>
            </a:r>
            <a:r>
              <a:rPr lang="en-GB" dirty="0"/>
              <a:t>, </a:t>
            </a:r>
            <a:r>
              <a:rPr lang="en-GB" dirty="0" err="1"/>
              <a:t>evaluare</a:t>
            </a:r>
            <a:r>
              <a:rPr lang="en-GB" dirty="0"/>
              <a:t> </a:t>
            </a:r>
            <a:r>
              <a:rPr lang="en-GB" dirty="0" err="1"/>
              <a:t>și</a:t>
            </a:r>
            <a:r>
              <a:rPr lang="en-GB" dirty="0"/>
              <a:t> control al </a:t>
            </a:r>
            <a:r>
              <a:rPr lang="en-GB" dirty="0" err="1"/>
              <a:t>riscurilor</a:t>
            </a:r>
            <a:r>
              <a:rPr lang="en-GB" dirty="0"/>
              <a:t> de </a:t>
            </a:r>
            <a:r>
              <a:rPr lang="en-GB" dirty="0" err="1"/>
              <a:t>securitate</a:t>
            </a:r>
            <a:r>
              <a:rPr lang="en-GB" dirty="0"/>
              <a:t> </a:t>
            </a:r>
            <a:r>
              <a:rPr lang="en-GB" dirty="0" err="1"/>
              <a:t>pentru</a:t>
            </a:r>
            <a:r>
              <a:rPr lang="en-GB" dirty="0"/>
              <a:t> o </a:t>
            </a:r>
            <a:r>
              <a:rPr lang="en-GB" dirty="0" err="1"/>
              <a:t>organizație</a:t>
            </a:r>
            <a:r>
              <a:rPr lang="en-GB" dirty="0"/>
              <a:t>.</a:t>
            </a:r>
            <a:endParaRPr lang="ro-RO" dirty="0"/>
          </a:p>
          <a:p>
            <a:endParaRPr lang="ro-RO" dirty="0"/>
          </a:p>
          <a:p>
            <a:r>
              <a:rPr lang="en-GB" dirty="0" err="1"/>
              <a:t>Aceste</a:t>
            </a:r>
            <a:r>
              <a:rPr lang="en-GB" dirty="0"/>
              <a:t> </a:t>
            </a:r>
            <a:r>
              <a:rPr lang="en-GB" dirty="0" err="1"/>
              <a:t>riscuri</a:t>
            </a:r>
            <a:r>
              <a:rPr lang="en-GB" dirty="0"/>
              <a:t> </a:t>
            </a:r>
            <a:r>
              <a:rPr lang="en-GB" dirty="0" err="1"/>
              <a:t>ar</a:t>
            </a:r>
            <a:r>
              <a:rPr lang="en-GB" dirty="0"/>
              <a:t> </a:t>
            </a:r>
            <a:r>
              <a:rPr lang="en-GB" dirty="0" err="1"/>
              <a:t>putea</a:t>
            </a:r>
            <a:r>
              <a:rPr lang="en-GB" dirty="0"/>
              <a:t> </a:t>
            </a:r>
            <a:r>
              <a:rPr lang="en-GB" dirty="0" err="1"/>
              <a:t>proveni</a:t>
            </a:r>
            <a:r>
              <a:rPr lang="en-GB" dirty="0"/>
              <a:t> </a:t>
            </a:r>
            <a:r>
              <a:rPr lang="en-GB" dirty="0" err="1"/>
              <a:t>dintr</a:t>
            </a:r>
            <a:r>
              <a:rPr lang="en-GB" dirty="0"/>
              <a:t>-o mare </a:t>
            </a:r>
            <a:r>
              <a:rPr lang="en-GB" dirty="0" err="1"/>
              <a:t>varietate</a:t>
            </a:r>
            <a:r>
              <a:rPr lang="en-GB" dirty="0"/>
              <a:t> de </a:t>
            </a:r>
            <a:r>
              <a:rPr lang="en-GB" dirty="0" err="1"/>
              <a:t>surse</a:t>
            </a:r>
            <a:r>
              <a:rPr lang="en-GB" dirty="0"/>
              <a:t>, </a:t>
            </a:r>
            <a:r>
              <a:rPr lang="en-GB" dirty="0" err="1"/>
              <a:t>inclusiv</a:t>
            </a:r>
            <a:r>
              <a:rPr lang="en-GB" dirty="0"/>
              <a:t> </a:t>
            </a:r>
            <a:r>
              <a:rPr lang="en-GB" dirty="0" err="1"/>
              <a:t>incertitudine</a:t>
            </a:r>
            <a:r>
              <a:rPr lang="en-GB" dirty="0"/>
              <a:t> </a:t>
            </a:r>
            <a:r>
              <a:rPr lang="en-GB" dirty="0" err="1"/>
              <a:t>financiară</a:t>
            </a:r>
            <a:r>
              <a:rPr lang="en-GB" dirty="0"/>
              <a:t>, </a:t>
            </a:r>
            <a:r>
              <a:rPr lang="en-GB" dirty="0" err="1"/>
              <a:t>răspunderi</a:t>
            </a:r>
            <a:r>
              <a:rPr lang="en-GB" dirty="0"/>
              <a:t> </a:t>
            </a:r>
            <a:r>
              <a:rPr lang="en-GB" dirty="0" err="1"/>
              <a:t>legale</a:t>
            </a:r>
            <a:r>
              <a:rPr lang="en-GB" dirty="0"/>
              <a:t>, </a:t>
            </a:r>
            <a:r>
              <a:rPr lang="en-GB" dirty="0" err="1"/>
              <a:t>erori</a:t>
            </a:r>
            <a:r>
              <a:rPr lang="en-GB" dirty="0"/>
              <a:t> de management strategic, </a:t>
            </a:r>
            <a:r>
              <a:rPr lang="en-GB" dirty="0" err="1"/>
              <a:t>accidente</a:t>
            </a:r>
            <a:r>
              <a:rPr lang="en-GB" dirty="0"/>
              <a:t> </a:t>
            </a:r>
            <a:r>
              <a:rPr lang="en-GB" dirty="0" err="1"/>
              <a:t>și</a:t>
            </a:r>
            <a:r>
              <a:rPr lang="en-GB" dirty="0"/>
              <a:t> </a:t>
            </a:r>
            <a:r>
              <a:rPr lang="en-GB" dirty="0" err="1"/>
              <a:t>dezastre</a:t>
            </a:r>
            <a:r>
              <a:rPr lang="en-GB" dirty="0"/>
              <a:t> </a:t>
            </a:r>
            <a:r>
              <a:rPr lang="en-GB" dirty="0" err="1"/>
              <a:t>naturale</a:t>
            </a:r>
            <a:r>
              <a:rPr lang="en-GB" dirty="0"/>
              <a:t>.</a:t>
            </a:r>
          </a:p>
          <a:p>
            <a:endParaRPr lang="en-GB" dirty="0"/>
          </a:p>
        </p:txBody>
      </p:sp>
      <p:sp>
        <p:nvSpPr>
          <p:cNvPr id="4" name="Slide Number Placeholder 3"/>
          <p:cNvSpPr>
            <a:spLocks noGrp="1"/>
          </p:cNvSpPr>
          <p:nvPr>
            <p:ph type="sldNum" sz="quarter" idx="5"/>
          </p:nvPr>
        </p:nvSpPr>
        <p:spPr/>
        <p:txBody>
          <a:bodyPr/>
          <a:lstStyle/>
          <a:p>
            <a:fld id="{9B4CB011-B6B1-4A0F-A99B-021E0BD4DE7F}" type="slidenum">
              <a:rPr lang="en-GB" smtClean="0"/>
              <a:t>4</a:t>
            </a:fld>
            <a:endParaRPr lang="en-GB"/>
          </a:p>
        </p:txBody>
      </p:sp>
    </p:spTree>
    <p:extLst>
      <p:ext uri="{BB962C8B-B14F-4D97-AF65-F5344CB8AC3E}">
        <p14:creationId xmlns:p14="http://schemas.microsoft.com/office/powerpoint/2010/main" val="412008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Managementul</a:t>
            </a:r>
            <a:r>
              <a:rPr lang="en-GB" dirty="0"/>
              <a:t> </a:t>
            </a:r>
            <a:r>
              <a:rPr lang="en-GB" dirty="0" err="1"/>
              <a:t>riscului</a:t>
            </a:r>
            <a:r>
              <a:rPr lang="en-GB" dirty="0"/>
              <a:t> </a:t>
            </a:r>
            <a:r>
              <a:rPr lang="en-GB" dirty="0" err="1"/>
              <a:t>este</a:t>
            </a:r>
            <a:r>
              <a:rPr lang="en-GB" dirty="0"/>
              <a:t> un </a:t>
            </a:r>
            <a:r>
              <a:rPr lang="en-GB" dirty="0" err="1"/>
              <a:t>sistem</a:t>
            </a:r>
            <a:r>
              <a:rPr lang="en-GB" dirty="0"/>
              <a:t> de </a:t>
            </a:r>
            <a:r>
              <a:rPr lang="en-GB" dirty="0" err="1"/>
              <a:t>oameni</a:t>
            </a:r>
            <a:r>
              <a:rPr lang="en-GB" dirty="0"/>
              <a:t>, </a:t>
            </a:r>
            <a:r>
              <a:rPr lang="en-GB" dirty="0" err="1"/>
              <a:t>procese</a:t>
            </a:r>
            <a:r>
              <a:rPr lang="en-GB" dirty="0"/>
              <a:t> </a:t>
            </a:r>
            <a:r>
              <a:rPr lang="en-GB" dirty="0" err="1"/>
              <a:t>și</a:t>
            </a:r>
            <a:r>
              <a:rPr lang="en-GB" dirty="0"/>
              <a:t> </a:t>
            </a:r>
            <a:r>
              <a:rPr lang="en-GB" dirty="0" err="1"/>
              <a:t>tehnologie</a:t>
            </a:r>
            <a:r>
              <a:rPr lang="en-GB" dirty="0"/>
              <a:t> care </a:t>
            </a:r>
            <a:r>
              <a:rPr lang="en-GB" dirty="0" err="1"/>
              <a:t>permite</a:t>
            </a:r>
            <a:r>
              <a:rPr lang="en-GB" dirty="0"/>
              <a:t> </a:t>
            </a:r>
            <a:r>
              <a:rPr lang="en-GB" dirty="0" err="1"/>
              <a:t>unei</a:t>
            </a:r>
            <a:r>
              <a:rPr lang="en-GB" dirty="0"/>
              <a:t> </a:t>
            </a:r>
            <a:r>
              <a:rPr lang="en-GB" dirty="0" err="1"/>
              <a:t>organizații</a:t>
            </a:r>
            <a:r>
              <a:rPr lang="en-GB" dirty="0"/>
              <a:t> </a:t>
            </a:r>
            <a:r>
              <a:rPr lang="en-GB" dirty="0" err="1"/>
              <a:t>să</a:t>
            </a:r>
            <a:r>
              <a:rPr lang="en-GB" dirty="0"/>
              <a:t> </a:t>
            </a:r>
            <a:r>
              <a:rPr lang="en-GB" dirty="0" err="1"/>
              <a:t>stabilească</a:t>
            </a:r>
            <a:r>
              <a:rPr lang="en-GB" dirty="0"/>
              <a:t> </a:t>
            </a:r>
            <a:r>
              <a:rPr lang="en-GB" dirty="0" err="1"/>
              <a:t>obiective</a:t>
            </a:r>
            <a:r>
              <a:rPr lang="en-GB" dirty="0"/>
              <a:t> </a:t>
            </a:r>
            <a:r>
              <a:rPr lang="en-GB" dirty="0" err="1"/>
              <a:t>în</a:t>
            </a:r>
            <a:r>
              <a:rPr lang="en-GB" dirty="0"/>
              <a:t> </a:t>
            </a:r>
            <a:r>
              <a:rPr lang="en-GB" dirty="0" err="1"/>
              <a:t>conformitate</a:t>
            </a:r>
            <a:r>
              <a:rPr lang="en-GB" dirty="0"/>
              <a:t> cu </a:t>
            </a:r>
            <a:r>
              <a:rPr lang="en-GB" dirty="0" err="1"/>
              <a:t>valorile</a:t>
            </a:r>
            <a:r>
              <a:rPr lang="en-GB" dirty="0"/>
              <a:t> </a:t>
            </a:r>
            <a:r>
              <a:rPr lang="en-GB" dirty="0" err="1"/>
              <a:t>și</a:t>
            </a:r>
            <a:r>
              <a:rPr lang="en-GB" dirty="0"/>
              <a:t> </a:t>
            </a:r>
            <a:r>
              <a:rPr lang="en-GB" dirty="0" err="1"/>
              <a:t>riscurile</a:t>
            </a:r>
            <a:r>
              <a:rPr lang="en-GB" dirty="0"/>
              <a:t>.</a:t>
            </a:r>
            <a:endParaRPr lang="ro-RO" dirty="0"/>
          </a:p>
          <a:p>
            <a:r>
              <a:rPr lang="en-GB" dirty="0"/>
              <a:t>Un program de </a:t>
            </a:r>
            <a:r>
              <a:rPr lang="en-GB" dirty="0" err="1"/>
              <a:t>succes</a:t>
            </a:r>
            <a:r>
              <a:rPr lang="en-GB" dirty="0"/>
              <a:t> de </a:t>
            </a:r>
            <a:r>
              <a:rPr lang="en-GB" dirty="0" err="1"/>
              <a:t>evaluare</a:t>
            </a:r>
            <a:r>
              <a:rPr lang="en-GB" dirty="0"/>
              <a:t> a </a:t>
            </a:r>
            <a:r>
              <a:rPr lang="en-GB" dirty="0" err="1"/>
              <a:t>riscurilor</a:t>
            </a:r>
            <a:r>
              <a:rPr lang="en-GB" dirty="0"/>
              <a:t> </a:t>
            </a:r>
            <a:r>
              <a:rPr lang="en-GB" dirty="0" err="1"/>
              <a:t>trebuie</a:t>
            </a:r>
            <a:r>
              <a:rPr lang="en-GB" dirty="0"/>
              <a:t> </a:t>
            </a:r>
            <a:r>
              <a:rPr lang="en-GB" dirty="0" err="1"/>
              <a:t>să</a:t>
            </a:r>
            <a:r>
              <a:rPr lang="en-GB" dirty="0"/>
              <a:t> </a:t>
            </a:r>
            <a:r>
              <a:rPr lang="en-GB" dirty="0" err="1"/>
              <a:t>îndeplinească</a:t>
            </a:r>
            <a:r>
              <a:rPr lang="en-GB" dirty="0"/>
              <a:t> </a:t>
            </a:r>
            <a:r>
              <a:rPr lang="en-GB" dirty="0" err="1"/>
              <a:t>obiectivele</a:t>
            </a:r>
            <a:r>
              <a:rPr lang="en-GB" dirty="0"/>
              <a:t> </a:t>
            </a:r>
            <a:r>
              <a:rPr lang="en-GB" dirty="0" err="1"/>
              <a:t>legale</a:t>
            </a:r>
            <a:r>
              <a:rPr lang="en-GB" dirty="0"/>
              <a:t>, </a:t>
            </a:r>
            <a:r>
              <a:rPr lang="en-GB" dirty="0" err="1"/>
              <a:t>contractuale</a:t>
            </a:r>
            <a:r>
              <a:rPr lang="en-GB" dirty="0"/>
              <a:t>, interne, </a:t>
            </a:r>
            <a:r>
              <a:rPr lang="en-GB" dirty="0" err="1"/>
              <a:t>sociale</a:t>
            </a:r>
            <a:r>
              <a:rPr lang="en-GB" dirty="0"/>
              <a:t> </a:t>
            </a:r>
            <a:r>
              <a:rPr lang="en-GB" dirty="0" err="1"/>
              <a:t>și</a:t>
            </a:r>
            <a:r>
              <a:rPr lang="en-GB" dirty="0"/>
              <a:t> </a:t>
            </a:r>
            <a:r>
              <a:rPr lang="en-GB" dirty="0" err="1"/>
              <a:t>etice</a:t>
            </a:r>
            <a:r>
              <a:rPr lang="en-GB" dirty="0"/>
              <a:t>, precum </a:t>
            </a:r>
            <a:r>
              <a:rPr lang="en-GB" dirty="0" err="1"/>
              <a:t>și</a:t>
            </a:r>
            <a:r>
              <a:rPr lang="en-GB" dirty="0"/>
              <a:t> </a:t>
            </a:r>
            <a:r>
              <a:rPr lang="en-GB" dirty="0" err="1"/>
              <a:t>să</a:t>
            </a:r>
            <a:r>
              <a:rPr lang="en-GB" dirty="0"/>
              <a:t> </a:t>
            </a:r>
            <a:r>
              <a:rPr lang="en-GB" dirty="0" err="1"/>
              <a:t>monitorizeze</a:t>
            </a:r>
            <a:r>
              <a:rPr lang="en-GB" dirty="0"/>
              <a:t> </a:t>
            </a:r>
            <a:r>
              <a:rPr lang="en-GB" dirty="0" err="1"/>
              <a:t>noile</a:t>
            </a:r>
            <a:r>
              <a:rPr lang="en-GB" dirty="0"/>
              <a:t> </a:t>
            </a:r>
            <a:r>
              <a:rPr lang="en-GB" dirty="0" err="1"/>
              <a:t>reglementări</a:t>
            </a:r>
            <a:r>
              <a:rPr lang="en-GB" dirty="0"/>
              <a:t> legate de </a:t>
            </a:r>
            <a:r>
              <a:rPr lang="en-GB" dirty="0" err="1"/>
              <a:t>tehnologie</a:t>
            </a:r>
            <a:r>
              <a:rPr lang="en-GB" dirty="0"/>
              <a:t>.</a:t>
            </a:r>
            <a:endParaRPr lang="ro-RO" dirty="0"/>
          </a:p>
          <a:p>
            <a:r>
              <a:rPr lang="en-GB" dirty="0" err="1"/>
              <a:t>Trei</a:t>
            </a:r>
            <a:r>
              <a:rPr lang="en-GB" dirty="0"/>
              <a:t> </a:t>
            </a:r>
            <a:r>
              <a:rPr lang="en-GB" dirty="0" err="1"/>
              <a:t>pași</a:t>
            </a:r>
            <a:r>
              <a:rPr lang="en-GB" dirty="0"/>
              <a:t> </a:t>
            </a:r>
            <a:r>
              <a:rPr lang="en-GB" dirty="0" err="1"/>
              <a:t>importanți</a:t>
            </a:r>
            <a:r>
              <a:rPr lang="en-GB" dirty="0"/>
              <a:t> ai </a:t>
            </a:r>
            <a:r>
              <a:rPr lang="en-GB" dirty="0" err="1"/>
              <a:t>procesului</a:t>
            </a:r>
            <a:r>
              <a:rPr lang="en-GB" dirty="0"/>
              <a:t> de management al </a:t>
            </a:r>
            <a:r>
              <a:rPr lang="en-GB" dirty="0" err="1"/>
              <a:t>riscului</a:t>
            </a:r>
            <a:r>
              <a:rPr lang="en-GB" dirty="0"/>
              <a:t> sunt </a:t>
            </a:r>
            <a:r>
              <a:rPr lang="en-GB" dirty="0" err="1"/>
              <a:t>identificarea</a:t>
            </a:r>
            <a:r>
              <a:rPr lang="en-GB" dirty="0"/>
              <a:t> </a:t>
            </a:r>
            <a:r>
              <a:rPr lang="en-GB" dirty="0" err="1"/>
              <a:t>riscurilor</a:t>
            </a:r>
            <a:r>
              <a:rPr lang="en-GB" dirty="0"/>
              <a:t>, </a:t>
            </a:r>
            <a:r>
              <a:rPr lang="en-GB" dirty="0" err="1"/>
              <a:t>analiza</a:t>
            </a:r>
            <a:r>
              <a:rPr lang="en-GB" dirty="0"/>
              <a:t> </a:t>
            </a:r>
            <a:r>
              <a:rPr lang="en-GB" dirty="0" err="1"/>
              <a:t>și</a:t>
            </a:r>
            <a:r>
              <a:rPr lang="en-GB" dirty="0"/>
              <a:t> </a:t>
            </a:r>
            <a:r>
              <a:rPr lang="en-GB" dirty="0" err="1"/>
              <a:t>evaluarea</a:t>
            </a:r>
            <a:r>
              <a:rPr lang="en-GB" dirty="0"/>
              <a:t> </a:t>
            </a:r>
            <a:r>
              <a:rPr lang="en-GB" dirty="0" err="1"/>
              <a:t>riscurilor</a:t>
            </a:r>
            <a:r>
              <a:rPr lang="en-GB" dirty="0"/>
              <a:t> </a:t>
            </a:r>
            <a:r>
              <a:rPr lang="en-GB" dirty="0" err="1"/>
              <a:t>și</a:t>
            </a:r>
            <a:r>
              <a:rPr lang="en-GB" dirty="0"/>
              <a:t> </a:t>
            </a:r>
            <a:r>
              <a:rPr lang="en-GB" dirty="0" err="1"/>
              <a:t>atenuarea</a:t>
            </a:r>
            <a:r>
              <a:rPr lang="en-GB" dirty="0"/>
              <a:t> </a:t>
            </a:r>
            <a:r>
              <a:rPr lang="en-GB" dirty="0" err="1"/>
              <a:t>și</a:t>
            </a:r>
            <a:r>
              <a:rPr lang="en-GB" dirty="0"/>
              <a:t> </a:t>
            </a:r>
            <a:r>
              <a:rPr lang="en-GB" dirty="0" err="1"/>
              <a:t>monitorizarea</a:t>
            </a:r>
            <a:r>
              <a:rPr lang="en-GB" dirty="0"/>
              <a:t> </a:t>
            </a:r>
            <a:r>
              <a:rPr lang="en-GB" dirty="0" err="1"/>
              <a:t>riscurilor</a:t>
            </a:r>
            <a:r>
              <a:rPr lang="en-GB" dirty="0"/>
              <a:t>.</a:t>
            </a:r>
          </a:p>
          <a:p>
            <a:endParaRPr lang="en-GB" dirty="0"/>
          </a:p>
        </p:txBody>
      </p:sp>
      <p:sp>
        <p:nvSpPr>
          <p:cNvPr id="4" name="Slide Number Placeholder 3"/>
          <p:cNvSpPr>
            <a:spLocks noGrp="1"/>
          </p:cNvSpPr>
          <p:nvPr>
            <p:ph type="sldNum" sz="quarter" idx="5"/>
          </p:nvPr>
        </p:nvSpPr>
        <p:spPr/>
        <p:txBody>
          <a:bodyPr/>
          <a:lstStyle/>
          <a:p>
            <a:fld id="{9B4CB011-B6B1-4A0F-A99B-021E0BD4DE7F}" type="slidenum">
              <a:rPr lang="en-GB" smtClean="0"/>
              <a:t>5</a:t>
            </a:fld>
            <a:endParaRPr lang="en-GB"/>
          </a:p>
        </p:txBody>
      </p:sp>
    </p:spTree>
    <p:extLst>
      <p:ext uri="{BB962C8B-B14F-4D97-AF65-F5344CB8AC3E}">
        <p14:creationId xmlns:p14="http://schemas.microsoft.com/office/powerpoint/2010/main" val="278129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Pentru</a:t>
            </a:r>
            <a:r>
              <a:rPr lang="en-GB" dirty="0"/>
              <a:t> a </a:t>
            </a:r>
            <a:r>
              <a:rPr lang="en-GB" dirty="0" err="1"/>
              <a:t>avea</a:t>
            </a:r>
            <a:r>
              <a:rPr lang="en-GB" dirty="0"/>
              <a:t> o </a:t>
            </a:r>
            <a:r>
              <a:rPr lang="en-GB" dirty="0" err="1"/>
              <a:t>organizație</a:t>
            </a:r>
            <a:r>
              <a:rPr lang="en-GB" dirty="0"/>
              <a:t> </a:t>
            </a:r>
            <a:r>
              <a:rPr lang="en-GB" dirty="0" err="1"/>
              <a:t>sigură</a:t>
            </a:r>
            <a:r>
              <a:rPr lang="en-GB" dirty="0"/>
              <a:t> </a:t>
            </a:r>
            <a:r>
              <a:rPr lang="en-GB" dirty="0" err="1"/>
              <a:t>necesită</a:t>
            </a:r>
            <a:r>
              <a:rPr lang="en-GB" dirty="0"/>
              <a:t> o </a:t>
            </a:r>
            <a:r>
              <a:rPr lang="en-GB" dirty="0" err="1"/>
              <a:t>planificare</a:t>
            </a:r>
            <a:r>
              <a:rPr lang="en-GB" dirty="0"/>
              <a:t> </a:t>
            </a:r>
            <a:r>
              <a:rPr lang="en-GB" dirty="0" err="1"/>
              <a:t>și</a:t>
            </a:r>
            <a:r>
              <a:rPr lang="en-GB" dirty="0"/>
              <a:t> o </a:t>
            </a:r>
            <a:r>
              <a:rPr lang="en-GB" dirty="0" err="1"/>
              <a:t>strategie</a:t>
            </a:r>
            <a:r>
              <a:rPr lang="en-GB" dirty="0"/>
              <a:t> </a:t>
            </a:r>
            <a:r>
              <a:rPr lang="en-GB" dirty="0" err="1"/>
              <a:t>deliberată</a:t>
            </a:r>
            <a:r>
              <a:rPr lang="en-GB" dirty="0"/>
              <a:t>. Nu </a:t>
            </a:r>
            <a:r>
              <a:rPr lang="en-GB" dirty="0" err="1"/>
              <a:t>este</a:t>
            </a:r>
            <a:r>
              <a:rPr lang="en-GB" dirty="0"/>
              <a:t> </a:t>
            </a:r>
            <a:r>
              <a:rPr lang="en-GB" dirty="0" err="1"/>
              <a:t>suficient</a:t>
            </a:r>
            <a:r>
              <a:rPr lang="en-GB" dirty="0"/>
              <a:t> de bun </a:t>
            </a:r>
            <a:r>
              <a:rPr lang="en-GB" dirty="0" err="1"/>
              <a:t>să</a:t>
            </a:r>
            <a:r>
              <a:rPr lang="en-GB" dirty="0"/>
              <a:t> </a:t>
            </a:r>
            <a:r>
              <a:rPr lang="en-GB" dirty="0" err="1"/>
              <a:t>te</a:t>
            </a:r>
            <a:r>
              <a:rPr lang="en-GB" dirty="0"/>
              <a:t> </a:t>
            </a:r>
            <a:r>
              <a:rPr lang="en-GB" dirty="0" err="1"/>
              <a:t>concentrezi</a:t>
            </a:r>
            <a:r>
              <a:rPr lang="en-GB" dirty="0"/>
              <a:t> </a:t>
            </a:r>
            <a:r>
              <a:rPr lang="en-GB" dirty="0" err="1"/>
              <a:t>pur</a:t>
            </a:r>
            <a:r>
              <a:rPr lang="en-GB" dirty="0"/>
              <a:t> </a:t>
            </a:r>
            <a:r>
              <a:rPr lang="en-GB" dirty="0" err="1"/>
              <a:t>și</a:t>
            </a:r>
            <a:r>
              <a:rPr lang="en-GB" dirty="0"/>
              <a:t> </a:t>
            </a:r>
            <a:r>
              <a:rPr lang="en-GB" dirty="0" err="1"/>
              <a:t>simplu</a:t>
            </a:r>
            <a:r>
              <a:rPr lang="en-GB" dirty="0"/>
              <a:t> pe </a:t>
            </a:r>
            <a:r>
              <a:rPr lang="en-GB" dirty="0" err="1"/>
              <a:t>sisteme</a:t>
            </a:r>
            <a:r>
              <a:rPr lang="en-GB" dirty="0"/>
              <a:t>. O </a:t>
            </a:r>
            <a:r>
              <a:rPr lang="en-GB" dirty="0" err="1"/>
              <a:t>strategie</a:t>
            </a:r>
            <a:r>
              <a:rPr lang="en-GB" dirty="0"/>
              <a:t> </a:t>
            </a:r>
            <a:r>
              <a:rPr lang="en-GB" dirty="0" err="1"/>
              <a:t>bună</a:t>
            </a:r>
            <a:r>
              <a:rPr lang="en-GB" dirty="0"/>
              <a:t> a </a:t>
            </a:r>
            <a:r>
              <a:rPr lang="en-GB" dirty="0" err="1"/>
              <a:t>companiei</a:t>
            </a:r>
            <a:r>
              <a:rPr lang="en-GB" dirty="0"/>
              <a:t> </a:t>
            </a:r>
            <a:r>
              <a:rPr lang="en-GB" dirty="0" err="1"/>
              <a:t>pentru</a:t>
            </a:r>
            <a:r>
              <a:rPr lang="en-GB" dirty="0"/>
              <a:t> </a:t>
            </a:r>
            <a:r>
              <a:rPr lang="en-GB" dirty="0" err="1"/>
              <a:t>securitate</a:t>
            </a:r>
            <a:r>
              <a:rPr lang="en-GB" dirty="0"/>
              <a:t> include </a:t>
            </a:r>
            <a:r>
              <a:rPr lang="en-GB" dirty="0" err="1"/>
              <a:t>tehnologia</a:t>
            </a:r>
            <a:r>
              <a:rPr lang="en-GB" dirty="0"/>
              <a:t>, </a:t>
            </a:r>
            <a:r>
              <a:rPr lang="en-GB" dirty="0" err="1"/>
              <a:t>procesele</a:t>
            </a:r>
            <a:r>
              <a:rPr lang="en-GB" dirty="0"/>
              <a:t> </a:t>
            </a:r>
            <a:r>
              <a:rPr lang="en-GB" dirty="0" err="1"/>
              <a:t>și</a:t>
            </a:r>
            <a:r>
              <a:rPr lang="en-GB" dirty="0"/>
              <a:t> </a:t>
            </a:r>
            <a:r>
              <a:rPr lang="en-GB" dirty="0" err="1"/>
              <a:t>oamenii</a:t>
            </a:r>
            <a:r>
              <a:rPr lang="en-GB" dirty="0"/>
              <a:t> </a:t>
            </a:r>
            <a:r>
              <a:rPr lang="en-GB" dirty="0" err="1"/>
              <a:t>drept</a:t>
            </a:r>
            <a:r>
              <a:rPr lang="en-GB" dirty="0"/>
              <a:t> </a:t>
            </a:r>
            <a:r>
              <a:rPr lang="en-GB" dirty="0" err="1"/>
              <a:t>cele</a:t>
            </a:r>
            <a:r>
              <a:rPr lang="en-GB" dirty="0"/>
              <a:t> </a:t>
            </a:r>
            <a:r>
              <a:rPr lang="en-GB" dirty="0" err="1"/>
              <a:t>trei</a:t>
            </a:r>
            <a:r>
              <a:rPr lang="en-GB" dirty="0"/>
              <a:t> </a:t>
            </a:r>
            <a:r>
              <a:rPr lang="en-GB" dirty="0" err="1"/>
              <a:t>pietre</a:t>
            </a:r>
            <a:r>
              <a:rPr lang="en-GB" dirty="0"/>
              <a:t> de </a:t>
            </a:r>
            <a:r>
              <a:rPr lang="en-GB" dirty="0" err="1"/>
              <a:t>temelie</a:t>
            </a:r>
            <a:r>
              <a:rPr lang="en-GB" dirty="0"/>
              <a:t> ale </a:t>
            </a:r>
            <a:r>
              <a:rPr lang="en-GB" dirty="0" err="1"/>
              <a:t>unei</a:t>
            </a:r>
            <a:r>
              <a:rPr lang="en-GB" dirty="0"/>
              <a:t> </a:t>
            </a:r>
            <a:r>
              <a:rPr lang="en-GB" dirty="0" err="1"/>
              <a:t>bune</a:t>
            </a:r>
            <a:r>
              <a:rPr lang="en-GB" dirty="0"/>
              <a:t> </a:t>
            </a:r>
            <a:r>
              <a:rPr lang="en-GB" dirty="0" err="1"/>
              <a:t>strategii</a:t>
            </a:r>
            <a:r>
              <a:rPr lang="en-GB" dirty="0"/>
              <a:t> de </a:t>
            </a:r>
            <a:r>
              <a:rPr lang="en-GB" dirty="0" err="1"/>
              <a:t>securitate</a:t>
            </a:r>
            <a:r>
              <a:rPr lang="en-GB" dirty="0"/>
              <a:t> a </a:t>
            </a:r>
            <a:r>
              <a:rPr lang="en-GB" dirty="0" err="1"/>
              <a:t>companiei</a:t>
            </a:r>
            <a:r>
              <a:rPr lang="en-GB" dirty="0"/>
              <a:t>.</a:t>
            </a:r>
          </a:p>
        </p:txBody>
      </p:sp>
      <p:sp>
        <p:nvSpPr>
          <p:cNvPr id="4" name="Slide Number Placeholder 3"/>
          <p:cNvSpPr>
            <a:spLocks noGrp="1"/>
          </p:cNvSpPr>
          <p:nvPr>
            <p:ph type="sldNum" sz="quarter" idx="5"/>
          </p:nvPr>
        </p:nvSpPr>
        <p:spPr/>
        <p:txBody>
          <a:bodyPr/>
          <a:lstStyle/>
          <a:p>
            <a:fld id="{9B4CB011-B6B1-4A0F-A99B-021E0BD4DE7F}" type="slidenum">
              <a:rPr lang="en-GB" smtClean="0"/>
              <a:t>6</a:t>
            </a:fld>
            <a:endParaRPr lang="en-GB"/>
          </a:p>
        </p:txBody>
      </p:sp>
    </p:spTree>
    <p:extLst>
      <p:ext uri="{BB962C8B-B14F-4D97-AF65-F5344CB8AC3E}">
        <p14:creationId xmlns:p14="http://schemas.microsoft.com/office/powerpoint/2010/main" val="3050202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AbordareaCele</a:t>
            </a:r>
            <a:r>
              <a:rPr lang="en-GB" dirty="0"/>
              <a:t> </a:t>
            </a:r>
            <a:r>
              <a:rPr lang="en-GB" dirty="0" err="1"/>
              <a:t>mai</a:t>
            </a:r>
            <a:r>
              <a:rPr lang="en-GB" dirty="0"/>
              <a:t> de </a:t>
            </a:r>
            <a:r>
              <a:rPr lang="en-GB" dirty="0" err="1"/>
              <a:t>succes</a:t>
            </a:r>
            <a:r>
              <a:rPr lang="en-GB" dirty="0"/>
              <a:t> </a:t>
            </a:r>
            <a:r>
              <a:rPr lang="en-GB" dirty="0" err="1"/>
              <a:t>strategii</a:t>
            </a:r>
            <a:r>
              <a:rPr lang="en-GB" dirty="0"/>
              <a:t> de </a:t>
            </a:r>
            <a:r>
              <a:rPr lang="en-GB" dirty="0" err="1"/>
              <a:t>securitate</a:t>
            </a:r>
            <a:r>
              <a:rPr lang="en-GB" dirty="0"/>
              <a:t> a </a:t>
            </a:r>
            <a:r>
              <a:rPr lang="en-GB" dirty="0" err="1"/>
              <a:t>informațiilor</a:t>
            </a:r>
            <a:r>
              <a:rPr lang="en-GB" dirty="0"/>
              <a:t> sunt:     Holistic – Ei </a:t>
            </a:r>
            <a:r>
              <a:rPr lang="en-GB" dirty="0" err="1"/>
              <a:t>iau</a:t>
            </a:r>
            <a:r>
              <a:rPr lang="en-GB" dirty="0"/>
              <a:t> </a:t>
            </a:r>
            <a:r>
              <a:rPr lang="en-GB" dirty="0" err="1"/>
              <a:t>în</a:t>
            </a:r>
            <a:r>
              <a:rPr lang="en-GB" dirty="0"/>
              <a:t> </a:t>
            </a:r>
            <a:r>
              <a:rPr lang="en-GB" dirty="0" err="1"/>
              <a:t>considerare</a:t>
            </a:r>
            <a:r>
              <a:rPr lang="en-GB" dirty="0"/>
              <a:t> </a:t>
            </a:r>
            <a:r>
              <a:rPr lang="en-GB" dirty="0" err="1"/>
              <a:t>întregul</a:t>
            </a:r>
            <a:r>
              <a:rPr lang="en-GB" dirty="0"/>
              <a:t> </a:t>
            </a:r>
            <a:r>
              <a:rPr lang="en-GB" dirty="0" err="1"/>
              <a:t>spectru</a:t>
            </a:r>
            <a:r>
              <a:rPr lang="en-GB" dirty="0"/>
              <a:t> de </a:t>
            </a:r>
            <a:r>
              <a:rPr lang="en-GB" dirty="0" err="1"/>
              <a:t>securitate</a:t>
            </a:r>
            <a:r>
              <a:rPr lang="en-GB" dirty="0"/>
              <a:t> a </a:t>
            </a:r>
            <a:r>
              <a:rPr lang="en-GB" dirty="0" err="1"/>
              <a:t>informațiilor</a:t>
            </a:r>
            <a:r>
              <a:rPr lang="en-GB" dirty="0"/>
              <a:t>, </a:t>
            </a:r>
            <a:r>
              <a:rPr lang="en-GB" dirty="0" err="1"/>
              <a:t>inclusiv</a:t>
            </a:r>
            <a:r>
              <a:rPr lang="en-GB" dirty="0"/>
              <a:t> </a:t>
            </a:r>
            <a:r>
              <a:rPr lang="en-GB" dirty="0" err="1"/>
              <a:t>oameni</a:t>
            </a:r>
            <a:r>
              <a:rPr lang="en-GB" dirty="0"/>
              <a:t>, </a:t>
            </a:r>
            <a:r>
              <a:rPr lang="en-GB" dirty="0" err="1"/>
              <a:t>procese</a:t>
            </a:r>
            <a:r>
              <a:rPr lang="en-GB" dirty="0"/>
              <a:t> </a:t>
            </a:r>
            <a:r>
              <a:rPr lang="en-GB" dirty="0" err="1"/>
              <a:t>și</a:t>
            </a:r>
            <a:r>
              <a:rPr lang="en-GB" dirty="0"/>
              <a:t> </a:t>
            </a:r>
            <a:r>
              <a:rPr lang="en-GB" dirty="0" err="1"/>
              <a:t>tehnologie</a:t>
            </a:r>
            <a:r>
              <a:rPr lang="en-GB" dirty="0"/>
              <a:t>.     </a:t>
            </a:r>
            <a:r>
              <a:rPr lang="en-GB" dirty="0" err="1"/>
              <a:t>Conștienți</a:t>
            </a:r>
            <a:r>
              <a:rPr lang="en-GB" dirty="0"/>
              <a:t> de </a:t>
            </a:r>
            <a:r>
              <a:rPr lang="en-GB" dirty="0" err="1"/>
              <a:t>risc</a:t>
            </a:r>
            <a:r>
              <a:rPr lang="en-GB" dirty="0"/>
              <a:t> – Ei </a:t>
            </a:r>
            <a:r>
              <a:rPr lang="en-GB" dirty="0" err="1"/>
              <a:t>înțeleg</a:t>
            </a:r>
            <a:r>
              <a:rPr lang="en-GB" dirty="0"/>
              <a:t> </a:t>
            </a:r>
            <a:r>
              <a:rPr lang="en-GB" dirty="0" err="1"/>
              <a:t>că</a:t>
            </a:r>
            <a:r>
              <a:rPr lang="en-GB" dirty="0"/>
              <a:t> </a:t>
            </a:r>
            <a:r>
              <a:rPr lang="en-GB" dirty="0" err="1"/>
              <a:t>deciziile</a:t>
            </a:r>
            <a:r>
              <a:rPr lang="en-GB" dirty="0"/>
              <a:t> de </a:t>
            </a:r>
            <a:r>
              <a:rPr lang="en-GB" dirty="0" err="1"/>
              <a:t>securitate</a:t>
            </a:r>
            <a:r>
              <a:rPr lang="en-GB" dirty="0"/>
              <a:t> </a:t>
            </a:r>
            <a:r>
              <a:rPr lang="en-GB" dirty="0" err="1"/>
              <a:t>ar</a:t>
            </a:r>
            <a:r>
              <a:rPr lang="en-GB" dirty="0"/>
              <a:t> </a:t>
            </a:r>
            <a:r>
              <a:rPr lang="en-GB" dirty="0" err="1"/>
              <a:t>trebui</a:t>
            </a:r>
            <a:r>
              <a:rPr lang="en-GB" dirty="0"/>
              <a:t> </a:t>
            </a:r>
            <a:r>
              <a:rPr lang="en-GB" dirty="0" err="1"/>
              <a:t>luate</a:t>
            </a:r>
            <a:r>
              <a:rPr lang="en-GB" dirty="0"/>
              <a:t> pe </a:t>
            </a:r>
            <a:r>
              <a:rPr lang="en-GB" dirty="0" err="1"/>
              <a:t>baza</a:t>
            </a:r>
            <a:r>
              <a:rPr lang="en-GB" dirty="0"/>
              <a:t> </a:t>
            </a:r>
            <a:r>
              <a:rPr lang="en-GB" dirty="0" err="1"/>
              <a:t>riscurilor</a:t>
            </a:r>
            <a:r>
              <a:rPr lang="en-GB" dirty="0"/>
              <a:t> de </a:t>
            </a:r>
            <a:r>
              <a:rPr lang="en-GB" dirty="0" err="1"/>
              <a:t>securitate</a:t>
            </a:r>
            <a:r>
              <a:rPr lang="en-GB" dirty="0"/>
              <a:t> cu care se </a:t>
            </a:r>
            <a:r>
              <a:rPr lang="en-GB" dirty="0" err="1"/>
              <a:t>confruntă</a:t>
            </a:r>
            <a:r>
              <a:rPr lang="en-GB" dirty="0"/>
              <a:t> </a:t>
            </a:r>
            <a:r>
              <a:rPr lang="en-GB" dirty="0" err="1"/>
              <a:t>organizația</a:t>
            </a:r>
            <a:r>
              <a:rPr lang="en-GB" dirty="0"/>
              <a:t> lor, nu </a:t>
            </a:r>
            <a:r>
              <a:rPr lang="en-GB" dirty="0" err="1"/>
              <a:t>doar</a:t>
            </a:r>
            <a:r>
              <a:rPr lang="en-GB" dirty="0"/>
              <a:t> pe „</a:t>
            </a:r>
            <a:r>
              <a:rPr lang="en-GB" dirty="0" err="1"/>
              <a:t>cele</a:t>
            </a:r>
            <a:r>
              <a:rPr lang="en-GB" dirty="0"/>
              <a:t> </a:t>
            </a:r>
            <a:r>
              <a:rPr lang="en-GB" dirty="0" err="1"/>
              <a:t>mai</a:t>
            </a:r>
            <a:r>
              <a:rPr lang="en-GB" dirty="0"/>
              <a:t> </a:t>
            </a:r>
            <a:r>
              <a:rPr lang="en-GB" dirty="0" err="1"/>
              <a:t>bune</a:t>
            </a:r>
            <a:r>
              <a:rPr lang="en-GB" dirty="0"/>
              <a:t> </a:t>
            </a:r>
            <a:r>
              <a:rPr lang="en-GB" dirty="0" err="1"/>
              <a:t>practici</a:t>
            </a:r>
            <a:r>
              <a:rPr lang="en-GB" dirty="0"/>
              <a:t>”.     </a:t>
            </a:r>
            <a:r>
              <a:rPr lang="en-GB" dirty="0" err="1"/>
              <a:t>Aliniat</a:t>
            </a:r>
            <a:r>
              <a:rPr lang="en-GB" dirty="0"/>
              <a:t> la </a:t>
            </a:r>
            <a:r>
              <a:rPr lang="en-GB" dirty="0" err="1"/>
              <a:t>afaceri</a:t>
            </a:r>
            <a:r>
              <a:rPr lang="en-GB" dirty="0"/>
              <a:t> – Ei </a:t>
            </a:r>
            <a:r>
              <a:rPr lang="en-GB" dirty="0" err="1"/>
              <a:t>demonstrează</a:t>
            </a:r>
            <a:r>
              <a:rPr lang="en-GB" dirty="0"/>
              <a:t> o </a:t>
            </a:r>
            <a:r>
              <a:rPr lang="en-GB" dirty="0" err="1"/>
              <a:t>înțelegere</a:t>
            </a:r>
            <a:r>
              <a:rPr lang="en-GB" dirty="0"/>
              <a:t> a </a:t>
            </a:r>
            <a:r>
              <a:rPr lang="en-GB" dirty="0" err="1"/>
              <a:t>obiectivelor</a:t>
            </a:r>
            <a:r>
              <a:rPr lang="en-GB" dirty="0"/>
              <a:t> </a:t>
            </a:r>
            <a:r>
              <a:rPr lang="en-GB" dirty="0" err="1"/>
              <a:t>și</a:t>
            </a:r>
            <a:r>
              <a:rPr lang="en-GB" dirty="0"/>
              <a:t> </a:t>
            </a:r>
            <a:r>
              <a:rPr lang="en-GB" dirty="0" err="1"/>
              <a:t>strategiilor</a:t>
            </a:r>
            <a:r>
              <a:rPr lang="en-GB" dirty="0"/>
              <a:t> </a:t>
            </a:r>
            <a:r>
              <a:rPr lang="en-GB" dirty="0" err="1"/>
              <a:t>organizației</a:t>
            </a:r>
            <a:r>
              <a:rPr lang="en-GB" dirty="0"/>
              <a:t> </a:t>
            </a:r>
            <a:r>
              <a:rPr lang="en-GB" dirty="0" err="1"/>
              <a:t>și</a:t>
            </a:r>
            <a:r>
              <a:rPr lang="en-GB" dirty="0"/>
              <a:t> a </a:t>
            </a:r>
            <a:r>
              <a:rPr lang="en-GB" dirty="0" err="1"/>
              <a:t>modului</a:t>
            </a:r>
            <a:r>
              <a:rPr lang="en-GB" dirty="0"/>
              <a:t> </a:t>
            </a:r>
            <a:r>
              <a:rPr lang="en-GB" dirty="0" err="1"/>
              <a:t>în</a:t>
            </a:r>
            <a:r>
              <a:rPr lang="en-GB" dirty="0"/>
              <a:t> care </a:t>
            </a:r>
            <a:r>
              <a:rPr lang="en-GB" dirty="0" err="1"/>
              <a:t>programul</a:t>
            </a:r>
            <a:r>
              <a:rPr lang="en-GB" dirty="0"/>
              <a:t> de </a:t>
            </a:r>
            <a:r>
              <a:rPr lang="en-GB" dirty="0" err="1"/>
              <a:t>securitate</a:t>
            </a:r>
            <a:r>
              <a:rPr lang="en-GB" dirty="0"/>
              <a:t> </a:t>
            </a:r>
            <a:r>
              <a:rPr lang="en-GB" dirty="0" err="1"/>
              <a:t>poate</a:t>
            </a:r>
            <a:r>
              <a:rPr lang="en-GB" dirty="0"/>
              <a:t> </a:t>
            </a:r>
            <a:r>
              <a:rPr lang="en-GB" dirty="0" err="1"/>
              <a:t>sprijini</a:t>
            </a:r>
            <a:r>
              <a:rPr lang="en-GB" dirty="0"/>
              <a:t> </a:t>
            </a:r>
            <a:r>
              <a:rPr lang="en-GB" dirty="0" err="1"/>
              <a:t>afacerea</a:t>
            </a:r>
            <a:r>
              <a:rPr lang="en-GB" dirty="0"/>
              <a:t>.</a:t>
            </a:r>
          </a:p>
        </p:txBody>
      </p:sp>
      <p:sp>
        <p:nvSpPr>
          <p:cNvPr id="4" name="Slide Number Placeholder 3"/>
          <p:cNvSpPr>
            <a:spLocks noGrp="1"/>
          </p:cNvSpPr>
          <p:nvPr>
            <p:ph type="sldNum" sz="quarter" idx="5"/>
          </p:nvPr>
        </p:nvSpPr>
        <p:spPr/>
        <p:txBody>
          <a:bodyPr/>
          <a:lstStyle/>
          <a:p>
            <a:fld id="{9B4CB011-B6B1-4A0F-A99B-021E0BD4DE7F}" type="slidenum">
              <a:rPr lang="en-GB" smtClean="0"/>
              <a:t>8</a:t>
            </a:fld>
            <a:endParaRPr lang="en-GB"/>
          </a:p>
        </p:txBody>
      </p:sp>
    </p:spTree>
    <p:extLst>
      <p:ext uri="{BB962C8B-B14F-4D97-AF65-F5344CB8AC3E}">
        <p14:creationId xmlns:p14="http://schemas.microsoft.com/office/powerpoint/2010/main" val="302192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Această abordare include instrumente pentru: </a:t>
            </a:r>
          </a:p>
          <a:p>
            <a:r>
              <a:rPr lang="ro-RO" dirty="0"/>
              <a:t>Asigurarea alinierii cu obiectivele de afaceri. </a:t>
            </a:r>
          </a:p>
          <a:p>
            <a:r>
              <a:rPr lang="ro-RO" dirty="0"/>
              <a:t>Evaluarea riscului organizațional și a așteptărilor părților interesate. </a:t>
            </a:r>
          </a:p>
          <a:p>
            <a:r>
              <a:rPr lang="ro-RO" dirty="0"/>
              <a:t>Permite o evaluare cuprinzătoare a stării actuale. </a:t>
            </a:r>
          </a:p>
          <a:p>
            <a:r>
              <a:rPr lang="ro-RO" dirty="0"/>
              <a:t>Prioritizarea inițiativelor și construirea unei foi de parcurs de securitate.</a:t>
            </a:r>
            <a:endParaRPr lang="en-GB" dirty="0"/>
          </a:p>
        </p:txBody>
      </p:sp>
      <p:sp>
        <p:nvSpPr>
          <p:cNvPr id="4" name="Slide Number Placeholder 3"/>
          <p:cNvSpPr>
            <a:spLocks noGrp="1"/>
          </p:cNvSpPr>
          <p:nvPr>
            <p:ph type="sldNum" sz="quarter" idx="5"/>
          </p:nvPr>
        </p:nvSpPr>
        <p:spPr/>
        <p:txBody>
          <a:bodyPr/>
          <a:lstStyle/>
          <a:p>
            <a:fld id="{9B4CB011-B6B1-4A0F-A99B-021E0BD4DE7F}" type="slidenum">
              <a:rPr lang="en-GB" smtClean="0"/>
              <a:t>9</a:t>
            </a:fld>
            <a:endParaRPr lang="en-GB"/>
          </a:p>
        </p:txBody>
      </p:sp>
    </p:spTree>
    <p:extLst>
      <p:ext uri="{BB962C8B-B14F-4D97-AF65-F5344CB8AC3E}">
        <p14:creationId xmlns:p14="http://schemas.microsoft.com/office/powerpoint/2010/main" val="25735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err="1"/>
              <a:t>Cercetarea</a:t>
            </a:r>
            <a:r>
              <a:rPr lang="en-GB" dirty="0"/>
              <a:t> </a:t>
            </a:r>
            <a:r>
              <a:rPr lang="en-GB" dirty="0" err="1"/>
              <a:t>strategiei</a:t>
            </a:r>
            <a:r>
              <a:rPr lang="en-GB" dirty="0"/>
              <a:t> de </a:t>
            </a:r>
            <a:r>
              <a:rPr lang="en-GB" dirty="0" err="1"/>
              <a:t>securitate</a:t>
            </a:r>
            <a:r>
              <a:rPr lang="en-GB" dirty="0"/>
              <a:t> a </a:t>
            </a:r>
            <a:r>
              <a:rPr lang="en-GB" dirty="0" err="1"/>
              <a:t>organizațiilor</a:t>
            </a:r>
            <a:r>
              <a:rPr lang="en-GB" dirty="0"/>
              <a:t> </a:t>
            </a:r>
            <a:endParaRPr lang="ro-RO" dirty="0"/>
          </a:p>
          <a:p>
            <a:pPr marL="0" indent="0">
              <a:buNone/>
            </a:pPr>
            <a:r>
              <a:rPr lang="en-GB" dirty="0"/>
              <a:t>– Un document pas cu pas care </a:t>
            </a:r>
            <a:r>
              <a:rPr lang="en-GB" dirty="0" err="1"/>
              <a:t>vă</a:t>
            </a:r>
            <a:r>
              <a:rPr lang="en-GB" dirty="0"/>
              <a:t> </a:t>
            </a:r>
            <a:r>
              <a:rPr lang="en-GB" dirty="0" err="1"/>
              <a:t>ajută</a:t>
            </a:r>
            <a:r>
              <a:rPr lang="en-GB" dirty="0"/>
              <a:t> </a:t>
            </a:r>
            <a:r>
              <a:rPr lang="en-GB" dirty="0" err="1"/>
              <a:t>să</a:t>
            </a:r>
            <a:r>
              <a:rPr lang="en-GB" dirty="0"/>
              <a:t> </a:t>
            </a:r>
            <a:r>
              <a:rPr lang="en-GB" dirty="0" err="1"/>
              <a:t>construiți</a:t>
            </a:r>
            <a:r>
              <a:rPr lang="en-GB" dirty="0"/>
              <a:t> o </a:t>
            </a:r>
            <a:r>
              <a:rPr lang="en-GB" dirty="0" err="1"/>
              <a:t>strategie</a:t>
            </a:r>
            <a:r>
              <a:rPr lang="en-GB" dirty="0"/>
              <a:t> de SO </a:t>
            </a:r>
            <a:r>
              <a:rPr lang="en-GB" dirty="0" err="1"/>
              <a:t>holistică</a:t>
            </a:r>
            <a:r>
              <a:rPr lang="en-GB" dirty="0"/>
              <a:t>, </a:t>
            </a:r>
            <a:r>
              <a:rPr lang="en-GB" dirty="0" err="1"/>
              <a:t>bazată</a:t>
            </a:r>
            <a:r>
              <a:rPr lang="en-GB" dirty="0"/>
              <a:t> pe </a:t>
            </a:r>
            <a:r>
              <a:rPr lang="en-GB" dirty="0" err="1"/>
              <a:t>riscuri</a:t>
            </a:r>
            <a:r>
              <a:rPr lang="en-GB" dirty="0"/>
              <a:t> </a:t>
            </a:r>
            <a:r>
              <a:rPr lang="en-GB" dirty="0" err="1"/>
              <a:t>și</a:t>
            </a:r>
            <a:r>
              <a:rPr lang="en-GB" dirty="0"/>
              <a:t> </a:t>
            </a:r>
            <a:r>
              <a:rPr lang="en-GB" dirty="0" err="1"/>
              <a:t>aliniată</a:t>
            </a:r>
            <a:r>
              <a:rPr lang="en-GB" dirty="0"/>
              <a:t> la business.</a:t>
            </a:r>
            <a:endParaRPr lang="ro-RO" dirty="0"/>
          </a:p>
          <a:p>
            <a:pPr marL="0" indent="0">
              <a:buNone/>
            </a:pPr>
            <a:r>
              <a:rPr lang="en-GB" dirty="0" err="1"/>
              <a:t>Strategia</a:t>
            </a:r>
            <a:r>
              <a:rPr lang="en-GB" dirty="0"/>
              <a:t> </a:t>
            </a:r>
            <a:r>
              <a:rPr lang="en-GB" dirty="0" err="1"/>
              <a:t>dvs</a:t>
            </a:r>
            <a:r>
              <a:rPr lang="en-GB" dirty="0"/>
              <a:t>. de </a:t>
            </a:r>
            <a:r>
              <a:rPr lang="en-GB" dirty="0" err="1"/>
              <a:t>securitate</a:t>
            </a:r>
            <a:r>
              <a:rPr lang="en-GB" dirty="0"/>
              <a:t> nu </a:t>
            </a:r>
            <a:r>
              <a:rPr lang="en-GB" dirty="0" err="1"/>
              <a:t>ar</a:t>
            </a:r>
            <a:r>
              <a:rPr lang="en-GB" dirty="0"/>
              <a:t> </a:t>
            </a:r>
            <a:r>
              <a:rPr lang="en-GB" dirty="0" err="1"/>
              <a:t>trebui</a:t>
            </a:r>
            <a:r>
              <a:rPr lang="en-GB" dirty="0"/>
              <a:t> </a:t>
            </a:r>
            <a:r>
              <a:rPr lang="en-GB" dirty="0" err="1"/>
              <a:t>să</a:t>
            </a:r>
            <a:r>
              <a:rPr lang="en-GB" dirty="0"/>
              <a:t> se </a:t>
            </a:r>
            <a:r>
              <a:rPr lang="en-GB" dirty="0" err="1"/>
              <a:t>bazeze</a:t>
            </a:r>
            <a:r>
              <a:rPr lang="en-GB" dirty="0"/>
              <a:t> pe </a:t>
            </a:r>
            <a:r>
              <a:rPr lang="en-GB" dirty="0" err="1"/>
              <a:t>încercarea</a:t>
            </a:r>
            <a:r>
              <a:rPr lang="en-GB" dirty="0"/>
              <a:t> de a </a:t>
            </a:r>
            <a:r>
              <a:rPr lang="en-GB" dirty="0" err="1"/>
              <a:t>urma</a:t>
            </a:r>
            <a:r>
              <a:rPr lang="en-GB" dirty="0"/>
              <a:t> </a:t>
            </a:r>
            <a:r>
              <a:rPr lang="en-GB" dirty="0" err="1"/>
              <a:t>orbește</a:t>
            </a:r>
            <a:r>
              <a:rPr lang="en-GB" dirty="0"/>
              <a:t> </a:t>
            </a:r>
            <a:r>
              <a:rPr lang="en-GB" dirty="0" err="1"/>
              <a:t>cele</a:t>
            </a:r>
            <a:r>
              <a:rPr lang="en-GB" dirty="0"/>
              <a:t> </a:t>
            </a:r>
            <a:r>
              <a:rPr lang="en-GB" dirty="0" err="1"/>
              <a:t>mai</a:t>
            </a:r>
            <a:r>
              <a:rPr lang="en-GB" dirty="0"/>
              <a:t> </a:t>
            </a:r>
            <a:r>
              <a:rPr lang="en-GB" dirty="0" err="1"/>
              <a:t>bune</a:t>
            </a:r>
            <a:r>
              <a:rPr lang="en-GB" dirty="0"/>
              <a:t> </a:t>
            </a:r>
            <a:r>
              <a:rPr lang="en-GB" dirty="0" err="1"/>
              <a:t>practici</a:t>
            </a:r>
            <a:r>
              <a:rPr lang="en-GB" dirty="0"/>
              <a:t>, ci pe o </a:t>
            </a:r>
            <a:r>
              <a:rPr lang="en-GB" dirty="0" err="1"/>
              <a:t>evaluare</a:t>
            </a:r>
            <a:r>
              <a:rPr lang="en-GB" dirty="0"/>
              <a:t> </a:t>
            </a:r>
            <a:r>
              <a:rPr lang="en-GB" dirty="0" err="1"/>
              <a:t>holistică</a:t>
            </a:r>
            <a:r>
              <a:rPr lang="en-GB" dirty="0"/>
              <a:t> </a:t>
            </a:r>
            <a:r>
              <a:rPr lang="en-GB" dirty="0" err="1"/>
              <a:t>bazată</a:t>
            </a:r>
            <a:r>
              <a:rPr lang="en-GB" dirty="0"/>
              <a:t> pe </a:t>
            </a:r>
            <a:r>
              <a:rPr lang="en-GB" dirty="0" err="1"/>
              <a:t>risc</a:t>
            </a:r>
            <a:r>
              <a:rPr lang="en-GB" dirty="0"/>
              <a:t>, care </a:t>
            </a:r>
            <a:r>
              <a:rPr lang="en-GB" dirty="0" err="1"/>
              <a:t>ține</a:t>
            </a:r>
            <a:r>
              <a:rPr lang="en-GB" dirty="0"/>
              <a:t> </a:t>
            </a:r>
            <a:r>
              <a:rPr lang="en-GB" dirty="0" err="1"/>
              <a:t>seama</a:t>
            </a:r>
            <a:r>
              <a:rPr lang="en-GB" dirty="0"/>
              <a:t> de </a:t>
            </a:r>
            <a:r>
              <a:rPr lang="en-GB" dirty="0" err="1"/>
              <a:t>riscuri</a:t>
            </a:r>
            <a:r>
              <a:rPr lang="en-GB" dirty="0"/>
              <a:t> </a:t>
            </a:r>
            <a:r>
              <a:rPr lang="en-GB" dirty="0" err="1"/>
              <a:t>și</a:t>
            </a:r>
            <a:r>
              <a:rPr lang="en-GB" dirty="0"/>
              <a:t> care se </a:t>
            </a:r>
            <a:r>
              <a:rPr lang="en-GB" dirty="0" err="1"/>
              <a:t>aliniază</a:t>
            </a:r>
            <a:r>
              <a:rPr lang="en-GB" dirty="0"/>
              <a:t> cu </a:t>
            </a:r>
            <a:r>
              <a:rPr lang="en-GB" dirty="0" err="1"/>
              <a:t>contextul</a:t>
            </a:r>
            <a:r>
              <a:rPr lang="en-GB" dirty="0"/>
              <a:t> </a:t>
            </a:r>
            <a:r>
              <a:rPr lang="en-GB" dirty="0" err="1"/>
              <a:t>dvs</a:t>
            </a:r>
            <a:r>
              <a:rPr lang="en-GB" dirty="0"/>
              <a:t>. de </a:t>
            </a:r>
            <a:r>
              <a:rPr lang="en-GB" dirty="0" err="1"/>
              <a:t>afaceri</a:t>
            </a:r>
            <a:r>
              <a:rPr lang="en-GB" dirty="0"/>
              <a:t>.</a:t>
            </a:r>
            <a:endParaRPr lang="ro-RO" dirty="0"/>
          </a:p>
          <a:p>
            <a:pPr marL="0" indent="0">
              <a:buNone/>
            </a:pPr>
            <a:r>
              <a:rPr lang="en-GB" dirty="0" err="1"/>
              <a:t>Utilizați</a:t>
            </a:r>
            <a:r>
              <a:rPr lang="en-GB" dirty="0"/>
              <a:t> </a:t>
            </a:r>
            <a:r>
              <a:rPr lang="en-GB" dirty="0" err="1"/>
              <a:t>acest</a:t>
            </a:r>
            <a:r>
              <a:rPr lang="en-GB" dirty="0"/>
              <a:t> </a:t>
            </a:r>
            <a:r>
              <a:rPr lang="en-GB" dirty="0" err="1"/>
              <a:t>scenariu</a:t>
            </a:r>
            <a:r>
              <a:rPr lang="en-GB" dirty="0"/>
              <a:t> </a:t>
            </a:r>
            <a:r>
              <a:rPr lang="en-GB" dirty="0" err="1"/>
              <a:t>pentru</a:t>
            </a:r>
            <a:r>
              <a:rPr lang="en-GB" dirty="0"/>
              <a:t> a </a:t>
            </a:r>
            <a:r>
              <a:rPr lang="en-GB" dirty="0" err="1"/>
              <a:t>vă</a:t>
            </a:r>
            <a:r>
              <a:rPr lang="en-GB" dirty="0"/>
              <a:t> </a:t>
            </a:r>
            <a:r>
              <a:rPr lang="en-GB" dirty="0" err="1"/>
              <a:t>spori</a:t>
            </a:r>
            <a:r>
              <a:rPr lang="en-GB" dirty="0"/>
              <a:t> </a:t>
            </a:r>
            <a:r>
              <a:rPr lang="en-GB" dirty="0" err="1"/>
              <a:t>strategia</a:t>
            </a:r>
            <a:r>
              <a:rPr lang="en-GB" dirty="0"/>
              <a:t> de </a:t>
            </a:r>
            <a:r>
              <a:rPr lang="en-GB" dirty="0" err="1"/>
              <a:t>securitate</a:t>
            </a:r>
            <a:r>
              <a:rPr lang="en-GB" dirty="0"/>
              <a:t>, </a:t>
            </a:r>
            <a:r>
              <a:rPr lang="en-GB" dirty="0" err="1"/>
              <a:t>asigurând</a:t>
            </a:r>
            <a:r>
              <a:rPr lang="en-GB" dirty="0"/>
              <a:t> </a:t>
            </a:r>
            <a:r>
              <a:rPr lang="en-GB" dirty="0" err="1"/>
              <a:t>alinierea</a:t>
            </a:r>
            <a:r>
              <a:rPr lang="en-GB" dirty="0"/>
              <a:t> cu </a:t>
            </a:r>
            <a:r>
              <a:rPr lang="en-GB" dirty="0" err="1"/>
              <a:t>obiectivele</a:t>
            </a:r>
            <a:r>
              <a:rPr lang="en-GB" dirty="0"/>
              <a:t> de </a:t>
            </a:r>
            <a:r>
              <a:rPr lang="en-GB" dirty="0" err="1"/>
              <a:t>afaceri</a:t>
            </a:r>
            <a:r>
              <a:rPr lang="en-GB" dirty="0"/>
              <a:t>, </a:t>
            </a:r>
            <a:r>
              <a:rPr lang="en-GB" dirty="0" err="1"/>
              <a:t>evaluând</a:t>
            </a:r>
            <a:r>
              <a:rPr lang="en-GB" dirty="0"/>
              <a:t> </a:t>
            </a:r>
            <a:r>
              <a:rPr lang="en-GB" dirty="0" err="1"/>
              <a:t>riscurile</a:t>
            </a:r>
            <a:r>
              <a:rPr lang="en-GB" dirty="0"/>
              <a:t> </a:t>
            </a:r>
            <a:r>
              <a:rPr lang="en-GB" dirty="0" err="1"/>
              <a:t>organizației</a:t>
            </a:r>
            <a:r>
              <a:rPr lang="en-GB" dirty="0"/>
              <a:t> </a:t>
            </a:r>
            <a:r>
              <a:rPr lang="en-GB" dirty="0" err="1"/>
              <a:t>dvs</a:t>
            </a:r>
            <a:r>
              <a:rPr lang="en-GB" dirty="0"/>
              <a:t>. </a:t>
            </a:r>
            <a:r>
              <a:rPr lang="en-GB" dirty="0" err="1"/>
              <a:t>și</a:t>
            </a:r>
            <a:r>
              <a:rPr lang="en-GB" dirty="0"/>
              <a:t> </a:t>
            </a:r>
            <a:r>
              <a:rPr lang="en-GB" dirty="0" err="1"/>
              <a:t>așteptările</a:t>
            </a:r>
            <a:r>
              <a:rPr lang="en-GB" dirty="0"/>
              <a:t> </a:t>
            </a:r>
            <a:r>
              <a:rPr lang="en-GB" dirty="0" err="1"/>
              <a:t>părților</a:t>
            </a:r>
            <a:r>
              <a:rPr lang="en-GB" dirty="0"/>
              <a:t> </a:t>
            </a:r>
            <a:r>
              <a:rPr lang="en-GB" dirty="0" err="1"/>
              <a:t>interesate</a:t>
            </a:r>
            <a:r>
              <a:rPr lang="en-GB" dirty="0"/>
              <a:t>, </a:t>
            </a:r>
            <a:r>
              <a:rPr lang="en-GB" dirty="0" err="1"/>
              <a:t>înțelegerea</a:t>
            </a:r>
            <a:r>
              <a:rPr lang="en-GB" dirty="0"/>
              <a:t> </a:t>
            </a:r>
            <a:r>
              <a:rPr lang="en-GB" dirty="0" err="1"/>
              <a:t>stării</a:t>
            </a:r>
            <a:r>
              <a:rPr lang="en-GB" dirty="0"/>
              <a:t> </a:t>
            </a:r>
            <a:r>
              <a:rPr lang="en-GB" dirty="0" err="1"/>
              <a:t>dvs</a:t>
            </a:r>
            <a:r>
              <a:rPr lang="en-GB" dirty="0"/>
              <a:t>. </a:t>
            </a:r>
            <a:r>
              <a:rPr lang="en-GB" dirty="0" err="1"/>
              <a:t>actuale</a:t>
            </a:r>
            <a:r>
              <a:rPr lang="en-GB" dirty="0"/>
              <a:t> de </a:t>
            </a:r>
            <a:r>
              <a:rPr lang="en-GB" dirty="0" err="1"/>
              <a:t>securitate</a:t>
            </a:r>
            <a:r>
              <a:rPr lang="en-GB" dirty="0"/>
              <a:t> </a:t>
            </a:r>
            <a:r>
              <a:rPr lang="en-GB" dirty="0" err="1"/>
              <a:t>și</a:t>
            </a:r>
            <a:r>
              <a:rPr lang="en-GB" dirty="0"/>
              <a:t> </a:t>
            </a:r>
            <a:r>
              <a:rPr lang="en-GB" dirty="0" err="1"/>
              <a:t>prioritizarea</a:t>
            </a:r>
            <a:r>
              <a:rPr lang="en-GB" dirty="0"/>
              <a:t> </a:t>
            </a:r>
            <a:r>
              <a:rPr lang="en-GB" dirty="0" err="1"/>
              <a:t>inițiativelor</a:t>
            </a:r>
            <a:r>
              <a:rPr lang="en-GB" dirty="0"/>
              <a:t> </a:t>
            </a:r>
            <a:r>
              <a:rPr lang="en-GB" dirty="0" err="1"/>
              <a:t>și</a:t>
            </a:r>
            <a:r>
              <a:rPr lang="en-GB" dirty="0"/>
              <a:t> a </a:t>
            </a:r>
            <a:r>
              <a:rPr lang="en-GB" dirty="0" err="1"/>
              <a:t>unei</a:t>
            </a:r>
            <a:r>
              <a:rPr lang="en-GB" dirty="0"/>
              <a:t> </a:t>
            </a:r>
            <a:r>
              <a:rPr lang="en-GB" dirty="0" err="1"/>
              <a:t>foi</a:t>
            </a:r>
            <a:r>
              <a:rPr lang="en-GB" dirty="0"/>
              <a:t> de </a:t>
            </a:r>
            <a:r>
              <a:rPr lang="en-GB" dirty="0" err="1"/>
              <a:t>parcurs</a:t>
            </a:r>
            <a:r>
              <a:rPr lang="en-GB" dirty="0"/>
              <a:t> de </a:t>
            </a:r>
            <a:r>
              <a:rPr lang="en-GB" dirty="0" err="1"/>
              <a:t>securitate</a:t>
            </a:r>
            <a:r>
              <a:rPr lang="en-GB" dirty="0"/>
              <a:t>.</a:t>
            </a:r>
          </a:p>
        </p:txBody>
      </p:sp>
      <p:sp>
        <p:nvSpPr>
          <p:cNvPr id="4" name="Slide Number Placeholder 3"/>
          <p:cNvSpPr>
            <a:spLocks noGrp="1"/>
          </p:cNvSpPr>
          <p:nvPr>
            <p:ph type="sldNum" sz="quarter" idx="5"/>
          </p:nvPr>
        </p:nvSpPr>
        <p:spPr/>
        <p:txBody>
          <a:bodyPr/>
          <a:lstStyle/>
          <a:p>
            <a:fld id="{9B4CB011-B6B1-4A0F-A99B-021E0BD4DE7F}" type="slidenum">
              <a:rPr lang="en-GB" smtClean="0"/>
              <a:t>11</a:t>
            </a:fld>
            <a:endParaRPr lang="en-GB"/>
          </a:p>
        </p:txBody>
      </p:sp>
    </p:spTree>
    <p:extLst>
      <p:ext uri="{BB962C8B-B14F-4D97-AF65-F5344CB8AC3E}">
        <p14:creationId xmlns:p14="http://schemas.microsoft.com/office/powerpoint/2010/main" val="238621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err="1"/>
              <a:t>Cercetarea</a:t>
            </a:r>
            <a:r>
              <a:rPr lang="en-GB" dirty="0"/>
              <a:t> </a:t>
            </a:r>
            <a:r>
              <a:rPr lang="en-GB" dirty="0" err="1"/>
              <a:t>strategiei</a:t>
            </a:r>
            <a:r>
              <a:rPr lang="en-GB" dirty="0"/>
              <a:t> de </a:t>
            </a:r>
            <a:r>
              <a:rPr lang="en-GB" dirty="0" err="1"/>
              <a:t>securitate</a:t>
            </a:r>
            <a:r>
              <a:rPr lang="en-GB" dirty="0"/>
              <a:t> a </a:t>
            </a:r>
            <a:r>
              <a:rPr lang="en-GB" dirty="0" err="1"/>
              <a:t>organizațiilor</a:t>
            </a:r>
            <a:r>
              <a:rPr lang="en-GB" dirty="0"/>
              <a:t> </a:t>
            </a:r>
            <a:endParaRPr lang="ro-RO" dirty="0"/>
          </a:p>
          <a:p>
            <a:pPr marL="228600" indent="-228600">
              <a:buAutoNum type="arabicPeriod"/>
            </a:pPr>
            <a:r>
              <a:rPr lang="en-GB" dirty="0"/>
              <a:t>– Un document pas cu pas care </a:t>
            </a:r>
            <a:r>
              <a:rPr lang="en-GB" dirty="0" err="1"/>
              <a:t>vă</a:t>
            </a:r>
            <a:r>
              <a:rPr lang="en-GB" dirty="0"/>
              <a:t> </a:t>
            </a:r>
            <a:r>
              <a:rPr lang="en-GB" dirty="0" err="1"/>
              <a:t>ajută</a:t>
            </a:r>
            <a:r>
              <a:rPr lang="en-GB" dirty="0"/>
              <a:t> </a:t>
            </a:r>
            <a:r>
              <a:rPr lang="en-GB" dirty="0" err="1"/>
              <a:t>să</a:t>
            </a:r>
            <a:r>
              <a:rPr lang="en-GB" dirty="0"/>
              <a:t> </a:t>
            </a:r>
            <a:r>
              <a:rPr lang="en-GB" dirty="0" err="1"/>
              <a:t>construiți</a:t>
            </a:r>
            <a:r>
              <a:rPr lang="en-GB" dirty="0"/>
              <a:t> o </a:t>
            </a:r>
            <a:r>
              <a:rPr lang="en-GB" dirty="0" err="1"/>
              <a:t>strategie</a:t>
            </a:r>
            <a:r>
              <a:rPr lang="en-GB" dirty="0"/>
              <a:t> de SO </a:t>
            </a:r>
            <a:r>
              <a:rPr lang="en-GB" dirty="0" err="1"/>
              <a:t>holistică</a:t>
            </a:r>
            <a:r>
              <a:rPr lang="en-GB" dirty="0"/>
              <a:t>, </a:t>
            </a:r>
            <a:r>
              <a:rPr lang="en-GB" dirty="0" err="1"/>
              <a:t>bazată</a:t>
            </a:r>
            <a:r>
              <a:rPr lang="en-GB" dirty="0"/>
              <a:t> pe </a:t>
            </a:r>
            <a:r>
              <a:rPr lang="en-GB" dirty="0" err="1"/>
              <a:t>riscuri</a:t>
            </a:r>
            <a:r>
              <a:rPr lang="en-GB" dirty="0"/>
              <a:t> </a:t>
            </a:r>
            <a:r>
              <a:rPr lang="en-GB" dirty="0" err="1"/>
              <a:t>și</a:t>
            </a:r>
            <a:r>
              <a:rPr lang="en-GB" dirty="0"/>
              <a:t> </a:t>
            </a:r>
            <a:r>
              <a:rPr lang="en-GB" dirty="0" err="1"/>
              <a:t>aliniată</a:t>
            </a:r>
            <a:r>
              <a:rPr lang="en-GB" dirty="0"/>
              <a:t> la </a:t>
            </a:r>
            <a:r>
              <a:rPr lang="en-GB" dirty="0" err="1"/>
              <a:t>business.Strategia</a:t>
            </a:r>
            <a:r>
              <a:rPr lang="en-GB" dirty="0"/>
              <a:t> </a:t>
            </a:r>
            <a:r>
              <a:rPr lang="en-GB" dirty="0" err="1"/>
              <a:t>dvs</a:t>
            </a:r>
            <a:r>
              <a:rPr lang="en-GB" dirty="0"/>
              <a:t>. de </a:t>
            </a:r>
            <a:r>
              <a:rPr lang="en-GB" dirty="0" err="1"/>
              <a:t>securitate</a:t>
            </a:r>
            <a:r>
              <a:rPr lang="en-GB" dirty="0"/>
              <a:t> nu </a:t>
            </a:r>
            <a:r>
              <a:rPr lang="en-GB" dirty="0" err="1"/>
              <a:t>ar</a:t>
            </a:r>
            <a:r>
              <a:rPr lang="en-GB" dirty="0"/>
              <a:t> </a:t>
            </a:r>
            <a:r>
              <a:rPr lang="en-GB" dirty="0" err="1"/>
              <a:t>trebui</a:t>
            </a:r>
            <a:r>
              <a:rPr lang="en-GB" dirty="0"/>
              <a:t> </a:t>
            </a:r>
            <a:r>
              <a:rPr lang="en-GB" dirty="0" err="1"/>
              <a:t>să</a:t>
            </a:r>
            <a:r>
              <a:rPr lang="en-GB" dirty="0"/>
              <a:t> se </a:t>
            </a:r>
            <a:r>
              <a:rPr lang="en-GB" dirty="0" err="1"/>
              <a:t>bazeze</a:t>
            </a:r>
            <a:r>
              <a:rPr lang="en-GB" dirty="0"/>
              <a:t> pe </a:t>
            </a:r>
            <a:r>
              <a:rPr lang="en-GB" dirty="0" err="1"/>
              <a:t>încercarea</a:t>
            </a:r>
            <a:r>
              <a:rPr lang="en-GB" dirty="0"/>
              <a:t> de a </a:t>
            </a:r>
            <a:r>
              <a:rPr lang="en-GB" dirty="0" err="1"/>
              <a:t>urma</a:t>
            </a:r>
            <a:r>
              <a:rPr lang="en-GB" dirty="0"/>
              <a:t> </a:t>
            </a:r>
            <a:r>
              <a:rPr lang="en-GB" dirty="0" err="1"/>
              <a:t>orbește</a:t>
            </a:r>
            <a:r>
              <a:rPr lang="en-GB" dirty="0"/>
              <a:t> </a:t>
            </a:r>
            <a:r>
              <a:rPr lang="en-GB" dirty="0" err="1"/>
              <a:t>cele</a:t>
            </a:r>
            <a:r>
              <a:rPr lang="en-GB" dirty="0"/>
              <a:t> </a:t>
            </a:r>
            <a:r>
              <a:rPr lang="en-GB" dirty="0" err="1"/>
              <a:t>mai</a:t>
            </a:r>
            <a:r>
              <a:rPr lang="en-GB" dirty="0"/>
              <a:t> </a:t>
            </a:r>
            <a:r>
              <a:rPr lang="en-GB" dirty="0" err="1"/>
              <a:t>bune</a:t>
            </a:r>
            <a:r>
              <a:rPr lang="en-GB" dirty="0"/>
              <a:t> </a:t>
            </a:r>
            <a:r>
              <a:rPr lang="en-GB" dirty="0" err="1"/>
              <a:t>practici</a:t>
            </a:r>
            <a:r>
              <a:rPr lang="en-GB" dirty="0"/>
              <a:t>, ci pe o </a:t>
            </a:r>
            <a:r>
              <a:rPr lang="en-GB" dirty="0" err="1"/>
              <a:t>evaluare</a:t>
            </a:r>
            <a:r>
              <a:rPr lang="en-GB" dirty="0"/>
              <a:t> </a:t>
            </a:r>
            <a:r>
              <a:rPr lang="en-GB" dirty="0" err="1"/>
              <a:t>holistică</a:t>
            </a:r>
            <a:r>
              <a:rPr lang="en-GB" dirty="0"/>
              <a:t> </a:t>
            </a:r>
            <a:r>
              <a:rPr lang="en-GB" dirty="0" err="1"/>
              <a:t>bazată</a:t>
            </a:r>
            <a:r>
              <a:rPr lang="en-GB" dirty="0"/>
              <a:t> pe </a:t>
            </a:r>
            <a:r>
              <a:rPr lang="en-GB" dirty="0" err="1"/>
              <a:t>risc</a:t>
            </a:r>
            <a:r>
              <a:rPr lang="en-GB" dirty="0"/>
              <a:t>, care </a:t>
            </a:r>
            <a:r>
              <a:rPr lang="en-GB" dirty="0" err="1"/>
              <a:t>ține</a:t>
            </a:r>
            <a:r>
              <a:rPr lang="en-GB" dirty="0"/>
              <a:t> </a:t>
            </a:r>
            <a:r>
              <a:rPr lang="en-GB" dirty="0" err="1"/>
              <a:t>seama</a:t>
            </a:r>
            <a:r>
              <a:rPr lang="en-GB" dirty="0"/>
              <a:t> de </a:t>
            </a:r>
            <a:r>
              <a:rPr lang="en-GB" dirty="0" err="1"/>
              <a:t>riscuri</a:t>
            </a:r>
            <a:r>
              <a:rPr lang="en-GB" dirty="0"/>
              <a:t> </a:t>
            </a:r>
            <a:r>
              <a:rPr lang="en-GB" dirty="0" err="1"/>
              <a:t>și</a:t>
            </a:r>
            <a:r>
              <a:rPr lang="en-GB" dirty="0"/>
              <a:t> care se </a:t>
            </a:r>
            <a:r>
              <a:rPr lang="en-GB" dirty="0" err="1"/>
              <a:t>aliniază</a:t>
            </a:r>
            <a:r>
              <a:rPr lang="en-GB" dirty="0"/>
              <a:t> cu </a:t>
            </a:r>
            <a:r>
              <a:rPr lang="en-GB" dirty="0" err="1"/>
              <a:t>contextul</a:t>
            </a:r>
            <a:r>
              <a:rPr lang="en-GB" dirty="0"/>
              <a:t> </a:t>
            </a:r>
            <a:r>
              <a:rPr lang="en-GB" dirty="0" err="1"/>
              <a:t>dvs</a:t>
            </a:r>
            <a:r>
              <a:rPr lang="en-GB" dirty="0"/>
              <a:t>. de </a:t>
            </a:r>
            <a:r>
              <a:rPr lang="en-GB" dirty="0" err="1"/>
              <a:t>afaceri.Utilizați</a:t>
            </a:r>
            <a:r>
              <a:rPr lang="en-GB" dirty="0"/>
              <a:t> </a:t>
            </a:r>
            <a:r>
              <a:rPr lang="en-GB" dirty="0" err="1"/>
              <a:t>acest</a:t>
            </a:r>
            <a:r>
              <a:rPr lang="en-GB" dirty="0"/>
              <a:t> </a:t>
            </a:r>
            <a:r>
              <a:rPr lang="en-GB" dirty="0" err="1"/>
              <a:t>scenariu</a:t>
            </a:r>
            <a:r>
              <a:rPr lang="en-GB" dirty="0"/>
              <a:t> </a:t>
            </a:r>
            <a:r>
              <a:rPr lang="en-GB" dirty="0" err="1"/>
              <a:t>pentru</a:t>
            </a:r>
            <a:r>
              <a:rPr lang="en-GB" dirty="0"/>
              <a:t> a </a:t>
            </a:r>
            <a:r>
              <a:rPr lang="en-GB" dirty="0" err="1"/>
              <a:t>vă</a:t>
            </a:r>
            <a:r>
              <a:rPr lang="en-GB" dirty="0"/>
              <a:t> </a:t>
            </a:r>
            <a:r>
              <a:rPr lang="en-GB" dirty="0" err="1"/>
              <a:t>spori</a:t>
            </a:r>
            <a:r>
              <a:rPr lang="en-GB" dirty="0"/>
              <a:t> </a:t>
            </a:r>
            <a:r>
              <a:rPr lang="en-GB" dirty="0" err="1"/>
              <a:t>strategia</a:t>
            </a:r>
            <a:r>
              <a:rPr lang="en-GB" dirty="0"/>
              <a:t> de </a:t>
            </a:r>
            <a:r>
              <a:rPr lang="en-GB" dirty="0" err="1"/>
              <a:t>securitate</a:t>
            </a:r>
            <a:r>
              <a:rPr lang="en-GB" dirty="0"/>
              <a:t>, </a:t>
            </a:r>
            <a:r>
              <a:rPr lang="en-GB" dirty="0" err="1"/>
              <a:t>asigurând</a:t>
            </a:r>
            <a:r>
              <a:rPr lang="en-GB" dirty="0"/>
              <a:t> </a:t>
            </a:r>
            <a:r>
              <a:rPr lang="en-GB" dirty="0" err="1"/>
              <a:t>alinierea</a:t>
            </a:r>
            <a:r>
              <a:rPr lang="en-GB" dirty="0"/>
              <a:t> cu </a:t>
            </a:r>
            <a:r>
              <a:rPr lang="en-GB" dirty="0" err="1"/>
              <a:t>obiectivele</a:t>
            </a:r>
            <a:r>
              <a:rPr lang="en-GB" dirty="0"/>
              <a:t> de </a:t>
            </a:r>
            <a:r>
              <a:rPr lang="en-GB" dirty="0" err="1"/>
              <a:t>afaceri</a:t>
            </a:r>
            <a:r>
              <a:rPr lang="en-GB" dirty="0"/>
              <a:t>, </a:t>
            </a:r>
            <a:r>
              <a:rPr lang="en-GB" dirty="0" err="1"/>
              <a:t>evaluând</a:t>
            </a:r>
            <a:r>
              <a:rPr lang="en-GB" dirty="0"/>
              <a:t> </a:t>
            </a:r>
            <a:r>
              <a:rPr lang="en-GB" dirty="0" err="1"/>
              <a:t>riscurile</a:t>
            </a:r>
            <a:r>
              <a:rPr lang="en-GB" dirty="0"/>
              <a:t> </a:t>
            </a:r>
            <a:r>
              <a:rPr lang="en-GB" dirty="0" err="1"/>
              <a:t>organizației</a:t>
            </a:r>
            <a:r>
              <a:rPr lang="en-GB" dirty="0"/>
              <a:t> </a:t>
            </a:r>
            <a:r>
              <a:rPr lang="en-GB" dirty="0" err="1"/>
              <a:t>dvs</a:t>
            </a:r>
            <a:r>
              <a:rPr lang="en-GB" dirty="0"/>
              <a:t>. </a:t>
            </a:r>
            <a:r>
              <a:rPr lang="en-GB" dirty="0" err="1"/>
              <a:t>și</a:t>
            </a:r>
            <a:r>
              <a:rPr lang="en-GB" dirty="0"/>
              <a:t> </a:t>
            </a:r>
            <a:r>
              <a:rPr lang="en-GB" dirty="0" err="1"/>
              <a:t>așteptările</a:t>
            </a:r>
            <a:r>
              <a:rPr lang="en-GB" dirty="0"/>
              <a:t> </a:t>
            </a:r>
            <a:r>
              <a:rPr lang="en-GB" dirty="0" err="1"/>
              <a:t>părților</a:t>
            </a:r>
            <a:r>
              <a:rPr lang="en-GB" dirty="0"/>
              <a:t> </a:t>
            </a:r>
            <a:r>
              <a:rPr lang="en-GB" dirty="0" err="1"/>
              <a:t>interesate</a:t>
            </a:r>
            <a:r>
              <a:rPr lang="en-GB" dirty="0"/>
              <a:t>, </a:t>
            </a:r>
            <a:r>
              <a:rPr lang="en-GB" dirty="0" err="1"/>
              <a:t>înțelegerea</a:t>
            </a:r>
            <a:r>
              <a:rPr lang="en-GB" dirty="0"/>
              <a:t> </a:t>
            </a:r>
            <a:r>
              <a:rPr lang="en-GB" dirty="0" err="1"/>
              <a:t>stării</a:t>
            </a:r>
            <a:r>
              <a:rPr lang="en-GB" dirty="0"/>
              <a:t> </a:t>
            </a:r>
            <a:r>
              <a:rPr lang="en-GB" dirty="0" err="1"/>
              <a:t>dvs</a:t>
            </a:r>
            <a:r>
              <a:rPr lang="en-GB" dirty="0"/>
              <a:t>. </a:t>
            </a:r>
            <a:r>
              <a:rPr lang="en-GB" dirty="0" err="1"/>
              <a:t>actuale</a:t>
            </a:r>
            <a:r>
              <a:rPr lang="en-GB" dirty="0"/>
              <a:t> de </a:t>
            </a:r>
            <a:r>
              <a:rPr lang="en-GB" dirty="0" err="1"/>
              <a:t>securitate</a:t>
            </a:r>
            <a:r>
              <a:rPr lang="en-GB" dirty="0"/>
              <a:t> </a:t>
            </a:r>
            <a:r>
              <a:rPr lang="en-GB" dirty="0" err="1"/>
              <a:t>și</a:t>
            </a:r>
            <a:r>
              <a:rPr lang="en-GB" dirty="0"/>
              <a:t> </a:t>
            </a:r>
            <a:r>
              <a:rPr lang="en-GB" dirty="0" err="1"/>
              <a:t>prioritizarea</a:t>
            </a:r>
            <a:r>
              <a:rPr lang="en-GB" dirty="0"/>
              <a:t> </a:t>
            </a:r>
            <a:r>
              <a:rPr lang="en-GB" dirty="0" err="1"/>
              <a:t>inițiativelor</a:t>
            </a:r>
            <a:r>
              <a:rPr lang="en-GB" dirty="0"/>
              <a:t> </a:t>
            </a:r>
            <a:r>
              <a:rPr lang="en-GB" dirty="0" err="1"/>
              <a:t>și</a:t>
            </a:r>
            <a:r>
              <a:rPr lang="en-GB" dirty="0"/>
              <a:t> a </a:t>
            </a:r>
            <a:r>
              <a:rPr lang="en-GB" dirty="0" err="1"/>
              <a:t>unei</a:t>
            </a:r>
            <a:r>
              <a:rPr lang="en-GB" dirty="0"/>
              <a:t> </a:t>
            </a:r>
            <a:r>
              <a:rPr lang="en-GB" dirty="0" err="1"/>
              <a:t>foi</a:t>
            </a:r>
            <a:r>
              <a:rPr lang="en-GB" dirty="0"/>
              <a:t> de </a:t>
            </a:r>
            <a:r>
              <a:rPr lang="en-GB" dirty="0" err="1"/>
              <a:t>parcurs</a:t>
            </a:r>
            <a:r>
              <a:rPr lang="en-GB" dirty="0"/>
              <a:t> de </a:t>
            </a:r>
            <a:r>
              <a:rPr lang="en-GB" dirty="0" err="1"/>
              <a:t>securitate</a:t>
            </a:r>
            <a:r>
              <a:rPr lang="en-GB" dirty="0"/>
              <a:t>.</a:t>
            </a:r>
          </a:p>
        </p:txBody>
      </p:sp>
      <p:sp>
        <p:nvSpPr>
          <p:cNvPr id="4" name="Slide Number Placeholder 3"/>
          <p:cNvSpPr>
            <a:spLocks noGrp="1"/>
          </p:cNvSpPr>
          <p:nvPr>
            <p:ph type="sldNum" sz="quarter" idx="5"/>
          </p:nvPr>
        </p:nvSpPr>
        <p:spPr/>
        <p:txBody>
          <a:bodyPr/>
          <a:lstStyle/>
          <a:p>
            <a:fld id="{9B4CB011-B6B1-4A0F-A99B-021E0BD4DE7F}" type="slidenum">
              <a:rPr lang="en-GB" smtClean="0"/>
              <a:t>12</a:t>
            </a:fld>
            <a:endParaRPr lang="en-GB"/>
          </a:p>
        </p:txBody>
      </p:sp>
    </p:spTree>
    <p:extLst>
      <p:ext uri="{BB962C8B-B14F-4D97-AF65-F5344CB8AC3E}">
        <p14:creationId xmlns:p14="http://schemas.microsoft.com/office/powerpoint/2010/main" val="203880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19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5189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3435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1766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6465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4246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2042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2623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16667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5509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12/7/2023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0361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12/7/2023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97982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2A31A4-9B20-89B4-5238-FA95E6595F28}"/>
              </a:ext>
            </a:extLst>
          </p:cNvPr>
          <p:cNvSpPr>
            <a:spLocks noGrp="1"/>
          </p:cNvSpPr>
          <p:nvPr>
            <p:ph type="ctrTitle"/>
          </p:nvPr>
        </p:nvSpPr>
        <p:spPr>
          <a:xfrm>
            <a:off x="7502924" y="1398850"/>
            <a:ext cx="3282152" cy="2030150"/>
          </a:xfrm>
        </p:spPr>
        <p:txBody>
          <a:bodyPr>
            <a:normAutofit/>
          </a:bodyPr>
          <a:lstStyle/>
          <a:p>
            <a:pPr>
              <a:lnSpc>
                <a:spcPct val="100000"/>
              </a:lnSpc>
            </a:pPr>
            <a:r>
              <a:rPr lang="en-GB" sz="2400" dirty="0"/>
              <a:t>Security risk management: strategy, monitoring, review.</a:t>
            </a:r>
          </a:p>
        </p:txBody>
      </p:sp>
      <p:sp>
        <p:nvSpPr>
          <p:cNvPr id="3" name="Subtitle 2">
            <a:extLst>
              <a:ext uri="{FF2B5EF4-FFF2-40B4-BE49-F238E27FC236}">
                <a16:creationId xmlns:a16="http://schemas.microsoft.com/office/drawing/2014/main" id="{9E04081E-A303-2263-DE22-8A9A81622DF0}"/>
              </a:ext>
            </a:extLst>
          </p:cNvPr>
          <p:cNvSpPr>
            <a:spLocks noGrp="1"/>
          </p:cNvSpPr>
          <p:nvPr>
            <p:ph type="subTitle" idx="1"/>
          </p:nvPr>
        </p:nvSpPr>
        <p:spPr>
          <a:xfrm>
            <a:off x="7569536" y="3712101"/>
            <a:ext cx="3148928" cy="732541"/>
          </a:xfrm>
        </p:spPr>
        <p:txBody>
          <a:bodyPr>
            <a:normAutofit/>
          </a:bodyPr>
          <a:lstStyle/>
          <a:p>
            <a:endParaRPr lang="en-GB"/>
          </a:p>
        </p:txBody>
      </p:sp>
      <p:pic>
        <p:nvPicPr>
          <p:cNvPr id="97" name="Picture 96" descr="A colorful squares and squares&#10;&#10;Description automatically generated with medium confidence">
            <a:extLst>
              <a:ext uri="{FF2B5EF4-FFF2-40B4-BE49-F238E27FC236}">
                <a16:creationId xmlns:a16="http://schemas.microsoft.com/office/drawing/2014/main" id="{3F70F97C-7FE7-BD80-4C7E-137766CBC1BB}"/>
              </a:ext>
            </a:extLst>
          </p:cNvPr>
          <p:cNvPicPr>
            <a:picLocks noChangeAspect="1"/>
          </p:cNvPicPr>
          <p:nvPr/>
        </p:nvPicPr>
        <p:blipFill rotWithShape="1">
          <a:blip r:embed="rId2"/>
          <a:srcRect b="9820"/>
          <a:stretch/>
        </p:blipFill>
        <p:spPr>
          <a:xfrm>
            <a:off x="20" y="10"/>
            <a:ext cx="6095980" cy="6857989"/>
          </a:xfrm>
          <a:prstGeom prst="rect">
            <a:avLst/>
          </a:prstGeom>
        </p:spPr>
      </p:pic>
      <p:grpSp>
        <p:nvGrpSpPr>
          <p:cNvPr id="98" name="Group 97">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4550150"/>
            <a:ext cx="867485" cy="115439"/>
            <a:chOff x="8910933" y="1861308"/>
            <a:chExt cx="867485" cy="115439"/>
          </a:xfrm>
        </p:grpSpPr>
        <p:sp>
          <p:nvSpPr>
            <p:cNvPr id="99" name="Rectangle 98">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21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A7A41-F123-C7E0-95A7-F3BA681E98E5}"/>
              </a:ext>
            </a:extLst>
          </p:cNvPr>
          <p:cNvSpPr>
            <a:spLocks noGrp="1"/>
          </p:cNvSpPr>
          <p:nvPr>
            <p:ph type="title"/>
          </p:nvPr>
        </p:nvSpPr>
        <p:spPr>
          <a:xfrm>
            <a:off x="1028701" y="963919"/>
            <a:ext cx="10134600" cy="1036994"/>
          </a:xfrm>
        </p:spPr>
        <p:txBody>
          <a:bodyPr anchor="b">
            <a:normAutofit/>
          </a:bodyPr>
          <a:lstStyle/>
          <a:p>
            <a:pPr algn="ctr"/>
            <a:r>
              <a:rPr lang="ro-RO" dirty="0"/>
              <a:t>STEPS</a:t>
            </a:r>
            <a:endParaRPr lang="en-GB"/>
          </a:p>
        </p:txBody>
      </p:sp>
      <p:grpSp>
        <p:nvGrpSpPr>
          <p:cNvPr id="16" name="Group 15">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7" name="Rectangle 16">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9D460241-1848-4B4C-C13C-CCA9517EB218}"/>
              </a:ext>
            </a:extLst>
          </p:cNvPr>
          <p:cNvGraphicFramePr>
            <a:graphicFrameLocks noGrp="1"/>
          </p:cNvGraphicFramePr>
          <p:nvPr>
            <p:ph idx="1"/>
            <p:extLst>
              <p:ext uri="{D42A27DB-BD31-4B8C-83A1-F6EECF244321}">
                <p14:modId xmlns:p14="http://schemas.microsoft.com/office/powerpoint/2010/main" val="3082579013"/>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757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53454-136E-C0DA-AC6D-4D2A4C86B5CE}"/>
              </a:ext>
            </a:extLst>
          </p:cNvPr>
          <p:cNvSpPr>
            <a:spLocks noGrp="1"/>
          </p:cNvSpPr>
          <p:nvPr>
            <p:ph type="title"/>
          </p:nvPr>
        </p:nvSpPr>
        <p:spPr>
          <a:xfrm>
            <a:off x="1028700" y="1028700"/>
            <a:ext cx="4038600" cy="4800600"/>
          </a:xfrm>
        </p:spPr>
        <p:txBody>
          <a:bodyPr anchor="ctr">
            <a:normAutofit/>
          </a:bodyPr>
          <a:lstStyle/>
          <a:p>
            <a:pPr algn="ctr"/>
            <a:r>
              <a:rPr lang="en-GB" sz="3000" dirty="0"/>
              <a:t>1. </a:t>
            </a:r>
            <a:r>
              <a:rPr lang="ro-RO" sz="3000" dirty="0"/>
              <a:t>Organizations</a:t>
            </a:r>
            <a:r>
              <a:rPr lang="en-GB" sz="3000" dirty="0"/>
              <a:t> Security Strategy Research – A step-by-step document that helps you build a holistic, risk-based, and business-aligned </a:t>
            </a:r>
            <a:r>
              <a:rPr lang="ro-RO" sz="3000" dirty="0"/>
              <a:t>O</a:t>
            </a:r>
            <a:r>
              <a:rPr lang="en-GB" sz="3000" dirty="0"/>
              <a:t>S strategy.</a:t>
            </a:r>
            <a:br>
              <a:rPr lang="en-US" sz="3000" dirty="0"/>
            </a:br>
            <a:br>
              <a:rPr lang="en-GB" sz="3000" b="1" dirty="0"/>
            </a:br>
            <a:endParaRPr lang="en-GB" sz="3000" dirty="0"/>
          </a:p>
        </p:txBody>
      </p:sp>
      <p:graphicFrame>
        <p:nvGraphicFramePr>
          <p:cNvPr id="5" name="Content Placeholder 2">
            <a:extLst>
              <a:ext uri="{FF2B5EF4-FFF2-40B4-BE49-F238E27FC236}">
                <a16:creationId xmlns:a16="http://schemas.microsoft.com/office/drawing/2014/main" id="{6576CF1D-447B-8FDD-B700-8250BADC34C1}"/>
              </a:ext>
            </a:extLst>
          </p:cNvPr>
          <p:cNvGraphicFramePr>
            <a:graphicFrameLocks noGrp="1"/>
          </p:cNvGraphicFramePr>
          <p:nvPr>
            <p:ph idx="1"/>
            <p:extLst>
              <p:ext uri="{D42A27DB-BD31-4B8C-83A1-F6EECF244321}">
                <p14:modId xmlns:p14="http://schemas.microsoft.com/office/powerpoint/2010/main" val="3093910758"/>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520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02957-16E2-311B-0B15-2766A9169450}"/>
              </a:ext>
            </a:extLst>
          </p:cNvPr>
          <p:cNvSpPr>
            <a:spLocks noGrp="1"/>
          </p:cNvSpPr>
          <p:nvPr>
            <p:ph type="title"/>
          </p:nvPr>
        </p:nvSpPr>
        <p:spPr>
          <a:xfrm>
            <a:off x="1038883" y="1000366"/>
            <a:ext cx="3995397" cy="1239627"/>
          </a:xfrm>
        </p:spPr>
        <p:txBody>
          <a:bodyPr anchor="b">
            <a:normAutofit fontScale="90000"/>
          </a:bodyPr>
          <a:lstStyle/>
          <a:p>
            <a:pPr algn="just">
              <a:lnSpc>
                <a:spcPct val="100000"/>
              </a:lnSpc>
            </a:pPr>
            <a:r>
              <a:rPr lang="en-GB" sz="2800" b="1" dirty="0"/>
              <a:t>2. </a:t>
            </a:r>
            <a:r>
              <a:rPr lang="ro-RO" sz="2800" b="1" dirty="0"/>
              <a:t>Organizations</a:t>
            </a:r>
            <a:r>
              <a:rPr lang="en-GB" sz="2800" b="1" dirty="0"/>
              <a:t> Security Requirements Gathering Tool </a:t>
            </a:r>
            <a:endParaRPr lang="ro-RO" sz="2800" b="1" dirty="0"/>
          </a:p>
        </p:txBody>
      </p:sp>
      <p:sp>
        <p:nvSpPr>
          <p:cNvPr id="3" name="Content Placeholder 2">
            <a:extLst>
              <a:ext uri="{FF2B5EF4-FFF2-40B4-BE49-F238E27FC236}">
                <a16:creationId xmlns:a16="http://schemas.microsoft.com/office/drawing/2014/main" id="{90639AE8-FC10-9E90-33A6-352BF67F6EB6}"/>
              </a:ext>
            </a:extLst>
          </p:cNvPr>
          <p:cNvSpPr>
            <a:spLocks noGrp="1"/>
          </p:cNvSpPr>
          <p:nvPr>
            <p:ph idx="1"/>
          </p:nvPr>
        </p:nvSpPr>
        <p:spPr>
          <a:xfrm>
            <a:off x="1038883" y="2601375"/>
            <a:ext cx="3862062" cy="3871511"/>
          </a:xfrm>
        </p:spPr>
        <p:txBody>
          <a:bodyPr>
            <a:normAutofit fontScale="92500" lnSpcReduction="20000"/>
          </a:bodyPr>
          <a:lstStyle/>
          <a:p>
            <a:pPr algn="just">
              <a:lnSpc>
                <a:spcPct val="100000"/>
              </a:lnSpc>
            </a:pPr>
            <a:endParaRPr lang="ro-RO" sz="1800" b="1" dirty="0"/>
          </a:p>
          <a:p>
            <a:pPr algn="just">
              <a:lnSpc>
                <a:spcPct val="100000"/>
              </a:lnSpc>
            </a:pPr>
            <a:r>
              <a:rPr lang="ro-RO" sz="1800" dirty="0"/>
              <a:t>M</a:t>
            </a:r>
            <a:r>
              <a:rPr lang="en-GB" sz="1800" dirty="0" err="1"/>
              <a:t>ake</a:t>
            </a:r>
            <a:r>
              <a:rPr lang="en-GB" sz="1800" dirty="0"/>
              <a:t> informed security risk decisions to support business needs.</a:t>
            </a:r>
          </a:p>
          <a:p>
            <a:pPr algn="just">
              <a:lnSpc>
                <a:spcPct val="100000"/>
              </a:lnSpc>
            </a:pPr>
            <a:endParaRPr lang="ro-RO" sz="1800" dirty="0"/>
          </a:p>
          <a:p>
            <a:pPr algn="just">
              <a:lnSpc>
                <a:spcPct val="100000"/>
              </a:lnSpc>
            </a:pPr>
            <a:r>
              <a:rPr lang="en-GB" sz="1800" dirty="0"/>
              <a:t>Use </a:t>
            </a:r>
            <a:r>
              <a:rPr lang="ro-RO" sz="1800" dirty="0"/>
              <a:t>a </a:t>
            </a:r>
            <a:r>
              <a:rPr lang="en-GB" sz="1800" dirty="0"/>
              <a:t>tool to formally identify business goals and customer and compliance obligations and make explicit links to how security initiatives propose to support these business interests. </a:t>
            </a:r>
            <a:endParaRPr lang="ro-RO" sz="1800" dirty="0"/>
          </a:p>
          <a:p>
            <a:pPr algn="just">
              <a:lnSpc>
                <a:spcPct val="100000"/>
              </a:lnSpc>
            </a:pPr>
            <a:endParaRPr lang="ro-RO" sz="1800" dirty="0"/>
          </a:p>
          <a:p>
            <a:pPr algn="just">
              <a:lnSpc>
                <a:spcPct val="100000"/>
              </a:lnSpc>
            </a:pPr>
            <a:r>
              <a:rPr lang="en-GB" sz="1800" dirty="0"/>
              <a:t>Then define the scope and boundaries for the security strategy and the risk tolerance definitions that will guide future security risk decisions.</a:t>
            </a:r>
          </a:p>
          <a:p>
            <a:pPr algn="ctr">
              <a:lnSpc>
                <a:spcPct val="100000"/>
              </a:lnSpc>
            </a:pPr>
            <a:endParaRPr lang="en-GB" sz="1100" dirty="0"/>
          </a:p>
        </p:txBody>
      </p:sp>
      <p:pic>
        <p:nvPicPr>
          <p:cNvPr id="7" name="Graphic 6" descr="Tools">
            <a:extLst>
              <a:ext uri="{FF2B5EF4-FFF2-40B4-BE49-F238E27FC236}">
                <a16:creationId xmlns:a16="http://schemas.microsoft.com/office/drawing/2014/main" id="{FA434174-37B0-DF9A-DC83-E88C6CE75E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5653" y="723900"/>
            <a:ext cx="5494694" cy="5494694"/>
          </a:xfrm>
          <a:prstGeom prst="rect">
            <a:avLst/>
          </a:prstGeom>
        </p:spPr>
      </p:pic>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20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07493-8241-C496-E717-4783EE3C7817}"/>
              </a:ext>
            </a:extLst>
          </p:cNvPr>
          <p:cNvSpPr>
            <a:spLocks noGrp="1"/>
          </p:cNvSpPr>
          <p:nvPr>
            <p:ph type="title"/>
          </p:nvPr>
        </p:nvSpPr>
        <p:spPr>
          <a:xfrm>
            <a:off x="1028700" y="1028700"/>
            <a:ext cx="4038600" cy="4800600"/>
          </a:xfrm>
        </p:spPr>
        <p:txBody>
          <a:bodyPr anchor="ctr">
            <a:normAutofit/>
          </a:bodyPr>
          <a:lstStyle/>
          <a:p>
            <a:pPr algn="ctr">
              <a:lnSpc>
                <a:spcPct val="100000"/>
              </a:lnSpc>
            </a:pPr>
            <a:r>
              <a:rPr lang="en-GB" b="1" dirty="0"/>
              <a:t>3. </a:t>
            </a:r>
            <a:r>
              <a:rPr lang="ro-RO" b="1" dirty="0"/>
              <a:t>Organiza</a:t>
            </a:r>
            <a:r>
              <a:rPr lang="en-GB" b="1" dirty="0" err="1"/>
              <a:t>tion</a:t>
            </a:r>
            <a:r>
              <a:rPr lang="en-GB" b="1" dirty="0"/>
              <a:t> Security Pressure Analysis Tool – An evaluation tool to invest in the right security functions using a pressure analysis approach. </a:t>
            </a:r>
            <a:br>
              <a:rPr lang="en-GB" b="1" dirty="0"/>
            </a:br>
            <a:endParaRPr lang="en-GB" dirty="0"/>
          </a:p>
        </p:txBody>
      </p:sp>
      <p:graphicFrame>
        <p:nvGraphicFramePr>
          <p:cNvPr id="5" name="Content Placeholder 2">
            <a:extLst>
              <a:ext uri="{FF2B5EF4-FFF2-40B4-BE49-F238E27FC236}">
                <a16:creationId xmlns:a16="http://schemas.microsoft.com/office/drawing/2014/main" id="{8BE24239-1073-442D-10F4-AFDB38A03593}"/>
              </a:ext>
            </a:extLst>
          </p:cNvPr>
          <p:cNvGraphicFramePr>
            <a:graphicFrameLocks noGrp="1"/>
          </p:cNvGraphicFramePr>
          <p:nvPr>
            <p:ph idx="1"/>
            <p:extLst>
              <p:ext uri="{D42A27DB-BD31-4B8C-83A1-F6EECF244321}">
                <p14:modId xmlns:p14="http://schemas.microsoft.com/office/powerpoint/2010/main" val="397000862"/>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306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D8982-A469-C677-ECBE-599CCDE95A79}"/>
              </a:ext>
            </a:extLst>
          </p:cNvPr>
          <p:cNvSpPr>
            <a:spLocks noGrp="1"/>
          </p:cNvSpPr>
          <p:nvPr>
            <p:ph type="title"/>
          </p:nvPr>
        </p:nvSpPr>
        <p:spPr>
          <a:xfrm>
            <a:off x="1028700" y="1028700"/>
            <a:ext cx="4038600" cy="4800600"/>
          </a:xfrm>
        </p:spPr>
        <p:txBody>
          <a:bodyPr anchor="ctr">
            <a:normAutofit/>
          </a:bodyPr>
          <a:lstStyle/>
          <a:p>
            <a:pPr algn="ctr"/>
            <a:r>
              <a:rPr lang="en-GB" b="1" dirty="0"/>
              <a:t>4. </a:t>
            </a:r>
            <a:r>
              <a:rPr lang="ro-RO" b="1" dirty="0"/>
              <a:t>Organiz</a:t>
            </a:r>
            <a:r>
              <a:rPr lang="en-GB" b="1" dirty="0" err="1"/>
              <a:t>ation</a:t>
            </a:r>
            <a:r>
              <a:rPr lang="en-GB" b="1" dirty="0"/>
              <a:t> Security Program Gap Analysis Tool – A structured tool to systematically understand your current security state.</a:t>
            </a:r>
            <a:br>
              <a:rPr lang="en-GB" b="1" dirty="0"/>
            </a:br>
            <a:endParaRPr lang="en-GB" dirty="0"/>
          </a:p>
        </p:txBody>
      </p:sp>
      <p:graphicFrame>
        <p:nvGraphicFramePr>
          <p:cNvPr id="5" name="Content Placeholder 2">
            <a:extLst>
              <a:ext uri="{FF2B5EF4-FFF2-40B4-BE49-F238E27FC236}">
                <a16:creationId xmlns:a16="http://schemas.microsoft.com/office/drawing/2014/main" id="{4DE888B7-AE40-3521-50A2-D5D94A821C6B}"/>
              </a:ext>
            </a:extLst>
          </p:cNvPr>
          <p:cNvGraphicFramePr>
            <a:graphicFrameLocks noGrp="1"/>
          </p:cNvGraphicFramePr>
          <p:nvPr>
            <p:ph idx="1"/>
            <p:extLst>
              <p:ext uri="{D42A27DB-BD31-4B8C-83A1-F6EECF244321}">
                <p14:modId xmlns:p14="http://schemas.microsoft.com/office/powerpoint/2010/main" val="4090163361"/>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08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FAA58-0AD2-2FA6-98B4-3E20F4140B30}"/>
              </a:ext>
            </a:extLst>
          </p:cNvPr>
          <p:cNvSpPr>
            <a:spLocks noGrp="1"/>
          </p:cNvSpPr>
          <p:nvPr>
            <p:ph type="title"/>
          </p:nvPr>
        </p:nvSpPr>
        <p:spPr>
          <a:xfrm>
            <a:off x="1028700" y="1028700"/>
            <a:ext cx="4038600" cy="4800600"/>
          </a:xfrm>
        </p:spPr>
        <p:txBody>
          <a:bodyPr anchor="ctr">
            <a:normAutofit/>
          </a:bodyPr>
          <a:lstStyle/>
          <a:p>
            <a:pPr algn="ctr">
              <a:lnSpc>
                <a:spcPct val="100000"/>
              </a:lnSpc>
            </a:pPr>
            <a:r>
              <a:rPr lang="en-GB" dirty="0"/>
              <a:t>5. Organization Security Strategy Communication Deck – A best-of-breed presentation document to build a clear, concise, and compelling strategy document.</a:t>
            </a:r>
            <a:br>
              <a:rPr lang="en-GB" dirty="0"/>
            </a:br>
            <a:endParaRPr lang="en-GB"/>
          </a:p>
        </p:txBody>
      </p:sp>
      <p:graphicFrame>
        <p:nvGraphicFramePr>
          <p:cNvPr id="5" name="Content Placeholder 2">
            <a:extLst>
              <a:ext uri="{FF2B5EF4-FFF2-40B4-BE49-F238E27FC236}">
                <a16:creationId xmlns:a16="http://schemas.microsoft.com/office/drawing/2014/main" id="{259C7AE7-7ACA-3E60-F425-712AB495C573}"/>
              </a:ext>
            </a:extLst>
          </p:cNvPr>
          <p:cNvGraphicFramePr>
            <a:graphicFrameLocks noGrp="1"/>
          </p:cNvGraphicFramePr>
          <p:nvPr>
            <p:ph idx="1"/>
            <p:extLst>
              <p:ext uri="{D42A27DB-BD31-4B8C-83A1-F6EECF244321}">
                <p14:modId xmlns:p14="http://schemas.microsoft.com/office/powerpoint/2010/main" val="1935846168"/>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913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765D3-C5AD-7759-5CC9-043E8E640A95}"/>
              </a:ext>
            </a:extLst>
          </p:cNvPr>
          <p:cNvSpPr>
            <a:spLocks noGrp="1"/>
          </p:cNvSpPr>
          <p:nvPr>
            <p:ph type="title"/>
          </p:nvPr>
        </p:nvSpPr>
        <p:spPr>
          <a:xfrm>
            <a:off x="1028700" y="1028700"/>
            <a:ext cx="4038600" cy="4800600"/>
          </a:xfrm>
        </p:spPr>
        <p:txBody>
          <a:bodyPr anchor="ctr">
            <a:normAutofit/>
          </a:bodyPr>
          <a:lstStyle/>
          <a:p>
            <a:pPr algn="ctr"/>
            <a:r>
              <a:rPr lang="en-GB" dirty="0"/>
              <a:t>6. Organization Security Charter – An essential document for defining the scope and purpose of a security project or program.</a:t>
            </a:r>
            <a:br>
              <a:rPr lang="en-GB" dirty="0"/>
            </a:br>
            <a:endParaRPr lang="en-GB" dirty="0"/>
          </a:p>
        </p:txBody>
      </p:sp>
      <p:graphicFrame>
        <p:nvGraphicFramePr>
          <p:cNvPr id="5" name="Content Placeholder 2">
            <a:extLst>
              <a:ext uri="{FF2B5EF4-FFF2-40B4-BE49-F238E27FC236}">
                <a16:creationId xmlns:a16="http://schemas.microsoft.com/office/drawing/2014/main" id="{850DAF66-7A6C-AA94-0E73-A6C8DE3B81B0}"/>
              </a:ext>
            </a:extLst>
          </p:cNvPr>
          <p:cNvGraphicFramePr>
            <a:graphicFrameLocks noGrp="1"/>
          </p:cNvGraphicFramePr>
          <p:nvPr>
            <p:ph idx="1"/>
            <p:extLst>
              <p:ext uri="{D42A27DB-BD31-4B8C-83A1-F6EECF244321}">
                <p14:modId xmlns:p14="http://schemas.microsoft.com/office/powerpoint/2010/main" val="447062416"/>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442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B411-9F94-5EB7-FE85-A156DCDBC58D}"/>
              </a:ext>
            </a:extLst>
          </p:cNvPr>
          <p:cNvSpPr>
            <a:spLocks noGrp="1"/>
          </p:cNvSpPr>
          <p:nvPr>
            <p:ph type="title"/>
          </p:nvPr>
        </p:nvSpPr>
        <p:spPr>
          <a:xfrm>
            <a:off x="2995126" y="723900"/>
            <a:ext cx="8168173" cy="45719"/>
          </a:xfrm>
        </p:spPr>
        <p:txBody>
          <a:bodyPr>
            <a:normAutofit fontScale="90000"/>
          </a:bodyPr>
          <a:lstStyle/>
          <a:p>
            <a:pPr algn="ctr"/>
            <a:r>
              <a:rPr lang="en-GB" dirty="0"/>
              <a:t>CONCLUSIONS</a:t>
            </a:r>
          </a:p>
        </p:txBody>
      </p:sp>
      <p:sp>
        <p:nvSpPr>
          <p:cNvPr id="3" name="Content Placeholder 2">
            <a:extLst>
              <a:ext uri="{FF2B5EF4-FFF2-40B4-BE49-F238E27FC236}">
                <a16:creationId xmlns:a16="http://schemas.microsoft.com/office/drawing/2014/main" id="{358EBC17-E824-A2A0-3A6B-090C9ACC135B}"/>
              </a:ext>
            </a:extLst>
          </p:cNvPr>
          <p:cNvSpPr>
            <a:spLocks noGrp="1"/>
          </p:cNvSpPr>
          <p:nvPr>
            <p:ph idx="1"/>
          </p:nvPr>
        </p:nvSpPr>
        <p:spPr>
          <a:xfrm>
            <a:off x="1322774" y="1012054"/>
            <a:ext cx="9840526" cy="5119191"/>
          </a:xfrm>
        </p:spPr>
        <p:txBody>
          <a:bodyPr>
            <a:noAutofit/>
          </a:bodyPr>
          <a:lstStyle/>
          <a:p>
            <a:pPr>
              <a:lnSpc>
                <a:spcPct val="150000"/>
              </a:lnSpc>
              <a:spcBef>
                <a:spcPts val="0"/>
              </a:spcBef>
            </a:pPr>
            <a:r>
              <a:rPr lang="en-GB" sz="1800" b="1" dirty="0"/>
              <a:t>A Security Strategy is a document prepared periodically which outlines the major security concerns of a organisation and outlines plans to deal with them. </a:t>
            </a:r>
          </a:p>
          <a:p>
            <a:pPr>
              <a:lnSpc>
                <a:spcPct val="150000"/>
              </a:lnSpc>
              <a:spcBef>
                <a:spcPts val="0"/>
              </a:spcBef>
            </a:pPr>
            <a:endParaRPr lang="en-GB" sz="1800" b="1" dirty="0"/>
          </a:p>
          <a:p>
            <a:pPr>
              <a:lnSpc>
                <a:spcPct val="150000"/>
              </a:lnSpc>
              <a:spcBef>
                <a:spcPts val="0"/>
              </a:spcBef>
            </a:pPr>
            <a:r>
              <a:rPr lang="en-GB" sz="1800" b="1" dirty="0"/>
              <a:t>Steps:</a:t>
            </a:r>
          </a:p>
          <a:p>
            <a:pPr>
              <a:lnSpc>
                <a:spcPct val="150000"/>
              </a:lnSpc>
              <a:spcBef>
                <a:spcPts val="0"/>
              </a:spcBef>
            </a:pPr>
            <a:r>
              <a:rPr lang="en-GB" sz="1800" b="1" dirty="0"/>
              <a:t>    Conduct A Security Risk Assessment.</a:t>
            </a:r>
          </a:p>
          <a:p>
            <a:pPr>
              <a:lnSpc>
                <a:spcPct val="150000"/>
              </a:lnSpc>
              <a:spcBef>
                <a:spcPts val="0"/>
              </a:spcBef>
            </a:pPr>
            <a:r>
              <a:rPr lang="en-GB" sz="1800" b="1" dirty="0"/>
              <a:t>    Set Your Security Goals.</a:t>
            </a:r>
          </a:p>
          <a:p>
            <a:pPr>
              <a:lnSpc>
                <a:spcPct val="150000"/>
              </a:lnSpc>
              <a:spcBef>
                <a:spcPts val="0"/>
              </a:spcBef>
            </a:pPr>
            <a:r>
              <a:rPr lang="en-GB" sz="1800" b="1" dirty="0"/>
              <a:t>    Evaluate Your Technology.</a:t>
            </a:r>
          </a:p>
          <a:p>
            <a:pPr>
              <a:lnSpc>
                <a:spcPct val="150000"/>
              </a:lnSpc>
              <a:spcBef>
                <a:spcPts val="0"/>
              </a:spcBef>
            </a:pPr>
            <a:r>
              <a:rPr lang="en-GB" sz="1800" b="1" dirty="0"/>
              <a:t>    Select A Security Framework.</a:t>
            </a:r>
          </a:p>
          <a:p>
            <a:pPr>
              <a:lnSpc>
                <a:spcPct val="150000"/>
              </a:lnSpc>
              <a:spcBef>
                <a:spcPts val="0"/>
              </a:spcBef>
            </a:pPr>
            <a:r>
              <a:rPr lang="en-GB" sz="1800" b="1" dirty="0"/>
              <a:t>    Review Security Policies.</a:t>
            </a:r>
          </a:p>
          <a:p>
            <a:pPr>
              <a:lnSpc>
                <a:spcPct val="150000"/>
              </a:lnSpc>
              <a:spcBef>
                <a:spcPts val="0"/>
              </a:spcBef>
            </a:pPr>
            <a:r>
              <a:rPr lang="en-GB" sz="1800" b="1" dirty="0"/>
              <a:t>    Create A Risk Management Plan.</a:t>
            </a:r>
          </a:p>
          <a:p>
            <a:pPr>
              <a:lnSpc>
                <a:spcPct val="150000"/>
              </a:lnSpc>
              <a:spcBef>
                <a:spcPts val="0"/>
              </a:spcBef>
            </a:pPr>
            <a:r>
              <a:rPr lang="en-GB" sz="1800" b="1" dirty="0"/>
              <a:t>    Implement Your Security Strategy.</a:t>
            </a:r>
          </a:p>
          <a:p>
            <a:pPr>
              <a:lnSpc>
                <a:spcPct val="150000"/>
              </a:lnSpc>
              <a:spcBef>
                <a:spcPts val="0"/>
              </a:spcBef>
            </a:pPr>
            <a:r>
              <a:rPr lang="en-GB" sz="1800" b="1" dirty="0"/>
              <a:t>    Evaluate Your Security Strategy.</a:t>
            </a:r>
          </a:p>
        </p:txBody>
      </p:sp>
    </p:spTree>
    <p:extLst>
      <p:ext uri="{BB962C8B-B14F-4D97-AF65-F5344CB8AC3E}">
        <p14:creationId xmlns:p14="http://schemas.microsoft.com/office/powerpoint/2010/main" val="317736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241D8-1875-031A-8048-D4627E6A4DE1}"/>
              </a:ext>
            </a:extLst>
          </p:cNvPr>
          <p:cNvSpPr>
            <a:spLocks noGrp="1"/>
          </p:cNvSpPr>
          <p:nvPr>
            <p:ph type="title"/>
          </p:nvPr>
        </p:nvSpPr>
        <p:spPr>
          <a:xfrm>
            <a:off x="1028701" y="963919"/>
            <a:ext cx="10134600" cy="1036994"/>
          </a:xfrm>
        </p:spPr>
        <p:txBody>
          <a:bodyPr vert="horz" lIns="91440" tIns="45720" rIns="91440" bIns="45720" rtlCol="0" anchor="b">
            <a:normAutofit/>
          </a:bodyPr>
          <a:lstStyle/>
          <a:p>
            <a:pPr algn="ctr"/>
            <a:r>
              <a:rPr lang="en-US"/>
              <a:t>About Risk</a:t>
            </a:r>
          </a:p>
        </p:txBody>
      </p:sp>
      <p:grpSp>
        <p:nvGrpSpPr>
          <p:cNvPr id="17" name="Group 16">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8" name="Rectangle 17">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9" name="Straight Connector 18">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F898DB4C-4AB0-478A-F016-443D6EF8EEB4}"/>
              </a:ext>
            </a:extLst>
          </p:cNvPr>
          <p:cNvGraphicFramePr>
            <a:graphicFrameLocks noGrp="1"/>
          </p:cNvGraphicFramePr>
          <p:nvPr>
            <p:ph sz="half" idx="1"/>
            <p:extLst>
              <p:ext uri="{D42A27DB-BD31-4B8C-83A1-F6EECF244321}">
                <p14:modId xmlns:p14="http://schemas.microsoft.com/office/powerpoint/2010/main" val="664879719"/>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182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3AA91-E93B-9C7F-8D08-F0A0F8E37C04}"/>
              </a:ext>
            </a:extLst>
          </p:cNvPr>
          <p:cNvSpPr>
            <a:spLocks noGrp="1"/>
          </p:cNvSpPr>
          <p:nvPr>
            <p:ph type="title"/>
          </p:nvPr>
        </p:nvSpPr>
        <p:spPr>
          <a:xfrm>
            <a:off x="1028700" y="1028700"/>
            <a:ext cx="4038600" cy="4800600"/>
          </a:xfrm>
        </p:spPr>
        <p:txBody>
          <a:bodyPr vert="horz" lIns="91440" tIns="45720" rIns="91440" bIns="45720" rtlCol="0" anchor="ctr">
            <a:normAutofit/>
          </a:bodyPr>
          <a:lstStyle/>
          <a:p>
            <a:pPr algn="ctr"/>
            <a:r>
              <a:rPr lang="en-US"/>
              <a:t>About Risk</a:t>
            </a:r>
          </a:p>
        </p:txBody>
      </p:sp>
      <p:graphicFrame>
        <p:nvGraphicFramePr>
          <p:cNvPr id="5" name="Content Placeholder 2">
            <a:extLst>
              <a:ext uri="{FF2B5EF4-FFF2-40B4-BE49-F238E27FC236}">
                <a16:creationId xmlns:a16="http://schemas.microsoft.com/office/drawing/2014/main" id="{AF332EB3-73C1-DB58-0122-AE5D9B3BEFFF}"/>
              </a:ext>
            </a:extLst>
          </p:cNvPr>
          <p:cNvGraphicFramePr>
            <a:graphicFrameLocks noGrp="1"/>
          </p:cNvGraphicFramePr>
          <p:nvPr>
            <p:ph sz="half" idx="1"/>
            <p:extLst>
              <p:ext uri="{D42A27DB-BD31-4B8C-83A1-F6EECF244321}">
                <p14:modId xmlns:p14="http://schemas.microsoft.com/office/powerpoint/2010/main" val="348979771"/>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471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21F17-F583-B11D-EE11-A745D2B3CE52}"/>
              </a:ext>
            </a:extLst>
          </p:cNvPr>
          <p:cNvSpPr>
            <a:spLocks noGrp="1"/>
          </p:cNvSpPr>
          <p:nvPr>
            <p:ph type="title"/>
          </p:nvPr>
        </p:nvSpPr>
        <p:spPr>
          <a:xfrm>
            <a:off x="1077426" y="723901"/>
            <a:ext cx="5465148" cy="1288884"/>
          </a:xfrm>
        </p:spPr>
        <p:txBody>
          <a:bodyPr vert="horz" lIns="91440" tIns="45720" rIns="91440" bIns="45720" rtlCol="0" anchor="b">
            <a:normAutofit/>
          </a:bodyPr>
          <a:lstStyle/>
          <a:p>
            <a:pPr algn="ctr"/>
            <a:r>
              <a:rPr lang="en-US"/>
              <a:t>Risk management</a:t>
            </a:r>
          </a:p>
        </p:txBody>
      </p:sp>
      <p:sp>
        <p:nvSpPr>
          <p:cNvPr id="3" name="Content Placeholder 2">
            <a:extLst>
              <a:ext uri="{FF2B5EF4-FFF2-40B4-BE49-F238E27FC236}">
                <a16:creationId xmlns:a16="http://schemas.microsoft.com/office/drawing/2014/main" id="{BFAF16D5-0818-3EB1-2536-00F35CD510A2}"/>
              </a:ext>
            </a:extLst>
          </p:cNvPr>
          <p:cNvSpPr>
            <a:spLocks noGrp="1"/>
          </p:cNvSpPr>
          <p:nvPr>
            <p:ph sz="half" idx="1"/>
          </p:nvPr>
        </p:nvSpPr>
        <p:spPr>
          <a:xfrm>
            <a:off x="1077426" y="2732545"/>
            <a:ext cx="5465149" cy="3232826"/>
          </a:xfrm>
        </p:spPr>
        <p:txBody>
          <a:bodyPr vert="horz" lIns="91440" tIns="45720" rIns="91440" bIns="45720" rtlCol="0" anchor="t">
            <a:normAutofit/>
          </a:bodyPr>
          <a:lstStyle/>
          <a:p>
            <a:pPr algn="ctr">
              <a:lnSpc>
                <a:spcPct val="100000"/>
              </a:lnSpc>
            </a:pPr>
            <a:r>
              <a:rPr lang="en-US"/>
              <a:t>Risk management is the process of identifying, assessing and controlling  security risks to an organization. </a:t>
            </a:r>
          </a:p>
          <a:p>
            <a:pPr algn="ctr">
              <a:lnSpc>
                <a:spcPct val="100000"/>
              </a:lnSpc>
            </a:pPr>
            <a:endParaRPr lang="en-US"/>
          </a:p>
          <a:p>
            <a:pPr algn="ctr">
              <a:lnSpc>
                <a:spcPct val="100000"/>
              </a:lnSpc>
            </a:pPr>
            <a:r>
              <a:rPr lang="en-US"/>
              <a:t>These risks, could stem from a wide variety of sources, including financial uncertainty, legal liabilities, strategic management errors, accidents and natural disasters.</a:t>
            </a:r>
          </a:p>
          <a:p>
            <a:pPr algn="ctr">
              <a:lnSpc>
                <a:spcPct val="100000"/>
              </a:lnSpc>
            </a:pPr>
            <a:r>
              <a:rPr lang="en-US" b="1" i="1"/>
              <a:t>Examples</a:t>
            </a:r>
            <a:r>
              <a:rPr lang="en-US"/>
              <a:t>: ...........</a:t>
            </a:r>
          </a:p>
        </p:txBody>
      </p:sp>
      <p:pic>
        <p:nvPicPr>
          <p:cNvPr id="5" name="Picture 4" descr="Domino effect white cut-outs and one blue cutout">
            <a:extLst>
              <a:ext uri="{FF2B5EF4-FFF2-40B4-BE49-F238E27FC236}">
                <a16:creationId xmlns:a16="http://schemas.microsoft.com/office/drawing/2014/main" id="{4C0C1AD4-CF32-A9F6-CDC4-D30BD08D07FE}"/>
              </a:ext>
            </a:extLst>
          </p:cNvPr>
          <p:cNvPicPr>
            <a:picLocks noChangeAspect="1"/>
          </p:cNvPicPr>
          <p:nvPr/>
        </p:nvPicPr>
        <p:blipFill rotWithShape="1">
          <a:blip r:embed="rId3">
            <a:alphaModFix/>
          </a:blip>
          <a:srcRect l="45926" r="9573" b="-1"/>
          <a:stretch/>
        </p:blipFill>
        <p:spPr>
          <a:xfrm>
            <a:off x="7620000" y="10"/>
            <a:ext cx="4572000" cy="6857990"/>
          </a:xfrm>
          <a:prstGeom prst="rect">
            <a:avLst/>
          </a:prstGeom>
        </p:spPr>
      </p:pic>
      <p:grpSp>
        <p:nvGrpSpPr>
          <p:cNvPr id="17" name="Group 16">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8" name="Rectangle 17">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9" name="Straight Connector 18">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781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491C4B-0203-93FB-E192-2F205347908C}"/>
              </a:ext>
            </a:extLst>
          </p:cNvPr>
          <p:cNvSpPr>
            <a:spLocks noGrp="1"/>
          </p:cNvSpPr>
          <p:nvPr>
            <p:ph type="title"/>
          </p:nvPr>
        </p:nvSpPr>
        <p:spPr>
          <a:xfrm>
            <a:off x="1077426" y="723901"/>
            <a:ext cx="5465148" cy="1288884"/>
          </a:xfrm>
        </p:spPr>
        <p:txBody>
          <a:bodyPr vert="horz" lIns="91440" tIns="45720" rIns="91440" bIns="45720" rtlCol="0" anchor="b">
            <a:normAutofit/>
          </a:bodyPr>
          <a:lstStyle/>
          <a:p>
            <a:pPr algn="ctr"/>
            <a:r>
              <a:rPr lang="en-US"/>
              <a:t>The Risk Management Process</a:t>
            </a:r>
          </a:p>
        </p:txBody>
      </p:sp>
      <p:sp>
        <p:nvSpPr>
          <p:cNvPr id="3" name="Content Placeholder 2">
            <a:extLst>
              <a:ext uri="{FF2B5EF4-FFF2-40B4-BE49-F238E27FC236}">
                <a16:creationId xmlns:a16="http://schemas.microsoft.com/office/drawing/2014/main" id="{42F32076-0E61-FF38-572D-D34B7497F55B}"/>
              </a:ext>
            </a:extLst>
          </p:cNvPr>
          <p:cNvSpPr>
            <a:spLocks noGrp="1"/>
          </p:cNvSpPr>
          <p:nvPr>
            <p:ph sz="half" idx="1"/>
          </p:nvPr>
        </p:nvSpPr>
        <p:spPr>
          <a:xfrm>
            <a:off x="1077426" y="2732545"/>
            <a:ext cx="5465149" cy="3232826"/>
          </a:xfrm>
        </p:spPr>
        <p:txBody>
          <a:bodyPr vert="horz" lIns="91440" tIns="45720" rIns="91440" bIns="45720" rtlCol="0" anchor="t">
            <a:normAutofit/>
          </a:bodyPr>
          <a:lstStyle/>
          <a:p>
            <a:pPr algn="ctr">
              <a:lnSpc>
                <a:spcPct val="100000"/>
              </a:lnSpc>
            </a:pPr>
            <a:r>
              <a:rPr lang="en-US"/>
              <a:t>Risk management is a system of people, processes and technology that enables an organization to establish objectives in line with values and risks.</a:t>
            </a:r>
          </a:p>
          <a:p>
            <a:pPr algn="ctr">
              <a:lnSpc>
                <a:spcPct val="100000"/>
              </a:lnSpc>
            </a:pPr>
            <a:r>
              <a:rPr lang="en-US"/>
              <a:t>A successful risk assessment program must meet legal, contractual, internal, social and ethical goals, as well as monitor new technology-related regulations. </a:t>
            </a:r>
          </a:p>
          <a:p>
            <a:pPr algn="ctr">
              <a:lnSpc>
                <a:spcPct val="100000"/>
              </a:lnSpc>
            </a:pPr>
            <a:r>
              <a:rPr lang="en-US"/>
              <a:t>Three important steps of the risk management process are risk identification, risk analysis and assessment, and risk mitigation and monitoring.</a:t>
            </a:r>
          </a:p>
        </p:txBody>
      </p:sp>
      <p:pic>
        <p:nvPicPr>
          <p:cNvPr id="5" name="Picture 4" descr="Top view of cubes connected with black lines">
            <a:extLst>
              <a:ext uri="{FF2B5EF4-FFF2-40B4-BE49-F238E27FC236}">
                <a16:creationId xmlns:a16="http://schemas.microsoft.com/office/drawing/2014/main" id="{2C637DC9-043F-38C1-40F8-1DBEAA510326}"/>
              </a:ext>
            </a:extLst>
          </p:cNvPr>
          <p:cNvPicPr>
            <a:picLocks noChangeAspect="1"/>
          </p:cNvPicPr>
          <p:nvPr/>
        </p:nvPicPr>
        <p:blipFill rotWithShape="1">
          <a:blip r:embed="rId3">
            <a:alphaModFix/>
          </a:blip>
          <a:srcRect l="29961" r="20039"/>
          <a:stretch/>
        </p:blipFill>
        <p:spPr>
          <a:xfrm>
            <a:off x="7620000" y="10"/>
            <a:ext cx="4572000" cy="6857990"/>
          </a:xfrm>
          <a:prstGeom prst="rect">
            <a:avLst/>
          </a:prstGeom>
        </p:spPr>
      </p:pic>
      <p:grpSp>
        <p:nvGrpSpPr>
          <p:cNvPr id="17" name="Group 16">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8" name="Rectangle 17">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9" name="Straight Connector 18">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798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AFFB6-38A4-29E2-AF6E-6BCCF16A6369}"/>
              </a:ext>
            </a:extLst>
          </p:cNvPr>
          <p:cNvSpPr>
            <a:spLocks noGrp="1"/>
          </p:cNvSpPr>
          <p:nvPr>
            <p:ph type="title"/>
          </p:nvPr>
        </p:nvSpPr>
        <p:spPr>
          <a:xfrm>
            <a:off x="7150882" y="1000366"/>
            <a:ext cx="3995397" cy="1239627"/>
          </a:xfrm>
        </p:spPr>
        <p:txBody>
          <a:bodyPr anchor="b">
            <a:normAutofit/>
          </a:bodyPr>
          <a:lstStyle/>
          <a:p>
            <a:pPr algn="ctr"/>
            <a:r>
              <a:rPr lang="ro-RO" sz="3000"/>
              <a:t>Security (organizational) strategy </a:t>
            </a:r>
            <a:endParaRPr lang="en-GB" sz="3000"/>
          </a:p>
        </p:txBody>
      </p:sp>
      <p:sp>
        <p:nvSpPr>
          <p:cNvPr id="3" name="Content Placeholder 2">
            <a:extLst>
              <a:ext uri="{FF2B5EF4-FFF2-40B4-BE49-F238E27FC236}">
                <a16:creationId xmlns:a16="http://schemas.microsoft.com/office/drawing/2014/main" id="{9FDB4F34-0F8D-735B-7636-056BC6D42974}"/>
              </a:ext>
            </a:extLst>
          </p:cNvPr>
          <p:cNvSpPr>
            <a:spLocks noGrp="1"/>
          </p:cNvSpPr>
          <p:nvPr>
            <p:ph idx="1"/>
          </p:nvPr>
        </p:nvSpPr>
        <p:spPr>
          <a:xfrm>
            <a:off x="7279965" y="2884395"/>
            <a:ext cx="3766670" cy="2469140"/>
          </a:xfrm>
        </p:spPr>
        <p:txBody>
          <a:bodyPr>
            <a:normAutofit/>
          </a:bodyPr>
          <a:lstStyle/>
          <a:p>
            <a:pPr algn="ctr">
              <a:lnSpc>
                <a:spcPct val="100000"/>
              </a:lnSpc>
            </a:pPr>
            <a:r>
              <a:rPr lang="en-GB" sz="1700"/>
              <a:t>To have a secure organization requires deliberate planning and strategy. </a:t>
            </a:r>
            <a:endParaRPr lang="ro-RO" sz="1700"/>
          </a:p>
          <a:p>
            <a:pPr algn="ctr">
              <a:lnSpc>
                <a:spcPct val="100000"/>
              </a:lnSpc>
            </a:pPr>
            <a:r>
              <a:rPr lang="en-GB" sz="1700"/>
              <a:t>It's not good enough to simply focus on systems. </a:t>
            </a:r>
            <a:endParaRPr lang="ro-RO" sz="1700"/>
          </a:p>
          <a:p>
            <a:pPr algn="ctr">
              <a:lnSpc>
                <a:spcPct val="100000"/>
              </a:lnSpc>
            </a:pPr>
            <a:r>
              <a:rPr lang="en-GB" sz="1700"/>
              <a:t>A good company strategy for security includes </a:t>
            </a:r>
            <a:r>
              <a:rPr lang="en-GB" sz="1700" b="1"/>
              <a:t>technology, processes, and people</a:t>
            </a:r>
            <a:r>
              <a:rPr lang="en-GB" sz="1700"/>
              <a:t> as the three cornerstones of a good company security strategy.</a:t>
            </a:r>
          </a:p>
        </p:txBody>
      </p:sp>
      <p:pic>
        <p:nvPicPr>
          <p:cNvPr id="4" name="Picture 3">
            <a:extLst>
              <a:ext uri="{FF2B5EF4-FFF2-40B4-BE49-F238E27FC236}">
                <a16:creationId xmlns:a16="http://schemas.microsoft.com/office/drawing/2014/main" id="{F20D8AAB-56C2-53F9-9800-FCD5DF67B2A0}"/>
              </a:ext>
            </a:extLst>
          </p:cNvPr>
          <p:cNvPicPr>
            <a:picLocks noChangeAspect="1"/>
          </p:cNvPicPr>
          <p:nvPr/>
        </p:nvPicPr>
        <p:blipFill>
          <a:blip r:embed="rId3"/>
          <a:stretch>
            <a:fillRect/>
          </a:stretch>
        </p:blipFill>
        <p:spPr>
          <a:xfrm>
            <a:off x="723901" y="1627685"/>
            <a:ext cx="5372100" cy="3687123"/>
          </a:xfrm>
          <a:prstGeom prst="rect">
            <a:avLst/>
          </a:prstGeom>
        </p:spPr>
      </p:pic>
      <p:grpSp>
        <p:nvGrpSpPr>
          <p:cNvPr id="13" name="Group 1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14" name="Rectangle 1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812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D10F-8A3D-ADEC-2753-CF0CA7381724}"/>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56AD936E-A03E-5F61-216F-E6B9C042F696}"/>
              </a:ext>
            </a:extLst>
          </p:cNvPr>
          <p:cNvPicPr>
            <a:picLocks noGrp="1" noChangeAspect="1"/>
          </p:cNvPicPr>
          <p:nvPr>
            <p:ph idx="1"/>
          </p:nvPr>
        </p:nvPicPr>
        <p:blipFill>
          <a:blip r:embed="rId2"/>
          <a:stretch>
            <a:fillRect/>
          </a:stretch>
        </p:blipFill>
        <p:spPr>
          <a:xfrm>
            <a:off x="3206133" y="2162175"/>
            <a:ext cx="5779733" cy="3968750"/>
          </a:xfrm>
          <a:prstGeom prst="rect">
            <a:avLst/>
          </a:prstGeom>
        </p:spPr>
      </p:pic>
    </p:spTree>
    <p:extLst>
      <p:ext uri="{BB962C8B-B14F-4D97-AF65-F5344CB8AC3E}">
        <p14:creationId xmlns:p14="http://schemas.microsoft.com/office/powerpoint/2010/main" val="126358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92033-72EF-B0F1-20AC-B896A9BF6DBB}"/>
              </a:ext>
            </a:extLst>
          </p:cNvPr>
          <p:cNvSpPr>
            <a:spLocks noGrp="1"/>
          </p:cNvSpPr>
          <p:nvPr>
            <p:ph type="title"/>
          </p:nvPr>
        </p:nvSpPr>
        <p:spPr>
          <a:xfrm>
            <a:off x="7150882" y="1000366"/>
            <a:ext cx="3995397" cy="1239627"/>
          </a:xfrm>
        </p:spPr>
        <p:txBody>
          <a:bodyPr anchor="b">
            <a:normAutofit/>
          </a:bodyPr>
          <a:lstStyle/>
          <a:p>
            <a:pPr algn="ctr"/>
            <a:r>
              <a:rPr lang="ro-RO" b="1" dirty="0"/>
              <a:t>APROACH</a:t>
            </a:r>
            <a:br>
              <a:rPr lang="en-GB" b="1" dirty="0"/>
            </a:br>
            <a:endParaRPr lang="en-GB" dirty="0"/>
          </a:p>
        </p:txBody>
      </p:sp>
      <p:sp>
        <p:nvSpPr>
          <p:cNvPr id="3" name="Content Placeholder 2">
            <a:extLst>
              <a:ext uri="{FF2B5EF4-FFF2-40B4-BE49-F238E27FC236}">
                <a16:creationId xmlns:a16="http://schemas.microsoft.com/office/drawing/2014/main" id="{66DFCFD5-BDFC-F294-FF16-04F7466386D4}"/>
              </a:ext>
            </a:extLst>
          </p:cNvPr>
          <p:cNvSpPr>
            <a:spLocks noGrp="1"/>
          </p:cNvSpPr>
          <p:nvPr>
            <p:ph idx="1"/>
          </p:nvPr>
        </p:nvSpPr>
        <p:spPr>
          <a:xfrm>
            <a:off x="7279965" y="2962758"/>
            <a:ext cx="3766670" cy="3411407"/>
          </a:xfrm>
        </p:spPr>
        <p:txBody>
          <a:bodyPr>
            <a:normAutofit fontScale="92500" lnSpcReduction="20000"/>
          </a:bodyPr>
          <a:lstStyle/>
          <a:p>
            <a:pPr algn="just">
              <a:lnSpc>
                <a:spcPct val="100000"/>
              </a:lnSpc>
            </a:pPr>
            <a:r>
              <a:rPr lang="en-GB" sz="1800" dirty="0"/>
              <a:t>The most successful </a:t>
            </a:r>
            <a:r>
              <a:rPr lang="ro-RO" sz="1800" dirty="0"/>
              <a:t>organizational</a:t>
            </a:r>
            <a:r>
              <a:rPr lang="en-GB" sz="1800" dirty="0"/>
              <a:t> security strategies are:</a:t>
            </a:r>
          </a:p>
          <a:p>
            <a:pPr algn="just">
              <a:lnSpc>
                <a:spcPct val="100000"/>
              </a:lnSpc>
              <a:buFont typeface="Arial" panose="020B0604020202020204" pitchFamily="34" charset="0"/>
              <a:buChar char="•"/>
            </a:pPr>
            <a:r>
              <a:rPr lang="en-GB" sz="1800" dirty="0"/>
              <a:t>Holistic – They consider the full spectrum of </a:t>
            </a:r>
            <a:r>
              <a:rPr lang="ro-RO" sz="1800" dirty="0"/>
              <a:t>organiza</a:t>
            </a:r>
            <a:r>
              <a:rPr lang="en-GB" sz="1800" dirty="0" err="1"/>
              <a:t>tion</a:t>
            </a:r>
            <a:r>
              <a:rPr lang="ro-RO" sz="1800" dirty="0"/>
              <a:t>s</a:t>
            </a:r>
            <a:r>
              <a:rPr lang="en-GB" sz="1800" dirty="0"/>
              <a:t> security, including people, processes, and technology.</a:t>
            </a:r>
          </a:p>
          <a:p>
            <a:pPr algn="just">
              <a:lnSpc>
                <a:spcPct val="100000"/>
              </a:lnSpc>
              <a:buFont typeface="Arial" panose="020B0604020202020204" pitchFamily="34" charset="0"/>
              <a:buChar char="•"/>
            </a:pPr>
            <a:r>
              <a:rPr lang="en-GB" sz="1800" dirty="0"/>
              <a:t>Risk aware – They understand that security decisions should be made based on the security risks facing their organization, not just on “best practice.”</a:t>
            </a:r>
          </a:p>
          <a:p>
            <a:pPr algn="just">
              <a:lnSpc>
                <a:spcPct val="100000"/>
              </a:lnSpc>
              <a:buFont typeface="Arial" panose="020B0604020202020204" pitchFamily="34" charset="0"/>
              <a:buChar char="•"/>
            </a:pPr>
            <a:r>
              <a:rPr lang="en-GB" sz="1800" dirty="0"/>
              <a:t>Business aligned – They demonstrate an understanding of the goals and strategies of the organization and how the security program can support the business.</a:t>
            </a:r>
          </a:p>
          <a:p>
            <a:pPr algn="ctr">
              <a:lnSpc>
                <a:spcPct val="100000"/>
              </a:lnSpc>
            </a:pPr>
            <a:endParaRPr lang="en-GB" sz="1100" dirty="0"/>
          </a:p>
        </p:txBody>
      </p:sp>
      <p:pic>
        <p:nvPicPr>
          <p:cNvPr id="7" name="Graphic 6" descr="Laptop Secure">
            <a:extLst>
              <a:ext uri="{FF2B5EF4-FFF2-40B4-BE49-F238E27FC236}">
                <a16:creationId xmlns:a16="http://schemas.microsoft.com/office/drawing/2014/main" id="{3D86395C-9F70-19FD-0E8F-353FCCFF9B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1" y="785197"/>
            <a:ext cx="5372100" cy="5372100"/>
          </a:xfrm>
          <a:prstGeom prst="rect">
            <a:avLst/>
          </a:prstGeom>
        </p:spPr>
      </p:pic>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619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6848-6A0C-6F39-D969-0045BB21E6CC}"/>
              </a:ext>
            </a:extLst>
          </p:cNvPr>
          <p:cNvSpPr>
            <a:spLocks noGrp="1"/>
          </p:cNvSpPr>
          <p:nvPr>
            <p:ph type="title"/>
          </p:nvPr>
        </p:nvSpPr>
        <p:spPr/>
        <p:txBody>
          <a:bodyPr>
            <a:normAutofit fontScale="90000"/>
          </a:bodyPr>
          <a:lstStyle/>
          <a:p>
            <a:r>
              <a:rPr lang="ro-RO" dirty="0"/>
              <a:t>Impact and Results</a:t>
            </a:r>
            <a:br>
              <a:rPr lang="ro-RO" dirty="0"/>
            </a:br>
            <a:r>
              <a:rPr lang="en-GB" dirty="0"/>
              <a:t>An approach model may include:</a:t>
            </a:r>
            <a:r>
              <a:rPr lang="ro-RO" dirty="0"/>
              <a:t> </a:t>
            </a:r>
            <a:r>
              <a:rPr lang="en-GB" dirty="0"/>
              <a:t>tools for:</a:t>
            </a:r>
            <a:br>
              <a:rPr lang="en-GB" dirty="0"/>
            </a:br>
            <a:endParaRPr lang="en-GB" dirty="0"/>
          </a:p>
        </p:txBody>
      </p:sp>
      <p:graphicFrame>
        <p:nvGraphicFramePr>
          <p:cNvPr id="5" name="Content Placeholder 2">
            <a:extLst>
              <a:ext uri="{FF2B5EF4-FFF2-40B4-BE49-F238E27FC236}">
                <a16:creationId xmlns:a16="http://schemas.microsoft.com/office/drawing/2014/main" id="{77ED7C99-2AD1-4097-1B1F-B48CA8E243F0}"/>
              </a:ext>
            </a:extLst>
          </p:cNvPr>
          <p:cNvGraphicFramePr>
            <a:graphicFrameLocks noGrp="1"/>
          </p:cNvGraphicFramePr>
          <p:nvPr>
            <p:ph idx="1"/>
          </p:nvPr>
        </p:nvGraphicFramePr>
        <p:xfrm>
          <a:off x="4190260" y="2161903"/>
          <a:ext cx="6973040" cy="396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9281693"/>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311C21"/>
      </a:dk2>
      <a:lt2>
        <a:srgbClr val="F0F3F3"/>
      </a:lt2>
      <a:accent1>
        <a:srgbClr val="C34D55"/>
      </a:accent1>
      <a:accent2>
        <a:srgbClr val="B13B75"/>
      </a:accent2>
      <a:accent3>
        <a:srgbClr val="C34DB8"/>
      </a:accent3>
      <a:accent4>
        <a:srgbClr val="8B3BB1"/>
      </a:accent4>
      <a:accent5>
        <a:srgbClr val="6B4DC3"/>
      </a:accent5>
      <a:accent6>
        <a:srgbClr val="3B4DB1"/>
      </a:accent6>
      <a:hlink>
        <a:srgbClr val="8453C5"/>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E25470AF0544287FF5B43AA4D7B8A" ma:contentTypeVersion="4" ma:contentTypeDescription="Creați un document nou." ma:contentTypeScope="" ma:versionID="d02e3822fe6da988d1dc081e76724785">
  <xsd:schema xmlns:xsd="http://www.w3.org/2001/XMLSchema" xmlns:xs="http://www.w3.org/2001/XMLSchema" xmlns:p="http://schemas.microsoft.com/office/2006/metadata/properties" xmlns:ns2="b587a08c-6c06-4a94-bad8-8f2813f19972" targetNamespace="http://schemas.microsoft.com/office/2006/metadata/properties" ma:root="true" ma:fieldsID="6f4a87ca5b5aa43a2bb4a1cbabc763f8" ns2:_="">
    <xsd:import namespace="b587a08c-6c06-4a94-bad8-8f2813f1997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7a08c-6c06-4a94-bad8-8f2813f19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B838C1-030D-477D-8350-AF45FDE66F89}"/>
</file>

<file path=customXml/itemProps2.xml><?xml version="1.0" encoding="utf-8"?>
<ds:datastoreItem xmlns:ds="http://schemas.openxmlformats.org/officeDocument/2006/customXml" ds:itemID="{52B72739-4046-4430-95E8-D03BBBCBAD18}"/>
</file>

<file path=customXml/itemProps3.xml><?xml version="1.0" encoding="utf-8"?>
<ds:datastoreItem xmlns:ds="http://schemas.openxmlformats.org/officeDocument/2006/customXml" ds:itemID="{8CEAF8DE-3F26-44AD-BFC9-D55BF8D8F37C}"/>
</file>

<file path=docProps/app.xml><?xml version="1.0" encoding="utf-8"?>
<Properties xmlns="http://schemas.openxmlformats.org/officeDocument/2006/extended-properties" xmlns:vt="http://schemas.openxmlformats.org/officeDocument/2006/docPropsVTypes">
  <TotalTime>129</TotalTime>
  <Words>2023</Words>
  <Application>Microsoft Office PowerPoint</Application>
  <PresentationFormat>Widescreen</PresentationFormat>
  <Paragraphs>115</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Bembo</vt:lpstr>
      <vt:lpstr>Calibri</vt:lpstr>
      <vt:lpstr>AdornVTI</vt:lpstr>
      <vt:lpstr>Security risk management: strategy, monitoring, review.</vt:lpstr>
      <vt:lpstr>About Risk</vt:lpstr>
      <vt:lpstr>About Risk</vt:lpstr>
      <vt:lpstr>Risk management</vt:lpstr>
      <vt:lpstr>The Risk Management Process</vt:lpstr>
      <vt:lpstr>Security (organizational) strategy </vt:lpstr>
      <vt:lpstr>PowerPoint Presentation</vt:lpstr>
      <vt:lpstr>APROACH </vt:lpstr>
      <vt:lpstr>Impact and Results An approach model may include: tools for: </vt:lpstr>
      <vt:lpstr>STEPS</vt:lpstr>
      <vt:lpstr>1. Organizations Security Strategy Research – A step-by-step document that helps you build a holistic, risk-based, and business-aligned OS strategy.  </vt:lpstr>
      <vt:lpstr>2. Organizations Security Requirements Gathering Tool </vt:lpstr>
      <vt:lpstr>3. Organization Security Pressure Analysis Tool – An evaluation tool to invest in the right security functions using a pressure analysis approach.  </vt:lpstr>
      <vt:lpstr>4. Organization Security Program Gap Analysis Tool – A structured tool to systematically understand your current security state. </vt:lpstr>
      <vt:lpstr>5. Organization Security Strategy Communication Deck – A best-of-breed presentation document to build a clear, concise, and compelling strategy document. </vt:lpstr>
      <vt:lpstr>6. Organization Security Charter – An essential document for defining the scope and purpose of a security project or program.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risk management: strategy, monitoring, review.</dc:title>
  <dc:creator>RAUL-CIPRIAN DĂNCUŢĂ</dc:creator>
  <cp:lastModifiedBy>RAUL-CIPRIAN DĂNCUŢĂ</cp:lastModifiedBy>
  <cp:revision>8</cp:revision>
  <dcterms:created xsi:type="dcterms:W3CDTF">2023-12-07T10:43:05Z</dcterms:created>
  <dcterms:modified xsi:type="dcterms:W3CDTF">2023-12-07T19:15:02Z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0x010100680E25470AF0544287FF5B43AA4D7B8A</vt:lpwstr>
  </property>
</Properties>
</file>