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Lst>
  <p:notesMasterIdLst>
    <p:notesMasterId r:id="rId29"/>
  </p:notesMasterIdLst>
  <p:handoutMasterIdLst>
    <p:handoutMasterId r:id="rId30"/>
  </p:handoutMasterIdLst>
  <p:sldIdLst>
    <p:sldId id="539" r:id="rId5"/>
    <p:sldId id="403" r:id="rId6"/>
    <p:sldId id="296" r:id="rId7"/>
    <p:sldId id="498" r:id="rId8"/>
    <p:sldId id="404" r:id="rId9"/>
    <p:sldId id="405" r:id="rId10"/>
    <p:sldId id="406" r:id="rId11"/>
    <p:sldId id="407" r:id="rId12"/>
    <p:sldId id="408" r:id="rId13"/>
    <p:sldId id="409" r:id="rId14"/>
    <p:sldId id="499" r:id="rId15"/>
    <p:sldId id="500" r:id="rId16"/>
    <p:sldId id="501" r:id="rId17"/>
    <p:sldId id="413" r:id="rId18"/>
    <p:sldId id="529" r:id="rId19"/>
    <p:sldId id="538" r:id="rId20"/>
    <p:sldId id="547" r:id="rId21"/>
    <p:sldId id="540" r:id="rId22"/>
    <p:sldId id="541" r:id="rId23"/>
    <p:sldId id="542" r:id="rId24"/>
    <p:sldId id="543" r:id="rId25"/>
    <p:sldId id="544" r:id="rId26"/>
    <p:sldId id="546" r:id="rId27"/>
    <p:sldId id="545"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7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7F7F"/>
    <a:srgbClr val="E8E109"/>
    <a:srgbClr val="C00000"/>
    <a:srgbClr val="666A70"/>
    <a:srgbClr val="C4E5F7"/>
    <a:srgbClr val="92D050"/>
    <a:srgbClr val="0000FF"/>
    <a:srgbClr val="505050"/>
    <a:srgbClr val="009900"/>
    <a:srgbClr val="073D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2" autoAdjust="0"/>
    <p:restoredTop sz="94694" autoAdjust="0"/>
  </p:normalViewPr>
  <p:slideViewPr>
    <p:cSldViewPr snapToGrid="0">
      <p:cViewPr varScale="1">
        <p:scale>
          <a:sx n="78" d="100"/>
          <a:sy n="78" d="100"/>
        </p:scale>
        <p:origin x="102" y="336"/>
      </p:cViewPr>
      <p:guideLst>
        <p:guide orient="horz" pos="2160"/>
        <p:guide pos="479"/>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5" d="100"/>
          <a:sy n="65" d="100"/>
        </p:scale>
        <p:origin x="202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1B3C7812-C7E3-4EB2-800A-CB23B5FB3B01}" type="datetimeFigureOut">
              <a:rPr lang="en-US" smtClean="0"/>
              <a:t>12/21/2022</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908C8D37-6D87-4151-AF98-A76A2925DF5D}" type="slidenum">
              <a:rPr lang="en-US" smtClean="0"/>
              <a:t>‹#›</a:t>
            </a:fld>
            <a:endParaRPr lang="en-US"/>
          </a:p>
        </p:txBody>
      </p:sp>
    </p:spTree>
    <p:extLst>
      <p:ext uri="{BB962C8B-B14F-4D97-AF65-F5344CB8AC3E}">
        <p14:creationId xmlns:p14="http://schemas.microsoft.com/office/powerpoint/2010/main" val="1926779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3825" y="100013"/>
            <a:ext cx="6772275" cy="3810000"/>
          </a:xfrm>
          <a:prstGeom prst="rect">
            <a:avLst/>
          </a:prstGeom>
          <a:noFill/>
          <a:ln w="12700">
            <a:solidFill>
              <a:schemeClr val="bg1"/>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104696" y="4058427"/>
            <a:ext cx="6809943" cy="4771539"/>
          </a:xfrm>
          <a:prstGeom prst="rect">
            <a:avLst/>
          </a:prstGeom>
        </p:spPr>
        <p:txBody>
          <a:bodyPr vert="horz" lIns="93177" tIns="46589" rIns="93177" bIns="46589" rtlCol="0"/>
          <a:lstStyle/>
          <a:p>
            <a:pPr marL="576263"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6291263" algn="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First level</a:t>
            </a:r>
          </a:p>
          <a:p>
            <a:pPr marL="1033463" marR="0" lvl="1"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Second level</a:t>
            </a:r>
          </a:p>
          <a:p>
            <a:pPr marL="1490663" marR="0" lvl="2"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6291263" algn="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Third level</a:t>
            </a:r>
          </a:p>
        </p:txBody>
      </p:sp>
      <p:sp>
        <p:nvSpPr>
          <p:cNvPr id="7" name="Slide Number Placeholder 6"/>
          <p:cNvSpPr>
            <a:spLocks noGrp="1"/>
          </p:cNvSpPr>
          <p:nvPr>
            <p:ph type="sldNum" sz="quarter" idx="5"/>
          </p:nvPr>
        </p:nvSpPr>
        <p:spPr>
          <a:xfrm>
            <a:off x="6255656" y="8829967"/>
            <a:ext cx="753121" cy="466433"/>
          </a:xfrm>
          <a:prstGeom prst="rect">
            <a:avLst/>
          </a:prstGeom>
        </p:spPr>
        <p:txBody>
          <a:bodyPr vert="horz" lIns="93177" tIns="46589" rIns="93177" bIns="46589" rtlCol="0" anchor="b"/>
          <a:lstStyle>
            <a:lvl1pPr algn="r">
              <a:defRPr sz="1200" b="1">
                <a:latin typeface="Arial" panose="020B0604020202020204" pitchFamily="34" charset="0"/>
                <a:cs typeface="Arial" panose="020B0604020202020204" pitchFamily="34" charset="0"/>
              </a:defRPr>
            </a:lvl1pPr>
          </a:lstStyle>
          <a:p>
            <a:fld id="{E786D5DE-39A7-4D7E-B414-293B96CD3B7A}" type="slidenum">
              <a:rPr lang="en-US" smtClean="0"/>
              <a:pPr/>
              <a:t>‹#›</a:t>
            </a:fld>
            <a:endParaRPr lang="en-US"/>
          </a:p>
        </p:txBody>
      </p:sp>
    </p:spTree>
    <p:extLst>
      <p:ext uri="{BB962C8B-B14F-4D97-AF65-F5344CB8AC3E}">
        <p14:creationId xmlns:p14="http://schemas.microsoft.com/office/powerpoint/2010/main" val="3427067391"/>
      </p:ext>
    </p:extLst>
  </p:cSld>
  <p:clrMap bg1="lt1" tx1="dk1" bg2="lt2" tx2="dk2" accent1="accent1" accent2="accent2" accent3="accent3" accent4="accent4" accent5="accent5" accent6="accent6" hlink="hlink" folHlink="folHlink"/>
  <p:notesStyle>
    <a:lvl1pPr marL="576263"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6291263" algn="r"/>
      </a:tabLst>
      <a:defRPr lang="en-US" sz="1200" b="0" kern="1200" dirty="0" smtClean="0">
        <a:ln>
          <a:noFill/>
        </a:ln>
        <a:solidFill>
          <a:schemeClr val="tx1"/>
        </a:solidFill>
        <a:latin typeface="Arial" panose="020B0604020202020204" pitchFamily="34" charset="0"/>
        <a:ea typeface="+mn-ea"/>
        <a:cs typeface="Arial" panose="020B0604020202020204" pitchFamily="34" charset="0"/>
      </a:defRPr>
    </a:lvl1pPr>
    <a:lvl2pPr marL="1033463"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200" b="0" kern="1200" dirty="0" smtClean="0">
        <a:solidFill>
          <a:srgbClr val="000000"/>
        </a:solidFill>
        <a:latin typeface="Arial" panose="020B0604020202020204" pitchFamily="34" charset="0"/>
        <a:ea typeface="+mn-ea"/>
        <a:cs typeface="Arial" panose="020B0604020202020204" pitchFamily="34" charset="0"/>
      </a:defRPr>
    </a:lvl2pPr>
    <a:lvl3pPr marL="1490663"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6291263" algn="r"/>
      </a:tabLst>
      <a:defRPr lang="en-US" sz="1200" b="0" kern="1200" dirty="0" smtClean="0">
        <a:solidFill>
          <a:srgbClr val="000000"/>
        </a:solidFill>
        <a:latin typeface="Arial" panose="020B0604020202020204" pitchFamily="34" charset="0"/>
        <a:ea typeface="+mn-ea"/>
        <a:cs typeface="Arial" panose="020B0604020202020204" pitchFamily="34" charset="0"/>
      </a:defRPr>
    </a:lvl3pPr>
    <a:lvl4pPr marL="91440" indent="0" algn="l" defTabSz="914400" rtl="0" eaLnBrk="1" latinLnBrk="0" hangingPunct="1">
      <a:lnSpc>
        <a:spcPct val="100000"/>
      </a:lnSpc>
      <a:spcBef>
        <a:spcPts val="0"/>
      </a:spcBef>
      <a:spcAft>
        <a:spcPts val="0"/>
      </a:spcAft>
      <a:buFont typeface="Arial" panose="020B0604020202020204" pitchFamily="34" charset="0"/>
      <a:buChar char="•"/>
      <a:defRPr lang="en-US" sz="1200" b="0" kern="1200" dirty="0" smtClean="0">
        <a:solidFill>
          <a:srgbClr val="000000"/>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90000"/>
      </a:lnSpc>
      <a:spcBef>
        <a:spcPts val="0"/>
      </a:spcBef>
      <a:spcAft>
        <a:spcPts val="900"/>
      </a:spcAft>
      <a:buFont typeface="Arial" panose="020B0604020202020204" pitchFamily="34" charset="0"/>
      <a:buNone/>
      <a:defRPr lang="en-US" sz="2000" b="1" kern="1200" dirty="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fld id="{E786D5DE-39A7-4D7E-B414-293B96CD3B7A}" type="slidenum">
              <a:rPr lang="en-US" smtClean="0"/>
              <a:pPr/>
              <a:t>2</a:t>
            </a:fld>
            <a:endParaRPr lang="en-US"/>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3362668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fld id="{E786D5DE-39A7-4D7E-B414-293B96CD3B7A}" type="slidenum">
              <a:rPr lang="en-US" smtClean="0"/>
              <a:pPr/>
              <a:t>3</a:t>
            </a:fld>
            <a:endParaRPr lang="en-US"/>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906140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fld id="{E786D5DE-39A7-4D7E-B414-293B96CD3B7A}" type="slidenum">
              <a:rPr lang="en-US" smtClean="0"/>
              <a:pPr/>
              <a:t>5</a:t>
            </a:fld>
            <a:endParaRPr lang="en-US"/>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4029221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fld id="{E786D5DE-39A7-4D7E-B414-293B96CD3B7A}" type="slidenum">
              <a:rPr lang="en-US" smtClean="0"/>
              <a:pPr/>
              <a:t>6</a:t>
            </a:fld>
            <a:endParaRPr lang="en-US"/>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733193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fld id="{E786D5DE-39A7-4D7E-B414-293B96CD3B7A}" type="slidenum">
              <a:rPr lang="en-US" smtClean="0"/>
              <a:pPr/>
              <a:t>7</a:t>
            </a:fld>
            <a:endParaRPr lang="en-US"/>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549985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fld id="{E786D5DE-39A7-4D7E-B414-293B96CD3B7A}" type="slidenum">
              <a:rPr lang="en-US" smtClean="0"/>
              <a:pPr/>
              <a:t>8</a:t>
            </a:fld>
            <a:endParaRPr lang="en-US"/>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3285328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fld id="{E786D5DE-39A7-4D7E-B414-293B96CD3B7A}" type="slidenum">
              <a:rPr lang="en-US" smtClean="0"/>
              <a:pPr/>
              <a:t>9</a:t>
            </a:fld>
            <a:endParaRPr lang="en-US"/>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3567479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fld id="{E786D5DE-39A7-4D7E-B414-293B96CD3B7A}" type="slidenum">
              <a:rPr lang="en-US" smtClean="0"/>
              <a:pPr/>
              <a:t>10</a:t>
            </a:fld>
            <a:endParaRPr lang="en-US"/>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17221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fld id="{E786D5DE-39A7-4D7E-B414-293B96CD3B7A}" type="slidenum">
              <a:rPr lang="en-US" smtClean="0"/>
              <a:pPr/>
              <a:t>14</a:t>
            </a:fld>
            <a:endParaRPr lang="en-US"/>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4010307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032581" y="2660904"/>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3005687" y="341985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239525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32"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33"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34"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3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3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3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38" name="TextBox 3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39" name="TextBox 3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4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4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0" name="TextBox 19"/>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650278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mp; Tex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78180" y="1122357"/>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dirty="0"/>
              <a:t>Third level</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 name="Picture 4">
            <a:extLst>
              <a:ext uri="{FF2B5EF4-FFF2-40B4-BE49-F238E27FC236}">
                <a16:creationId xmlns:a16="http://schemas.microsoft.com/office/drawing/2014/main" id="{268E12D7-18FB-76EC-1531-9A53FF357FEE}"/>
              </a:ext>
            </a:extLst>
          </p:cNvPr>
          <p:cNvPicPr>
            <a:picLocks noChangeAspect="1"/>
          </p:cNvPicPr>
          <p:nvPr userDrawn="1"/>
        </p:nvPicPr>
        <p:blipFill>
          <a:blip r:embed="rId2"/>
          <a:stretch>
            <a:fillRect/>
          </a:stretch>
        </p:blipFill>
        <p:spPr>
          <a:xfrm>
            <a:off x="5232293" y="6413710"/>
            <a:ext cx="1651211" cy="434081"/>
          </a:xfrm>
          <a:prstGeom prst="rect">
            <a:avLst/>
          </a:prstGeom>
        </p:spPr>
      </p:pic>
    </p:spTree>
    <p:extLst>
      <p:ext uri="{BB962C8B-B14F-4D97-AF65-F5344CB8AC3E}">
        <p14:creationId xmlns:p14="http://schemas.microsoft.com/office/powerpoint/2010/main" val="33511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dirty="0"/>
              <a:t>Third level</a:t>
            </a:r>
          </a:p>
        </p:txBody>
      </p:sp>
      <p:sp>
        <p:nvSpPr>
          <p:cNvPr id="9" name="TextBox 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12"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3"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8" name="TextBox 1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9" name="TextBox 1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2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2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3602381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9" name="TextBox 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032968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474665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1766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2" name="TextBox 11"/>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767450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3" name="TextBox 12"/>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4"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449533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userDrawn="1"/>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38200" y="186292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08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userDrawn="1"/>
        </p:nvCxnSpPr>
        <p:spPr>
          <a:xfrm flipH="1">
            <a:off x="838200" y="504152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38200" y="164050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5"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6372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030790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 name="Text Placeholder 7"/>
          <p:cNvSpPr txBox="1">
            <a:spLocks/>
          </p:cNvSpPr>
          <p:nvPr userDrawn="1"/>
        </p:nvSpPr>
        <p:spPr>
          <a:xfrm>
            <a:off x="915893" y="6576595"/>
            <a:ext cx="4700544" cy="255409"/>
          </a:xfrm>
          <a:prstGeom prst="rect">
            <a:avLst/>
          </a:prstGeom>
        </p:spPr>
        <p:txBody>
          <a:bodyPr lIns="0">
            <a:noAutofit/>
          </a:bodyPr>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altLang="zh-CN" sz="700" b="0" i="0" u="none" strike="noStrike" kern="1200" cap="none" spc="0" normalizeH="0" baseline="0" noProof="0" dirty="0">
                <a:ln>
                  <a:noFill/>
                </a:ln>
                <a:solidFill>
                  <a:srgbClr val="C8CCD1">
                    <a:lumMod val="50000"/>
                  </a:srgbClr>
                </a:solidFill>
                <a:effectLst/>
                <a:uLnTx/>
                <a:uFillTx/>
                <a:latin typeface="Arial" panose="020B0604020202020204"/>
              </a:rPr>
              <a:t>The information contained herein does not constitute the Company’s forecast of financial performance and has been prepared solely for business planning purposes to determine actions the Company may take to meet its plan</a:t>
            </a:r>
          </a:p>
        </p:txBody>
      </p:sp>
      <p:cxnSp>
        <p:nvCxnSpPr>
          <p:cNvPr id="12" name="Straight Connector 11"/>
          <p:cNvCxnSpPr/>
          <p:nvPr userDrawn="1"/>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4806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 Box 11"/>
          <p:cNvSpPr txBox="1">
            <a:spLocks noChangeArrowheads="1"/>
          </p:cNvSpPr>
          <p:nvPr userDrawn="1"/>
        </p:nvSpPr>
        <p:spPr bwMode="blackWhite">
          <a:xfrm>
            <a:off x="1105969"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16" name="Text Box 26"/>
          <p:cNvSpPr txBox="1">
            <a:spLocks noChangeArrowheads="1"/>
          </p:cNvSpPr>
          <p:nvPr userDrawn="1"/>
        </p:nvSpPr>
        <p:spPr bwMode="blackWhite">
          <a:xfrm>
            <a:off x="2139970"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17" name="Text Box 26"/>
          <p:cNvSpPr txBox="1">
            <a:spLocks noChangeArrowheads="1"/>
          </p:cNvSpPr>
          <p:nvPr userDrawn="1"/>
        </p:nvSpPr>
        <p:spPr bwMode="blackWhite">
          <a:xfrm>
            <a:off x="3173817"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18" name="Text Box 26"/>
          <p:cNvSpPr txBox="1">
            <a:spLocks noChangeArrowheads="1"/>
          </p:cNvSpPr>
          <p:nvPr userDrawn="1"/>
        </p:nvSpPr>
        <p:spPr bwMode="blackWhite">
          <a:xfrm>
            <a:off x="5275406" y="4973768"/>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2" name="Text Box 26"/>
          <p:cNvSpPr txBox="1">
            <a:spLocks noChangeArrowheads="1"/>
          </p:cNvSpPr>
          <p:nvPr userDrawn="1"/>
        </p:nvSpPr>
        <p:spPr bwMode="blackWhite">
          <a:xfrm>
            <a:off x="4204381"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3" name="Text Box 11"/>
          <p:cNvSpPr txBox="1">
            <a:spLocks noChangeArrowheads="1"/>
          </p:cNvSpPr>
          <p:nvPr userDrawn="1"/>
        </p:nvSpPr>
        <p:spPr bwMode="blackWhite">
          <a:xfrm>
            <a:off x="6752837"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24" name="Text Box 26"/>
          <p:cNvSpPr txBox="1">
            <a:spLocks noChangeArrowheads="1"/>
          </p:cNvSpPr>
          <p:nvPr userDrawn="1"/>
        </p:nvSpPr>
        <p:spPr bwMode="blackWhite">
          <a:xfrm>
            <a:off x="7786838"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25" name="Text Box 26"/>
          <p:cNvSpPr txBox="1">
            <a:spLocks noChangeArrowheads="1"/>
          </p:cNvSpPr>
          <p:nvPr userDrawn="1"/>
        </p:nvSpPr>
        <p:spPr bwMode="blackWhite">
          <a:xfrm>
            <a:off x="8820685"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26" name="Text Box 26"/>
          <p:cNvSpPr txBox="1">
            <a:spLocks noChangeArrowheads="1"/>
          </p:cNvSpPr>
          <p:nvPr userDrawn="1"/>
        </p:nvSpPr>
        <p:spPr bwMode="blackWhite">
          <a:xfrm>
            <a:off x="10922274" y="4980512"/>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sp>
        <p:nvSpPr>
          <p:cNvPr id="27" name="Text Box 26"/>
          <p:cNvSpPr txBox="1">
            <a:spLocks noChangeArrowheads="1"/>
          </p:cNvSpPr>
          <p:nvPr userDrawn="1"/>
        </p:nvSpPr>
        <p:spPr bwMode="blackWhite">
          <a:xfrm>
            <a:off x="9851249"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1" name="Rectangle 27"/>
          <p:cNvSpPr>
            <a:spLocks noChangeArrowheads="1"/>
          </p:cNvSpPr>
          <p:nvPr userDrawn="1"/>
        </p:nvSpPr>
        <p:spPr bwMode="blackWhite">
          <a:xfrm>
            <a:off x="819309" y="1669202"/>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32" name="Freeform 28"/>
          <p:cNvSpPr>
            <a:spLocks noChangeAspect="1"/>
          </p:cNvSpPr>
          <p:nvPr userDrawn="1"/>
        </p:nvSpPr>
        <p:spPr bwMode="blackWhite">
          <a:xfrm rot="4200000">
            <a:off x="819404" y="1829248"/>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33" name="Text Box 26"/>
          <p:cNvSpPr txBox="1">
            <a:spLocks noChangeArrowheads="1"/>
          </p:cNvSpPr>
          <p:nvPr userDrawn="1"/>
        </p:nvSpPr>
        <p:spPr bwMode="blackWhite">
          <a:xfrm>
            <a:off x="956325" y="1586835"/>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34" name="Oval 33"/>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spTree>
    <p:extLst>
      <p:ext uri="{BB962C8B-B14F-4D97-AF65-F5344CB8AC3E}">
        <p14:creationId xmlns:p14="http://schemas.microsoft.com/office/powerpoint/2010/main" val="24809181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5630578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7991593" y="4955755"/>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971456"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7991593" y="1546076"/>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71456"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flipH="1">
            <a:off x="4452080"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452080"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3" name="Text Box 15"/>
          <p:cNvSpPr txBox="1">
            <a:spLocks noChangeArrowheads="1"/>
          </p:cNvSpPr>
          <p:nvPr userDrawn="1"/>
        </p:nvSpPr>
        <p:spPr bwMode="auto">
          <a:xfrm>
            <a:off x="2232341"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4" name="Text Box 16"/>
          <p:cNvSpPr txBox="1">
            <a:spLocks noChangeArrowheads="1"/>
          </p:cNvSpPr>
          <p:nvPr userDrawn="1"/>
        </p:nvSpPr>
        <p:spPr bwMode="auto">
          <a:xfrm>
            <a:off x="1175323"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	</a:t>
            </a:r>
          </a:p>
        </p:txBody>
      </p:sp>
      <p:sp>
        <p:nvSpPr>
          <p:cNvPr id="25" name="Text Box 15"/>
          <p:cNvSpPr txBox="1">
            <a:spLocks noChangeArrowheads="1"/>
          </p:cNvSpPr>
          <p:nvPr userDrawn="1"/>
        </p:nvSpPr>
        <p:spPr bwMode="auto">
          <a:xfrm>
            <a:off x="330080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26" name="Text Box 15"/>
          <p:cNvSpPr txBox="1">
            <a:spLocks noChangeArrowheads="1"/>
          </p:cNvSpPr>
          <p:nvPr userDrawn="1"/>
        </p:nvSpPr>
        <p:spPr bwMode="auto">
          <a:xfrm>
            <a:off x="571210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7" name="Text Box 16"/>
          <p:cNvSpPr txBox="1">
            <a:spLocks noChangeArrowheads="1"/>
          </p:cNvSpPr>
          <p:nvPr userDrawn="1"/>
        </p:nvSpPr>
        <p:spPr bwMode="auto">
          <a:xfrm>
            <a:off x="4637531"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1" name="Text Box 15"/>
          <p:cNvSpPr txBox="1">
            <a:spLocks noChangeArrowheads="1"/>
          </p:cNvSpPr>
          <p:nvPr userDrawn="1"/>
        </p:nvSpPr>
        <p:spPr bwMode="auto">
          <a:xfrm>
            <a:off x="678058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32" name="Text Box 15"/>
          <p:cNvSpPr txBox="1">
            <a:spLocks noChangeArrowheads="1"/>
          </p:cNvSpPr>
          <p:nvPr userDrawn="1"/>
        </p:nvSpPr>
        <p:spPr bwMode="auto">
          <a:xfrm>
            <a:off x="924947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33" name="Text Box 16"/>
          <p:cNvSpPr txBox="1">
            <a:spLocks noChangeArrowheads="1"/>
          </p:cNvSpPr>
          <p:nvPr userDrawn="1"/>
        </p:nvSpPr>
        <p:spPr bwMode="auto">
          <a:xfrm>
            <a:off x="817986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4" name="Text Box 15"/>
          <p:cNvSpPr txBox="1">
            <a:spLocks noChangeArrowheads="1"/>
          </p:cNvSpPr>
          <p:nvPr userDrawn="1"/>
        </p:nvSpPr>
        <p:spPr bwMode="auto">
          <a:xfrm>
            <a:off x="1032099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Tree>
    <p:extLst>
      <p:ext uri="{BB962C8B-B14F-4D97-AF65-F5344CB8AC3E}">
        <p14:creationId xmlns:p14="http://schemas.microsoft.com/office/powerpoint/2010/main" val="10929982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09" name="TextBox 10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1" name="Picture 1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4653940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userDrawn="1"/>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52" name="TextBox 51"/>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7" name="Picture 5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0627354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339519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userDrawn="1"/>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6704685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884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2044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801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7485986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8187878" y="3044584"/>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flipH="1">
            <a:off x="4358640"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userDrawn="1"/>
        </p:nvSpPr>
        <p:spPr bwMode="auto">
          <a:xfrm>
            <a:off x="107028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userDrawn="1"/>
        </p:nvSpPr>
        <p:spPr bwMode="auto">
          <a:xfrm>
            <a:off x="168084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userDrawn="1"/>
        </p:nvSpPr>
        <p:spPr bwMode="auto">
          <a:xfrm>
            <a:off x="229139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userDrawn="1"/>
        </p:nvSpPr>
        <p:spPr bwMode="auto">
          <a:xfrm>
            <a:off x="290195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userDrawn="1"/>
        </p:nvSpPr>
        <p:spPr bwMode="auto">
          <a:xfrm>
            <a:off x="548513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userDrawn="1"/>
        </p:nvSpPr>
        <p:spPr bwMode="auto">
          <a:xfrm>
            <a:off x="670624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userDrawn="1"/>
        </p:nvSpPr>
        <p:spPr bwMode="auto">
          <a:xfrm>
            <a:off x="932977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userDrawn="1"/>
        </p:nvSpPr>
        <p:spPr bwMode="auto">
          <a:xfrm>
            <a:off x="1055088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userDrawn="1"/>
        </p:nvCxnSpPr>
        <p:spPr>
          <a:xfrm flipH="1">
            <a:off x="8207409" y="513743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36389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userDrawn="1"/>
        </p:nvSpPr>
        <p:spPr bwMode="auto">
          <a:xfrm>
            <a:off x="107334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userDrawn="1"/>
        </p:nvSpPr>
        <p:spPr bwMode="auto">
          <a:xfrm>
            <a:off x="168389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userDrawn="1"/>
        </p:nvSpPr>
        <p:spPr bwMode="auto">
          <a:xfrm>
            <a:off x="229445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userDrawn="1"/>
        </p:nvSpPr>
        <p:spPr bwMode="auto">
          <a:xfrm>
            <a:off x="290500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userDrawn="1"/>
        </p:nvSpPr>
        <p:spPr bwMode="auto">
          <a:xfrm>
            <a:off x="549642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userDrawn="1"/>
        </p:nvSpPr>
        <p:spPr bwMode="auto">
          <a:xfrm>
            <a:off x="671753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userDrawn="1"/>
        </p:nvSpPr>
        <p:spPr bwMode="auto">
          <a:xfrm>
            <a:off x="934930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userDrawn="1"/>
        </p:nvSpPr>
        <p:spPr bwMode="auto">
          <a:xfrm>
            <a:off x="1057041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2976086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4695610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8187878" y="3275248"/>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cxnSp>
        <p:nvCxnSpPr>
          <p:cNvPr id="16" name="Straight Connector 15"/>
          <p:cNvCxnSpPr/>
          <p:nvPr userDrawn="1"/>
        </p:nvCxnSpPr>
        <p:spPr>
          <a:xfrm flipH="1">
            <a:off x="4358640"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userDrawn="1"/>
        </p:nvSpPr>
        <p:spPr bwMode="auto">
          <a:xfrm>
            <a:off x="107028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userDrawn="1"/>
        </p:nvSpPr>
        <p:spPr bwMode="auto">
          <a:xfrm>
            <a:off x="168084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userDrawn="1"/>
        </p:nvSpPr>
        <p:spPr bwMode="auto">
          <a:xfrm>
            <a:off x="229139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userDrawn="1"/>
        </p:nvSpPr>
        <p:spPr bwMode="auto">
          <a:xfrm>
            <a:off x="290195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userDrawn="1"/>
        </p:nvSpPr>
        <p:spPr bwMode="auto">
          <a:xfrm>
            <a:off x="548513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userDrawn="1"/>
        </p:nvSpPr>
        <p:spPr bwMode="auto">
          <a:xfrm>
            <a:off x="670624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userDrawn="1"/>
        </p:nvSpPr>
        <p:spPr bwMode="auto">
          <a:xfrm>
            <a:off x="932977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userDrawn="1"/>
        </p:nvSpPr>
        <p:spPr bwMode="auto">
          <a:xfrm>
            <a:off x="1055088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userDrawn="1"/>
        </p:nvCxnSpPr>
        <p:spPr>
          <a:xfrm flipH="1">
            <a:off x="8207409" y="57882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405905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userDrawn="1"/>
        </p:nvSpPr>
        <p:spPr bwMode="auto">
          <a:xfrm>
            <a:off x="107334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userDrawn="1"/>
        </p:nvSpPr>
        <p:spPr bwMode="auto">
          <a:xfrm>
            <a:off x="168389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userDrawn="1"/>
        </p:nvSpPr>
        <p:spPr bwMode="auto">
          <a:xfrm>
            <a:off x="229445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userDrawn="1"/>
        </p:nvSpPr>
        <p:spPr bwMode="auto">
          <a:xfrm>
            <a:off x="290500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userDrawn="1"/>
        </p:nvSpPr>
        <p:spPr bwMode="auto">
          <a:xfrm>
            <a:off x="549642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userDrawn="1"/>
        </p:nvSpPr>
        <p:spPr bwMode="auto">
          <a:xfrm>
            <a:off x="671753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userDrawn="1"/>
        </p:nvSpPr>
        <p:spPr bwMode="auto">
          <a:xfrm>
            <a:off x="934930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userDrawn="1"/>
        </p:nvSpPr>
        <p:spPr bwMode="auto">
          <a:xfrm>
            <a:off x="1057041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2109229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405645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3" name="Left Brace 12"/>
          <p:cNvSpPr/>
          <p:nvPr userDrawn="1"/>
        </p:nvSpPr>
        <p:spPr>
          <a:xfrm rot="16200000">
            <a:off x="2880750" y="4647516"/>
            <a:ext cx="204301" cy="1882067"/>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endParaRPr>
          </a:p>
        </p:txBody>
      </p:sp>
      <p:sp>
        <p:nvSpPr>
          <p:cNvPr id="14" name="TextBox 13"/>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r>
              <a:rPr lang="en-US" dirty="0">
                <a:sym typeface="Ford Antenna Cond Regular"/>
              </a:rPr>
              <a:t>$432</a:t>
            </a:r>
          </a:p>
        </p:txBody>
      </p:sp>
      <p:sp>
        <p:nvSpPr>
          <p:cNvPr id="15" name="TextBox 14"/>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hangingPunct="0"/>
            <a:r>
              <a:rPr lang="en-US" sz="1200" b="1" dirty="0">
                <a:latin typeface="Arial" panose="020B0604020202020204" pitchFamily="34" charset="0"/>
                <a:ea typeface="Ford Antenna Cond Regular"/>
                <a:cs typeface="Arial" panose="020B0604020202020204" pitchFamily="34" charset="0"/>
                <a:sym typeface="Ford Antenna Cond Regular"/>
              </a:rPr>
              <a:t>Market Factors</a:t>
            </a:r>
          </a:p>
        </p:txBody>
      </p:sp>
      <p:sp>
        <p:nvSpPr>
          <p:cNvPr id="16" name="Rectangle 72"/>
          <p:cNvSpPr>
            <a:spLocks noChangeArrowheads="1"/>
          </p:cNvSpPr>
          <p:nvPr userDrawn="1"/>
        </p:nvSpPr>
        <p:spPr bwMode="auto">
          <a:xfrm>
            <a:off x="1763079"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Volume /</a:t>
            </a:r>
          </a:p>
          <a:p>
            <a:pPr algn="ctr" defTabSz="1009625" eaLnBrk="0" hangingPunct="0">
              <a:lnSpc>
                <a:spcPct val="85000"/>
              </a:lnSpc>
              <a:defRPr/>
            </a:pPr>
            <a:r>
              <a:rPr lang="en-US" sz="1200" b="1" dirty="0">
                <a:solidFill>
                  <a:schemeClr val="tx1"/>
                </a:solidFill>
                <a:cs typeface="Arial" charset="0"/>
              </a:rPr>
              <a:t>Mix</a:t>
            </a:r>
          </a:p>
        </p:txBody>
      </p:sp>
      <p:sp>
        <p:nvSpPr>
          <p:cNvPr id="17" name="Rectangle 73"/>
          <p:cNvSpPr>
            <a:spLocks noChangeArrowheads="1"/>
          </p:cNvSpPr>
          <p:nvPr userDrawn="1"/>
        </p:nvSpPr>
        <p:spPr bwMode="auto">
          <a:xfrm>
            <a:off x="2962278"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Net</a:t>
            </a:r>
          </a:p>
          <a:p>
            <a:pPr algn="ctr" defTabSz="1009625" eaLnBrk="0" hangingPunct="0">
              <a:lnSpc>
                <a:spcPct val="85000"/>
              </a:lnSpc>
              <a:defRPr/>
            </a:pPr>
            <a:r>
              <a:rPr lang="en-US" sz="1200" b="1" dirty="0">
                <a:solidFill>
                  <a:schemeClr val="tx1"/>
                </a:solidFill>
                <a:cs typeface="Arial" charset="0"/>
              </a:rPr>
              <a:t>Pricing</a:t>
            </a:r>
          </a:p>
        </p:txBody>
      </p:sp>
      <p:sp>
        <p:nvSpPr>
          <p:cNvPr id="18" name="Rectangle 77"/>
          <p:cNvSpPr>
            <a:spLocks noChangeArrowheads="1"/>
          </p:cNvSpPr>
          <p:nvPr userDrawn="1"/>
        </p:nvSpPr>
        <p:spPr bwMode="auto">
          <a:xfrm>
            <a:off x="5398151"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Other</a:t>
            </a:r>
          </a:p>
        </p:txBody>
      </p:sp>
      <p:sp>
        <p:nvSpPr>
          <p:cNvPr id="19" name="Rectangle 73"/>
          <p:cNvSpPr>
            <a:spLocks noChangeArrowheads="1"/>
          </p:cNvSpPr>
          <p:nvPr userDrawn="1"/>
        </p:nvSpPr>
        <p:spPr bwMode="auto">
          <a:xfrm>
            <a:off x="4161477"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Cost</a:t>
            </a:r>
          </a:p>
        </p:txBody>
      </p:sp>
      <p:sp>
        <p:nvSpPr>
          <p:cNvPr id="20" name="Rectangle 70"/>
          <p:cNvSpPr>
            <a:spLocks noChangeArrowheads="1"/>
          </p:cNvSpPr>
          <p:nvPr userDrawn="1"/>
        </p:nvSpPr>
        <p:spPr bwMode="auto">
          <a:xfrm>
            <a:off x="6597348"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2018</a:t>
            </a:r>
          </a:p>
        </p:txBody>
      </p:sp>
      <p:sp>
        <p:nvSpPr>
          <p:cNvPr id="21" name="Rectangle 71"/>
          <p:cNvSpPr>
            <a:spLocks noChangeArrowheads="1"/>
          </p:cNvSpPr>
          <p:nvPr userDrawn="1"/>
        </p:nvSpPr>
        <p:spPr bwMode="auto">
          <a:xfrm>
            <a:off x="563880"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2017</a:t>
            </a:r>
          </a:p>
        </p:txBody>
      </p:sp>
      <p:cxnSp>
        <p:nvCxnSpPr>
          <p:cNvPr id="22" name="Straight Connector 21"/>
          <p:cNvCxnSpPr/>
          <p:nvPr userDrawn="1"/>
        </p:nvCxnSpPr>
        <p:spPr>
          <a:xfrm flipH="1">
            <a:off x="570906" y="4905148"/>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2720899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20952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 name="Picture 4">
            <a:extLst>
              <a:ext uri="{FF2B5EF4-FFF2-40B4-BE49-F238E27FC236}">
                <a16:creationId xmlns:a16="http://schemas.microsoft.com/office/drawing/2014/main" id="{EF2D2BEF-481A-9A44-AF7C-88F068E617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8094" t="15129" r="7776" b="16320"/>
          <a:stretch/>
        </p:blipFill>
        <p:spPr>
          <a:xfrm>
            <a:off x="9308592" y="3063240"/>
            <a:ext cx="2038524" cy="830512"/>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3726753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3549083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7"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1"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3"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4"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5"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6" name="TextBox 15"/>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7" name="TextBox 16"/>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18"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19"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0" name="TextBox 19"/>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62173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95155"/>
      </p:ext>
    </p:extLst>
  </p:cSld>
  <p:clrMap bg1="lt1" tx1="dk1" bg2="lt2" tx2="dk2" accent1="accent1" accent2="accent2" accent3="accent3" accent4="accent4" accent5="accent5" accent6="accent6" hlink="hlink" folHlink="folHlink"/>
  <p:sldLayoutIdLst>
    <p:sldLayoutId id="2147483708" r:id="rId1"/>
    <p:sldLayoutId id="2147483711" r:id="rId2"/>
    <p:sldLayoutId id="2147483745" r:id="rId3"/>
    <p:sldLayoutId id="2147483804" r:id="rId4"/>
    <p:sldLayoutId id="2147483807" r:id="rId5"/>
    <p:sldLayoutId id="2147483811" r:id="rId6"/>
    <p:sldLayoutId id="2147483819" r:id="rId7"/>
    <p:sldLayoutId id="2147483805" r:id="rId8"/>
    <p:sldLayoutId id="2147483748" r:id="rId9"/>
    <p:sldLayoutId id="2147483756" r:id="rId10"/>
    <p:sldLayoutId id="2147483714" r:id="rId11"/>
    <p:sldLayoutId id="2147483820" r:id="rId12"/>
    <p:sldLayoutId id="2147483747" r:id="rId13"/>
    <p:sldLayoutId id="2147483808" r:id="rId14"/>
    <p:sldLayoutId id="2147483710" r:id="rId15"/>
    <p:sldLayoutId id="2147483715" r:id="rId16"/>
    <p:sldLayoutId id="2147483793" r:id="rId17"/>
    <p:sldLayoutId id="2147483815" r:id="rId18"/>
    <p:sldLayoutId id="2147483823" r:id="rId19"/>
    <p:sldLayoutId id="2147483818" r:id="rId20"/>
    <p:sldLayoutId id="2147483732" r:id="rId21"/>
    <p:sldLayoutId id="2147483825" r:id="rId22"/>
    <p:sldLayoutId id="2147483827" r:id="rId23"/>
    <p:sldLayoutId id="2147483719" r:id="rId24"/>
    <p:sldLayoutId id="2147483796" r:id="rId25"/>
    <p:sldLayoutId id="2147483794" r:id="rId26"/>
    <p:sldLayoutId id="2147483797" r:id="rId27"/>
    <p:sldLayoutId id="2147483795" r:id="rId28"/>
    <p:sldLayoutId id="2147483830" r:id="rId29"/>
    <p:sldLayoutId id="2147483831" r:id="rId3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B56E-9D3D-026F-F6DD-68306F793409}"/>
              </a:ext>
            </a:extLst>
          </p:cNvPr>
          <p:cNvSpPr>
            <a:spLocks noGrp="1"/>
          </p:cNvSpPr>
          <p:nvPr>
            <p:ph type="ctrTitle"/>
          </p:nvPr>
        </p:nvSpPr>
        <p:spPr>
          <a:xfrm>
            <a:off x="1697267" y="1367331"/>
            <a:ext cx="9623876" cy="961196"/>
          </a:xfrm>
        </p:spPr>
        <p:txBody>
          <a:bodyPr/>
          <a:lstStyle/>
          <a:p>
            <a:pPr algn="ctr"/>
            <a:r>
              <a:rPr lang="en-US" sz="3600" dirty="0"/>
              <a:t>SPS Golang workshop</a:t>
            </a:r>
          </a:p>
        </p:txBody>
      </p:sp>
      <p:sp>
        <p:nvSpPr>
          <p:cNvPr id="3" name="Subtitle 2">
            <a:extLst>
              <a:ext uri="{FF2B5EF4-FFF2-40B4-BE49-F238E27FC236}">
                <a16:creationId xmlns:a16="http://schemas.microsoft.com/office/drawing/2014/main" id="{98DCCE45-CF63-26DF-0F7E-293ED97E39CE}"/>
              </a:ext>
            </a:extLst>
          </p:cNvPr>
          <p:cNvSpPr>
            <a:spLocks noGrp="1"/>
          </p:cNvSpPr>
          <p:nvPr>
            <p:ph type="subTitle" idx="1"/>
          </p:nvPr>
        </p:nvSpPr>
        <p:spPr>
          <a:xfrm>
            <a:off x="2696058" y="3429000"/>
            <a:ext cx="7459113" cy="2174966"/>
          </a:xfrm>
        </p:spPr>
        <p:txBody>
          <a:bodyPr/>
          <a:lstStyle/>
          <a:p>
            <a:pPr algn="ctr"/>
            <a:r>
              <a:rPr lang="en-US" sz="2000" dirty="0">
                <a:solidFill>
                  <a:schemeClr val="accent4">
                    <a:lumMod val="50000"/>
                  </a:schemeClr>
                </a:solidFill>
              </a:rPr>
              <a:t>David Alfred Ostrowski PhD.</a:t>
            </a:r>
            <a:br>
              <a:rPr lang="en-US" sz="2000" b="1" i="1" dirty="0">
                <a:solidFill>
                  <a:schemeClr val="accent4">
                    <a:lumMod val="50000"/>
                  </a:schemeClr>
                </a:solidFill>
              </a:rPr>
            </a:br>
            <a:r>
              <a:rPr lang="en-US" sz="2000" b="1" i="1" dirty="0">
                <a:solidFill>
                  <a:schemeClr val="accent4">
                    <a:lumMod val="50000"/>
                  </a:schemeClr>
                </a:solidFill>
              </a:rPr>
              <a:t>Northwestern University</a:t>
            </a:r>
            <a:br>
              <a:rPr lang="en-US" sz="2000" b="1" i="1" dirty="0">
                <a:solidFill>
                  <a:schemeClr val="accent4">
                    <a:lumMod val="50000"/>
                  </a:schemeClr>
                </a:solidFill>
              </a:rPr>
            </a:br>
            <a:r>
              <a:rPr lang="en-US" sz="2000" b="1" i="1" dirty="0">
                <a:solidFill>
                  <a:schemeClr val="accent4">
                    <a:lumMod val="50000"/>
                  </a:schemeClr>
                </a:solidFill>
              </a:rPr>
              <a:t>david.ostrowski@northwestern.edu</a:t>
            </a:r>
            <a:endParaRPr lang="en-US" sz="2000" dirty="0">
              <a:solidFill>
                <a:schemeClr val="accent4">
                  <a:lumMod val="50000"/>
                </a:schemeClr>
              </a:solidFill>
            </a:endParaRPr>
          </a:p>
        </p:txBody>
      </p:sp>
      <p:pic>
        <p:nvPicPr>
          <p:cNvPr id="4" name="Picture 3">
            <a:extLst>
              <a:ext uri="{FF2B5EF4-FFF2-40B4-BE49-F238E27FC236}">
                <a16:creationId xmlns:a16="http://schemas.microsoft.com/office/drawing/2014/main" id="{23E92436-8136-D74C-B81E-96C031E2D085}"/>
              </a:ext>
            </a:extLst>
          </p:cNvPr>
          <p:cNvPicPr>
            <a:picLocks noChangeAspect="1"/>
          </p:cNvPicPr>
          <p:nvPr/>
        </p:nvPicPr>
        <p:blipFill>
          <a:blip r:embed="rId2"/>
          <a:stretch>
            <a:fillRect/>
          </a:stretch>
        </p:blipFill>
        <p:spPr>
          <a:xfrm>
            <a:off x="4248150" y="5638881"/>
            <a:ext cx="3695700" cy="971550"/>
          </a:xfrm>
          <a:prstGeom prst="rect">
            <a:avLst/>
          </a:prstGeom>
        </p:spPr>
      </p:pic>
    </p:spTree>
    <p:extLst>
      <p:ext uri="{BB962C8B-B14F-4D97-AF65-F5344CB8AC3E}">
        <p14:creationId xmlns:p14="http://schemas.microsoft.com/office/powerpoint/2010/main" val="379102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879" y="548641"/>
            <a:ext cx="10835640" cy="579120"/>
          </a:xfrm>
        </p:spPr>
        <p:txBody>
          <a:bodyPr/>
          <a:lstStyle/>
          <a:p>
            <a:r>
              <a:rPr lang="en-US" sz="2400" dirty="0">
                <a:latin typeface="Ford Antenna Light" panose="02000505000000020004" pitchFamily="50" charset="0"/>
              </a:rPr>
              <a:t>“Smart Contracts” as a tool to automate human interactions</a:t>
            </a:r>
          </a:p>
        </p:txBody>
      </p:sp>
      <p:sp>
        <p:nvSpPr>
          <p:cNvPr id="3" name="Content Placeholder 2"/>
          <p:cNvSpPr>
            <a:spLocks noGrp="1"/>
          </p:cNvSpPr>
          <p:nvPr>
            <p:ph idx="1"/>
          </p:nvPr>
        </p:nvSpPr>
        <p:spPr>
          <a:xfrm>
            <a:off x="640080" y="1662544"/>
            <a:ext cx="10835640" cy="4646815"/>
          </a:xfrm>
        </p:spPr>
        <p:txBody>
          <a:bodyPr/>
          <a:lstStyle/>
          <a:p>
            <a:r>
              <a:rPr lang="en-US" dirty="0">
                <a:latin typeface="Ford Antenna Light" panose="02000505000000020004" pitchFamily="50" charset="0"/>
              </a:rPr>
              <a:t>Ordinarily, you would go to a lawyer or a notary, pay them, and wait while you get the document. </a:t>
            </a:r>
          </a:p>
          <a:p>
            <a:endParaRPr lang="en-US" dirty="0">
              <a:latin typeface="Ford Antenna Light" panose="02000505000000020004" pitchFamily="50" charset="0"/>
            </a:endParaRPr>
          </a:p>
          <a:p>
            <a:r>
              <a:rPr lang="en-US" dirty="0">
                <a:latin typeface="Ford Antenna Light" panose="02000505000000020004" pitchFamily="50" charset="0"/>
              </a:rPr>
              <a:t>With smart contracts, you simply drop a bitcoin into the vending machine (i.e. ledger), and your escrow, driver’s license, or whatever drops into your account. </a:t>
            </a:r>
          </a:p>
          <a:p>
            <a:endParaRPr lang="en-US" dirty="0">
              <a:latin typeface="Ford Antenna Light" panose="02000505000000020004" pitchFamily="50" charset="0"/>
            </a:endParaRPr>
          </a:p>
          <a:p>
            <a:r>
              <a:rPr lang="en-US" dirty="0">
                <a:latin typeface="Ford Antenna Light" panose="02000505000000020004" pitchFamily="50" charset="0"/>
              </a:rPr>
              <a:t>More so, smart contracts not only define the rules and penalties around an agreement in the same way that a traditional contract does</a:t>
            </a:r>
            <a:r>
              <a:rPr lang="en-US" i="1" dirty="0">
                <a:latin typeface="Ford Antenna Light" panose="02000505000000020004" pitchFamily="50" charset="0"/>
              </a:rPr>
              <a:t>, but also automatically enforce those obligations.</a:t>
            </a:r>
          </a:p>
          <a:p>
            <a:endParaRPr lang="en-US" dirty="0"/>
          </a:p>
        </p:txBody>
      </p:sp>
      <p:pic>
        <p:nvPicPr>
          <p:cNvPr id="4" name="Picture 3">
            <a:extLst>
              <a:ext uri="{FF2B5EF4-FFF2-40B4-BE49-F238E27FC236}">
                <a16:creationId xmlns:a16="http://schemas.microsoft.com/office/drawing/2014/main" id="{D8B09801-8333-4844-B49D-B4C9102469DF}"/>
              </a:ext>
            </a:extLst>
          </p:cNvPr>
          <p:cNvPicPr>
            <a:picLocks noChangeAspect="1"/>
          </p:cNvPicPr>
          <p:nvPr/>
        </p:nvPicPr>
        <p:blipFill>
          <a:blip r:embed="rId3"/>
          <a:stretch>
            <a:fillRect/>
          </a:stretch>
        </p:blipFill>
        <p:spPr>
          <a:xfrm>
            <a:off x="102158" y="148064"/>
            <a:ext cx="736042" cy="1073395"/>
          </a:xfrm>
          <a:prstGeom prst="rect">
            <a:avLst/>
          </a:prstGeom>
        </p:spPr>
      </p:pic>
    </p:spTree>
    <p:extLst>
      <p:ext uri="{BB962C8B-B14F-4D97-AF65-F5344CB8AC3E}">
        <p14:creationId xmlns:p14="http://schemas.microsoft.com/office/powerpoint/2010/main" val="153776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98D9-A306-41DE-B2D1-B5FC5124D6DF}"/>
              </a:ext>
            </a:extLst>
          </p:cNvPr>
          <p:cNvSpPr>
            <a:spLocks noGrp="1"/>
          </p:cNvSpPr>
          <p:nvPr>
            <p:ph type="title"/>
          </p:nvPr>
        </p:nvSpPr>
        <p:spPr/>
        <p:txBody>
          <a:bodyPr/>
          <a:lstStyle/>
          <a:p>
            <a:r>
              <a:rPr lang="en-US" sz="3200" dirty="0">
                <a:latin typeface="Ford Antenna Light" panose="02000505000000020004" pitchFamily="50" charset="0"/>
              </a:rPr>
              <a:t>Short list of potential applications of the blockchain</a:t>
            </a:r>
            <a:endParaRPr lang="en-US" dirty="0">
              <a:latin typeface="Ford Antenna Light" panose="02000505000000020004" pitchFamily="50" charset="0"/>
            </a:endParaRPr>
          </a:p>
        </p:txBody>
      </p:sp>
      <p:sp>
        <p:nvSpPr>
          <p:cNvPr id="3" name="Content Placeholder 2">
            <a:extLst>
              <a:ext uri="{FF2B5EF4-FFF2-40B4-BE49-F238E27FC236}">
                <a16:creationId xmlns:a16="http://schemas.microsoft.com/office/drawing/2014/main" id="{56306B53-4C4D-4CFE-9531-2990E59F4DE2}"/>
              </a:ext>
            </a:extLst>
          </p:cNvPr>
          <p:cNvSpPr>
            <a:spLocks noGrp="1"/>
          </p:cNvSpPr>
          <p:nvPr>
            <p:ph idx="1"/>
          </p:nvPr>
        </p:nvSpPr>
        <p:spPr>
          <a:xfrm>
            <a:off x="640080" y="2048718"/>
            <a:ext cx="10835640" cy="4260641"/>
          </a:xfrm>
        </p:spPr>
        <p:txBody>
          <a:bodyPr/>
          <a:lstStyle/>
          <a:p>
            <a:r>
              <a:rPr lang="en-US" dirty="0">
                <a:latin typeface="Ford Antenna Light" panose="02000505000000020004" pitchFamily="50" charset="0"/>
              </a:rPr>
              <a:t>Payment processing and money transfers</a:t>
            </a:r>
          </a:p>
          <a:p>
            <a:pPr lvl="1"/>
            <a:r>
              <a:rPr lang="en-US" dirty="0">
                <a:latin typeface="Ford Antenna Light" panose="02000505000000020004" pitchFamily="50" charset="0"/>
              </a:rPr>
              <a:t>Expedite the transfer of funds </a:t>
            </a:r>
          </a:p>
          <a:p>
            <a:pPr lvl="1"/>
            <a:r>
              <a:rPr lang="en-US" dirty="0">
                <a:latin typeface="Ford Antenna Light" panose="02000505000000020004" pitchFamily="50" charset="0"/>
              </a:rPr>
              <a:t>Can be settled within a matter of seconds (compared to current banking)</a:t>
            </a:r>
          </a:p>
          <a:p>
            <a:endParaRPr lang="en" dirty="0">
              <a:latin typeface="Ford Antenna Light" panose="02000505000000020004" pitchFamily="50" charset="0"/>
            </a:endParaRPr>
          </a:p>
          <a:p>
            <a:r>
              <a:rPr lang="en-US" dirty="0">
                <a:latin typeface="Ford Antenna Light" panose="02000505000000020004" pitchFamily="50" charset="0"/>
              </a:rPr>
              <a:t>Monitor supply chains</a:t>
            </a:r>
          </a:p>
          <a:p>
            <a:pPr lvl="1"/>
            <a:r>
              <a:rPr lang="en-US" dirty="0">
                <a:latin typeface="Ford Antenna Light" panose="02000505000000020004" pitchFamily="50" charset="0"/>
              </a:rPr>
              <a:t>Pinpoint inefficiencies within their supply chains quickly</a:t>
            </a:r>
          </a:p>
          <a:p>
            <a:pPr lvl="1"/>
            <a:r>
              <a:rPr lang="en-US" dirty="0">
                <a:latin typeface="Ford Antenna Light" panose="02000505000000020004" pitchFamily="50" charset="0"/>
              </a:rPr>
              <a:t>locate items in real time</a:t>
            </a:r>
          </a:p>
          <a:p>
            <a:pPr lvl="1"/>
            <a:r>
              <a:rPr lang="en-US" dirty="0">
                <a:latin typeface="Ford Antenna Light" panose="02000505000000020004" pitchFamily="50" charset="0"/>
              </a:rPr>
              <a:t>View how products performed from a quality-control perspective as they traveled from their place of origin to 	the retailer.</a:t>
            </a:r>
          </a:p>
          <a:p>
            <a:endParaRPr lang="en-US" dirty="0"/>
          </a:p>
        </p:txBody>
      </p:sp>
    </p:spTree>
    <p:extLst>
      <p:ext uri="{BB962C8B-B14F-4D97-AF65-F5344CB8AC3E}">
        <p14:creationId xmlns:p14="http://schemas.microsoft.com/office/powerpoint/2010/main" val="2714182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113C-0FB0-4B18-9D04-582121743461}"/>
              </a:ext>
            </a:extLst>
          </p:cNvPr>
          <p:cNvSpPr>
            <a:spLocks noGrp="1"/>
          </p:cNvSpPr>
          <p:nvPr>
            <p:ph type="title"/>
          </p:nvPr>
        </p:nvSpPr>
        <p:spPr/>
        <p:txBody>
          <a:bodyPr/>
          <a:lstStyle/>
          <a:p>
            <a:r>
              <a:rPr lang="en-US" dirty="0">
                <a:latin typeface="Ford Antenna Light" panose="02000505000000020004" pitchFamily="50" charset="0"/>
              </a:rPr>
              <a:t>more</a:t>
            </a:r>
          </a:p>
        </p:txBody>
      </p:sp>
      <p:sp>
        <p:nvSpPr>
          <p:cNvPr id="3" name="Content Placeholder 2">
            <a:extLst>
              <a:ext uri="{FF2B5EF4-FFF2-40B4-BE49-F238E27FC236}">
                <a16:creationId xmlns:a16="http://schemas.microsoft.com/office/drawing/2014/main" id="{59179E54-F4F5-4E85-92BD-CD9F475BE3B8}"/>
              </a:ext>
            </a:extLst>
          </p:cNvPr>
          <p:cNvSpPr>
            <a:spLocks noGrp="1"/>
          </p:cNvSpPr>
          <p:nvPr>
            <p:ph idx="1"/>
          </p:nvPr>
        </p:nvSpPr>
        <p:spPr/>
        <p:txBody>
          <a:bodyPr/>
          <a:lstStyle/>
          <a:p>
            <a:r>
              <a:rPr lang="en-US" dirty="0">
                <a:latin typeface="Ford Antenna Light" panose="02000505000000020004" pitchFamily="50" charset="0"/>
              </a:rPr>
              <a:t>Retail loyalty rewards programs</a:t>
            </a:r>
          </a:p>
          <a:p>
            <a:pPr lvl="1"/>
            <a:r>
              <a:rPr lang="en-US" dirty="0">
                <a:latin typeface="Ford Antenna Light" panose="02000505000000020004" pitchFamily="50" charset="0"/>
              </a:rPr>
              <a:t>Token-based system that rewards consumers</a:t>
            </a:r>
          </a:p>
          <a:p>
            <a:pPr lvl="1"/>
            <a:r>
              <a:rPr lang="en-US" dirty="0">
                <a:latin typeface="Ford Antenna Light" panose="02000505000000020004" pitchFamily="50" charset="0"/>
              </a:rPr>
              <a:t>Storing these tokens within a blockchain</a:t>
            </a:r>
          </a:p>
          <a:p>
            <a:pPr lvl="1"/>
            <a:r>
              <a:rPr lang="en-US" dirty="0">
                <a:latin typeface="Ford Antenna Light" panose="02000505000000020004" pitchFamily="50" charset="0"/>
              </a:rPr>
              <a:t>Incentivize consumers to return to a certain store or chain to do their shopping. </a:t>
            </a:r>
          </a:p>
          <a:p>
            <a:pPr lvl="1"/>
            <a:r>
              <a:rPr lang="en-US" dirty="0">
                <a:latin typeface="Ford Antenna Light" panose="02000505000000020004" pitchFamily="50" charset="0"/>
              </a:rPr>
              <a:t>Eliminate the fraud and waste commonly associated with paper- and card-based loyalty rewards programs.</a:t>
            </a:r>
            <a:endParaRPr lang="en" dirty="0">
              <a:latin typeface="Ford Antenna Light" panose="02000505000000020004" pitchFamily="50" charset="0"/>
            </a:endParaRPr>
          </a:p>
          <a:p>
            <a:r>
              <a:rPr lang="en-US" dirty="0">
                <a:latin typeface="Ford Antenna Light" panose="02000505000000020004" pitchFamily="50" charset="0"/>
              </a:rPr>
              <a:t>Digital IDs</a:t>
            </a:r>
          </a:p>
          <a:p>
            <a:pPr lvl="1"/>
            <a:r>
              <a:rPr lang="en-US" dirty="0">
                <a:latin typeface="Ford Antenna Light" panose="02000505000000020004" pitchFamily="50" charset="0"/>
              </a:rPr>
              <a:t>Give users a way to control their digital identities. </a:t>
            </a:r>
          </a:p>
          <a:p>
            <a:pPr lvl="1"/>
            <a:r>
              <a:rPr lang="en-US" dirty="0">
                <a:latin typeface="Ford Antenna Light" panose="02000505000000020004" pitchFamily="50" charset="0"/>
              </a:rPr>
              <a:t>This would allow folks in impoverished regions to get access to financial services, or start their own business, as an example.  </a:t>
            </a:r>
            <a:endParaRPr lang="en" dirty="0">
              <a:latin typeface="Ford Antenna Light" panose="02000505000000020004" pitchFamily="50" charset="0"/>
            </a:endParaRPr>
          </a:p>
          <a:p>
            <a:endParaRPr lang="en-US" dirty="0"/>
          </a:p>
        </p:txBody>
      </p:sp>
    </p:spTree>
    <p:extLst>
      <p:ext uri="{BB962C8B-B14F-4D97-AF65-F5344CB8AC3E}">
        <p14:creationId xmlns:p14="http://schemas.microsoft.com/office/powerpoint/2010/main" val="2341441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8357-5D6C-4E44-A499-633C4D3DD5DF}"/>
              </a:ext>
            </a:extLst>
          </p:cNvPr>
          <p:cNvSpPr>
            <a:spLocks noGrp="1"/>
          </p:cNvSpPr>
          <p:nvPr>
            <p:ph type="title"/>
          </p:nvPr>
        </p:nvSpPr>
        <p:spPr/>
        <p:txBody>
          <a:bodyPr/>
          <a:lstStyle/>
          <a:p>
            <a:r>
              <a:rPr lang="en-US" dirty="0">
                <a:latin typeface="Ford Antenna Light" panose="02000505000000020004" pitchFamily="50" charset="0"/>
              </a:rPr>
              <a:t>more</a:t>
            </a:r>
          </a:p>
        </p:txBody>
      </p:sp>
      <p:sp>
        <p:nvSpPr>
          <p:cNvPr id="3" name="Content Placeholder 2">
            <a:extLst>
              <a:ext uri="{FF2B5EF4-FFF2-40B4-BE49-F238E27FC236}">
                <a16:creationId xmlns:a16="http://schemas.microsoft.com/office/drawing/2014/main" id="{2E6A7C97-A914-4ED9-B1DA-4057D2EB9017}"/>
              </a:ext>
            </a:extLst>
          </p:cNvPr>
          <p:cNvSpPr>
            <a:spLocks noGrp="1"/>
          </p:cNvSpPr>
          <p:nvPr>
            <p:ph idx="1"/>
          </p:nvPr>
        </p:nvSpPr>
        <p:spPr/>
        <p:txBody>
          <a:bodyPr/>
          <a:lstStyle/>
          <a:p>
            <a:r>
              <a:rPr lang="en-US" dirty="0">
                <a:latin typeface="Ford Antenna Light" panose="02000505000000020004" pitchFamily="50" charset="0"/>
              </a:rPr>
              <a:t>Digital voting</a:t>
            </a:r>
          </a:p>
          <a:p>
            <a:pPr lvl="1"/>
            <a:r>
              <a:rPr lang="en-US" dirty="0">
                <a:latin typeface="Ford Antenna Light" panose="02000505000000020004" pitchFamily="50" charset="0"/>
              </a:rPr>
              <a:t>Blockchain offers the ability to vote digitally</a:t>
            </a:r>
          </a:p>
          <a:p>
            <a:pPr marL="457200" lvl="1" indent="0">
              <a:buNone/>
            </a:pPr>
            <a:r>
              <a:rPr lang="en-US" dirty="0">
                <a:latin typeface="Ford Antenna Light" panose="02000505000000020004" pitchFamily="50" charset="0"/>
              </a:rPr>
              <a:t>(Eliminate voter fraud)</a:t>
            </a:r>
          </a:p>
          <a:p>
            <a:pPr lvl="1"/>
            <a:r>
              <a:rPr lang="en-US" dirty="0">
                <a:latin typeface="Ford Antenna Light" panose="02000505000000020004" pitchFamily="50" charset="0"/>
              </a:rPr>
              <a:t>Transparent</a:t>
            </a:r>
          </a:p>
          <a:p>
            <a:pPr lvl="1"/>
            <a:r>
              <a:rPr lang="en-US" dirty="0">
                <a:latin typeface="Ford Antenna Light" panose="02000505000000020004" pitchFamily="50" charset="0"/>
              </a:rPr>
              <a:t>Ease of digital voting w/ immutability</a:t>
            </a:r>
          </a:p>
          <a:p>
            <a:endParaRPr lang="en" dirty="0">
              <a:latin typeface="Ford Antenna Light" panose="02000505000000020004" pitchFamily="50" charset="0"/>
            </a:endParaRPr>
          </a:p>
          <a:p>
            <a:r>
              <a:rPr lang="en-US" dirty="0">
                <a:latin typeface="Ford Antenna Light" panose="02000505000000020004" pitchFamily="50" charset="0"/>
              </a:rPr>
              <a:t>Real estate, land, and auto title transfers</a:t>
            </a:r>
          </a:p>
          <a:p>
            <a:pPr lvl="1"/>
            <a:r>
              <a:rPr lang="en-US" dirty="0">
                <a:latin typeface="Ford Antenna Light" panose="02000505000000020004" pitchFamily="50" charset="0"/>
              </a:rPr>
              <a:t>Take paper out of the equation, since paper trails are often a source of confusion. If you're buying or selling land, a house, or a car, you'll need to transfer or receive a title. </a:t>
            </a:r>
          </a:p>
          <a:p>
            <a:pPr lvl="1"/>
            <a:r>
              <a:rPr lang="en-US" dirty="0">
                <a:latin typeface="Ford Antenna Light" panose="02000505000000020004" pitchFamily="50" charset="0"/>
              </a:rPr>
              <a:t>Store titles on its network, allowing for a transparent view of this transfer</a:t>
            </a:r>
          </a:p>
          <a:p>
            <a:endParaRPr lang="en-US" dirty="0"/>
          </a:p>
        </p:txBody>
      </p:sp>
    </p:spTree>
    <p:extLst>
      <p:ext uri="{BB962C8B-B14F-4D97-AF65-F5344CB8AC3E}">
        <p14:creationId xmlns:p14="http://schemas.microsoft.com/office/powerpoint/2010/main" val="223365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93EF5A-61A4-4792-8916-2154CE5EEE0B}"/>
              </a:ext>
            </a:extLst>
          </p:cNvPr>
          <p:cNvSpPr txBox="1">
            <a:spLocks/>
          </p:cNvSpPr>
          <p:nvPr/>
        </p:nvSpPr>
        <p:spPr>
          <a:xfrm>
            <a:off x="472539" y="322402"/>
            <a:ext cx="10515600" cy="1325563"/>
          </a:xfrm>
          <a:prstGeom prst="rect">
            <a:avLst/>
          </a:prstGeom>
        </p:spPr>
        <p:txBody>
          <a:bodyPr anchor="t">
            <a:noAutofit/>
          </a:bodyPr>
          <a:lstStyle>
            <a:lvl1pPr algn="l" defTabSz="914400" rtl="0" eaLnBrk="1" latinLnBrk="0" hangingPunct="1">
              <a:lnSpc>
                <a:spcPct val="90000"/>
              </a:lnSpc>
              <a:spcBef>
                <a:spcPct val="0"/>
              </a:spcBef>
              <a:buNone/>
              <a:defRPr sz="3000" b="1" i="0" kern="1200" cap="none" baseline="0">
                <a:solidFill>
                  <a:schemeClr val="tx1"/>
                </a:solidFill>
                <a:latin typeface="Arial" panose="020B0604020202020204" pitchFamily="34" charset="0"/>
                <a:ea typeface="+mj-ea"/>
                <a:cs typeface="Arial" panose="020B0604020202020204" pitchFamily="34" charset="0"/>
              </a:defRPr>
            </a:lvl1pPr>
          </a:lstStyle>
          <a:p>
            <a:r>
              <a:rPr lang="en-US" sz="3200" dirty="0">
                <a:latin typeface="Ford Antenna Light" panose="02000505000000020004" pitchFamily="50" charset="0"/>
              </a:rPr>
              <a:t>Paradigm change:</a:t>
            </a:r>
            <a:br>
              <a:rPr lang="en-US" dirty="0"/>
            </a:br>
            <a:endParaRPr lang="en-US" dirty="0"/>
          </a:p>
        </p:txBody>
      </p:sp>
      <p:sp>
        <p:nvSpPr>
          <p:cNvPr id="5" name="TextBox 4">
            <a:extLst>
              <a:ext uri="{FF2B5EF4-FFF2-40B4-BE49-F238E27FC236}">
                <a16:creationId xmlns:a16="http://schemas.microsoft.com/office/drawing/2014/main" id="{07B1B965-0A95-481D-AC42-E347F5B3EB61}"/>
              </a:ext>
            </a:extLst>
          </p:cNvPr>
          <p:cNvSpPr txBox="1"/>
          <p:nvPr/>
        </p:nvSpPr>
        <p:spPr>
          <a:xfrm>
            <a:off x="1637881" y="2069960"/>
            <a:ext cx="673133" cy="369332"/>
          </a:xfrm>
          <a:prstGeom prst="rect">
            <a:avLst/>
          </a:prstGeom>
          <a:noFill/>
        </p:spPr>
        <p:txBody>
          <a:bodyPr wrap="none" rtlCol="0">
            <a:spAutoFit/>
          </a:bodyPr>
          <a:lstStyle/>
          <a:p>
            <a:r>
              <a:rPr lang="en-US" dirty="0">
                <a:latin typeface="Ford Antenna Light" panose="02000505000000020004" pitchFamily="50" charset="0"/>
              </a:rPr>
              <a:t>You</a:t>
            </a:r>
            <a:r>
              <a:rPr lang="en-US" dirty="0"/>
              <a:t> </a:t>
            </a:r>
          </a:p>
        </p:txBody>
      </p:sp>
      <p:sp>
        <p:nvSpPr>
          <p:cNvPr id="6" name="Rectangle 5">
            <a:extLst>
              <a:ext uri="{FF2B5EF4-FFF2-40B4-BE49-F238E27FC236}">
                <a16:creationId xmlns:a16="http://schemas.microsoft.com/office/drawing/2014/main" id="{AD99FA1B-ABC1-4FAB-B44F-E9C01F348139}"/>
              </a:ext>
            </a:extLst>
          </p:cNvPr>
          <p:cNvSpPr/>
          <p:nvPr/>
        </p:nvSpPr>
        <p:spPr>
          <a:xfrm>
            <a:off x="1024932" y="1846439"/>
            <a:ext cx="2059912" cy="118570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66E32E2-1B03-46DF-B71D-806B3E8B5148}"/>
              </a:ext>
            </a:extLst>
          </p:cNvPr>
          <p:cNvSpPr/>
          <p:nvPr/>
        </p:nvSpPr>
        <p:spPr>
          <a:xfrm>
            <a:off x="4952005" y="1701547"/>
            <a:ext cx="2294903" cy="163542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E5117A0-4571-4097-A42C-7ACDDFF7995E}"/>
              </a:ext>
            </a:extLst>
          </p:cNvPr>
          <p:cNvSpPr/>
          <p:nvPr/>
        </p:nvSpPr>
        <p:spPr>
          <a:xfrm>
            <a:off x="8815754" y="1846439"/>
            <a:ext cx="2351314" cy="118570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EFB71AE-53AD-4F69-820B-08D997D44F3C}"/>
              </a:ext>
            </a:extLst>
          </p:cNvPr>
          <p:cNvSpPr txBox="1"/>
          <p:nvPr/>
        </p:nvSpPr>
        <p:spPr>
          <a:xfrm>
            <a:off x="4972055" y="1832989"/>
            <a:ext cx="1800942" cy="1477328"/>
          </a:xfrm>
          <a:prstGeom prst="rect">
            <a:avLst/>
          </a:prstGeom>
          <a:noFill/>
        </p:spPr>
        <p:txBody>
          <a:bodyPr wrap="none" rtlCol="0">
            <a:spAutoFit/>
          </a:bodyPr>
          <a:lstStyle/>
          <a:p>
            <a:r>
              <a:rPr lang="en-US" dirty="0">
                <a:latin typeface="Ford Antenna Light" panose="02000505000000020004" pitchFamily="50" charset="0"/>
              </a:rPr>
              <a:t>intermediary</a:t>
            </a:r>
          </a:p>
          <a:p>
            <a:r>
              <a:rPr lang="en-US" dirty="0" err="1">
                <a:latin typeface="Ford Antenna Light" panose="02000505000000020004" pitchFamily="50" charset="0"/>
              </a:rPr>
              <a:t>Ebay</a:t>
            </a:r>
            <a:r>
              <a:rPr lang="en-US" dirty="0">
                <a:latin typeface="Ford Antenna Light" panose="02000505000000020004" pitchFamily="50" charset="0"/>
              </a:rPr>
              <a:t>, amazon,</a:t>
            </a:r>
          </a:p>
          <a:p>
            <a:r>
              <a:rPr lang="en-US" dirty="0">
                <a:latin typeface="Ford Antenna Light" panose="02000505000000020004" pitchFamily="50" charset="0"/>
              </a:rPr>
              <a:t>Alibaba online</a:t>
            </a:r>
          </a:p>
          <a:p>
            <a:r>
              <a:rPr lang="en-US" dirty="0">
                <a:latin typeface="Ford Antenna Light" panose="02000505000000020004" pitchFamily="50" charset="0"/>
              </a:rPr>
              <a:t>banks,</a:t>
            </a:r>
          </a:p>
          <a:p>
            <a:r>
              <a:rPr lang="en-US" dirty="0">
                <a:latin typeface="Ford Antenna Light" panose="02000505000000020004" pitchFamily="50" charset="0"/>
              </a:rPr>
              <a:t>Etc..</a:t>
            </a:r>
          </a:p>
        </p:txBody>
      </p:sp>
      <p:sp>
        <p:nvSpPr>
          <p:cNvPr id="10" name="TextBox 9">
            <a:extLst>
              <a:ext uri="{FF2B5EF4-FFF2-40B4-BE49-F238E27FC236}">
                <a16:creationId xmlns:a16="http://schemas.microsoft.com/office/drawing/2014/main" id="{61311D7C-B148-43C3-855E-F28358EA9827}"/>
              </a:ext>
            </a:extLst>
          </p:cNvPr>
          <p:cNvSpPr txBox="1"/>
          <p:nvPr/>
        </p:nvSpPr>
        <p:spPr>
          <a:xfrm>
            <a:off x="9093758" y="2069960"/>
            <a:ext cx="1923860" cy="369332"/>
          </a:xfrm>
          <a:prstGeom prst="rect">
            <a:avLst/>
          </a:prstGeom>
          <a:noFill/>
        </p:spPr>
        <p:txBody>
          <a:bodyPr wrap="none" rtlCol="0">
            <a:spAutoFit/>
          </a:bodyPr>
          <a:lstStyle/>
          <a:p>
            <a:r>
              <a:rPr lang="en-US" dirty="0">
                <a:latin typeface="Ford Antenna Light" panose="02000505000000020004" pitchFamily="50" charset="0"/>
              </a:rPr>
              <a:t>Good or service</a:t>
            </a:r>
          </a:p>
        </p:txBody>
      </p:sp>
      <p:sp>
        <p:nvSpPr>
          <p:cNvPr id="11" name="Right Arrow 9">
            <a:extLst>
              <a:ext uri="{FF2B5EF4-FFF2-40B4-BE49-F238E27FC236}">
                <a16:creationId xmlns:a16="http://schemas.microsoft.com/office/drawing/2014/main" id="{12030B23-3502-492B-A3F5-8A009025ADAD}"/>
              </a:ext>
            </a:extLst>
          </p:cNvPr>
          <p:cNvSpPr/>
          <p:nvPr/>
        </p:nvSpPr>
        <p:spPr>
          <a:xfrm>
            <a:off x="3084844" y="2160396"/>
            <a:ext cx="1835499" cy="572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0">
            <a:extLst>
              <a:ext uri="{FF2B5EF4-FFF2-40B4-BE49-F238E27FC236}">
                <a16:creationId xmlns:a16="http://schemas.microsoft.com/office/drawing/2014/main" id="{CED19DF1-A6DD-4354-91A0-0EC85837DC9C}"/>
              </a:ext>
            </a:extLst>
          </p:cNvPr>
          <p:cNvSpPr/>
          <p:nvPr/>
        </p:nvSpPr>
        <p:spPr>
          <a:xfrm>
            <a:off x="7246909" y="2204386"/>
            <a:ext cx="1568845" cy="572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32CDF34-DF15-4C2E-B73B-BBAB0C9F9BFD}"/>
              </a:ext>
            </a:extLst>
          </p:cNvPr>
          <p:cNvSpPr txBox="1"/>
          <p:nvPr/>
        </p:nvSpPr>
        <p:spPr>
          <a:xfrm>
            <a:off x="1637881" y="4171963"/>
            <a:ext cx="673133" cy="369332"/>
          </a:xfrm>
          <a:prstGeom prst="rect">
            <a:avLst/>
          </a:prstGeom>
          <a:noFill/>
        </p:spPr>
        <p:txBody>
          <a:bodyPr wrap="none" rtlCol="0">
            <a:spAutoFit/>
          </a:bodyPr>
          <a:lstStyle/>
          <a:p>
            <a:r>
              <a:rPr lang="en-US" dirty="0">
                <a:latin typeface="Ford Antenna Light" panose="02000505000000020004" pitchFamily="50" charset="0"/>
              </a:rPr>
              <a:t>You</a:t>
            </a:r>
            <a:r>
              <a:rPr lang="en-US" dirty="0"/>
              <a:t> </a:t>
            </a:r>
          </a:p>
        </p:txBody>
      </p:sp>
      <p:sp>
        <p:nvSpPr>
          <p:cNvPr id="14" name="Rectangle 13">
            <a:extLst>
              <a:ext uri="{FF2B5EF4-FFF2-40B4-BE49-F238E27FC236}">
                <a16:creationId xmlns:a16="http://schemas.microsoft.com/office/drawing/2014/main" id="{916C25C2-46FC-4B6A-8428-AF96192BA34A}"/>
              </a:ext>
            </a:extLst>
          </p:cNvPr>
          <p:cNvSpPr/>
          <p:nvPr/>
        </p:nvSpPr>
        <p:spPr>
          <a:xfrm>
            <a:off x="1024932" y="3948442"/>
            <a:ext cx="2059912" cy="118570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E532F9-4381-4E6B-81C4-61AD265B26F5}"/>
              </a:ext>
            </a:extLst>
          </p:cNvPr>
          <p:cNvSpPr/>
          <p:nvPr/>
        </p:nvSpPr>
        <p:spPr>
          <a:xfrm>
            <a:off x="4920342" y="3948441"/>
            <a:ext cx="2326565" cy="13255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B38B3C-2DAB-4F2A-B948-6CE0D09E759C}"/>
              </a:ext>
            </a:extLst>
          </p:cNvPr>
          <p:cNvSpPr/>
          <p:nvPr/>
        </p:nvSpPr>
        <p:spPr>
          <a:xfrm>
            <a:off x="8815754" y="3948442"/>
            <a:ext cx="2351314" cy="118570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EFEA376-A365-4FAE-AD0E-315AEEEA11B3}"/>
              </a:ext>
            </a:extLst>
          </p:cNvPr>
          <p:cNvSpPr txBox="1"/>
          <p:nvPr/>
        </p:nvSpPr>
        <p:spPr>
          <a:xfrm>
            <a:off x="5002990" y="4011057"/>
            <a:ext cx="2294902" cy="1200329"/>
          </a:xfrm>
          <a:prstGeom prst="rect">
            <a:avLst/>
          </a:prstGeom>
          <a:noFill/>
        </p:spPr>
        <p:txBody>
          <a:bodyPr wrap="square" rtlCol="0">
            <a:spAutoFit/>
          </a:bodyPr>
          <a:lstStyle/>
          <a:p>
            <a:r>
              <a:rPr lang="en-US" dirty="0" err="1">
                <a:latin typeface="Ford Antenna Light" panose="02000505000000020004" pitchFamily="50" charset="0"/>
              </a:rPr>
              <a:t>Blockchain</a:t>
            </a:r>
            <a:r>
              <a:rPr lang="en-US" dirty="0">
                <a:latin typeface="Ford Antenna Light" panose="02000505000000020004" pitchFamily="50" charset="0"/>
              </a:rPr>
              <a:t> </a:t>
            </a:r>
          </a:p>
          <a:p>
            <a:r>
              <a:rPr lang="en-US" dirty="0">
                <a:latin typeface="Ford Antenna Light" panose="02000505000000020004" pitchFamily="50" charset="0"/>
              </a:rPr>
              <a:t>just software </a:t>
            </a:r>
          </a:p>
          <a:p>
            <a:r>
              <a:rPr lang="en-US" dirty="0">
                <a:latin typeface="Ford Antenna Light" panose="02000505000000020004" pitchFamily="50" charset="0"/>
              </a:rPr>
              <a:t>with no middleman</a:t>
            </a:r>
          </a:p>
        </p:txBody>
      </p:sp>
      <p:sp>
        <p:nvSpPr>
          <p:cNvPr id="18" name="TextBox 17">
            <a:extLst>
              <a:ext uri="{FF2B5EF4-FFF2-40B4-BE49-F238E27FC236}">
                <a16:creationId xmlns:a16="http://schemas.microsoft.com/office/drawing/2014/main" id="{69247BCF-0426-4EB1-B4CE-A344CAF5B74C}"/>
              </a:ext>
            </a:extLst>
          </p:cNvPr>
          <p:cNvSpPr txBox="1"/>
          <p:nvPr/>
        </p:nvSpPr>
        <p:spPr>
          <a:xfrm>
            <a:off x="9093758" y="4171963"/>
            <a:ext cx="1923860" cy="369332"/>
          </a:xfrm>
          <a:prstGeom prst="rect">
            <a:avLst/>
          </a:prstGeom>
          <a:noFill/>
        </p:spPr>
        <p:txBody>
          <a:bodyPr wrap="none" rtlCol="0">
            <a:spAutoFit/>
          </a:bodyPr>
          <a:lstStyle/>
          <a:p>
            <a:r>
              <a:rPr lang="en-US" dirty="0">
                <a:latin typeface="Ford Antenna Light" panose="02000505000000020004" pitchFamily="50" charset="0"/>
              </a:rPr>
              <a:t>Good or service</a:t>
            </a:r>
          </a:p>
        </p:txBody>
      </p:sp>
      <p:sp>
        <p:nvSpPr>
          <p:cNvPr id="19" name="Right Arrow 17">
            <a:extLst>
              <a:ext uri="{FF2B5EF4-FFF2-40B4-BE49-F238E27FC236}">
                <a16:creationId xmlns:a16="http://schemas.microsoft.com/office/drawing/2014/main" id="{524FEBA0-EEE2-4971-8775-4EECCF38CF78}"/>
              </a:ext>
            </a:extLst>
          </p:cNvPr>
          <p:cNvSpPr/>
          <p:nvPr/>
        </p:nvSpPr>
        <p:spPr>
          <a:xfrm>
            <a:off x="3084844" y="4262399"/>
            <a:ext cx="1835499" cy="572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8">
            <a:extLst>
              <a:ext uri="{FF2B5EF4-FFF2-40B4-BE49-F238E27FC236}">
                <a16:creationId xmlns:a16="http://schemas.microsoft.com/office/drawing/2014/main" id="{FF1C8020-35CD-4B05-9B56-539135994D5C}"/>
              </a:ext>
            </a:extLst>
          </p:cNvPr>
          <p:cNvSpPr/>
          <p:nvPr/>
        </p:nvSpPr>
        <p:spPr>
          <a:xfrm>
            <a:off x="7246909" y="4306389"/>
            <a:ext cx="1568845" cy="572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19">
            <a:extLst>
              <a:ext uri="{FF2B5EF4-FFF2-40B4-BE49-F238E27FC236}">
                <a16:creationId xmlns:a16="http://schemas.microsoft.com/office/drawing/2014/main" id="{826D4721-4FA6-48A5-B6C1-88E183A1F030}"/>
              </a:ext>
            </a:extLst>
          </p:cNvPr>
          <p:cNvSpPr/>
          <p:nvPr/>
        </p:nvSpPr>
        <p:spPr>
          <a:xfrm>
            <a:off x="5856677" y="3347830"/>
            <a:ext cx="579657" cy="56309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AA824FC-6620-4FB7-A362-8AEAF28B3F29}"/>
              </a:ext>
            </a:extLst>
          </p:cNvPr>
          <p:cNvSpPr txBox="1"/>
          <p:nvPr/>
        </p:nvSpPr>
        <p:spPr>
          <a:xfrm>
            <a:off x="5375564" y="457200"/>
            <a:ext cx="5612575" cy="646331"/>
          </a:xfrm>
          <a:prstGeom prst="rect">
            <a:avLst/>
          </a:prstGeom>
          <a:noFill/>
          <a:ln w="38100">
            <a:solidFill>
              <a:schemeClr val="tx1"/>
            </a:solidFill>
          </a:ln>
        </p:spPr>
        <p:txBody>
          <a:bodyPr wrap="square" rtlCol="0">
            <a:spAutoFit/>
          </a:bodyPr>
          <a:lstStyle/>
          <a:p>
            <a:r>
              <a:rPr lang="en-US" b="1" dirty="0">
                <a:solidFill>
                  <a:srgbClr val="FF0000"/>
                </a:solidFill>
                <a:latin typeface="Ford Antenna Light" panose="02000505000000020004" pitchFamily="50" charset="0"/>
              </a:rPr>
              <a:t>Goal: To lower your uncertainty as related to </a:t>
            </a:r>
          </a:p>
          <a:p>
            <a:r>
              <a:rPr lang="en-US" b="1" dirty="0">
                <a:solidFill>
                  <a:srgbClr val="FF0000"/>
                </a:solidFill>
                <a:latin typeface="Ford Antenna Light" panose="02000505000000020004" pitchFamily="50" charset="0"/>
              </a:rPr>
              <a:t>economic activity</a:t>
            </a:r>
          </a:p>
        </p:txBody>
      </p:sp>
    </p:spTree>
    <p:extLst>
      <p:ext uri="{BB962C8B-B14F-4D97-AF65-F5344CB8AC3E}">
        <p14:creationId xmlns:p14="http://schemas.microsoft.com/office/powerpoint/2010/main" val="4030201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65BCD-70A2-4EC3-934A-20102B2AFB6E}"/>
              </a:ext>
            </a:extLst>
          </p:cNvPr>
          <p:cNvSpPr>
            <a:spLocks noGrp="1"/>
          </p:cNvSpPr>
          <p:nvPr>
            <p:ph type="title"/>
          </p:nvPr>
        </p:nvSpPr>
        <p:spPr/>
        <p:txBody>
          <a:bodyPr/>
          <a:lstStyle/>
          <a:p>
            <a:pPr algn="ctr"/>
            <a:r>
              <a:rPr lang="en-US" dirty="0">
                <a:latin typeface="Ford Antenna Cond Light" panose="02000506000000090004" pitchFamily="50" charset="0"/>
              </a:rPr>
              <a:t>Semantic Web / Linked Data / Blockchain</a:t>
            </a:r>
          </a:p>
        </p:txBody>
      </p:sp>
      <p:sp>
        <p:nvSpPr>
          <p:cNvPr id="3" name="Content Placeholder 2">
            <a:extLst>
              <a:ext uri="{FF2B5EF4-FFF2-40B4-BE49-F238E27FC236}">
                <a16:creationId xmlns:a16="http://schemas.microsoft.com/office/drawing/2014/main" id="{443840E5-7667-4AF8-9814-B8C56EA68BB7}"/>
              </a:ext>
            </a:extLst>
          </p:cNvPr>
          <p:cNvSpPr>
            <a:spLocks noGrp="1"/>
          </p:cNvSpPr>
          <p:nvPr>
            <p:ph idx="1"/>
          </p:nvPr>
        </p:nvSpPr>
        <p:spPr/>
        <p:txBody>
          <a:bodyPr/>
          <a:lstStyle/>
          <a:p>
            <a:r>
              <a:rPr lang="en-US" sz="2000" dirty="0">
                <a:latin typeface="Ford Antenna Light" panose="02000505000000020004" pitchFamily="50" charset="0"/>
              </a:rPr>
              <a:t>Wait .. .this is looking a lot about all of the prior concepts in blockchain?</a:t>
            </a:r>
          </a:p>
          <a:p>
            <a:endParaRPr lang="en-US" dirty="0"/>
          </a:p>
        </p:txBody>
      </p:sp>
      <p:pic>
        <p:nvPicPr>
          <p:cNvPr id="4" name="Picture 3">
            <a:extLst>
              <a:ext uri="{FF2B5EF4-FFF2-40B4-BE49-F238E27FC236}">
                <a16:creationId xmlns:a16="http://schemas.microsoft.com/office/drawing/2014/main" id="{B4ED0F28-B9A7-46EF-88F0-40B04A453FB0}"/>
              </a:ext>
            </a:extLst>
          </p:cNvPr>
          <p:cNvPicPr>
            <a:picLocks noChangeAspect="1"/>
          </p:cNvPicPr>
          <p:nvPr/>
        </p:nvPicPr>
        <p:blipFill>
          <a:blip r:embed="rId2"/>
          <a:stretch>
            <a:fillRect/>
          </a:stretch>
        </p:blipFill>
        <p:spPr>
          <a:xfrm>
            <a:off x="2028243" y="1889037"/>
            <a:ext cx="7662862" cy="4420323"/>
          </a:xfrm>
          <a:prstGeom prst="rect">
            <a:avLst/>
          </a:prstGeom>
        </p:spPr>
      </p:pic>
    </p:spTree>
    <p:extLst>
      <p:ext uri="{BB962C8B-B14F-4D97-AF65-F5344CB8AC3E}">
        <p14:creationId xmlns:p14="http://schemas.microsoft.com/office/powerpoint/2010/main" val="486591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6E823-5CA1-413D-A6EF-4B5249637BFC}"/>
              </a:ext>
            </a:extLst>
          </p:cNvPr>
          <p:cNvSpPr>
            <a:spLocks noGrp="1"/>
          </p:cNvSpPr>
          <p:nvPr>
            <p:ph type="title"/>
          </p:nvPr>
        </p:nvSpPr>
        <p:spPr/>
        <p:txBody>
          <a:bodyPr/>
          <a:lstStyle/>
          <a:p>
            <a:pPr algn="ctr"/>
            <a:r>
              <a:rPr lang="en-US" sz="1800" dirty="0">
                <a:latin typeface="Ford Antenna Light" panose="02000505000000020004" pitchFamily="50" charset="0"/>
              </a:rPr>
              <a:t>Semantic Blockchain for IOT (</a:t>
            </a:r>
            <a:r>
              <a:rPr lang="en-US" sz="1800" dirty="0" err="1">
                <a:latin typeface="Ford Antenna Light" panose="02000505000000020004" pitchFamily="50" charset="0"/>
              </a:rPr>
              <a:t>sWot</a:t>
            </a:r>
            <a:r>
              <a:rPr lang="en-US" sz="1800" dirty="0">
                <a:latin typeface="Ford Antenna Light" panose="02000505000000020004" pitchFamily="50" charset="0"/>
              </a:rPr>
              <a:t>) (“semantic web of things”)</a:t>
            </a:r>
          </a:p>
        </p:txBody>
      </p:sp>
      <p:sp>
        <p:nvSpPr>
          <p:cNvPr id="3" name="Content Placeholder 2">
            <a:extLst>
              <a:ext uri="{FF2B5EF4-FFF2-40B4-BE49-F238E27FC236}">
                <a16:creationId xmlns:a16="http://schemas.microsoft.com/office/drawing/2014/main" id="{10E3CB71-0711-422F-850B-A079D47C5469}"/>
              </a:ext>
            </a:extLst>
          </p:cNvPr>
          <p:cNvSpPr>
            <a:spLocks noGrp="1"/>
          </p:cNvSpPr>
          <p:nvPr>
            <p:ph idx="1"/>
          </p:nvPr>
        </p:nvSpPr>
        <p:spPr>
          <a:xfrm>
            <a:off x="640080" y="2230016"/>
            <a:ext cx="5060924" cy="4079344"/>
          </a:xfrm>
        </p:spPr>
        <p:txBody>
          <a:bodyPr/>
          <a:lstStyle/>
          <a:p>
            <a:r>
              <a:rPr lang="en-US" sz="1600" dirty="0" err="1">
                <a:latin typeface="Ford Antenna Light" panose="02000505000000020004" pitchFamily="50" charset="0"/>
              </a:rPr>
              <a:t>Ruta</a:t>
            </a:r>
            <a:r>
              <a:rPr lang="en-US" sz="1600" dirty="0">
                <a:latin typeface="Ford Antenna Light" panose="02000505000000020004" pitchFamily="50" charset="0"/>
              </a:rPr>
              <a:t> et.al. proposed a novel Service-Oriented Architecture (SOA) based on a semantic blockchain for registration, discovery, selection and payment.</a:t>
            </a:r>
          </a:p>
          <a:p>
            <a:r>
              <a:rPr lang="en-US" sz="1600" dirty="0">
                <a:latin typeface="Ford Antenna Light" panose="02000505000000020004" pitchFamily="50" charset="0"/>
              </a:rPr>
              <a:t>Agents registered in the blockchain are identified by public keys</a:t>
            </a:r>
          </a:p>
          <a:p>
            <a:r>
              <a:rPr lang="en-US" sz="1600" dirty="0">
                <a:latin typeface="Ford Antenna Light" panose="02000505000000020004" pitchFamily="50" charset="0"/>
              </a:rPr>
              <a:t>Each asset can be semantically annotated</a:t>
            </a:r>
          </a:p>
          <a:p>
            <a:r>
              <a:rPr lang="en-US" sz="1600" dirty="0">
                <a:latin typeface="Ford Antenna Light" panose="02000505000000020004" pitchFamily="50" charset="0"/>
              </a:rPr>
              <a:t>Smart Contracts can be semantically enhanced</a:t>
            </a:r>
          </a:p>
          <a:p>
            <a:r>
              <a:rPr lang="en-US" sz="1600" dirty="0">
                <a:latin typeface="Ford Antenna Light" panose="02000505000000020004" pitchFamily="50" charset="0"/>
              </a:rPr>
              <a:t>Semantic-based transactions are tracked and validated by the consensus engine</a:t>
            </a:r>
          </a:p>
          <a:p>
            <a:r>
              <a:rPr lang="en-US" sz="1600" dirty="0">
                <a:latin typeface="Ford Antenna Light" panose="02000505000000020004" pitchFamily="50" charset="0"/>
              </a:rPr>
              <a:t>Semantic transactions are managed in an efficient and safe storage</a:t>
            </a:r>
          </a:p>
          <a:p>
            <a:endParaRPr lang="en-US" dirty="0"/>
          </a:p>
        </p:txBody>
      </p:sp>
      <p:pic>
        <p:nvPicPr>
          <p:cNvPr id="4" name="Picture 3">
            <a:extLst>
              <a:ext uri="{FF2B5EF4-FFF2-40B4-BE49-F238E27FC236}">
                <a16:creationId xmlns:a16="http://schemas.microsoft.com/office/drawing/2014/main" id="{81CCA8BF-DB7B-415E-848B-79351A8F229F}"/>
              </a:ext>
            </a:extLst>
          </p:cNvPr>
          <p:cNvPicPr>
            <a:picLocks noChangeAspect="1"/>
          </p:cNvPicPr>
          <p:nvPr/>
        </p:nvPicPr>
        <p:blipFill>
          <a:blip r:embed="rId2"/>
          <a:stretch>
            <a:fillRect/>
          </a:stretch>
        </p:blipFill>
        <p:spPr>
          <a:xfrm>
            <a:off x="7094136" y="1655327"/>
            <a:ext cx="4954936" cy="4441249"/>
          </a:xfrm>
          <a:prstGeom prst="rect">
            <a:avLst/>
          </a:prstGeom>
        </p:spPr>
      </p:pic>
    </p:spTree>
    <p:extLst>
      <p:ext uri="{BB962C8B-B14F-4D97-AF65-F5344CB8AC3E}">
        <p14:creationId xmlns:p14="http://schemas.microsoft.com/office/powerpoint/2010/main" val="2221876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34BFB-23B7-186B-18B4-1253A36C777B}"/>
              </a:ext>
            </a:extLst>
          </p:cNvPr>
          <p:cNvSpPr>
            <a:spLocks noGrp="1"/>
          </p:cNvSpPr>
          <p:nvPr>
            <p:ph type="title"/>
          </p:nvPr>
        </p:nvSpPr>
        <p:spPr/>
        <p:txBody>
          <a:bodyPr/>
          <a:lstStyle/>
          <a:p>
            <a:pPr algn="ctr"/>
            <a:r>
              <a:rPr lang="en-US" dirty="0"/>
              <a:t>Geth</a:t>
            </a:r>
          </a:p>
        </p:txBody>
      </p:sp>
      <p:sp>
        <p:nvSpPr>
          <p:cNvPr id="3" name="Content Placeholder 2">
            <a:extLst>
              <a:ext uri="{FF2B5EF4-FFF2-40B4-BE49-F238E27FC236}">
                <a16:creationId xmlns:a16="http://schemas.microsoft.com/office/drawing/2014/main" id="{D244E537-8EE0-9FB5-5AF2-E3226C1140F6}"/>
              </a:ext>
            </a:extLst>
          </p:cNvPr>
          <p:cNvSpPr>
            <a:spLocks noGrp="1"/>
          </p:cNvSpPr>
          <p:nvPr>
            <p:ph idx="1"/>
          </p:nvPr>
        </p:nvSpPr>
        <p:spPr>
          <a:xfrm>
            <a:off x="678180" y="2780269"/>
            <a:ext cx="10835640" cy="3554167"/>
          </a:xfrm>
        </p:spPr>
        <p:txBody>
          <a:bodyPr/>
          <a:lstStyle/>
          <a:p>
            <a:pPr marL="0" indent="0">
              <a:buNone/>
            </a:pPr>
            <a:r>
              <a:rPr lang="en-US" dirty="0"/>
              <a:t>Geth  - preferred client for Ethereum blockchain – written in Golang. </a:t>
            </a:r>
          </a:p>
        </p:txBody>
      </p:sp>
    </p:spTree>
    <p:extLst>
      <p:ext uri="{BB962C8B-B14F-4D97-AF65-F5344CB8AC3E}">
        <p14:creationId xmlns:p14="http://schemas.microsoft.com/office/powerpoint/2010/main" val="1179544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74D2-85D6-0088-69E9-40994556DC2B}"/>
              </a:ext>
            </a:extLst>
          </p:cNvPr>
          <p:cNvSpPr>
            <a:spLocks noGrp="1"/>
          </p:cNvSpPr>
          <p:nvPr>
            <p:ph type="title"/>
          </p:nvPr>
        </p:nvSpPr>
        <p:spPr/>
        <p:txBody>
          <a:bodyPr/>
          <a:lstStyle/>
          <a:p>
            <a:pPr algn="ctr"/>
            <a:r>
              <a:rPr lang="en-US" dirty="0"/>
              <a:t>Code breakdown </a:t>
            </a:r>
          </a:p>
        </p:txBody>
      </p:sp>
      <p:sp>
        <p:nvSpPr>
          <p:cNvPr id="3" name="Content Placeholder 2">
            <a:extLst>
              <a:ext uri="{FF2B5EF4-FFF2-40B4-BE49-F238E27FC236}">
                <a16:creationId xmlns:a16="http://schemas.microsoft.com/office/drawing/2014/main" id="{77212BB6-0477-B11C-EFA5-343D08D762D1}"/>
              </a:ext>
            </a:extLst>
          </p:cNvPr>
          <p:cNvSpPr>
            <a:spLocks noGrp="1"/>
          </p:cNvSpPr>
          <p:nvPr>
            <p:ph idx="1"/>
          </p:nvPr>
        </p:nvSpPr>
        <p:spPr>
          <a:xfrm>
            <a:off x="531341" y="1767015"/>
            <a:ext cx="10982479" cy="4567421"/>
          </a:xfrm>
        </p:spPr>
        <p:txBody>
          <a:bodyPr/>
          <a:lstStyle/>
          <a:p>
            <a:pPr marL="0" indent="0">
              <a:buNone/>
            </a:pPr>
            <a:r>
              <a:rPr lang="en-US" dirty="0"/>
              <a:t>package main</a:t>
            </a:r>
          </a:p>
          <a:p>
            <a:endParaRPr lang="en-US" dirty="0"/>
          </a:p>
          <a:p>
            <a:pPr marL="0" indent="0">
              <a:buNone/>
            </a:pPr>
            <a:r>
              <a:rPr lang="en-US" dirty="0"/>
              <a:t>import (</a:t>
            </a:r>
          </a:p>
          <a:p>
            <a:pPr marL="0" indent="0">
              <a:buNone/>
            </a:pPr>
            <a:r>
              <a:rPr lang="en-US" dirty="0"/>
              <a:t>	"</a:t>
            </a:r>
            <a:r>
              <a:rPr lang="en-US" dirty="0" err="1"/>
              <a:t>fmt</a:t>
            </a:r>
            <a:r>
              <a:rPr lang="en-US" dirty="0"/>
              <a:t>"</a:t>
            </a:r>
          </a:p>
          <a:p>
            <a:pPr marL="0" indent="0">
              <a:buNone/>
            </a:pPr>
            <a:r>
              <a:rPr lang="en-US" dirty="0"/>
              <a:t>	"time"</a:t>
            </a:r>
          </a:p>
          <a:p>
            <a:pPr marL="0" indent="0">
              <a:buNone/>
            </a:pPr>
            <a:r>
              <a:rPr lang="en-US" dirty="0"/>
              <a:t>	"crypto/sha256"</a:t>
            </a:r>
          </a:p>
          <a:p>
            <a:pPr marL="0" indent="0">
              <a:buNone/>
            </a:pPr>
            <a:r>
              <a:rPr lang="en-US" dirty="0"/>
              <a:t>)</a:t>
            </a:r>
          </a:p>
          <a:p>
            <a:endParaRPr lang="en-US" dirty="0"/>
          </a:p>
        </p:txBody>
      </p:sp>
    </p:spTree>
    <p:extLst>
      <p:ext uri="{BB962C8B-B14F-4D97-AF65-F5344CB8AC3E}">
        <p14:creationId xmlns:p14="http://schemas.microsoft.com/office/powerpoint/2010/main" val="2931200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27D41-4FFD-2605-6C78-477F22AE051B}"/>
              </a:ext>
            </a:extLst>
          </p:cNvPr>
          <p:cNvSpPr>
            <a:spLocks noGrp="1"/>
          </p:cNvSpPr>
          <p:nvPr>
            <p:ph type="title"/>
          </p:nvPr>
        </p:nvSpPr>
        <p:spPr/>
        <p:txBody>
          <a:bodyPr/>
          <a:lstStyle/>
          <a:p>
            <a:pPr algn="ctr"/>
            <a:r>
              <a:rPr lang="en-US" dirty="0"/>
              <a:t>Source code breakdown</a:t>
            </a:r>
          </a:p>
        </p:txBody>
      </p:sp>
      <p:sp>
        <p:nvSpPr>
          <p:cNvPr id="3" name="Content Placeholder 2">
            <a:extLst>
              <a:ext uri="{FF2B5EF4-FFF2-40B4-BE49-F238E27FC236}">
                <a16:creationId xmlns:a16="http://schemas.microsoft.com/office/drawing/2014/main" id="{ABC9C7DF-2520-A504-EB95-2682BB0A034A}"/>
              </a:ext>
            </a:extLst>
          </p:cNvPr>
          <p:cNvSpPr>
            <a:spLocks noGrp="1"/>
          </p:cNvSpPr>
          <p:nvPr>
            <p:ph idx="1"/>
          </p:nvPr>
        </p:nvSpPr>
        <p:spPr>
          <a:xfrm>
            <a:off x="678180" y="2520777"/>
            <a:ext cx="10835640" cy="3813659"/>
          </a:xfrm>
        </p:spPr>
        <p:txBody>
          <a:bodyPr/>
          <a:lstStyle/>
          <a:p>
            <a:endParaRPr lang="en-US" dirty="0"/>
          </a:p>
          <a:p>
            <a:pPr marL="0" indent="0">
              <a:buNone/>
            </a:pPr>
            <a:r>
              <a:rPr lang="en-US" dirty="0"/>
              <a:t>type Block struct {</a:t>
            </a:r>
          </a:p>
          <a:p>
            <a:pPr marL="0" indent="0">
              <a:buNone/>
            </a:pPr>
            <a:r>
              <a:rPr lang="en-US" dirty="0"/>
              <a:t>	timestamp </a:t>
            </a:r>
            <a:r>
              <a:rPr lang="en-US" dirty="0" err="1"/>
              <a:t>time.Time</a:t>
            </a:r>
            <a:endParaRPr lang="en-US" dirty="0"/>
          </a:p>
          <a:p>
            <a:pPr marL="0" indent="0">
              <a:buNone/>
            </a:pPr>
            <a:r>
              <a:rPr lang="en-US" dirty="0"/>
              <a:t>	transactions []string</a:t>
            </a:r>
          </a:p>
          <a:p>
            <a:pPr marL="0" indent="0">
              <a:buNone/>
            </a:pPr>
            <a:r>
              <a:rPr lang="en-US" dirty="0"/>
              <a:t>	</a:t>
            </a:r>
            <a:r>
              <a:rPr lang="en-US" dirty="0" err="1"/>
              <a:t>prevhash</a:t>
            </a:r>
            <a:r>
              <a:rPr lang="en-US" dirty="0"/>
              <a:t>     []byte</a:t>
            </a:r>
          </a:p>
          <a:p>
            <a:pPr marL="0" indent="0">
              <a:buNone/>
            </a:pPr>
            <a:r>
              <a:rPr lang="en-US" dirty="0"/>
              <a:t>   	Hash         []byte</a:t>
            </a:r>
          </a:p>
          <a:p>
            <a:pPr marL="0" indent="0">
              <a:buNone/>
            </a:pPr>
            <a:r>
              <a:rPr lang="en-US" dirty="0"/>
              <a:t>}</a:t>
            </a:r>
          </a:p>
          <a:p>
            <a:endParaRPr lang="en-US" dirty="0"/>
          </a:p>
        </p:txBody>
      </p:sp>
    </p:spTree>
    <p:extLst>
      <p:ext uri="{BB962C8B-B14F-4D97-AF65-F5344CB8AC3E}">
        <p14:creationId xmlns:p14="http://schemas.microsoft.com/office/powerpoint/2010/main" val="3131500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latin typeface="Ford Antenna Light" panose="02000505000000020004" pitchFamily="50" charset="0"/>
              </a:rPr>
              <a:t>Overview</a:t>
            </a:r>
          </a:p>
        </p:txBody>
      </p:sp>
      <p:sp>
        <p:nvSpPr>
          <p:cNvPr id="3" name="Content Placeholder 2"/>
          <p:cNvSpPr>
            <a:spLocks noGrp="1"/>
          </p:cNvSpPr>
          <p:nvPr>
            <p:ph idx="1"/>
          </p:nvPr>
        </p:nvSpPr>
        <p:spPr>
          <a:xfrm>
            <a:off x="640079" y="2125362"/>
            <a:ext cx="10835640" cy="3909678"/>
          </a:xfrm>
        </p:spPr>
        <p:txBody>
          <a:bodyPr/>
          <a:lstStyle/>
          <a:p>
            <a:pPr lvl="1">
              <a:buFont typeface="Arial" panose="020B0604020202020204" pitchFamily="34" charset="0"/>
              <a:buChar char="•"/>
            </a:pPr>
            <a:r>
              <a:rPr lang="en-US" sz="2400" dirty="0">
                <a:latin typeface="Ford Antenna Regular" panose="02000505000000020004" pitchFamily="50" charset="0"/>
              </a:rPr>
              <a:t>Assumptions</a:t>
            </a:r>
          </a:p>
          <a:p>
            <a:pPr lvl="1">
              <a:buFont typeface="Arial" panose="020B0604020202020204" pitchFamily="34" charset="0"/>
              <a:buChar char="•"/>
            </a:pPr>
            <a:endParaRPr lang="en-US" sz="2400" dirty="0">
              <a:latin typeface="Ford Antenna Regular" panose="02000505000000020004" pitchFamily="50" charset="0"/>
            </a:endParaRPr>
          </a:p>
          <a:p>
            <a:pPr lvl="1">
              <a:buFont typeface="Arial" panose="020B0604020202020204" pitchFamily="34" charset="0"/>
              <a:buChar char="•"/>
            </a:pPr>
            <a:r>
              <a:rPr lang="en-US" sz="2400" dirty="0">
                <a:latin typeface="Ford Antenna Regular" panose="02000505000000020004" pitchFamily="50" charset="0"/>
              </a:rPr>
              <a:t>Introduction / Basic Concepts</a:t>
            </a:r>
          </a:p>
          <a:p>
            <a:pPr lvl="1">
              <a:buFont typeface="Arial" panose="020B0604020202020204" pitchFamily="34" charset="0"/>
              <a:buChar char="•"/>
            </a:pPr>
            <a:endParaRPr lang="en-US" sz="2400" dirty="0">
              <a:latin typeface="Ford Antenna Regular" panose="02000505000000020004" pitchFamily="50" charset="0"/>
            </a:endParaRPr>
          </a:p>
          <a:p>
            <a:pPr lvl="1">
              <a:buFont typeface="Arial" panose="020B0604020202020204" pitchFamily="34" charset="0"/>
              <a:buChar char="•"/>
            </a:pPr>
            <a:r>
              <a:rPr lang="en-US" sz="2400" dirty="0">
                <a:latin typeface="Ford Antenna Regular" panose="02000505000000020004" pitchFamily="50" charset="0"/>
              </a:rPr>
              <a:t>Demo of nominal blockchain written in </a:t>
            </a:r>
            <a:r>
              <a:rPr lang="en-US" sz="2400" dirty="0" err="1">
                <a:latin typeface="Ford Antenna Regular" panose="02000505000000020004" pitchFamily="50" charset="0"/>
              </a:rPr>
              <a:t>GoLang</a:t>
            </a:r>
            <a:endParaRPr lang="en-US" sz="2400" dirty="0">
              <a:latin typeface="Ford Antenna Regular" panose="02000505000000020004" pitchFamily="50" charset="0"/>
            </a:endParaRPr>
          </a:p>
          <a:p>
            <a:pPr lvl="1">
              <a:buFont typeface="Arial" panose="020B0604020202020204" pitchFamily="34" charset="0"/>
              <a:buChar char="•"/>
            </a:pPr>
            <a:endParaRPr lang="en-US" sz="2400" dirty="0">
              <a:latin typeface="Ford Antenna Regular" panose="02000505000000020004" pitchFamily="50" charset="0"/>
            </a:endParaRPr>
          </a:p>
          <a:p>
            <a:pPr lvl="1">
              <a:buFont typeface="Arial" panose="020B0604020202020204" pitchFamily="34" charset="0"/>
              <a:buChar char="•"/>
            </a:pPr>
            <a:r>
              <a:rPr lang="en-US" sz="2400" dirty="0">
                <a:latin typeface="Ford Antenna Regular" panose="02000505000000020004" pitchFamily="50" charset="0"/>
              </a:rPr>
              <a:t>Conclusion</a:t>
            </a:r>
          </a:p>
          <a:p>
            <a:endParaRPr lang="en-US" dirty="0"/>
          </a:p>
        </p:txBody>
      </p:sp>
    </p:spTree>
    <p:extLst>
      <p:ext uri="{BB962C8B-B14F-4D97-AF65-F5344CB8AC3E}">
        <p14:creationId xmlns:p14="http://schemas.microsoft.com/office/powerpoint/2010/main" val="2621975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08A2-E04F-D8A3-FD01-48C0BD28D4E5}"/>
              </a:ext>
            </a:extLst>
          </p:cNvPr>
          <p:cNvSpPr>
            <a:spLocks noGrp="1"/>
          </p:cNvSpPr>
          <p:nvPr>
            <p:ph type="title"/>
          </p:nvPr>
        </p:nvSpPr>
        <p:spPr/>
        <p:txBody>
          <a:bodyPr/>
          <a:lstStyle/>
          <a:p>
            <a:pPr algn="ctr"/>
            <a:r>
              <a:rPr lang="en-US" dirty="0"/>
              <a:t>Source code breakdown</a:t>
            </a:r>
          </a:p>
        </p:txBody>
      </p:sp>
      <p:sp>
        <p:nvSpPr>
          <p:cNvPr id="3" name="Content Placeholder 2">
            <a:extLst>
              <a:ext uri="{FF2B5EF4-FFF2-40B4-BE49-F238E27FC236}">
                <a16:creationId xmlns:a16="http://schemas.microsoft.com/office/drawing/2014/main" id="{5614933E-8DC3-A91F-2621-9FD1D8D2AD3E}"/>
              </a:ext>
            </a:extLst>
          </p:cNvPr>
          <p:cNvSpPr>
            <a:spLocks noGrp="1"/>
          </p:cNvSpPr>
          <p:nvPr>
            <p:ph idx="1"/>
          </p:nvPr>
        </p:nvSpPr>
        <p:spPr>
          <a:xfrm>
            <a:off x="678180" y="2001795"/>
            <a:ext cx="10835640" cy="4332642"/>
          </a:xfrm>
        </p:spPr>
        <p:txBody>
          <a:bodyPr/>
          <a:lstStyle/>
          <a:p>
            <a:pPr marL="0" indent="0">
              <a:buNone/>
            </a:pPr>
            <a:r>
              <a:rPr lang="en-US" dirty="0" err="1"/>
              <a:t>func</a:t>
            </a:r>
            <a:r>
              <a:rPr lang="en-US" dirty="0"/>
              <a:t> main() {</a:t>
            </a:r>
          </a:p>
          <a:p>
            <a:pPr marL="0" indent="0">
              <a:buNone/>
            </a:pPr>
            <a:r>
              <a:rPr lang="en-US" dirty="0"/>
              <a:t>	</a:t>
            </a:r>
            <a:r>
              <a:rPr lang="en-US" dirty="0" err="1"/>
              <a:t>abc</a:t>
            </a:r>
            <a:r>
              <a:rPr lang="en-US" dirty="0"/>
              <a:t> := []string{" A sent 50 coins to BC"}</a:t>
            </a:r>
          </a:p>
          <a:p>
            <a:pPr marL="0" indent="0">
              <a:buNone/>
            </a:pPr>
            <a:r>
              <a:rPr lang="en-US" dirty="0"/>
              <a:t>	</a:t>
            </a:r>
            <a:r>
              <a:rPr lang="en-US" dirty="0" err="1"/>
              <a:t>xyz</a:t>
            </a:r>
            <a:r>
              <a:rPr lang="en-US" dirty="0"/>
              <a:t> := Blocks(</a:t>
            </a:r>
            <a:r>
              <a:rPr lang="en-US" dirty="0" err="1"/>
              <a:t>abc</a:t>
            </a:r>
            <a:r>
              <a:rPr lang="en-US" dirty="0"/>
              <a:t>, []byte{})</a:t>
            </a:r>
          </a:p>
          <a:p>
            <a:pPr marL="0" indent="0">
              <a:buNone/>
            </a:pPr>
            <a:r>
              <a:rPr lang="en-US" dirty="0"/>
              <a:t>	</a:t>
            </a:r>
            <a:r>
              <a:rPr lang="en-US" dirty="0" err="1"/>
              <a:t>fmt.Println</a:t>
            </a:r>
            <a:r>
              <a:rPr lang="en-US" dirty="0"/>
              <a:t>("this is our first Block")</a:t>
            </a:r>
          </a:p>
          <a:p>
            <a:pPr marL="0" indent="0">
              <a:buNone/>
            </a:pPr>
            <a:r>
              <a:rPr lang="en-US" dirty="0"/>
              <a:t>	Print(</a:t>
            </a:r>
            <a:r>
              <a:rPr lang="en-US" dirty="0" err="1"/>
              <a:t>xyz</a:t>
            </a:r>
            <a:r>
              <a:rPr lang="en-US" dirty="0"/>
              <a:t>)</a:t>
            </a:r>
          </a:p>
          <a:p>
            <a:pPr marL="0" indent="0">
              <a:buNone/>
            </a:pPr>
            <a:endParaRPr lang="en-US" dirty="0"/>
          </a:p>
          <a:p>
            <a:pPr marL="0" indent="0">
              <a:buNone/>
            </a:pPr>
            <a:r>
              <a:rPr lang="en-US" dirty="0"/>
              <a:t>	</a:t>
            </a:r>
            <a:r>
              <a:rPr lang="en-US" dirty="0" err="1"/>
              <a:t>pqrs</a:t>
            </a:r>
            <a:r>
              <a:rPr lang="en-US" dirty="0"/>
              <a:t> := []string{" PQ sent 230 coins to RS"}</a:t>
            </a:r>
          </a:p>
          <a:p>
            <a:pPr marL="0" indent="0">
              <a:buNone/>
            </a:pPr>
            <a:r>
              <a:rPr lang="en-US" dirty="0"/>
              <a:t>	</a:t>
            </a:r>
            <a:r>
              <a:rPr lang="en-US" dirty="0" err="1"/>
              <a:t>klmn</a:t>
            </a:r>
            <a:r>
              <a:rPr lang="en-US" dirty="0"/>
              <a:t> := Blocks(</a:t>
            </a:r>
            <a:r>
              <a:rPr lang="en-US" dirty="0" err="1"/>
              <a:t>pqrs</a:t>
            </a:r>
            <a:r>
              <a:rPr lang="en-US" dirty="0"/>
              <a:t>, </a:t>
            </a:r>
            <a:r>
              <a:rPr lang="en-US" dirty="0" err="1"/>
              <a:t>xyz.Hash</a:t>
            </a:r>
            <a:r>
              <a:rPr lang="en-US" dirty="0"/>
              <a:t>)</a:t>
            </a:r>
          </a:p>
          <a:p>
            <a:pPr marL="0" indent="0">
              <a:buNone/>
            </a:pPr>
            <a:r>
              <a:rPr lang="en-US" dirty="0"/>
              <a:t>	</a:t>
            </a:r>
            <a:r>
              <a:rPr lang="en-US" dirty="0" err="1"/>
              <a:t>fmt.Println</a:t>
            </a:r>
            <a:r>
              <a:rPr lang="en-US" dirty="0"/>
              <a:t>("This is our second block")</a:t>
            </a:r>
          </a:p>
          <a:p>
            <a:pPr marL="0" indent="0">
              <a:buNone/>
            </a:pPr>
            <a:r>
              <a:rPr lang="en-US" dirty="0"/>
              <a:t>	Print(</a:t>
            </a:r>
            <a:r>
              <a:rPr lang="en-US" dirty="0" err="1"/>
              <a:t>klmn</a:t>
            </a:r>
            <a:r>
              <a:rPr lang="en-US" dirty="0"/>
              <a:t>)</a:t>
            </a:r>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5703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A3C3-F29B-09A6-189C-2C3C7B95E274}"/>
              </a:ext>
            </a:extLst>
          </p:cNvPr>
          <p:cNvSpPr>
            <a:spLocks noGrp="1"/>
          </p:cNvSpPr>
          <p:nvPr>
            <p:ph type="title"/>
          </p:nvPr>
        </p:nvSpPr>
        <p:spPr/>
        <p:txBody>
          <a:bodyPr/>
          <a:lstStyle/>
          <a:p>
            <a:r>
              <a:rPr lang="en-US" dirty="0"/>
              <a:t>Source code breakdown</a:t>
            </a:r>
          </a:p>
        </p:txBody>
      </p:sp>
      <p:sp>
        <p:nvSpPr>
          <p:cNvPr id="3" name="Content Placeholder 2">
            <a:extLst>
              <a:ext uri="{FF2B5EF4-FFF2-40B4-BE49-F238E27FC236}">
                <a16:creationId xmlns:a16="http://schemas.microsoft.com/office/drawing/2014/main" id="{9D39A4F7-5890-8658-BEC6-18CC9C565F1F}"/>
              </a:ext>
            </a:extLst>
          </p:cNvPr>
          <p:cNvSpPr>
            <a:spLocks noGrp="1"/>
          </p:cNvSpPr>
          <p:nvPr>
            <p:ph idx="1"/>
          </p:nvPr>
        </p:nvSpPr>
        <p:spPr>
          <a:xfrm>
            <a:off x="640079" y="944880"/>
            <a:ext cx="10835640" cy="4443853"/>
          </a:xfrm>
        </p:spPr>
        <p:txBody>
          <a:bodyPr/>
          <a:lstStyle/>
          <a:p>
            <a:pPr marL="0" indent="0">
              <a:buNone/>
            </a:pPr>
            <a:r>
              <a:rPr lang="en-US" dirty="0" err="1"/>
              <a:t>func</a:t>
            </a:r>
            <a:r>
              <a:rPr lang="en-US" dirty="0"/>
              <a:t> Blocks(transactions []string, </a:t>
            </a:r>
            <a:r>
              <a:rPr lang="en-US" dirty="0" err="1"/>
              <a:t>prevhash</a:t>
            </a:r>
            <a:r>
              <a:rPr lang="en-US" dirty="0"/>
              <a:t> []byte) *Block {</a:t>
            </a:r>
          </a:p>
          <a:p>
            <a:pPr marL="0" indent="0">
              <a:buNone/>
            </a:pPr>
            <a:r>
              <a:rPr lang="en-US" dirty="0"/>
              <a:t>	</a:t>
            </a:r>
            <a:r>
              <a:rPr lang="en-US" dirty="0" err="1"/>
              <a:t>currentTime</a:t>
            </a:r>
            <a:r>
              <a:rPr lang="en-US" dirty="0"/>
              <a:t> := </a:t>
            </a:r>
            <a:r>
              <a:rPr lang="en-US" dirty="0" err="1"/>
              <a:t>time.Now</a:t>
            </a:r>
            <a:r>
              <a:rPr lang="en-US" dirty="0"/>
              <a:t>() </a:t>
            </a:r>
          </a:p>
          <a:p>
            <a:pPr marL="0" indent="0">
              <a:buNone/>
            </a:pPr>
            <a:r>
              <a:rPr lang="en-US" dirty="0"/>
              <a:t>	return &amp;Block{</a:t>
            </a:r>
          </a:p>
          <a:p>
            <a:pPr marL="0" indent="0">
              <a:buNone/>
            </a:pPr>
            <a:r>
              <a:rPr lang="en-US" dirty="0"/>
              <a:t>		timestamp: </a:t>
            </a:r>
            <a:r>
              <a:rPr lang="en-US" dirty="0" err="1"/>
              <a:t>currentTime</a:t>
            </a:r>
            <a:r>
              <a:rPr lang="en-US" dirty="0"/>
              <a:t>,</a:t>
            </a:r>
          </a:p>
          <a:p>
            <a:pPr marL="0" indent="0">
              <a:buNone/>
            </a:pPr>
            <a:r>
              <a:rPr lang="en-US" dirty="0"/>
              <a:t>		transactions: transactions,</a:t>
            </a:r>
          </a:p>
          <a:p>
            <a:pPr marL="0" indent="0">
              <a:buNone/>
            </a:pPr>
            <a:r>
              <a:rPr lang="en-US" dirty="0"/>
              <a:t>		</a:t>
            </a:r>
            <a:r>
              <a:rPr lang="en-US" dirty="0" err="1"/>
              <a:t>prevhash</a:t>
            </a:r>
            <a:r>
              <a:rPr lang="en-US" dirty="0"/>
              <a:t>: </a:t>
            </a:r>
            <a:r>
              <a:rPr lang="en-US" dirty="0" err="1"/>
              <a:t>prevhash</a:t>
            </a:r>
            <a:r>
              <a:rPr lang="en-US" dirty="0"/>
              <a:t>,</a:t>
            </a:r>
          </a:p>
          <a:p>
            <a:pPr marL="0" indent="0">
              <a:buNone/>
            </a:pPr>
            <a:r>
              <a:rPr lang="en-US" dirty="0"/>
              <a:t>		Hash: </a:t>
            </a:r>
            <a:r>
              <a:rPr lang="en-US" dirty="0" err="1"/>
              <a:t>NewHash</a:t>
            </a:r>
            <a:r>
              <a:rPr lang="en-US" dirty="0"/>
              <a:t>(</a:t>
            </a:r>
            <a:r>
              <a:rPr lang="en-US" dirty="0" err="1"/>
              <a:t>currentTime</a:t>
            </a:r>
            <a:r>
              <a:rPr lang="en-US" dirty="0"/>
              <a:t>, transactions, </a:t>
            </a:r>
            <a:r>
              <a:rPr lang="en-US" dirty="0" err="1"/>
              <a:t>prevhash</a:t>
            </a:r>
            <a:r>
              <a:rPr lang="en-US" dirty="0"/>
              <a:t>),</a:t>
            </a:r>
          </a:p>
          <a:p>
            <a:pPr marL="0" indent="0">
              <a:buNone/>
            </a:pPr>
            <a:r>
              <a:rPr lang="en-US" dirty="0"/>
              <a:t>	}</a:t>
            </a:r>
          </a:p>
          <a:p>
            <a:pPr marL="0" indent="0">
              <a:buNone/>
            </a:pPr>
            <a:r>
              <a:rPr lang="en-US" dirty="0"/>
              <a:t>}</a:t>
            </a:r>
          </a:p>
          <a:p>
            <a:endParaRPr lang="en-US" dirty="0"/>
          </a:p>
          <a:p>
            <a:endParaRPr lang="en-US" dirty="0"/>
          </a:p>
        </p:txBody>
      </p:sp>
      <p:sp>
        <p:nvSpPr>
          <p:cNvPr id="4" name="TextBox 3">
            <a:extLst>
              <a:ext uri="{FF2B5EF4-FFF2-40B4-BE49-F238E27FC236}">
                <a16:creationId xmlns:a16="http://schemas.microsoft.com/office/drawing/2014/main" id="{EA728F67-959E-09B9-EAF5-F398649D28C5}"/>
              </a:ext>
            </a:extLst>
          </p:cNvPr>
          <p:cNvSpPr txBox="1"/>
          <p:nvPr/>
        </p:nvSpPr>
        <p:spPr>
          <a:xfrm>
            <a:off x="6307235" y="3986248"/>
            <a:ext cx="5699414" cy="2308324"/>
          </a:xfrm>
          <a:prstGeom prst="rect">
            <a:avLst/>
          </a:prstGeom>
          <a:solidFill>
            <a:schemeClr val="bg1"/>
          </a:solidFill>
          <a:ln w="28575">
            <a:solidFill>
              <a:srgbClr val="FF0000"/>
            </a:solidFill>
          </a:ln>
        </p:spPr>
        <p:txBody>
          <a:bodyPr wrap="square" rtlCol="0">
            <a:spAutoFit/>
          </a:bodyPr>
          <a:lstStyle/>
          <a:p>
            <a:r>
              <a:rPr lang="en-US" dirty="0"/>
              <a:t>NOTE:</a:t>
            </a:r>
          </a:p>
          <a:p>
            <a:r>
              <a:rPr lang="en-US" dirty="0"/>
              <a:t>In our real life (public) blockchains this information is extremely “computation-heavy” and as such represents the strength of this technology as you would need all of the computation power of ‘miners’ ( computers who solve cryptographic puzzles which uniquely identify each ‘block’ ) do duplicate a blockchain – this is an insurmountable task</a:t>
            </a:r>
          </a:p>
        </p:txBody>
      </p:sp>
      <p:sp>
        <p:nvSpPr>
          <p:cNvPr id="5" name="Arrow: Down 4">
            <a:extLst>
              <a:ext uri="{FF2B5EF4-FFF2-40B4-BE49-F238E27FC236}">
                <a16:creationId xmlns:a16="http://schemas.microsoft.com/office/drawing/2014/main" id="{C2A3B9C5-6B4B-FCB3-5F6F-D0D737A53A67}"/>
              </a:ext>
            </a:extLst>
          </p:cNvPr>
          <p:cNvSpPr/>
          <p:nvPr/>
        </p:nvSpPr>
        <p:spPr>
          <a:xfrm rot="10800000">
            <a:off x="7534905" y="3608172"/>
            <a:ext cx="810491" cy="378075"/>
          </a:xfrm>
          <a:prstGeom prst="downArrow">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3716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208D-1450-0198-47A6-4906505054ED}"/>
              </a:ext>
            </a:extLst>
          </p:cNvPr>
          <p:cNvSpPr>
            <a:spLocks noGrp="1"/>
          </p:cNvSpPr>
          <p:nvPr>
            <p:ph type="title"/>
          </p:nvPr>
        </p:nvSpPr>
        <p:spPr/>
        <p:txBody>
          <a:bodyPr/>
          <a:lstStyle/>
          <a:p>
            <a:pPr algn="ctr"/>
            <a:r>
              <a:rPr lang="en-US" dirty="0"/>
              <a:t>Source code breakdown</a:t>
            </a:r>
          </a:p>
        </p:txBody>
      </p:sp>
      <p:sp>
        <p:nvSpPr>
          <p:cNvPr id="3" name="Content Placeholder 2">
            <a:extLst>
              <a:ext uri="{FF2B5EF4-FFF2-40B4-BE49-F238E27FC236}">
                <a16:creationId xmlns:a16="http://schemas.microsoft.com/office/drawing/2014/main" id="{D9B61C18-76C6-28F8-7E06-842B32BFF823}"/>
              </a:ext>
            </a:extLst>
          </p:cNvPr>
          <p:cNvSpPr>
            <a:spLocks noGrp="1"/>
          </p:cNvSpPr>
          <p:nvPr>
            <p:ph idx="1"/>
          </p:nvPr>
        </p:nvSpPr>
        <p:spPr>
          <a:xfrm>
            <a:off x="678180" y="2162431"/>
            <a:ext cx="10835640" cy="4172005"/>
          </a:xfrm>
        </p:spPr>
        <p:txBody>
          <a:bodyPr/>
          <a:lstStyle/>
          <a:p>
            <a:pPr marL="0" indent="0">
              <a:buNone/>
            </a:pPr>
            <a:r>
              <a:rPr lang="en-US" dirty="0" err="1"/>
              <a:t>func</a:t>
            </a:r>
            <a:r>
              <a:rPr lang="en-US" dirty="0"/>
              <a:t> </a:t>
            </a:r>
            <a:r>
              <a:rPr lang="en-US" dirty="0" err="1"/>
              <a:t>NewHash</a:t>
            </a:r>
            <a:r>
              <a:rPr lang="en-US" dirty="0"/>
              <a:t>(time </a:t>
            </a:r>
            <a:r>
              <a:rPr lang="en-US" dirty="0" err="1"/>
              <a:t>time.Time</a:t>
            </a:r>
            <a:r>
              <a:rPr lang="en-US" dirty="0"/>
              <a:t>, transactions[]string, </a:t>
            </a:r>
            <a:r>
              <a:rPr lang="en-US" dirty="0" err="1"/>
              <a:t>prevhash</a:t>
            </a:r>
            <a:r>
              <a:rPr lang="en-US" dirty="0"/>
              <a:t>[]byte) []byte{</a:t>
            </a:r>
          </a:p>
          <a:p>
            <a:pPr marL="0" indent="0">
              <a:buNone/>
            </a:pPr>
            <a:r>
              <a:rPr lang="en-US" dirty="0"/>
              <a:t>	input := append(</a:t>
            </a:r>
            <a:r>
              <a:rPr lang="en-US" dirty="0" err="1"/>
              <a:t>prevhash</a:t>
            </a:r>
            <a:r>
              <a:rPr lang="en-US" dirty="0"/>
              <a:t>, </a:t>
            </a:r>
            <a:r>
              <a:rPr lang="en-US" dirty="0" err="1"/>
              <a:t>time.String</a:t>
            </a:r>
            <a:r>
              <a:rPr lang="en-US" dirty="0"/>
              <a:t>()...)</a:t>
            </a:r>
          </a:p>
          <a:p>
            <a:pPr marL="0" indent="0">
              <a:buNone/>
            </a:pPr>
            <a:r>
              <a:rPr lang="en-US" dirty="0"/>
              <a:t>	for transactions := range transactions {</a:t>
            </a:r>
          </a:p>
          <a:p>
            <a:pPr marL="0" indent="0">
              <a:buNone/>
            </a:pPr>
            <a:r>
              <a:rPr lang="en-US" dirty="0"/>
              <a:t>		input = append(input, string(rune(transactions))...)</a:t>
            </a:r>
          </a:p>
          <a:p>
            <a:pPr marL="0" indent="0">
              <a:buNone/>
            </a:pPr>
            <a:r>
              <a:rPr lang="en-US" dirty="0"/>
              <a:t>	}</a:t>
            </a:r>
          </a:p>
          <a:p>
            <a:pPr marL="0" indent="0">
              <a:buNone/>
            </a:pPr>
            <a:r>
              <a:rPr lang="en-US" dirty="0"/>
              <a:t>	hash := sha256.Sum256(input)</a:t>
            </a:r>
          </a:p>
          <a:p>
            <a:pPr marL="0" indent="0">
              <a:buNone/>
            </a:pPr>
            <a:r>
              <a:rPr lang="en-US" dirty="0"/>
              <a:t>	return hash[:]</a:t>
            </a:r>
          </a:p>
          <a:p>
            <a:pPr marL="0" indent="0">
              <a:buNone/>
            </a:pPr>
            <a:r>
              <a:rPr lang="en-US" dirty="0"/>
              <a:t>}</a:t>
            </a:r>
          </a:p>
          <a:p>
            <a:pPr marL="0" indent="0">
              <a:buNone/>
            </a:pPr>
            <a:endParaRPr lang="en-US" dirty="0"/>
          </a:p>
        </p:txBody>
      </p:sp>
      <p:sp>
        <p:nvSpPr>
          <p:cNvPr id="4" name="TextBox 3">
            <a:extLst>
              <a:ext uri="{FF2B5EF4-FFF2-40B4-BE49-F238E27FC236}">
                <a16:creationId xmlns:a16="http://schemas.microsoft.com/office/drawing/2014/main" id="{5399962B-450F-0B15-7029-DFA9336C59F0}"/>
              </a:ext>
            </a:extLst>
          </p:cNvPr>
          <p:cNvSpPr txBox="1"/>
          <p:nvPr/>
        </p:nvSpPr>
        <p:spPr>
          <a:xfrm>
            <a:off x="6492586" y="4136939"/>
            <a:ext cx="5699414" cy="1754326"/>
          </a:xfrm>
          <a:prstGeom prst="rect">
            <a:avLst/>
          </a:prstGeom>
          <a:solidFill>
            <a:schemeClr val="bg1"/>
          </a:solidFill>
          <a:ln w="28575">
            <a:solidFill>
              <a:srgbClr val="FF0000"/>
            </a:solidFill>
          </a:ln>
        </p:spPr>
        <p:txBody>
          <a:bodyPr wrap="square" rtlCol="0">
            <a:spAutoFit/>
          </a:bodyPr>
          <a:lstStyle/>
          <a:p>
            <a:r>
              <a:rPr lang="en-US" dirty="0"/>
              <a:t>NOTE:</a:t>
            </a:r>
          </a:p>
          <a:p>
            <a:r>
              <a:rPr lang="en-US" dirty="0"/>
              <a:t>sha256() function creates an almost-unique, fixed size 256-bit (32-byte) hash. Hash is so called a one way function. This makes it suitable for checking integrity of your data, challenge hash authentication, anti-tamper, digital signatures, blockchain. </a:t>
            </a:r>
          </a:p>
        </p:txBody>
      </p:sp>
      <p:sp>
        <p:nvSpPr>
          <p:cNvPr id="5" name="Arrow: Down 4">
            <a:extLst>
              <a:ext uri="{FF2B5EF4-FFF2-40B4-BE49-F238E27FC236}">
                <a16:creationId xmlns:a16="http://schemas.microsoft.com/office/drawing/2014/main" id="{3F4546C4-8B66-BEA2-B352-8B2BA4EB0206}"/>
              </a:ext>
            </a:extLst>
          </p:cNvPr>
          <p:cNvSpPr/>
          <p:nvPr/>
        </p:nvSpPr>
        <p:spPr>
          <a:xfrm rot="5400000">
            <a:off x="5851547" y="3845933"/>
            <a:ext cx="354152" cy="936164"/>
          </a:xfrm>
          <a:prstGeom prst="downArrow">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5417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208D-1450-0198-47A6-4906505054ED}"/>
              </a:ext>
            </a:extLst>
          </p:cNvPr>
          <p:cNvSpPr>
            <a:spLocks noGrp="1"/>
          </p:cNvSpPr>
          <p:nvPr>
            <p:ph type="title"/>
          </p:nvPr>
        </p:nvSpPr>
        <p:spPr/>
        <p:txBody>
          <a:bodyPr/>
          <a:lstStyle/>
          <a:p>
            <a:pPr algn="ctr"/>
            <a:r>
              <a:rPr lang="en-US" dirty="0"/>
              <a:t>Source code breakdown</a:t>
            </a:r>
          </a:p>
        </p:txBody>
      </p:sp>
      <p:sp>
        <p:nvSpPr>
          <p:cNvPr id="3" name="Content Placeholder 2">
            <a:extLst>
              <a:ext uri="{FF2B5EF4-FFF2-40B4-BE49-F238E27FC236}">
                <a16:creationId xmlns:a16="http://schemas.microsoft.com/office/drawing/2014/main" id="{D9B61C18-76C6-28F8-7E06-842B32BFF823}"/>
              </a:ext>
            </a:extLst>
          </p:cNvPr>
          <p:cNvSpPr>
            <a:spLocks noGrp="1"/>
          </p:cNvSpPr>
          <p:nvPr>
            <p:ph idx="1"/>
          </p:nvPr>
        </p:nvSpPr>
        <p:spPr>
          <a:xfrm>
            <a:off x="678180" y="2162431"/>
            <a:ext cx="10835640" cy="4172005"/>
          </a:xfrm>
        </p:spPr>
        <p:txBody>
          <a:bodyPr/>
          <a:lstStyle/>
          <a:p>
            <a:pPr marL="0" indent="0">
              <a:buNone/>
            </a:pPr>
            <a:r>
              <a:rPr lang="en-US" dirty="0" err="1"/>
              <a:t>func</a:t>
            </a:r>
            <a:r>
              <a:rPr lang="en-US" dirty="0"/>
              <a:t> </a:t>
            </a:r>
            <a:r>
              <a:rPr lang="en-US" dirty="0" err="1"/>
              <a:t>NewHash</a:t>
            </a:r>
            <a:r>
              <a:rPr lang="en-US" dirty="0"/>
              <a:t>(time </a:t>
            </a:r>
            <a:r>
              <a:rPr lang="en-US" dirty="0" err="1"/>
              <a:t>time.Time</a:t>
            </a:r>
            <a:r>
              <a:rPr lang="en-US" dirty="0"/>
              <a:t>, transactions[]string, </a:t>
            </a:r>
            <a:r>
              <a:rPr lang="en-US" dirty="0" err="1"/>
              <a:t>prevhash</a:t>
            </a:r>
            <a:r>
              <a:rPr lang="en-US" dirty="0"/>
              <a:t>[]byte) []byte{</a:t>
            </a:r>
          </a:p>
          <a:p>
            <a:pPr marL="0" indent="0">
              <a:buNone/>
            </a:pPr>
            <a:r>
              <a:rPr lang="en-US" dirty="0"/>
              <a:t>	input := append(</a:t>
            </a:r>
            <a:r>
              <a:rPr lang="en-US" dirty="0" err="1"/>
              <a:t>prevhash</a:t>
            </a:r>
            <a:r>
              <a:rPr lang="en-US" dirty="0"/>
              <a:t>, </a:t>
            </a:r>
            <a:r>
              <a:rPr lang="en-US" dirty="0" err="1"/>
              <a:t>time.String</a:t>
            </a:r>
            <a:r>
              <a:rPr lang="en-US" dirty="0"/>
              <a:t>()...)</a:t>
            </a:r>
          </a:p>
          <a:p>
            <a:pPr marL="0" indent="0">
              <a:buNone/>
            </a:pPr>
            <a:r>
              <a:rPr lang="en-US" dirty="0"/>
              <a:t>	for transactions := range transactions {</a:t>
            </a:r>
          </a:p>
          <a:p>
            <a:pPr marL="0" indent="0">
              <a:buNone/>
            </a:pPr>
            <a:r>
              <a:rPr lang="en-US" dirty="0"/>
              <a:t>		input = append(input, string(rune(transactions))...)</a:t>
            </a:r>
          </a:p>
          <a:p>
            <a:pPr marL="0" indent="0">
              <a:buNone/>
            </a:pPr>
            <a:r>
              <a:rPr lang="en-US" dirty="0"/>
              <a:t>	}</a:t>
            </a:r>
          </a:p>
          <a:p>
            <a:pPr marL="0" indent="0">
              <a:buNone/>
            </a:pPr>
            <a:r>
              <a:rPr lang="en-US" dirty="0"/>
              <a:t>	hash := sha256.Sum256(input)</a:t>
            </a:r>
          </a:p>
          <a:p>
            <a:pPr marL="0" indent="0">
              <a:buNone/>
            </a:pPr>
            <a:r>
              <a:rPr lang="en-US" dirty="0"/>
              <a:t>	return hash[:]</a:t>
            </a:r>
          </a:p>
          <a:p>
            <a:pPr marL="0" indent="0">
              <a:buNone/>
            </a:pPr>
            <a:r>
              <a:rPr lang="en-US" dirty="0"/>
              <a:t>}</a:t>
            </a:r>
          </a:p>
          <a:p>
            <a:pPr marL="0" indent="0">
              <a:buNone/>
            </a:pPr>
            <a:endParaRPr lang="en-US" dirty="0"/>
          </a:p>
        </p:txBody>
      </p:sp>
      <p:sp>
        <p:nvSpPr>
          <p:cNvPr id="4" name="TextBox 3">
            <a:extLst>
              <a:ext uri="{FF2B5EF4-FFF2-40B4-BE49-F238E27FC236}">
                <a16:creationId xmlns:a16="http://schemas.microsoft.com/office/drawing/2014/main" id="{5399962B-450F-0B15-7029-DFA9336C59F0}"/>
              </a:ext>
            </a:extLst>
          </p:cNvPr>
          <p:cNvSpPr txBox="1"/>
          <p:nvPr/>
        </p:nvSpPr>
        <p:spPr>
          <a:xfrm>
            <a:off x="6492586" y="4136939"/>
            <a:ext cx="5699414" cy="1754326"/>
          </a:xfrm>
          <a:prstGeom prst="rect">
            <a:avLst/>
          </a:prstGeom>
          <a:solidFill>
            <a:schemeClr val="bg1"/>
          </a:solidFill>
          <a:ln w="28575">
            <a:solidFill>
              <a:srgbClr val="FF0000"/>
            </a:solidFill>
          </a:ln>
        </p:spPr>
        <p:txBody>
          <a:bodyPr wrap="square" rtlCol="0">
            <a:spAutoFit/>
          </a:bodyPr>
          <a:lstStyle/>
          <a:p>
            <a:r>
              <a:rPr lang="en-US" dirty="0"/>
              <a:t>NOTE:</a:t>
            </a:r>
          </a:p>
          <a:p>
            <a:r>
              <a:rPr lang="en-US" dirty="0"/>
              <a:t>sha256() function creates an almost-unique, fixed size 256-bit (32-byte) hash. Hash is so called a one way function. This makes it suitable for checking integrity of your data, challenge hash authentication, anti-tamper, digital signatures, blockchain. </a:t>
            </a:r>
          </a:p>
        </p:txBody>
      </p:sp>
      <p:sp>
        <p:nvSpPr>
          <p:cNvPr id="5" name="Arrow: Down 4">
            <a:extLst>
              <a:ext uri="{FF2B5EF4-FFF2-40B4-BE49-F238E27FC236}">
                <a16:creationId xmlns:a16="http://schemas.microsoft.com/office/drawing/2014/main" id="{3F4546C4-8B66-BEA2-B352-8B2BA4EB0206}"/>
              </a:ext>
            </a:extLst>
          </p:cNvPr>
          <p:cNvSpPr/>
          <p:nvPr/>
        </p:nvSpPr>
        <p:spPr>
          <a:xfrm rot="5400000">
            <a:off x="5851547" y="3845933"/>
            <a:ext cx="354152" cy="936164"/>
          </a:xfrm>
          <a:prstGeom prst="downArrow">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0D6E032-AD2A-8882-C83E-5B9B36776805}"/>
              </a:ext>
            </a:extLst>
          </p:cNvPr>
          <p:cNvSpPr txBox="1"/>
          <p:nvPr/>
        </p:nvSpPr>
        <p:spPr>
          <a:xfrm>
            <a:off x="640079" y="5965104"/>
            <a:ext cx="11038022" cy="369332"/>
          </a:xfrm>
          <a:prstGeom prst="rect">
            <a:avLst/>
          </a:prstGeom>
          <a:noFill/>
        </p:spPr>
        <p:txBody>
          <a:bodyPr wrap="none" rtlCol="0">
            <a:spAutoFit/>
          </a:bodyPr>
          <a:lstStyle/>
          <a:p>
            <a:r>
              <a:rPr lang="en-US" b="1" i="0" dirty="0">
                <a:solidFill>
                  <a:srgbClr val="FF0000"/>
                </a:solidFill>
                <a:effectLst/>
                <a:latin typeface="Arial" panose="020B0604020202020204" pitchFamily="34" charset="0"/>
              </a:rPr>
              <a:t>Sha256 takes a piece of data and convert it into a new, unrecognizable data string of a fixed length</a:t>
            </a:r>
            <a:r>
              <a:rPr lang="en-US" b="0" i="0" dirty="0">
                <a:solidFill>
                  <a:srgbClr val="FF0000"/>
                </a:solidFill>
                <a:effectLst/>
                <a:latin typeface="Arial" panose="020B0604020202020204" pitchFamily="34" charset="0"/>
              </a:rPr>
              <a:t>.</a:t>
            </a:r>
            <a:endParaRPr lang="en-US" dirty="0">
              <a:solidFill>
                <a:srgbClr val="FF0000"/>
              </a:solidFill>
            </a:endParaRPr>
          </a:p>
        </p:txBody>
      </p:sp>
    </p:spTree>
    <p:extLst>
      <p:ext uri="{BB962C8B-B14F-4D97-AF65-F5344CB8AC3E}">
        <p14:creationId xmlns:p14="http://schemas.microsoft.com/office/powerpoint/2010/main" val="1346791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774F0-D9C5-4ACF-0F3C-E5064507F95A}"/>
              </a:ext>
            </a:extLst>
          </p:cNvPr>
          <p:cNvSpPr>
            <a:spLocks noGrp="1"/>
          </p:cNvSpPr>
          <p:nvPr>
            <p:ph type="title"/>
          </p:nvPr>
        </p:nvSpPr>
        <p:spPr/>
        <p:txBody>
          <a:bodyPr/>
          <a:lstStyle/>
          <a:p>
            <a:pPr algn="ctr"/>
            <a:r>
              <a:rPr lang="en-US" dirty="0"/>
              <a:t>Source code breakdown</a:t>
            </a:r>
          </a:p>
        </p:txBody>
      </p:sp>
      <p:sp>
        <p:nvSpPr>
          <p:cNvPr id="3" name="Content Placeholder 2">
            <a:extLst>
              <a:ext uri="{FF2B5EF4-FFF2-40B4-BE49-F238E27FC236}">
                <a16:creationId xmlns:a16="http://schemas.microsoft.com/office/drawing/2014/main" id="{FD76AF8C-DB7F-7C0F-2B6B-5C70FA3BAF42}"/>
              </a:ext>
            </a:extLst>
          </p:cNvPr>
          <p:cNvSpPr>
            <a:spLocks noGrp="1"/>
          </p:cNvSpPr>
          <p:nvPr>
            <p:ph idx="1"/>
          </p:nvPr>
        </p:nvSpPr>
        <p:spPr>
          <a:xfrm>
            <a:off x="678180" y="2360141"/>
            <a:ext cx="10835640" cy="3974296"/>
          </a:xfrm>
        </p:spPr>
        <p:txBody>
          <a:bodyPr/>
          <a:lstStyle/>
          <a:p>
            <a:pPr marL="0" indent="0">
              <a:buNone/>
            </a:pPr>
            <a:r>
              <a:rPr lang="en-US" dirty="0" err="1"/>
              <a:t>func</a:t>
            </a:r>
            <a:r>
              <a:rPr lang="en-US" dirty="0"/>
              <a:t> Transaction(block *Block){</a:t>
            </a:r>
          </a:p>
          <a:p>
            <a:pPr marL="0" indent="0">
              <a:buNone/>
            </a:pPr>
            <a:r>
              <a:rPr lang="en-US" dirty="0"/>
              <a:t>	</a:t>
            </a:r>
            <a:r>
              <a:rPr lang="en-US" dirty="0" err="1"/>
              <a:t>fmt.Println</a:t>
            </a:r>
            <a:r>
              <a:rPr lang="en-US" dirty="0"/>
              <a:t>("\</a:t>
            </a:r>
            <a:r>
              <a:rPr lang="en-US" dirty="0" err="1"/>
              <a:t>tTransactions</a:t>
            </a:r>
            <a:r>
              <a:rPr lang="en-US" dirty="0"/>
              <a:t>: ")</a:t>
            </a:r>
          </a:p>
          <a:p>
            <a:pPr marL="0" indent="0">
              <a:buNone/>
            </a:pPr>
            <a:r>
              <a:rPr lang="en-US" dirty="0"/>
              <a:t>	for </a:t>
            </a:r>
            <a:r>
              <a:rPr lang="en-US" dirty="0" err="1"/>
              <a:t>i</a:t>
            </a:r>
            <a:r>
              <a:rPr lang="en-US" dirty="0"/>
              <a:t>, transaction := range </a:t>
            </a:r>
            <a:r>
              <a:rPr lang="en-US" dirty="0" err="1"/>
              <a:t>block.transactions</a:t>
            </a:r>
            <a:r>
              <a:rPr lang="en-US" dirty="0"/>
              <a:t> {</a:t>
            </a:r>
          </a:p>
          <a:p>
            <a:pPr marL="0" indent="0">
              <a:buNone/>
            </a:pPr>
            <a:r>
              <a:rPr lang="en-US" dirty="0"/>
              <a:t>		</a:t>
            </a:r>
            <a:r>
              <a:rPr lang="en-US" dirty="0" err="1"/>
              <a:t>fmt.Printf</a:t>
            </a:r>
            <a:r>
              <a:rPr lang="en-US" dirty="0"/>
              <a:t>("\t\</a:t>
            </a:r>
            <a:r>
              <a:rPr lang="en-US" dirty="0" err="1"/>
              <a:t>t%v</a:t>
            </a:r>
            <a:r>
              <a:rPr lang="en-US" dirty="0"/>
              <a:t>: %q\n",</a:t>
            </a:r>
            <a:r>
              <a:rPr lang="en-US" dirty="0" err="1"/>
              <a:t>i</a:t>
            </a:r>
            <a:r>
              <a:rPr lang="en-US" dirty="0"/>
              <a:t>, transaction)</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317616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atin typeface="Ford Antenna Light" panose="02000505000000020004" pitchFamily="50" charset="0"/>
              </a:rPr>
              <a:t>What is Blockchain?</a:t>
            </a:r>
            <a:endParaRPr lang="en-US" dirty="0">
              <a:latin typeface="Ford Antenna Light" panose="02000505000000020004" pitchFamily="50" charset="0"/>
            </a:endParaRPr>
          </a:p>
        </p:txBody>
      </p:sp>
      <p:sp>
        <p:nvSpPr>
          <p:cNvPr id="3" name="Content Placeholder 2"/>
          <p:cNvSpPr>
            <a:spLocks noGrp="1"/>
          </p:cNvSpPr>
          <p:nvPr>
            <p:ph idx="1"/>
          </p:nvPr>
        </p:nvSpPr>
        <p:spPr>
          <a:xfrm>
            <a:off x="640080" y="1565564"/>
            <a:ext cx="10835640" cy="4743796"/>
          </a:xfrm>
        </p:spPr>
        <p:txBody>
          <a:bodyPr/>
          <a:lstStyle/>
          <a:p>
            <a:r>
              <a:rPr lang="en-US" dirty="0">
                <a:latin typeface="Ford Antenna Light" panose="02000505000000020004" pitchFamily="50" charset="0"/>
              </a:rPr>
              <a:t>A digital ledger in which transactions are made in bitcoin or another cryptocurrency are recorded chronologically and publicly</a:t>
            </a:r>
          </a:p>
          <a:p>
            <a:pPr marL="0" indent="0">
              <a:buNone/>
            </a:pPr>
            <a:endParaRPr lang="en-US" dirty="0">
              <a:latin typeface="Ford Antenna Light" panose="02000505000000020004" pitchFamily="50" charset="0"/>
            </a:endParaRPr>
          </a:p>
          <a:p>
            <a:r>
              <a:rPr lang="en-US" dirty="0">
                <a:latin typeface="Ford Antenna Light" panose="02000505000000020004" pitchFamily="50" charset="0"/>
              </a:rPr>
              <a:t>A distributed ledger</a:t>
            </a:r>
          </a:p>
          <a:p>
            <a:endParaRPr lang="en-US" dirty="0">
              <a:latin typeface="Ford Antenna Light" panose="02000505000000020004" pitchFamily="50" charset="0"/>
            </a:endParaRPr>
          </a:p>
          <a:p>
            <a:r>
              <a:rPr lang="en-US" dirty="0">
                <a:latin typeface="Ford Antenna Light" panose="02000505000000020004" pitchFamily="50" charset="0"/>
              </a:rPr>
              <a:t>A public database where new data is stored in a container called a block and are added to an immutable chain with data added in the past</a:t>
            </a:r>
          </a:p>
          <a:p>
            <a:endParaRPr lang="en-US" dirty="0">
              <a:latin typeface="Ford Antenna Light" panose="02000505000000020004" pitchFamily="50" charset="0"/>
            </a:endParaRPr>
          </a:p>
          <a:p>
            <a:r>
              <a:rPr lang="en-US" dirty="0">
                <a:latin typeface="Ford Antenna Light" panose="02000505000000020004" pitchFamily="50" charset="0"/>
              </a:rPr>
              <a:t>The Napster of record keeping</a:t>
            </a:r>
          </a:p>
          <a:p>
            <a:endParaRPr lang="en-US" dirty="0">
              <a:latin typeface="Ford Antenna Light" panose="02000505000000020004" pitchFamily="50" charset="0"/>
            </a:endParaRPr>
          </a:p>
          <a:p>
            <a:r>
              <a:rPr lang="en-US" dirty="0">
                <a:latin typeface="Ford Antenna Light" panose="02000505000000020004" pitchFamily="50" charset="0"/>
              </a:rPr>
              <a:t>Networked Excel?</a:t>
            </a:r>
          </a:p>
          <a:p>
            <a:endParaRPr lang="en-US" dirty="0"/>
          </a:p>
        </p:txBody>
      </p:sp>
    </p:spTree>
    <p:extLst>
      <p:ext uri="{BB962C8B-B14F-4D97-AF65-F5344CB8AC3E}">
        <p14:creationId xmlns:p14="http://schemas.microsoft.com/office/powerpoint/2010/main" val="1881750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C4785-58D4-4692-B0B9-126961C44C65}"/>
              </a:ext>
            </a:extLst>
          </p:cNvPr>
          <p:cNvSpPr>
            <a:spLocks noGrp="1"/>
          </p:cNvSpPr>
          <p:nvPr>
            <p:ph type="title"/>
          </p:nvPr>
        </p:nvSpPr>
        <p:spPr/>
        <p:txBody>
          <a:bodyPr/>
          <a:lstStyle/>
          <a:p>
            <a:r>
              <a:rPr lang="en-US" sz="2800" dirty="0">
                <a:latin typeface="Ford Antenna Light" panose="02000505000000020004" pitchFamily="50" charset="0"/>
              </a:rPr>
              <a:t>What is blockchain? … just a data structure </a:t>
            </a:r>
            <a:endParaRPr lang="en-US" dirty="0">
              <a:latin typeface="Ford Antenna Light" panose="02000505000000020004" pitchFamily="50" charset="0"/>
            </a:endParaRPr>
          </a:p>
        </p:txBody>
      </p:sp>
      <p:sp>
        <p:nvSpPr>
          <p:cNvPr id="3" name="Content Placeholder 2">
            <a:extLst>
              <a:ext uri="{FF2B5EF4-FFF2-40B4-BE49-F238E27FC236}">
                <a16:creationId xmlns:a16="http://schemas.microsoft.com/office/drawing/2014/main" id="{68AF9C72-0A1E-4C4B-90B3-4CBA032E3FF1}"/>
              </a:ext>
            </a:extLst>
          </p:cNvPr>
          <p:cNvSpPr>
            <a:spLocks noGrp="1"/>
          </p:cNvSpPr>
          <p:nvPr>
            <p:ph idx="1"/>
          </p:nvPr>
        </p:nvSpPr>
        <p:spPr>
          <a:xfrm>
            <a:off x="640080" y="1759352"/>
            <a:ext cx="10835640" cy="4550008"/>
          </a:xfrm>
        </p:spPr>
        <p:txBody>
          <a:bodyPr/>
          <a:lstStyle/>
          <a:p>
            <a:r>
              <a:rPr lang="en-US" dirty="0">
                <a:latin typeface="Ford Antenna Light" panose="02000505000000020004" pitchFamily="50" charset="0"/>
              </a:rPr>
              <a:t>It can increase in size</a:t>
            </a:r>
          </a:p>
          <a:p>
            <a:endParaRPr lang="en-US" dirty="0">
              <a:latin typeface="Ford Antenna Light" panose="02000505000000020004" pitchFamily="50" charset="0"/>
            </a:endParaRPr>
          </a:p>
          <a:p>
            <a:r>
              <a:rPr lang="en-US" dirty="0">
                <a:latin typeface="Ford Antenna Light" panose="02000505000000020004" pitchFamily="50" charset="0"/>
              </a:rPr>
              <a:t>Shared by different clients (P2P)</a:t>
            </a:r>
          </a:p>
          <a:p>
            <a:endParaRPr lang="en-US" dirty="0">
              <a:latin typeface="Ford Antenna Light" panose="02000505000000020004" pitchFamily="50" charset="0"/>
            </a:endParaRPr>
          </a:p>
          <a:p>
            <a:r>
              <a:rPr lang="en-US" dirty="0">
                <a:latin typeface="Ford Antenna Light" panose="02000505000000020004" pitchFamily="50" charset="0"/>
              </a:rPr>
              <a:t>Not possible to modify data – since cryptographic tools are used</a:t>
            </a:r>
          </a:p>
          <a:p>
            <a:endParaRPr lang="en-US" dirty="0">
              <a:latin typeface="Ford Antenna Light" panose="02000505000000020004" pitchFamily="50" charset="0"/>
            </a:endParaRPr>
          </a:p>
          <a:p>
            <a:r>
              <a:rPr lang="en-US" dirty="0">
                <a:latin typeface="Ford Antenna Light" panose="02000505000000020004" pitchFamily="50" charset="0"/>
              </a:rPr>
              <a:t>Any modification will be stored in the chain and be public forever</a:t>
            </a:r>
          </a:p>
          <a:p>
            <a:endParaRPr lang="en-US" dirty="0">
              <a:latin typeface="Ford Antenna Light" panose="02000505000000020004" pitchFamily="50" charset="0"/>
            </a:endParaRPr>
          </a:p>
          <a:p>
            <a:r>
              <a:rPr lang="en-US" dirty="0">
                <a:latin typeface="Ford Antenna Light" panose="02000505000000020004" pitchFamily="50" charset="0"/>
              </a:rPr>
              <a:t>It is structured as a chain of blocks (linked list) where each block has a set of transactions that occurred during a specific period (time-stamped)</a:t>
            </a:r>
          </a:p>
          <a:p>
            <a:endParaRPr lang="en-US" dirty="0"/>
          </a:p>
        </p:txBody>
      </p:sp>
    </p:spTree>
    <p:extLst>
      <p:ext uri="{BB962C8B-B14F-4D97-AF65-F5344CB8AC3E}">
        <p14:creationId xmlns:p14="http://schemas.microsoft.com/office/powerpoint/2010/main" val="97844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atin typeface="Ford Antenna Light" panose="02000505000000020004" pitchFamily="50" charset="0"/>
              </a:rPr>
              <a:t>Some relevant definitions…</a:t>
            </a:r>
            <a:endParaRPr lang="en-US" dirty="0">
              <a:latin typeface="Ford Antenna Light" panose="02000505000000020004" pitchFamily="50" charset="0"/>
            </a:endParaRPr>
          </a:p>
        </p:txBody>
      </p:sp>
      <p:sp>
        <p:nvSpPr>
          <p:cNvPr id="3" name="Content Placeholder 2"/>
          <p:cNvSpPr>
            <a:spLocks noGrp="1"/>
          </p:cNvSpPr>
          <p:nvPr>
            <p:ph idx="1"/>
          </p:nvPr>
        </p:nvSpPr>
        <p:spPr>
          <a:xfrm>
            <a:off x="678180" y="1541052"/>
            <a:ext cx="10835640" cy="4369724"/>
          </a:xfrm>
        </p:spPr>
        <p:txBody>
          <a:bodyPr/>
          <a:lstStyle/>
          <a:p>
            <a:r>
              <a:rPr lang="en-US" dirty="0">
                <a:latin typeface="Ford Antenna Light" panose="02000505000000020004" pitchFamily="50" charset="0"/>
              </a:rPr>
              <a:t>Blockchain- the longest path from the genesis block (root) to the leaf (transaction history)</a:t>
            </a:r>
          </a:p>
          <a:p>
            <a:endParaRPr lang="en-US" dirty="0">
              <a:latin typeface="Ford Antenna Light" panose="02000505000000020004" pitchFamily="50" charset="0"/>
            </a:endParaRPr>
          </a:p>
          <a:p>
            <a:r>
              <a:rPr lang="en-US" dirty="0">
                <a:latin typeface="Ford Antenna Light" panose="02000505000000020004" pitchFamily="50" charset="0"/>
              </a:rPr>
              <a:t>Block – a data structure used to communicate incremental changes to the local state of the node</a:t>
            </a:r>
          </a:p>
          <a:p>
            <a:endParaRPr lang="en-US" dirty="0">
              <a:latin typeface="Ford Antenna Light" panose="02000505000000020004" pitchFamily="50" charset="0"/>
            </a:endParaRPr>
          </a:p>
          <a:p>
            <a:r>
              <a:rPr lang="en-US" dirty="0">
                <a:latin typeface="Ford Antenna Light" panose="02000505000000020004" pitchFamily="50" charset="0"/>
              </a:rPr>
              <a:t>Transaction – (think bitcoin) A transaction is a data structure that describes the transfer of bitcoins from spenders to recipients</a:t>
            </a:r>
          </a:p>
          <a:p>
            <a:endParaRPr lang="en-US" dirty="0"/>
          </a:p>
        </p:txBody>
      </p:sp>
    </p:spTree>
    <p:extLst>
      <p:ext uri="{BB962C8B-B14F-4D97-AF65-F5344CB8AC3E}">
        <p14:creationId xmlns:p14="http://schemas.microsoft.com/office/powerpoint/2010/main" val="649164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Ford Antenna Light" panose="02000505000000020004" pitchFamily="50" charset="0"/>
              </a:rPr>
              <a:t>Benefits</a:t>
            </a:r>
          </a:p>
        </p:txBody>
      </p:sp>
      <p:sp>
        <p:nvSpPr>
          <p:cNvPr id="3" name="Content Placeholder 2"/>
          <p:cNvSpPr>
            <a:spLocks noGrp="1"/>
          </p:cNvSpPr>
          <p:nvPr>
            <p:ph idx="1"/>
          </p:nvPr>
        </p:nvSpPr>
        <p:spPr>
          <a:xfrm>
            <a:off x="640080" y="1551708"/>
            <a:ext cx="10835640" cy="4757651"/>
          </a:xfrm>
        </p:spPr>
        <p:txBody>
          <a:bodyPr/>
          <a:lstStyle/>
          <a:p>
            <a:r>
              <a:rPr lang="en-US" dirty="0">
                <a:latin typeface="Ford Antenna Light" panose="02000505000000020004" pitchFamily="50" charset="0"/>
              </a:rPr>
              <a:t>Ownership of data : Ownership of digital, physical records and assets of any kind can be proved</a:t>
            </a:r>
          </a:p>
          <a:p>
            <a:endParaRPr lang="en-US" dirty="0">
              <a:latin typeface="Ford Antenna Light" panose="02000505000000020004" pitchFamily="50" charset="0"/>
            </a:endParaRPr>
          </a:p>
          <a:p>
            <a:r>
              <a:rPr lang="en-US" dirty="0">
                <a:latin typeface="Ford Antenna Light" panose="02000505000000020004" pitchFamily="50" charset="0"/>
              </a:rPr>
              <a:t>Uniqueness and proof of uniqueness. The uniqueness of a digital, physical record and asset is guaranteed</a:t>
            </a:r>
          </a:p>
          <a:p>
            <a:endParaRPr lang="en-US" dirty="0">
              <a:latin typeface="Ford Antenna Light" panose="02000505000000020004" pitchFamily="50" charset="0"/>
            </a:endParaRPr>
          </a:p>
          <a:p>
            <a:r>
              <a:rPr lang="en-US" dirty="0">
                <a:latin typeface="Ford Antenna Light" panose="02000505000000020004" pitchFamily="50" charset="0"/>
              </a:rPr>
              <a:t>Immutability- Data stored on a blockchain is accepted as valid and cannot be modified.</a:t>
            </a:r>
          </a:p>
          <a:p>
            <a:endParaRPr lang="en-US" dirty="0">
              <a:latin typeface="Ford Antenna Light" panose="02000505000000020004" pitchFamily="50" charset="0"/>
            </a:endParaRPr>
          </a:p>
          <a:p>
            <a:r>
              <a:rPr lang="en-US" dirty="0">
                <a:latin typeface="Ford Antenna Light" panose="02000505000000020004" pitchFamily="50" charset="0"/>
              </a:rPr>
              <a:t>Censorship resilient- the existence of censorship like firewalls blocking access to data is not possible</a:t>
            </a:r>
          </a:p>
          <a:p>
            <a:endParaRPr lang="en-US" dirty="0"/>
          </a:p>
        </p:txBody>
      </p:sp>
    </p:spTree>
    <p:extLst>
      <p:ext uri="{BB962C8B-B14F-4D97-AF65-F5344CB8AC3E}">
        <p14:creationId xmlns:p14="http://schemas.microsoft.com/office/powerpoint/2010/main" val="3644945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Ford Antenna Light" panose="02000505000000020004" pitchFamily="50" charset="0"/>
              </a:rPr>
              <a:t>More Benefits</a:t>
            </a:r>
          </a:p>
        </p:txBody>
      </p:sp>
      <p:sp>
        <p:nvSpPr>
          <p:cNvPr id="3" name="Content Placeholder 2"/>
          <p:cNvSpPr>
            <a:spLocks noGrp="1"/>
          </p:cNvSpPr>
          <p:nvPr>
            <p:ph idx="1"/>
          </p:nvPr>
        </p:nvSpPr>
        <p:spPr>
          <a:xfrm>
            <a:off x="640080" y="1704108"/>
            <a:ext cx="10835640" cy="4605251"/>
          </a:xfrm>
        </p:spPr>
        <p:txBody>
          <a:bodyPr/>
          <a:lstStyle/>
          <a:p>
            <a:r>
              <a:rPr lang="en-US" dirty="0">
                <a:latin typeface="Ford Antenna Light" panose="02000505000000020004" pitchFamily="50" charset="0"/>
              </a:rPr>
              <a:t>Public transparency and traceability – Anyone can see the content of the transactions and audit them</a:t>
            </a:r>
          </a:p>
          <a:p>
            <a:endParaRPr lang="en-US" dirty="0">
              <a:latin typeface="Ford Antenna Light" panose="02000505000000020004" pitchFamily="50" charset="0"/>
            </a:endParaRPr>
          </a:p>
          <a:p>
            <a:r>
              <a:rPr lang="en-US" dirty="0">
                <a:latin typeface="Ford Antenna Light" panose="02000505000000020004" pitchFamily="50" charset="0"/>
              </a:rPr>
              <a:t>Trust-less and incorruptible-  Blockchain allow us to build trust-less systems using P2P , such that contracts can be encoded without trusted third parties</a:t>
            </a:r>
          </a:p>
          <a:p>
            <a:endParaRPr lang="en-US" dirty="0">
              <a:latin typeface="Ford Antenna Light" panose="02000505000000020004" pitchFamily="50" charset="0"/>
            </a:endParaRPr>
          </a:p>
          <a:p>
            <a:r>
              <a:rPr lang="en-US" dirty="0">
                <a:latin typeface="Ford Antenna Light" panose="02000505000000020004" pitchFamily="50" charset="0"/>
              </a:rPr>
              <a:t>Cost-efficient- can be reduced since there are no external actors and there exists a unique homogeneous platform for different tasks</a:t>
            </a:r>
          </a:p>
          <a:p>
            <a:endParaRPr lang="en-US" dirty="0">
              <a:latin typeface="Ford Antenna Light" panose="02000505000000020004" pitchFamily="50" charset="0"/>
            </a:endParaRPr>
          </a:p>
          <a:p>
            <a:r>
              <a:rPr lang="en-US" dirty="0">
                <a:latin typeface="Ford Antenna Light" panose="02000505000000020004" pitchFamily="50" charset="0"/>
              </a:rPr>
              <a:t>Guaranteed continuity- the continuity of the system is guaranteed as far there are nodes running the chain.</a:t>
            </a:r>
          </a:p>
          <a:p>
            <a:endParaRPr lang="en-US" dirty="0"/>
          </a:p>
        </p:txBody>
      </p:sp>
    </p:spTree>
    <p:extLst>
      <p:ext uri="{BB962C8B-B14F-4D97-AF65-F5344CB8AC3E}">
        <p14:creationId xmlns:p14="http://schemas.microsoft.com/office/powerpoint/2010/main" val="196755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atin typeface="Ford Antenna Light" panose="02000505000000020004" pitchFamily="50" charset="0"/>
              </a:rPr>
              <a:t>Smart Contracts</a:t>
            </a:r>
            <a:endParaRPr lang="en-US" dirty="0">
              <a:latin typeface="Ford Antenna Light" panose="02000505000000020004" pitchFamily="50" charset="0"/>
            </a:endParaRPr>
          </a:p>
        </p:txBody>
      </p:sp>
      <p:sp>
        <p:nvSpPr>
          <p:cNvPr id="3" name="Content Placeholder 2"/>
          <p:cNvSpPr>
            <a:spLocks noGrp="1"/>
          </p:cNvSpPr>
          <p:nvPr>
            <p:ph idx="1"/>
          </p:nvPr>
        </p:nvSpPr>
        <p:spPr>
          <a:xfrm>
            <a:off x="640080" y="1939636"/>
            <a:ext cx="10835640" cy="4369724"/>
          </a:xfrm>
        </p:spPr>
        <p:txBody>
          <a:bodyPr/>
          <a:lstStyle/>
          <a:p>
            <a:r>
              <a:rPr lang="en-US" dirty="0">
                <a:latin typeface="Ford Antenna Light" panose="02000505000000020004" pitchFamily="50" charset="0"/>
              </a:rPr>
              <a:t>Smart contracts help you exchange money, property, shares, or anything of value in a transparent, conflict-free way while avoiding the services of a middleman.</a:t>
            </a:r>
          </a:p>
          <a:p>
            <a:endParaRPr lang="en-US" dirty="0">
              <a:latin typeface="Ford Antenna Light" panose="02000505000000020004" pitchFamily="50" charset="0"/>
            </a:endParaRPr>
          </a:p>
          <a:p>
            <a:r>
              <a:rPr lang="en-US" dirty="0">
                <a:latin typeface="Ford Antenna Light" panose="02000505000000020004" pitchFamily="50" charset="0"/>
              </a:rPr>
              <a:t>An algorithm that can self-execute, self-enforce , self-verify and self-constraint the performance of the contract</a:t>
            </a:r>
          </a:p>
          <a:p>
            <a:pPr lvl="1"/>
            <a:r>
              <a:rPr lang="en-US" dirty="0">
                <a:latin typeface="Ford Antenna Light" panose="02000505000000020004" pitchFamily="50" charset="0"/>
              </a:rPr>
              <a:t>Bitcoin the first example</a:t>
            </a:r>
          </a:p>
          <a:p>
            <a:endParaRPr lang="en-US" dirty="0"/>
          </a:p>
        </p:txBody>
      </p:sp>
    </p:spTree>
    <p:extLst>
      <p:ext uri="{BB962C8B-B14F-4D97-AF65-F5344CB8AC3E}">
        <p14:creationId xmlns:p14="http://schemas.microsoft.com/office/powerpoint/2010/main" val="2315743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atin typeface="Ford Antenna Light" panose="02000505000000020004" pitchFamily="50" charset="0"/>
              </a:rPr>
              <a:t>Smart Contracts</a:t>
            </a:r>
            <a:endParaRPr lang="en-US" dirty="0">
              <a:latin typeface="Ford Antenna Light" panose="02000505000000020004" pitchFamily="50" charset="0"/>
            </a:endParaRPr>
          </a:p>
        </p:txBody>
      </p:sp>
      <p:sp>
        <p:nvSpPr>
          <p:cNvPr id="3" name="Content Placeholder 2"/>
          <p:cNvSpPr>
            <a:spLocks noGrp="1"/>
          </p:cNvSpPr>
          <p:nvPr>
            <p:ph idx="1"/>
          </p:nvPr>
        </p:nvSpPr>
        <p:spPr>
          <a:xfrm>
            <a:off x="640080" y="1308734"/>
            <a:ext cx="7049193" cy="5000625"/>
          </a:xfrm>
        </p:spPr>
        <p:txBody>
          <a:bodyPr/>
          <a:lstStyle/>
          <a:p>
            <a:r>
              <a:rPr lang="en-US" dirty="0">
                <a:latin typeface="Ford Antenna Light" panose="02000505000000020004" pitchFamily="50" charset="0"/>
              </a:rPr>
              <a:t>Perhaps one of the best analogies to a smart contract is a vending machine</a:t>
            </a:r>
          </a:p>
          <a:p>
            <a:endParaRPr lang="en-US" dirty="0">
              <a:latin typeface="Ford Antenna Light" panose="02000505000000020004" pitchFamily="50" charset="0"/>
            </a:endParaRPr>
          </a:p>
          <a:p>
            <a:r>
              <a:rPr lang="en-US" dirty="0">
                <a:latin typeface="Ford Antenna Light" panose="02000505000000020004" pitchFamily="50" charset="0"/>
              </a:rPr>
              <a:t>A vending machine is a very straight-forward (albeit mechanical) implementation of a contract</a:t>
            </a:r>
          </a:p>
          <a:p>
            <a:endParaRPr lang="en-US" dirty="0">
              <a:latin typeface="Ford Antenna Light" panose="02000505000000020004" pitchFamily="50" charset="0"/>
            </a:endParaRPr>
          </a:p>
          <a:p>
            <a:r>
              <a:rPr lang="en-US" dirty="0">
                <a:latin typeface="Ford Antenna Light" panose="02000505000000020004" pitchFamily="50" charset="0"/>
              </a:rPr>
              <a:t>It enforces a very simplistic representation of an agreement – you provide 1.25 in return for a bag of chips etc.</a:t>
            </a:r>
          </a:p>
          <a:p>
            <a:endParaRPr lang="en-US" dirty="0"/>
          </a:p>
        </p:txBody>
      </p:sp>
      <p:pic>
        <p:nvPicPr>
          <p:cNvPr id="4" name="Picture 3">
            <a:extLst>
              <a:ext uri="{FF2B5EF4-FFF2-40B4-BE49-F238E27FC236}">
                <a16:creationId xmlns:a16="http://schemas.microsoft.com/office/drawing/2014/main" id="{7DD0F129-11EE-485D-9D33-10FC1B7FB2BE}"/>
              </a:ext>
            </a:extLst>
          </p:cNvPr>
          <p:cNvPicPr>
            <a:picLocks noChangeAspect="1"/>
          </p:cNvPicPr>
          <p:nvPr/>
        </p:nvPicPr>
        <p:blipFill>
          <a:blip r:embed="rId3"/>
          <a:stretch>
            <a:fillRect/>
          </a:stretch>
        </p:blipFill>
        <p:spPr>
          <a:xfrm>
            <a:off x="7853449" y="1308735"/>
            <a:ext cx="3429000" cy="5000625"/>
          </a:xfrm>
          <a:prstGeom prst="rect">
            <a:avLst/>
          </a:prstGeom>
        </p:spPr>
      </p:pic>
    </p:spTree>
    <p:extLst>
      <p:ext uri="{BB962C8B-B14F-4D97-AF65-F5344CB8AC3E}">
        <p14:creationId xmlns:p14="http://schemas.microsoft.com/office/powerpoint/2010/main" val="2039222619"/>
      </p:ext>
    </p:extLst>
  </p:cSld>
  <p:clrMapOvr>
    <a:masterClrMapping/>
  </p:clrMapOvr>
</p:sld>
</file>

<file path=ppt/theme/theme1.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7DFC6F68453F4A90263381786E347E" ma:contentTypeVersion="12" ma:contentTypeDescription="Create a new document." ma:contentTypeScope="" ma:versionID="563b3c8d6df2b564fb4350cfc8453d2a">
  <xsd:schema xmlns:xsd="http://www.w3.org/2001/XMLSchema" xmlns:xs="http://www.w3.org/2001/XMLSchema" xmlns:p="http://schemas.microsoft.com/office/2006/metadata/properties" xmlns:ns2="6ffd0a35-d855-4ff3-88db-63123e9df2ea" xmlns:ns3="d5f5ecce-a27e-4dfe-9b67-07bfa86b0377" targetNamespace="http://schemas.microsoft.com/office/2006/metadata/properties" ma:root="true" ma:fieldsID="a6c35fb2a66ee7b3ba794a6713ffe0d5" ns2:_="" ns3:_="">
    <xsd:import namespace="6ffd0a35-d855-4ff3-88db-63123e9df2ea"/>
    <xsd:import namespace="d5f5ecce-a27e-4dfe-9b67-07bfa86b037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fd0a35-d855-4ff3-88db-63123e9df2e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f5ecce-a27e-4dfe-9b67-07bfa86b037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F7C011-D560-45F5-9A02-6C3A837531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fd0a35-d855-4ff3-88db-63123e9df2ea"/>
    <ds:schemaRef ds:uri="d5f5ecce-a27e-4dfe-9b67-07bfa86b03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B822A0-FDD4-4F65-9995-3BE6B83632A8}">
  <ds:schemaRefs>
    <ds:schemaRef ds:uri="http://schemas.microsoft.com/sharepoint/v3/contenttype/forms"/>
  </ds:schemaRefs>
</ds:datastoreItem>
</file>

<file path=customXml/itemProps3.xml><?xml version="1.0" encoding="utf-8"?>
<ds:datastoreItem xmlns:ds="http://schemas.openxmlformats.org/officeDocument/2006/customXml" ds:itemID="{40EAF57A-3F58-4FD9-B600-583B343BFD8C}">
  <ds:schemaRefs>
    <ds:schemaRef ds:uri="http://purl.org/dc/terms/"/>
    <ds:schemaRef ds:uri="6ffd0a35-d855-4ff3-88db-63123e9df2ea"/>
    <ds:schemaRef ds:uri="http://schemas.microsoft.com/office/2006/documentManagement/types"/>
    <ds:schemaRef ds:uri="d5f5ecce-a27e-4dfe-9b67-07bfa86b0377"/>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17487</TotalTime>
  <Words>1551</Words>
  <Application>Microsoft Office PowerPoint</Application>
  <PresentationFormat>Widescreen</PresentationFormat>
  <Paragraphs>202</Paragraphs>
  <Slides>24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Ford Antenna Cond Light</vt:lpstr>
      <vt:lpstr>Ford Antenna Light</vt:lpstr>
      <vt:lpstr>Ford Antenna Medium</vt:lpstr>
      <vt:lpstr>Ford Antenna Regular</vt:lpstr>
      <vt:lpstr>Wingdings</vt:lpstr>
      <vt:lpstr>Corp Presentations 2018</vt:lpstr>
      <vt:lpstr>SPS Golang workshop</vt:lpstr>
      <vt:lpstr>Overview</vt:lpstr>
      <vt:lpstr>What is Blockchain?</vt:lpstr>
      <vt:lpstr>What is blockchain? … just a data structure </vt:lpstr>
      <vt:lpstr>Some relevant definitions…</vt:lpstr>
      <vt:lpstr>Benefits</vt:lpstr>
      <vt:lpstr>More Benefits</vt:lpstr>
      <vt:lpstr>Smart Contracts</vt:lpstr>
      <vt:lpstr>Smart Contracts</vt:lpstr>
      <vt:lpstr>“Smart Contracts” as a tool to automate human interactions</vt:lpstr>
      <vt:lpstr>Short list of potential applications of the blockchain</vt:lpstr>
      <vt:lpstr>more</vt:lpstr>
      <vt:lpstr>more</vt:lpstr>
      <vt:lpstr>PowerPoint Presentation</vt:lpstr>
      <vt:lpstr>Semantic Web / Linked Data / Blockchain</vt:lpstr>
      <vt:lpstr>Semantic Blockchain for IOT (sWot) (“semantic web of things”)</vt:lpstr>
      <vt:lpstr>Geth</vt:lpstr>
      <vt:lpstr>Code breakdown </vt:lpstr>
      <vt:lpstr>Source code breakdown</vt:lpstr>
      <vt:lpstr>Source code breakdown</vt:lpstr>
      <vt:lpstr>Source code breakdown</vt:lpstr>
      <vt:lpstr>Source code breakdown</vt:lpstr>
      <vt:lpstr>Source code breakdown</vt:lpstr>
      <vt:lpstr>Source code breakdown</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Cprek, Katie (K.M.)</dc:creator>
  <cp:lastModifiedBy>david ostrowski</cp:lastModifiedBy>
  <cp:revision>334</cp:revision>
  <cp:lastPrinted>2021-09-21T08:26:00Z</cp:lastPrinted>
  <dcterms:created xsi:type="dcterms:W3CDTF">2017-01-19T22:27:49Z</dcterms:created>
  <dcterms:modified xsi:type="dcterms:W3CDTF">2022-12-21T23:06:01Z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0x010100CE7DFC6F68453F4A90263381786E347E</vt:lpwstr>
  </property>
  <property fmtid="{D5CDD505-2E9C-101B-9397-08002B2CF9AE}" pid="3" name="_dlc_DocIdItemGuid">
    <vt:lpwstr>a283c8b5-5cd0-471a-a2aa-b7fe0312938b</vt:lpwstr>
  </property>
</Properties>
</file>