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Lst>
  <p:notesMasterIdLst>
    <p:notesMasterId r:id="rId41"/>
  </p:notesMasterIdLst>
  <p:handoutMasterIdLst>
    <p:handoutMasterId r:id="rId42"/>
  </p:handoutMasterIdLst>
  <p:sldIdLst>
    <p:sldId id="539" r:id="rId5"/>
    <p:sldId id="403" r:id="rId6"/>
    <p:sldId id="470" r:id="rId7"/>
    <p:sldId id="568" r:id="rId8"/>
    <p:sldId id="547" r:id="rId9"/>
    <p:sldId id="548" r:id="rId10"/>
    <p:sldId id="569" r:id="rId11"/>
    <p:sldId id="541" r:id="rId12"/>
    <p:sldId id="570" r:id="rId13"/>
    <p:sldId id="542" r:id="rId14"/>
    <p:sldId id="543" r:id="rId15"/>
    <p:sldId id="544" r:id="rId16"/>
    <p:sldId id="571" r:id="rId17"/>
    <p:sldId id="573" r:id="rId18"/>
    <p:sldId id="575" r:id="rId19"/>
    <p:sldId id="574" r:id="rId20"/>
    <p:sldId id="545" r:id="rId21"/>
    <p:sldId id="546" r:id="rId22"/>
    <p:sldId id="566" r:id="rId23"/>
    <p:sldId id="556" r:id="rId24"/>
    <p:sldId id="549" r:id="rId25"/>
    <p:sldId id="550" r:id="rId26"/>
    <p:sldId id="551" r:id="rId27"/>
    <p:sldId id="552" r:id="rId28"/>
    <p:sldId id="553" r:id="rId29"/>
    <p:sldId id="554" r:id="rId30"/>
    <p:sldId id="555" r:id="rId31"/>
    <p:sldId id="557" r:id="rId32"/>
    <p:sldId id="560" r:id="rId33"/>
    <p:sldId id="564" r:id="rId34"/>
    <p:sldId id="565" r:id="rId35"/>
    <p:sldId id="562" r:id="rId36"/>
    <p:sldId id="567" r:id="rId37"/>
    <p:sldId id="558" r:id="rId38"/>
    <p:sldId id="559" r:id="rId39"/>
    <p:sldId id="540" r:id="rId4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7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7F7F"/>
    <a:srgbClr val="E8E109"/>
    <a:srgbClr val="C00000"/>
    <a:srgbClr val="666A70"/>
    <a:srgbClr val="C4E5F7"/>
    <a:srgbClr val="92D050"/>
    <a:srgbClr val="0000FF"/>
    <a:srgbClr val="505050"/>
    <a:srgbClr val="009900"/>
    <a:srgbClr val="073D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6" autoAdjust="0"/>
    <p:restoredTop sz="94694" autoAdjust="0"/>
  </p:normalViewPr>
  <p:slideViewPr>
    <p:cSldViewPr snapToGrid="0">
      <p:cViewPr varScale="1">
        <p:scale>
          <a:sx n="77" d="100"/>
          <a:sy n="77" d="100"/>
        </p:scale>
        <p:origin x="114" y="468"/>
      </p:cViewPr>
      <p:guideLst>
        <p:guide orient="horz" pos="2160"/>
        <p:guide pos="479"/>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5" d="100"/>
          <a:sy n="65" d="100"/>
        </p:scale>
        <p:origin x="202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1B3C7812-C7E3-4EB2-800A-CB23B5FB3B01}" type="datetimeFigureOut">
              <a:rPr lang="en-US" smtClean="0"/>
              <a:t>12/21/2022</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908C8D37-6D87-4151-AF98-A76A2925DF5D}" type="slidenum">
              <a:rPr lang="en-US" smtClean="0"/>
              <a:t>‹#›</a:t>
            </a:fld>
            <a:endParaRPr lang="en-US"/>
          </a:p>
        </p:txBody>
      </p:sp>
    </p:spTree>
    <p:extLst>
      <p:ext uri="{BB962C8B-B14F-4D97-AF65-F5344CB8AC3E}">
        <p14:creationId xmlns:p14="http://schemas.microsoft.com/office/powerpoint/2010/main" val="1926779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3825" y="100013"/>
            <a:ext cx="6772275" cy="3810000"/>
          </a:xfrm>
          <a:prstGeom prst="rect">
            <a:avLst/>
          </a:prstGeom>
          <a:noFill/>
          <a:ln w="12700">
            <a:solidFill>
              <a:schemeClr val="bg1"/>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104696" y="4058427"/>
            <a:ext cx="6809943" cy="4771539"/>
          </a:xfrm>
          <a:prstGeom prst="rect">
            <a:avLst/>
          </a:prstGeom>
        </p:spPr>
        <p:txBody>
          <a:bodyPr vert="horz" lIns="93177" tIns="46589" rIns="93177" bIns="46589" rtlCol="0"/>
          <a:lstStyle/>
          <a:p>
            <a:pPr marL="576263" marR="0" lvl="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6291263" algn="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First level</a:t>
            </a:r>
          </a:p>
          <a:p>
            <a:pPr marL="1033463" marR="0" lvl="1"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Second level</a:t>
            </a:r>
          </a:p>
          <a:p>
            <a:pPr marL="1490663" marR="0" lvl="2"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6291263" algn="r"/>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Third level</a:t>
            </a:r>
          </a:p>
        </p:txBody>
      </p:sp>
      <p:sp>
        <p:nvSpPr>
          <p:cNvPr id="7" name="Slide Number Placeholder 6"/>
          <p:cNvSpPr>
            <a:spLocks noGrp="1"/>
          </p:cNvSpPr>
          <p:nvPr>
            <p:ph type="sldNum" sz="quarter" idx="5"/>
          </p:nvPr>
        </p:nvSpPr>
        <p:spPr>
          <a:xfrm>
            <a:off x="6255656" y="8829967"/>
            <a:ext cx="753121" cy="466433"/>
          </a:xfrm>
          <a:prstGeom prst="rect">
            <a:avLst/>
          </a:prstGeom>
        </p:spPr>
        <p:txBody>
          <a:bodyPr vert="horz" lIns="93177" tIns="46589" rIns="93177" bIns="46589" rtlCol="0" anchor="b"/>
          <a:lstStyle>
            <a:lvl1pPr algn="r">
              <a:defRPr sz="1200" b="1">
                <a:latin typeface="Arial" panose="020B0604020202020204" pitchFamily="34" charset="0"/>
                <a:cs typeface="Arial" panose="020B0604020202020204" pitchFamily="34" charset="0"/>
              </a:defRPr>
            </a:lvl1pPr>
          </a:lstStyle>
          <a:p>
            <a:fld id="{E786D5DE-39A7-4D7E-B414-293B96CD3B7A}" type="slidenum">
              <a:rPr lang="en-US" smtClean="0"/>
              <a:pPr/>
              <a:t>‹#›</a:t>
            </a:fld>
            <a:endParaRPr lang="en-US"/>
          </a:p>
        </p:txBody>
      </p:sp>
    </p:spTree>
    <p:extLst>
      <p:ext uri="{BB962C8B-B14F-4D97-AF65-F5344CB8AC3E}">
        <p14:creationId xmlns:p14="http://schemas.microsoft.com/office/powerpoint/2010/main" val="3427067391"/>
      </p:ext>
    </p:extLst>
  </p:cSld>
  <p:clrMap bg1="lt1" tx1="dk1" bg2="lt2" tx2="dk2" accent1="accent1" accent2="accent2" accent3="accent3" accent4="accent4" accent5="accent5" accent6="accent6" hlink="hlink" folHlink="folHlink"/>
  <p:notesStyle>
    <a:lvl1pPr marL="576263"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6291263" algn="r"/>
      </a:tabLst>
      <a:defRPr lang="en-US" sz="1200" b="0" kern="1200" dirty="0" smtClean="0">
        <a:ln>
          <a:noFill/>
        </a:ln>
        <a:solidFill>
          <a:schemeClr val="tx1"/>
        </a:solidFill>
        <a:latin typeface="Arial" panose="020B0604020202020204" pitchFamily="34" charset="0"/>
        <a:ea typeface="+mn-ea"/>
        <a:cs typeface="Arial" panose="020B0604020202020204" pitchFamily="34" charset="0"/>
      </a:defRPr>
    </a:lvl1pPr>
    <a:lvl2pPr marL="1033463"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200" b="0" kern="1200" dirty="0" smtClean="0">
        <a:solidFill>
          <a:srgbClr val="000000"/>
        </a:solidFill>
        <a:latin typeface="Arial" panose="020B0604020202020204" pitchFamily="34" charset="0"/>
        <a:ea typeface="+mn-ea"/>
        <a:cs typeface="Arial" panose="020B0604020202020204" pitchFamily="34" charset="0"/>
      </a:defRPr>
    </a:lvl2pPr>
    <a:lvl3pPr marL="1490663"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tab pos="6291263" algn="r"/>
      </a:tabLst>
      <a:defRPr lang="en-US" sz="1200" b="0" kern="1200" dirty="0" smtClean="0">
        <a:solidFill>
          <a:srgbClr val="000000"/>
        </a:solidFill>
        <a:latin typeface="Arial" panose="020B0604020202020204" pitchFamily="34" charset="0"/>
        <a:ea typeface="+mn-ea"/>
        <a:cs typeface="Arial" panose="020B0604020202020204" pitchFamily="34" charset="0"/>
      </a:defRPr>
    </a:lvl3pPr>
    <a:lvl4pPr marL="91440" indent="0" algn="l" defTabSz="914400" rtl="0" eaLnBrk="1" latinLnBrk="0" hangingPunct="1">
      <a:lnSpc>
        <a:spcPct val="100000"/>
      </a:lnSpc>
      <a:spcBef>
        <a:spcPts val="0"/>
      </a:spcBef>
      <a:spcAft>
        <a:spcPts val="0"/>
      </a:spcAft>
      <a:buFont typeface="Arial" panose="020B0604020202020204" pitchFamily="34" charset="0"/>
      <a:buChar char="•"/>
      <a:defRPr lang="en-US" sz="1200" b="0" kern="1200" dirty="0" smtClean="0">
        <a:solidFill>
          <a:srgbClr val="000000"/>
        </a:solidFill>
        <a:latin typeface="Arial" panose="020B0604020202020204" pitchFamily="34" charset="0"/>
        <a:ea typeface="+mn-ea"/>
        <a:cs typeface="Arial" panose="020B0604020202020204" pitchFamily="34" charset="0"/>
      </a:defRPr>
    </a:lvl4pPr>
    <a:lvl5pPr marL="0" indent="0" algn="l" defTabSz="914400" rtl="0" eaLnBrk="1" latinLnBrk="0" hangingPunct="1">
      <a:lnSpc>
        <a:spcPct val="90000"/>
      </a:lnSpc>
      <a:spcBef>
        <a:spcPts val="0"/>
      </a:spcBef>
      <a:spcAft>
        <a:spcPts val="900"/>
      </a:spcAft>
      <a:buFont typeface="Arial" panose="020B0604020202020204" pitchFamily="34" charset="0"/>
      <a:buNone/>
      <a:defRPr lang="en-US" sz="2000" b="1" kern="1200" dirty="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7925" y="8829675"/>
            <a:ext cx="752475" cy="466725"/>
          </a:xfrm>
        </p:spPr>
        <p:txBody>
          <a:bodyPr/>
          <a:lstStyle/>
          <a:p>
            <a:fld id="{E786D5DE-39A7-4D7E-B414-293B96CD3B7A}" type="slidenum">
              <a:rPr lang="en-US" smtClean="0"/>
              <a:pPr/>
              <a:t>2</a:t>
            </a:fld>
            <a:endParaRPr lang="en-US"/>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3362668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6252257" y="8823644"/>
            <a:ext cx="751793" cy="466406"/>
          </a:xfrm>
        </p:spPr>
        <p:txBody>
          <a:bodyPr/>
          <a:lstStyle/>
          <a:p>
            <a:fld id="{E786D5DE-39A7-4D7E-B414-293B96CD3B7A}" type="slidenum">
              <a:rPr lang="en-US" smtClean="0"/>
              <a:pPr/>
              <a:t>36</a:t>
            </a:fld>
            <a:endParaRPr lang="en-US"/>
          </a:p>
        </p:txBody>
      </p:sp>
      <p:sp>
        <p:nvSpPr>
          <p:cNvPr id="7" name="Slide Image Placeholder 6"/>
          <p:cNvSpPr>
            <a:spLocks noGrp="1" noRot="1" noChangeAspect="1"/>
          </p:cNvSpPr>
          <p:nvPr>
            <p:ph type="sldImg"/>
          </p:nvPr>
        </p:nvSpPr>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39851005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3032581" y="2660904"/>
            <a:ext cx="6400800" cy="640080"/>
          </a:xfrm>
          <a:prstGeom prst="rect">
            <a:avLst/>
          </a:prstGeom>
        </p:spPr>
        <p:txBody>
          <a:bodyPr anchor="b">
            <a:noAutofit/>
          </a:bodyPr>
          <a:lstStyle>
            <a:lvl1pPr algn="l">
              <a:lnSpc>
                <a:spcPct val="100000"/>
              </a:lnSpc>
              <a:spcBef>
                <a:spcPts val="0"/>
              </a:spcBef>
              <a:spcAft>
                <a:spcPts val="0"/>
              </a:spcAft>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 hasCustomPrompt="1"/>
          </p:nvPr>
        </p:nvSpPr>
        <p:spPr>
          <a:xfrm>
            <a:off x="3005687" y="3419856"/>
            <a:ext cx="6400800" cy="640080"/>
          </a:xfrm>
          <a:prstGeom prst="rect">
            <a:avLst/>
          </a:prstGeom>
        </p:spPr>
        <p:txBody>
          <a:bodyPr anchor="t">
            <a:noAutofit/>
          </a:bodyPr>
          <a:lstStyle>
            <a:lvl1pPr marL="0" indent="0" algn="l">
              <a:lnSpc>
                <a:spcPct val="95000"/>
              </a:lnSpc>
              <a:spcBef>
                <a:spcPts val="0"/>
              </a:spcBef>
              <a:buNone/>
              <a:defRPr sz="1800" b="0">
                <a:solidFill>
                  <a:schemeClr val="tx2"/>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60704" y="3049193"/>
            <a:ext cx="1929384" cy="723520"/>
          </a:xfrm>
          <a:prstGeom prst="rect">
            <a:avLst/>
          </a:prstGeom>
        </p:spPr>
      </p:pic>
    </p:spTree>
    <p:extLst>
      <p:ext uri="{BB962C8B-B14F-4D97-AF65-F5344CB8AC3E}">
        <p14:creationId xmlns:p14="http://schemas.microsoft.com/office/powerpoint/2010/main" val="239525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jor Initiatives">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7" name="Content Placeholder 2"/>
          <p:cNvSpPr>
            <a:spLocks noGrp="1"/>
          </p:cNvSpPr>
          <p:nvPr>
            <p:ph idx="1"/>
          </p:nvPr>
        </p:nvSpPr>
        <p:spPr>
          <a:xfrm>
            <a:off x="640080" y="100584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
        <p:nvSpPr>
          <p:cNvPr id="32"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33"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34"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3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3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3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38" name="TextBox 3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39" name="TextBox 3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4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4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0" name="TextBox 1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650278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mp; Text">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78180" y="1122357"/>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dirty="0"/>
              <a:t>Third level</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 name="Picture 4">
            <a:extLst>
              <a:ext uri="{FF2B5EF4-FFF2-40B4-BE49-F238E27FC236}">
                <a16:creationId xmlns:a16="http://schemas.microsoft.com/office/drawing/2014/main" id="{268E12D7-18FB-76EC-1531-9A53FF357FEE}"/>
              </a:ext>
            </a:extLst>
          </p:cNvPr>
          <p:cNvPicPr>
            <a:picLocks noChangeAspect="1"/>
          </p:cNvPicPr>
          <p:nvPr userDrawn="1"/>
        </p:nvPicPr>
        <p:blipFill>
          <a:blip r:embed="rId2"/>
          <a:stretch>
            <a:fillRect/>
          </a:stretch>
        </p:blipFill>
        <p:spPr>
          <a:xfrm>
            <a:off x="5232293" y="6413710"/>
            <a:ext cx="1651211" cy="434081"/>
          </a:xfrm>
          <a:prstGeom prst="rect">
            <a:avLst/>
          </a:prstGeom>
        </p:spPr>
      </p:pic>
    </p:spTree>
    <p:extLst>
      <p:ext uri="{BB962C8B-B14F-4D97-AF65-F5344CB8AC3E}">
        <p14:creationId xmlns:p14="http://schemas.microsoft.com/office/powerpoint/2010/main" val="33511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mp; Text w_RY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0"/>
              </a:spcBef>
              <a:spcAft>
                <a:spcPts val="900"/>
              </a:spcAft>
              <a:defRPr sz="2000" b="1">
                <a:latin typeface="Arial" panose="020B0604020202020204" pitchFamily="34" charset="0"/>
                <a:cs typeface="Arial" panose="020B0604020202020204" pitchFamily="34" charset="0"/>
              </a:defRPr>
            </a:lvl1pPr>
            <a:lvl2pPr marL="692150" indent="-346075">
              <a:spcBef>
                <a:spcPts val="0"/>
              </a:spcBef>
              <a:spcAft>
                <a:spcPts val="900"/>
              </a:spcAft>
              <a:buFont typeface="Arial" panose="020B0604020202020204" pitchFamily="34" charset="0"/>
              <a:buChar char="–"/>
              <a:defRPr sz="2000" b="1">
                <a:latin typeface="Arial" panose="020B0604020202020204" pitchFamily="34" charset="0"/>
                <a:cs typeface="Arial" panose="020B0604020202020204" pitchFamily="34" charset="0"/>
              </a:defRPr>
            </a:lvl2pPr>
            <a:lvl3pPr marL="1025525" indent="-333375">
              <a:spcBef>
                <a:spcPts val="0"/>
              </a:spcBef>
              <a:spcAft>
                <a:spcPts val="900"/>
              </a:spcAft>
              <a:buFont typeface="Ford Antenna Medium" pitchFamily="50" charset="0"/>
              <a:buChar char="»"/>
              <a:defRPr sz="20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dirty="0"/>
              <a:t>Third level</a:t>
            </a:r>
          </a:p>
        </p:txBody>
      </p:sp>
      <p:sp>
        <p:nvSpPr>
          <p:cNvPr id="9" name="TextBox 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12"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3"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5"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6"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7"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8" name="TextBox 17"/>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9" name="TextBox 18"/>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20"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21"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Tree>
    <p:extLst>
      <p:ext uri="{BB962C8B-B14F-4D97-AF65-F5344CB8AC3E}">
        <p14:creationId xmlns:p14="http://schemas.microsoft.com/office/powerpoint/2010/main" val="3602381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ey Takeaways">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Content Placeholder 2"/>
          <p:cNvSpPr>
            <a:spLocks noGrp="1"/>
          </p:cNvSpPr>
          <p:nvPr>
            <p:ph idx="1"/>
          </p:nvPr>
        </p:nvSpPr>
        <p:spPr>
          <a:xfrm>
            <a:off x="640080" y="1097280"/>
            <a:ext cx="10835640" cy="521208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9" name="TextBox 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032968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474665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1766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TextBox 11"/>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7674502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mp; Bumper">
    <p:spTree>
      <p:nvGrpSpPr>
        <p:cNvPr id="1" name=""/>
        <p:cNvGrpSpPr/>
        <p:nvPr/>
      </p:nvGrpSpPr>
      <p:grpSpPr>
        <a:xfrm>
          <a:off x="0" y="0"/>
          <a:ext cx="0" cy="0"/>
          <a:chOff x="0" y="0"/>
          <a:chExt cx="0" cy="0"/>
        </a:xfrm>
      </p:grpSpPr>
      <p:sp>
        <p:nvSpPr>
          <p:cNvPr id="4" name="Rectangle 3"/>
          <p:cNvSpPr/>
          <p:nvPr/>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5" name="Title 1"/>
          <p:cNvSpPr>
            <a:spLocks noGrp="1"/>
          </p:cNvSpPr>
          <p:nvPr>
            <p:ph type="title" hasCustomPrompt="1"/>
          </p:nvPr>
        </p:nvSpPr>
        <p:spPr>
          <a:xfrm>
            <a:off x="640079"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2" name="Content Placeholder 2"/>
          <p:cNvSpPr>
            <a:spLocks noGrp="1"/>
          </p:cNvSpPr>
          <p:nvPr>
            <p:ph idx="1"/>
          </p:nvPr>
        </p:nvSpPr>
        <p:spPr>
          <a:xfrm>
            <a:off x="640080" y="1097280"/>
            <a:ext cx="10835640" cy="4206240"/>
          </a:xfrm>
          <a:prstGeom prst="rect">
            <a:avLst/>
          </a:prstGeom>
        </p:spPr>
        <p:txBody>
          <a:bodyPr>
            <a:noAutofit/>
          </a:bodyPr>
          <a:lstStyle>
            <a:lvl1pPr marL="346075" indent="-346075">
              <a:spcBef>
                <a:spcPts val="900"/>
              </a:spcBef>
              <a:spcAft>
                <a:spcPts val="900"/>
              </a:spcAft>
              <a:defRPr sz="2400" b="1">
                <a:latin typeface="Arial" panose="020B0604020202020204" pitchFamily="34" charset="0"/>
                <a:cs typeface="Arial" panose="020B0604020202020204" pitchFamily="34" charset="0"/>
              </a:defRPr>
            </a:lvl1pPr>
            <a:lvl2pPr marL="692150" indent="-346075">
              <a:spcBef>
                <a:spcPts val="900"/>
              </a:spcBef>
              <a:spcAft>
                <a:spcPts val="900"/>
              </a:spcAft>
              <a:buFont typeface="Arial" panose="020B0604020202020204" pitchFamily="34" charset="0"/>
              <a:buChar char="–"/>
              <a:defRPr sz="2400" b="1">
                <a:latin typeface="Arial" panose="020B0604020202020204" pitchFamily="34" charset="0"/>
                <a:cs typeface="Arial" panose="020B0604020202020204" pitchFamily="34" charset="0"/>
              </a:defRPr>
            </a:lvl2pPr>
            <a:lvl3pPr marL="1025525" indent="-333375">
              <a:spcBef>
                <a:spcPts val="900"/>
              </a:spcBef>
              <a:spcAft>
                <a:spcPts val="900"/>
              </a:spcAft>
              <a:buFont typeface="Ford Antenna Medium" pitchFamily="50" charset="0"/>
              <a:buChar char="»"/>
              <a:defRPr sz="2400" b="1">
                <a:latin typeface="Arial" panose="020B0604020202020204" pitchFamily="34" charset="0"/>
                <a:cs typeface="Arial" panose="020B0604020202020204" pitchFamily="34" charset="0"/>
              </a:defRPr>
            </a:lvl3pPr>
            <a:lvl4pPr>
              <a:spcBef>
                <a:spcPts val="0"/>
              </a:spcBef>
              <a:spcAft>
                <a:spcPts val="900"/>
              </a:spcAft>
              <a:defRPr sz="2400">
                <a:latin typeface="Arial" panose="020B0604020202020204" pitchFamily="34" charset="0"/>
                <a:cs typeface="Arial" panose="020B0604020202020204" pitchFamily="34" charset="0"/>
              </a:defRPr>
            </a:lvl4pPr>
            <a:lvl5pPr>
              <a:spcBef>
                <a:spcPts val="0"/>
              </a:spcBef>
              <a:spcAft>
                <a:spcPts val="900"/>
              </a:spcAft>
              <a:defRPr sz="2400">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p:txBody>
      </p:sp>
      <p:sp>
        <p:nvSpPr>
          <p:cNvPr id="13" name="TextBox 12"/>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4"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495331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535567"/>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userDrawn="1"/>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38200" y="1862928"/>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08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Boxer w_bumper">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0" name="Text Placeholder 16"/>
          <p:cNvSpPr>
            <a:spLocks noGrp="1"/>
          </p:cNvSpPr>
          <p:nvPr>
            <p:ph type="body" sz="quarter" idx="11" hasCustomPrompt="1"/>
          </p:nvPr>
        </p:nvSpPr>
        <p:spPr>
          <a:xfrm>
            <a:off x="838200" y="1313143"/>
            <a:ext cx="10515600" cy="320492"/>
          </a:xfrm>
          <a:prstGeom prst="rect">
            <a:avLst/>
          </a:prstGeom>
        </p:spPr>
        <p:txBody>
          <a:bodyPr/>
          <a:lstStyle>
            <a:lvl1pPr marL="0" indent="0" algn="ctr">
              <a:buNone/>
              <a:defRPr sz="2000" b="1">
                <a:solidFill>
                  <a:schemeClr val="tx1"/>
                </a:solidFill>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2" name="Straight Connector 11"/>
          <p:cNvCxnSpPr/>
          <p:nvPr userDrawn="1"/>
        </p:nvCxnSpPr>
        <p:spPr>
          <a:xfrm flipH="1">
            <a:off x="838200" y="5041520"/>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H="1">
            <a:off x="838200" y="164050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5"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996372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030790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Boxer New">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8" name="Text Placeholder 7"/>
          <p:cNvSpPr txBox="1">
            <a:spLocks/>
          </p:cNvSpPr>
          <p:nvPr userDrawn="1"/>
        </p:nvSpPr>
        <p:spPr>
          <a:xfrm>
            <a:off x="915893" y="6576595"/>
            <a:ext cx="4700544" cy="255409"/>
          </a:xfrm>
          <a:prstGeom prst="rect">
            <a:avLst/>
          </a:prstGeom>
        </p:spPr>
        <p:txBody>
          <a:bodyPr lIns="0">
            <a:noAutofit/>
          </a:bodyPr>
          <a:lstStyle>
            <a:lvl1pPr indent="0" algn="ctr">
              <a:lnSpc>
                <a:spcPct val="90000"/>
              </a:lnSpc>
              <a:spcBef>
                <a:spcPts val="1000"/>
              </a:spcBef>
              <a:buFont typeface="Arial"/>
              <a:buNone/>
              <a:defRPr sz="700" b="0" i="0" spc="0" baseline="0">
                <a:solidFill>
                  <a:schemeClr val="accent4">
                    <a:lumMod val="50000"/>
                  </a:schemeClr>
                </a:solidFill>
                <a:latin typeface="+mj-lt"/>
                <a:ea typeface="Ford Antenna Cond" charset="0"/>
                <a:cs typeface="Ford Antenna Cond" charset="0"/>
              </a:defRPr>
            </a:lvl1pPr>
            <a:lvl2pPr marL="115888" indent="-115888">
              <a:lnSpc>
                <a:spcPct val="90000"/>
              </a:lnSpc>
              <a:spcBef>
                <a:spcPts val="500"/>
              </a:spcBef>
              <a:buFont typeface="Arial"/>
              <a:buChar char="•"/>
              <a:tabLst/>
              <a:defRPr sz="1600" spc="0">
                <a:ea typeface="Ford Antenna" charset="0"/>
                <a:cs typeface="Ford Antenna" charset="0"/>
              </a:defRPr>
            </a:lvl2pPr>
            <a:lvl3pPr marL="401638" indent="-158750">
              <a:lnSpc>
                <a:spcPct val="90000"/>
              </a:lnSpc>
              <a:spcBef>
                <a:spcPts val="500"/>
              </a:spcBef>
              <a:buFont typeface="Arial"/>
              <a:buChar char="•"/>
              <a:tabLst/>
              <a:defRPr sz="1600" spc="0">
                <a:ea typeface="Ford Antenna" charset="0"/>
                <a:cs typeface="Ford Antenna" charset="0"/>
              </a:defRPr>
            </a:lvl3pPr>
            <a:lvl4pPr marL="1600200" indent="-228600">
              <a:lnSpc>
                <a:spcPct val="90000"/>
              </a:lnSpc>
              <a:spcBef>
                <a:spcPts val="500"/>
              </a:spcBef>
              <a:buFont typeface="Arial"/>
              <a:buChar char="•"/>
              <a:defRPr sz="1200">
                <a:latin typeface="Ford Antenna" charset="0"/>
                <a:ea typeface="Ford Antenna" charset="0"/>
                <a:cs typeface="Ford Antenna" charset="0"/>
              </a:defRPr>
            </a:lvl4pPr>
            <a:lvl5pPr marL="2057400" indent="-228600">
              <a:lnSpc>
                <a:spcPct val="90000"/>
              </a:lnSpc>
              <a:spcBef>
                <a:spcPts val="500"/>
              </a:spcBef>
              <a:buFont typeface="Arial"/>
              <a:buChar char="•"/>
              <a:defRPr sz="1200">
                <a:latin typeface="Ford Antenna" charset="0"/>
                <a:ea typeface="Ford Antenna" charset="0"/>
                <a:cs typeface="Ford Antenna" charset="0"/>
              </a:defRP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kumimoji="0" lang="en-US" altLang="zh-CN" sz="700" b="0" i="0" u="none" strike="noStrike" kern="1200" cap="none" spc="0" normalizeH="0" baseline="0" noProof="0" dirty="0">
                <a:ln>
                  <a:noFill/>
                </a:ln>
                <a:solidFill>
                  <a:srgbClr val="C8CCD1">
                    <a:lumMod val="50000"/>
                  </a:srgbClr>
                </a:solidFill>
                <a:effectLst/>
                <a:uLnTx/>
                <a:uFillTx/>
                <a:latin typeface="Arial" panose="020B0604020202020204"/>
              </a:rPr>
              <a:t>The information contained herein does not constitute the Company’s forecast of financial performance and has been prepared solely for business planning purposes to determine actions the Company may take to meet its plan</a:t>
            </a:r>
          </a:p>
        </p:txBody>
      </p:sp>
      <p:cxnSp>
        <p:nvCxnSpPr>
          <p:cNvPr id="12" name="Straight Connector 11"/>
          <p:cNvCxnSpPr/>
          <p:nvPr userDrawn="1"/>
        </p:nvCxnSpPr>
        <p:spPr>
          <a:xfrm flipH="1">
            <a:off x="838200" y="5263944"/>
            <a:ext cx="105156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4806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 Box 11"/>
          <p:cNvSpPr txBox="1">
            <a:spLocks noChangeArrowheads="1"/>
          </p:cNvSpPr>
          <p:nvPr userDrawn="1"/>
        </p:nvSpPr>
        <p:spPr bwMode="blackWhite">
          <a:xfrm>
            <a:off x="1105969"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16" name="Text Box 26"/>
          <p:cNvSpPr txBox="1">
            <a:spLocks noChangeArrowheads="1"/>
          </p:cNvSpPr>
          <p:nvPr userDrawn="1"/>
        </p:nvSpPr>
        <p:spPr bwMode="blackWhite">
          <a:xfrm>
            <a:off x="2139970"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17" name="Text Box 26"/>
          <p:cNvSpPr txBox="1">
            <a:spLocks noChangeArrowheads="1"/>
          </p:cNvSpPr>
          <p:nvPr userDrawn="1"/>
        </p:nvSpPr>
        <p:spPr bwMode="blackWhite">
          <a:xfrm>
            <a:off x="3173817"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18" name="Text Box 26"/>
          <p:cNvSpPr txBox="1">
            <a:spLocks noChangeArrowheads="1"/>
          </p:cNvSpPr>
          <p:nvPr userDrawn="1"/>
        </p:nvSpPr>
        <p:spPr bwMode="blackWhite">
          <a:xfrm>
            <a:off x="5275406" y="4973768"/>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2" name="Text Box 26"/>
          <p:cNvSpPr txBox="1">
            <a:spLocks noChangeArrowheads="1"/>
          </p:cNvSpPr>
          <p:nvPr userDrawn="1"/>
        </p:nvSpPr>
        <p:spPr bwMode="blackWhite">
          <a:xfrm>
            <a:off x="4204381" y="4973768"/>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3" name="Text Box 11"/>
          <p:cNvSpPr txBox="1">
            <a:spLocks noChangeArrowheads="1"/>
          </p:cNvSpPr>
          <p:nvPr userDrawn="1"/>
        </p:nvSpPr>
        <p:spPr bwMode="blackWhite">
          <a:xfrm>
            <a:off x="6752837"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1Q</a:t>
            </a:r>
          </a:p>
        </p:txBody>
      </p:sp>
      <p:sp>
        <p:nvSpPr>
          <p:cNvPr id="24" name="Text Box 26"/>
          <p:cNvSpPr txBox="1">
            <a:spLocks noChangeArrowheads="1"/>
          </p:cNvSpPr>
          <p:nvPr userDrawn="1"/>
        </p:nvSpPr>
        <p:spPr bwMode="blackWhite">
          <a:xfrm>
            <a:off x="7786838"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2Q</a:t>
            </a:r>
          </a:p>
        </p:txBody>
      </p:sp>
      <p:sp>
        <p:nvSpPr>
          <p:cNvPr id="25" name="Text Box 26"/>
          <p:cNvSpPr txBox="1">
            <a:spLocks noChangeArrowheads="1"/>
          </p:cNvSpPr>
          <p:nvPr userDrawn="1"/>
        </p:nvSpPr>
        <p:spPr bwMode="blackWhite">
          <a:xfrm>
            <a:off x="8820685"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3Q</a:t>
            </a:r>
          </a:p>
        </p:txBody>
      </p:sp>
      <p:sp>
        <p:nvSpPr>
          <p:cNvPr id="26" name="Text Box 26"/>
          <p:cNvSpPr txBox="1">
            <a:spLocks noChangeArrowheads="1"/>
          </p:cNvSpPr>
          <p:nvPr userDrawn="1"/>
        </p:nvSpPr>
        <p:spPr bwMode="blackWhite">
          <a:xfrm>
            <a:off x="10922274" y="4980512"/>
            <a:ext cx="413831"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FY</a:t>
            </a:r>
          </a:p>
        </p:txBody>
      </p:sp>
      <p:sp>
        <p:nvSpPr>
          <p:cNvPr id="27" name="Text Box 26"/>
          <p:cNvSpPr txBox="1">
            <a:spLocks noChangeArrowheads="1"/>
          </p:cNvSpPr>
          <p:nvPr userDrawn="1"/>
        </p:nvSpPr>
        <p:spPr bwMode="blackWhite">
          <a:xfrm>
            <a:off x="9851249" y="4980512"/>
            <a:ext cx="423449" cy="233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lIns="91408" tIns="9144" rIns="91408" bIns="9144">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algn="ctr">
              <a:spcBef>
                <a:spcPct val="50000"/>
              </a:spcBef>
              <a:defRPr/>
            </a:pPr>
            <a:r>
              <a:rPr lang="en-US" sz="1400" b="1" kern="0" dirty="0">
                <a:solidFill>
                  <a:schemeClr val="tx1"/>
                </a:solidFill>
                <a:latin typeface="+mj-lt"/>
              </a:rPr>
              <a:t>4Q</a:t>
            </a:r>
          </a:p>
        </p:txBody>
      </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1" name="Rectangle 27"/>
          <p:cNvSpPr>
            <a:spLocks noChangeArrowheads="1"/>
          </p:cNvSpPr>
          <p:nvPr userDrawn="1"/>
        </p:nvSpPr>
        <p:spPr bwMode="blackWhite">
          <a:xfrm>
            <a:off x="819309" y="1669202"/>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32" name="Freeform 28"/>
          <p:cNvSpPr>
            <a:spLocks noChangeAspect="1"/>
          </p:cNvSpPr>
          <p:nvPr userDrawn="1"/>
        </p:nvSpPr>
        <p:spPr bwMode="blackWhite">
          <a:xfrm rot="4200000">
            <a:off x="819404" y="1829248"/>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33" name="Text Box 26"/>
          <p:cNvSpPr txBox="1">
            <a:spLocks noChangeArrowheads="1"/>
          </p:cNvSpPr>
          <p:nvPr userDrawn="1"/>
        </p:nvSpPr>
        <p:spPr bwMode="blackWhite">
          <a:xfrm>
            <a:off x="956325" y="1586835"/>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34" name="Oval 33"/>
          <p:cNvSpPr/>
          <p:nvPr userDrawn="1"/>
        </p:nvSpPr>
        <p:spPr>
          <a:xfrm>
            <a:off x="819309" y="1989105"/>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spTree>
    <p:extLst>
      <p:ext uri="{BB962C8B-B14F-4D97-AF65-F5344CB8AC3E}">
        <p14:creationId xmlns:p14="http://schemas.microsoft.com/office/powerpoint/2010/main" val="24809181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Boxer w_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6"/>
          <p:cNvSpPr>
            <a:spLocks noGrp="1"/>
          </p:cNvSpPr>
          <p:nvPr>
            <p:ph type="body" sz="quarter" idx="11" hasCustomPrompt="1"/>
          </p:nvPr>
        </p:nvSpPr>
        <p:spPr>
          <a:xfrm>
            <a:off x="705628"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2" hasCustomPrompt="1"/>
          </p:nvPr>
        </p:nvSpPr>
        <p:spPr>
          <a:xfrm>
            <a:off x="6341599" y="1216282"/>
            <a:ext cx="5364480" cy="352541"/>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6412280" y="4955755"/>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776215" y="4955755"/>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776217" y="1546076"/>
            <a:ext cx="10848145" cy="0"/>
            <a:chOff x="928615" y="4581960"/>
            <a:chExt cx="10848145" cy="0"/>
          </a:xfrm>
        </p:grpSpPr>
        <p:cxnSp>
          <p:nvCxnSpPr>
            <p:cNvPr id="20" name="Straight Connector 19"/>
            <p:cNvCxnSpPr/>
            <p:nvPr userDrawn="1"/>
          </p:nvCxnSpPr>
          <p:spPr>
            <a:xfrm flipH="1">
              <a:off x="6564680" y="4581960"/>
              <a:ext cx="521208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28615" y="4581960"/>
              <a:ext cx="521208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5630578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7833651"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7991593" y="4955755"/>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971456"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7991593" y="1546076"/>
            <a:ext cx="3158836"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971456"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flipH="1">
            <a:off x="4452080" y="4955755"/>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452080" y="1546076"/>
            <a:ext cx="3158836"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813816"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294440" y="1240996"/>
            <a:ext cx="3474720"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3" name="Text Box 15"/>
          <p:cNvSpPr txBox="1">
            <a:spLocks noChangeArrowheads="1"/>
          </p:cNvSpPr>
          <p:nvPr userDrawn="1"/>
        </p:nvSpPr>
        <p:spPr bwMode="auto">
          <a:xfrm>
            <a:off x="2232341"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4" name="Text Box 16"/>
          <p:cNvSpPr txBox="1">
            <a:spLocks noChangeArrowheads="1"/>
          </p:cNvSpPr>
          <p:nvPr userDrawn="1"/>
        </p:nvSpPr>
        <p:spPr bwMode="auto">
          <a:xfrm>
            <a:off x="1175323"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	</a:t>
            </a:r>
          </a:p>
        </p:txBody>
      </p:sp>
      <p:sp>
        <p:nvSpPr>
          <p:cNvPr id="25" name="Text Box 15"/>
          <p:cNvSpPr txBox="1">
            <a:spLocks noChangeArrowheads="1"/>
          </p:cNvSpPr>
          <p:nvPr userDrawn="1"/>
        </p:nvSpPr>
        <p:spPr bwMode="auto">
          <a:xfrm>
            <a:off x="330080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26" name="Text Box 15"/>
          <p:cNvSpPr txBox="1">
            <a:spLocks noChangeArrowheads="1"/>
          </p:cNvSpPr>
          <p:nvPr userDrawn="1"/>
        </p:nvSpPr>
        <p:spPr bwMode="auto">
          <a:xfrm>
            <a:off x="571210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27" name="Text Box 16"/>
          <p:cNvSpPr txBox="1">
            <a:spLocks noChangeArrowheads="1"/>
          </p:cNvSpPr>
          <p:nvPr userDrawn="1"/>
        </p:nvSpPr>
        <p:spPr bwMode="auto">
          <a:xfrm>
            <a:off x="4637531"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1" name="Text Box 15"/>
          <p:cNvSpPr txBox="1">
            <a:spLocks noChangeArrowheads="1"/>
          </p:cNvSpPr>
          <p:nvPr userDrawn="1"/>
        </p:nvSpPr>
        <p:spPr bwMode="auto">
          <a:xfrm>
            <a:off x="678058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
        <p:nvSpPr>
          <p:cNvPr id="32" name="Text Box 15"/>
          <p:cNvSpPr txBox="1">
            <a:spLocks noChangeArrowheads="1"/>
          </p:cNvSpPr>
          <p:nvPr userDrawn="1"/>
        </p:nvSpPr>
        <p:spPr bwMode="auto">
          <a:xfrm>
            <a:off x="9249478" y="4925008"/>
            <a:ext cx="639920"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2018</a:t>
            </a:r>
          </a:p>
        </p:txBody>
      </p:sp>
      <p:sp>
        <p:nvSpPr>
          <p:cNvPr id="33" name="Text Box 16"/>
          <p:cNvSpPr txBox="1">
            <a:spLocks noChangeArrowheads="1"/>
          </p:cNvSpPr>
          <p:nvPr userDrawn="1"/>
        </p:nvSpPr>
        <p:spPr bwMode="auto">
          <a:xfrm>
            <a:off x="8179867"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2014</a:t>
            </a:r>
          </a:p>
        </p:txBody>
      </p:sp>
      <p:sp>
        <p:nvSpPr>
          <p:cNvPr id="34" name="Text Box 15"/>
          <p:cNvSpPr txBox="1">
            <a:spLocks noChangeArrowheads="1"/>
          </p:cNvSpPr>
          <p:nvPr userDrawn="1"/>
        </p:nvSpPr>
        <p:spPr bwMode="auto">
          <a:xfrm>
            <a:off x="10320995" y="4925008"/>
            <a:ext cx="63991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1600" b="1">
                <a:solidFill>
                  <a:schemeClr val="tx1"/>
                </a:solidFill>
                <a:latin typeface="Arial" charset="0"/>
                <a:ea typeface="ＭＳ Ｐゴシック" pitchFamily="34" charset="-128"/>
              </a:defRPr>
            </a:lvl1pPr>
            <a:lvl2pPr marL="742950" indent="-285750" eaLnBrk="0" hangingPunct="0">
              <a:defRPr sz="1600" b="1">
                <a:solidFill>
                  <a:schemeClr val="tx1"/>
                </a:solidFill>
                <a:latin typeface="Arial" charset="0"/>
                <a:ea typeface="ＭＳ Ｐゴシック" pitchFamily="34" charset="-128"/>
              </a:defRPr>
            </a:lvl2pPr>
            <a:lvl3pPr marL="1143000" indent="-228600" eaLnBrk="0" hangingPunct="0">
              <a:defRPr sz="1600" b="1">
                <a:solidFill>
                  <a:schemeClr val="tx1"/>
                </a:solidFill>
                <a:latin typeface="Arial" charset="0"/>
                <a:ea typeface="ＭＳ Ｐゴシック" pitchFamily="34" charset="-128"/>
              </a:defRPr>
            </a:lvl3pPr>
            <a:lvl4pPr marL="1600200" indent="-228600" eaLnBrk="0" hangingPunct="0">
              <a:defRPr sz="1600" b="1">
                <a:solidFill>
                  <a:schemeClr val="tx1"/>
                </a:solidFill>
                <a:latin typeface="Arial" charset="0"/>
                <a:ea typeface="ＭＳ Ｐゴシック" pitchFamily="34" charset="-128"/>
              </a:defRPr>
            </a:lvl4pPr>
            <a:lvl5pPr marL="2057400" indent="-228600" eaLnBrk="0" hangingPunct="0">
              <a:defRPr sz="1600" b="1">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1600" b="1">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1600" b="1">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1600" b="1">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1600" b="1">
                <a:solidFill>
                  <a:schemeClr val="tx1"/>
                </a:solidFill>
                <a:latin typeface="Arial" charset="0"/>
                <a:ea typeface="ＭＳ Ｐゴシック" pitchFamily="34" charset="-128"/>
              </a:defRPr>
            </a:lvl9pPr>
          </a:lstStyle>
          <a:p>
            <a:pPr algn="ctr">
              <a:lnSpc>
                <a:spcPct val="90000"/>
              </a:lnSpc>
            </a:pPr>
            <a:r>
              <a:rPr lang="en-US" altLang="en-US" sz="1600" b="1" dirty="0">
                <a:solidFill>
                  <a:schemeClr val="tx1"/>
                </a:solidFill>
                <a:latin typeface="+mn-lt"/>
              </a:rPr>
              <a:t>2022</a:t>
            </a:r>
          </a:p>
        </p:txBody>
      </p:sp>
    </p:spTree>
    <p:extLst>
      <p:ext uri="{BB962C8B-B14F-4D97-AF65-F5344CB8AC3E}">
        <p14:creationId xmlns:p14="http://schemas.microsoft.com/office/powerpoint/2010/main" val="10929982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Boxer w/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109" name="TextBox 108"/>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10"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1" name="Picture 1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653940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Boxer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85737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0107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862557"/>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0119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userDrawn="1"/>
        </p:nvSpPr>
        <p:spPr bwMode="auto">
          <a:xfrm>
            <a:off x="78455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47167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47167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47167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5831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5831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5831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59774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47591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245975"/>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406021"/>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163608"/>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565878"/>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170952"/>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3206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Rectangle 106"/>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108" name="Subtitle 2"/>
          <p:cNvSpPr>
            <a:spLocks noGrp="1"/>
          </p:cNvSpPr>
          <p:nvPr>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sp>
        <p:nvSpPr>
          <p:cNvPr id="52" name="TextBox 51"/>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3"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7" name="Picture 5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0627354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Boxer no bumper">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339519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Boxer 1 no RY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60"/>
            <a:ext cx="10835640" cy="565265"/>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114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3658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119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3659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7" name="Text Box 37"/>
          <p:cNvSpPr txBox="1">
            <a:spLocks noChangeArrowheads="1"/>
          </p:cNvSpPr>
          <p:nvPr userDrawn="1"/>
        </p:nvSpPr>
        <p:spPr bwMode="auto">
          <a:xfrm>
            <a:off x="78455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364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364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364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2840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2840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2840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2854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406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503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1663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420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1823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428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3968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0" name="TextBox 4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5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2" name="Picture 5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16704685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Boxer two-row titl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40079" y="365759"/>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 Placeholder 16"/>
          <p:cNvSpPr>
            <a:spLocks noGrp="1"/>
          </p:cNvSpPr>
          <p:nvPr>
            <p:ph type="body" sz="quarter" idx="11" hasCustomPrompt="1"/>
          </p:nvPr>
        </p:nvSpPr>
        <p:spPr>
          <a:xfrm>
            <a:off x="741941" y="149555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7" name="Text Placeholder 16"/>
          <p:cNvSpPr>
            <a:spLocks noGrp="1"/>
          </p:cNvSpPr>
          <p:nvPr>
            <p:ph type="body" sz="quarter" idx="12" hasCustomPrompt="1"/>
          </p:nvPr>
        </p:nvSpPr>
        <p:spPr>
          <a:xfrm>
            <a:off x="736684" y="4039475"/>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8" name="Text Placeholder 16"/>
          <p:cNvSpPr>
            <a:spLocks noGrp="1"/>
          </p:cNvSpPr>
          <p:nvPr>
            <p:ph type="body" sz="quarter" idx="13" hasCustomPrompt="1"/>
          </p:nvPr>
        </p:nvSpPr>
        <p:spPr>
          <a:xfrm>
            <a:off x="6404594" y="1500732"/>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9" name="Text Placeholder 16"/>
          <p:cNvSpPr>
            <a:spLocks noGrp="1"/>
          </p:cNvSpPr>
          <p:nvPr>
            <p:ph type="body" sz="quarter" idx="14" hasCustomPrompt="1"/>
          </p:nvPr>
        </p:nvSpPr>
        <p:spPr>
          <a:xfrm>
            <a:off x="6399337" y="4040628"/>
            <a:ext cx="5083991" cy="320492"/>
          </a:xfrm>
          <a:prstGeom prst="rect">
            <a:avLst/>
          </a:prstGeom>
        </p:spPr>
        <p:txBody>
          <a:bodyPr/>
          <a:lstStyle>
            <a:lvl1pPr marL="0" indent="0" algn="ctr">
              <a:buNone/>
              <a:defRPr sz="18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57"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58"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59"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60"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61"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62"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63" name="TextBox 62"/>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64" name="TextBox 63"/>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65"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66"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67" name="Text Box 37"/>
          <p:cNvSpPr txBox="1">
            <a:spLocks noChangeArrowheads="1"/>
          </p:cNvSpPr>
          <p:nvPr userDrawn="1"/>
        </p:nvSpPr>
        <p:spPr bwMode="auto">
          <a:xfrm>
            <a:off x="78455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68" name="Text Box 38"/>
          <p:cNvSpPr txBox="1">
            <a:spLocks noChangeArrowheads="1"/>
          </p:cNvSpPr>
          <p:nvPr userDrawn="1"/>
        </p:nvSpPr>
        <p:spPr bwMode="auto">
          <a:xfrm>
            <a:off x="220936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69" name="Text Box 39"/>
          <p:cNvSpPr txBox="1">
            <a:spLocks noChangeArrowheads="1"/>
          </p:cNvSpPr>
          <p:nvPr userDrawn="1"/>
        </p:nvSpPr>
        <p:spPr bwMode="auto">
          <a:xfrm>
            <a:off x="3674638"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0" name="Text Box 41"/>
          <p:cNvSpPr txBox="1">
            <a:spLocks noChangeArrowheads="1"/>
          </p:cNvSpPr>
          <p:nvPr userDrawn="1"/>
        </p:nvSpPr>
        <p:spPr bwMode="auto">
          <a:xfrm>
            <a:off x="1496559"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1" name="Text Box 42"/>
          <p:cNvSpPr txBox="1">
            <a:spLocks noChangeArrowheads="1"/>
          </p:cNvSpPr>
          <p:nvPr userDrawn="1"/>
        </p:nvSpPr>
        <p:spPr bwMode="auto">
          <a:xfrm>
            <a:off x="514061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2" name="Text Box 39"/>
          <p:cNvSpPr txBox="1">
            <a:spLocks noChangeArrowheads="1"/>
          </p:cNvSpPr>
          <p:nvPr userDrawn="1"/>
        </p:nvSpPr>
        <p:spPr bwMode="auto">
          <a:xfrm>
            <a:off x="2933586"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73" name="Text Box 39"/>
          <p:cNvSpPr txBox="1">
            <a:spLocks noChangeArrowheads="1"/>
          </p:cNvSpPr>
          <p:nvPr userDrawn="1"/>
        </p:nvSpPr>
        <p:spPr bwMode="auto">
          <a:xfrm>
            <a:off x="4413285"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74" name="Text Box 37"/>
          <p:cNvSpPr txBox="1">
            <a:spLocks noChangeArrowheads="1"/>
          </p:cNvSpPr>
          <p:nvPr userDrawn="1"/>
        </p:nvSpPr>
        <p:spPr bwMode="auto">
          <a:xfrm>
            <a:off x="78866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75" name="Text Box 38"/>
          <p:cNvSpPr txBox="1">
            <a:spLocks noChangeArrowheads="1"/>
          </p:cNvSpPr>
          <p:nvPr userDrawn="1"/>
        </p:nvSpPr>
        <p:spPr bwMode="auto">
          <a:xfrm>
            <a:off x="221348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76" name="Text Box 39"/>
          <p:cNvSpPr txBox="1">
            <a:spLocks noChangeArrowheads="1"/>
          </p:cNvSpPr>
          <p:nvPr userDrawn="1"/>
        </p:nvSpPr>
        <p:spPr bwMode="auto">
          <a:xfrm>
            <a:off x="3678754"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77" name="Text Box 41"/>
          <p:cNvSpPr txBox="1">
            <a:spLocks noChangeArrowheads="1"/>
          </p:cNvSpPr>
          <p:nvPr userDrawn="1"/>
        </p:nvSpPr>
        <p:spPr bwMode="auto">
          <a:xfrm>
            <a:off x="1500675"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78" name="Text Box 42"/>
          <p:cNvSpPr txBox="1">
            <a:spLocks noChangeArrowheads="1"/>
          </p:cNvSpPr>
          <p:nvPr userDrawn="1"/>
        </p:nvSpPr>
        <p:spPr bwMode="auto">
          <a:xfrm>
            <a:off x="514473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79" name="Text Box 39"/>
          <p:cNvSpPr txBox="1">
            <a:spLocks noChangeArrowheads="1"/>
          </p:cNvSpPr>
          <p:nvPr userDrawn="1"/>
        </p:nvSpPr>
        <p:spPr bwMode="auto">
          <a:xfrm>
            <a:off x="2937702"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0" name="Text Box 39"/>
          <p:cNvSpPr txBox="1">
            <a:spLocks noChangeArrowheads="1"/>
          </p:cNvSpPr>
          <p:nvPr userDrawn="1"/>
        </p:nvSpPr>
        <p:spPr bwMode="auto">
          <a:xfrm>
            <a:off x="4417401"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1" name="Text Box 37"/>
          <p:cNvSpPr txBox="1">
            <a:spLocks noChangeArrowheads="1"/>
          </p:cNvSpPr>
          <p:nvPr userDrawn="1"/>
        </p:nvSpPr>
        <p:spPr bwMode="auto">
          <a:xfrm>
            <a:off x="6405227"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2" name="Text Box 38"/>
          <p:cNvSpPr txBox="1">
            <a:spLocks noChangeArrowheads="1"/>
          </p:cNvSpPr>
          <p:nvPr userDrawn="1"/>
        </p:nvSpPr>
        <p:spPr bwMode="auto">
          <a:xfrm>
            <a:off x="783003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83" name="Text Box 39"/>
          <p:cNvSpPr txBox="1">
            <a:spLocks noChangeArrowheads="1"/>
          </p:cNvSpPr>
          <p:nvPr userDrawn="1"/>
        </p:nvSpPr>
        <p:spPr bwMode="auto">
          <a:xfrm>
            <a:off x="9295312" y="5745480"/>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84" name="Text Box 41"/>
          <p:cNvSpPr txBox="1">
            <a:spLocks noChangeArrowheads="1"/>
          </p:cNvSpPr>
          <p:nvPr userDrawn="1"/>
        </p:nvSpPr>
        <p:spPr bwMode="auto">
          <a:xfrm>
            <a:off x="7117233" y="5745480"/>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85" name="Text Box 42"/>
          <p:cNvSpPr txBox="1">
            <a:spLocks noChangeArrowheads="1"/>
          </p:cNvSpPr>
          <p:nvPr userDrawn="1"/>
        </p:nvSpPr>
        <p:spPr bwMode="auto">
          <a:xfrm>
            <a:off x="1076128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86" name="Text Box 39"/>
          <p:cNvSpPr txBox="1">
            <a:spLocks noChangeArrowheads="1"/>
          </p:cNvSpPr>
          <p:nvPr userDrawn="1"/>
        </p:nvSpPr>
        <p:spPr bwMode="auto">
          <a:xfrm>
            <a:off x="8554260"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87" name="Text Box 39"/>
          <p:cNvSpPr txBox="1">
            <a:spLocks noChangeArrowheads="1"/>
          </p:cNvSpPr>
          <p:nvPr userDrawn="1"/>
        </p:nvSpPr>
        <p:spPr bwMode="auto">
          <a:xfrm>
            <a:off x="10033959" y="5745480"/>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sp>
        <p:nvSpPr>
          <p:cNvPr id="88" name="Text Box 37"/>
          <p:cNvSpPr txBox="1">
            <a:spLocks noChangeArrowheads="1"/>
          </p:cNvSpPr>
          <p:nvPr userDrawn="1"/>
        </p:nvSpPr>
        <p:spPr bwMode="auto">
          <a:xfrm>
            <a:off x="6401111"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2016</a:t>
            </a:r>
          </a:p>
        </p:txBody>
      </p:sp>
      <p:sp>
        <p:nvSpPr>
          <p:cNvPr id="89" name="Text Box 38"/>
          <p:cNvSpPr txBox="1">
            <a:spLocks noChangeArrowheads="1"/>
          </p:cNvSpPr>
          <p:nvPr userDrawn="1"/>
        </p:nvSpPr>
        <p:spPr bwMode="auto">
          <a:xfrm>
            <a:off x="782592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2018</a:t>
            </a:r>
          </a:p>
        </p:txBody>
      </p:sp>
      <p:sp>
        <p:nvSpPr>
          <p:cNvPr id="90" name="Text Box 39"/>
          <p:cNvSpPr txBox="1">
            <a:spLocks noChangeArrowheads="1"/>
          </p:cNvSpPr>
          <p:nvPr userDrawn="1"/>
        </p:nvSpPr>
        <p:spPr bwMode="auto">
          <a:xfrm>
            <a:off x="9291196" y="3221355"/>
            <a:ext cx="646930"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2020</a:t>
            </a:r>
          </a:p>
        </p:txBody>
      </p:sp>
      <p:sp>
        <p:nvSpPr>
          <p:cNvPr id="91" name="Text Box 41"/>
          <p:cNvSpPr txBox="1">
            <a:spLocks noChangeArrowheads="1"/>
          </p:cNvSpPr>
          <p:nvPr userDrawn="1"/>
        </p:nvSpPr>
        <p:spPr bwMode="auto">
          <a:xfrm>
            <a:off x="7113117" y="3221355"/>
            <a:ext cx="643724"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2017</a:t>
            </a:r>
          </a:p>
        </p:txBody>
      </p:sp>
      <p:sp>
        <p:nvSpPr>
          <p:cNvPr id="92" name="Text Box 42"/>
          <p:cNvSpPr txBox="1">
            <a:spLocks noChangeArrowheads="1"/>
          </p:cNvSpPr>
          <p:nvPr userDrawn="1"/>
        </p:nvSpPr>
        <p:spPr bwMode="auto">
          <a:xfrm>
            <a:off x="1075717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2022</a:t>
            </a:r>
          </a:p>
        </p:txBody>
      </p:sp>
      <p:sp>
        <p:nvSpPr>
          <p:cNvPr id="93" name="Text Box 39"/>
          <p:cNvSpPr txBox="1">
            <a:spLocks noChangeArrowheads="1"/>
          </p:cNvSpPr>
          <p:nvPr userDrawn="1"/>
        </p:nvSpPr>
        <p:spPr bwMode="auto">
          <a:xfrm>
            <a:off x="8550144"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2019</a:t>
            </a:r>
          </a:p>
        </p:txBody>
      </p:sp>
      <p:sp>
        <p:nvSpPr>
          <p:cNvPr id="94" name="Text Box 39"/>
          <p:cNvSpPr txBox="1">
            <a:spLocks noChangeArrowheads="1"/>
          </p:cNvSpPr>
          <p:nvPr userDrawn="1"/>
        </p:nvSpPr>
        <p:spPr bwMode="auto">
          <a:xfrm>
            <a:off x="10029843" y="3221355"/>
            <a:ext cx="643725" cy="33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400" b="1" dirty="0">
                <a:solidFill>
                  <a:schemeClr val="tx1"/>
                </a:solidFill>
                <a:latin typeface="+mj-lt"/>
                <a:ea typeface="ＭＳ Ｐゴシック" pitchFamily="34" charset="-128"/>
              </a:rPr>
              <a:t>2021</a:t>
            </a:r>
          </a:p>
        </p:txBody>
      </p:sp>
      <p:cxnSp>
        <p:nvCxnSpPr>
          <p:cNvPr id="95" name="Straight Connector 94"/>
          <p:cNvCxnSpPr/>
          <p:nvPr userDrawn="1"/>
        </p:nvCxnSpPr>
        <p:spPr>
          <a:xfrm flipH="1">
            <a:off x="6325167"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userDrawn="1"/>
        </p:nvCxnSpPr>
        <p:spPr>
          <a:xfrm flipH="1">
            <a:off x="695164" y="3235921"/>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userDrawn="1"/>
        </p:nvCxnSpPr>
        <p:spPr>
          <a:xfrm flipH="1">
            <a:off x="6333405"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userDrawn="1"/>
        </p:nvCxnSpPr>
        <p:spPr>
          <a:xfrm flipH="1">
            <a:off x="703402" y="578785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9" name="Rectangle 27"/>
          <p:cNvSpPr>
            <a:spLocks noChangeArrowheads="1"/>
          </p:cNvSpPr>
          <p:nvPr userDrawn="1"/>
        </p:nvSpPr>
        <p:spPr bwMode="blackWhite">
          <a:xfrm>
            <a:off x="789577" y="1884150"/>
            <a:ext cx="109728" cy="109728"/>
          </a:xfrm>
          <a:prstGeom prst="rect">
            <a:avLst/>
          </a:prstGeom>
          <a:solidFill>
            <a:schemeClr val="accent1"/>
          </a:solidFill>
          <a:ln w="9525">
            <a:noFill/>
            <a:miter lim="800000"/>
            <a:headEnd/>
            <a:tailEnd/>
          </a:ln>
        </p:spPr>
        <p:txBody>
          <a:bodyPr wrap="none" anchor="ctr"/>
          <a:lstStyle/>
          <a:p>
            <a:pPr>
              <a:defRPr/>
            </a:pPr>
            <a:endParaRPr lang="en-US" sz="1800" kern="0" dirty="0">
              <a:solidFill>
                <a:srgbClr val="000000"/>
              </a:solidFill>
              <a:cs typeface="Arial" panose="020B0604020202020204" pitchFamily="34" charset="0"/>
            </a:endParaRPr>
          </a:p>
        </p:txBody>
      </p:sp>
      <p:sp>
        <p:nvSpPr>
          <p:cNvPr id="100" name="Freeform 28"/>
          <p:cNvSpPr>
            <a:spLocks noChangeAspect="1"/>
          </p:cNvSpPr>
          <p:nvPr userDrawn="1"/>
        </p:nvSpPr>
        <p:spPr bwMode="blackWhite">
          <a:xfrm rot="4200000">
            <a:off x="789672" y="2044196"/>
            <a:ext cx="109538" cy="109537"/>
          </a:xfrm>
          <a:custGeom>
            <a:avLst/>
            <a:gdLst>
              <a:gd name="T0" fmla="*/ 2147483647 w 144"/>
              <a:gd name="T1" fmla="*/ 0 h 144"/>
              <a:gd name="T2" fmla="*/ 2147483647 w 144"/>
              <a:gd name="T3" fmla="*/ 2147483647 h 144"/>
              <a:gd name="T4" fmla="*/ 2147483647 w 144"/>
              <a:gd name="T5" fmla="*/ 2147483647 h 144"/>
              <a:gd name="T6" fmla="*/ 0 w 144"/>
              <a:gd name="T7" fmla="*/ 2147483647 h 144"/>
              <a:gd name="T8" fmla="*/ 2147483647 w 144"/>
              <a:gd name="T9" fmla="*/ 0 h 144"/>
              <a:gd name="T10" fmla="*/ 0 60000 65536"/>
              <a:gd name="T11" fmla="*/ 0 60000 65536"/>
              <a:gd name="T12" fmla="*/ 0 60000 65536"/>
              <a:gd name="T13" fmla="*/ 0 60000 65536"/>
              <a:gd name="T14" fmla="*/ 0 60000 65536"/>
              <a:gd name="T15" fmla="*/ 0 w 144"/>
              <a:gd name="T16" fmla="*/ 0 h 144"/>
              <a:gd name="T17" fmla="*/ 144 w 144"/>
              <a:gd name="T18" fmla="*/ 144 h 144"/>
            </a:gdLst>
            <a:ahLst/>
            <a:cxnLst>
              <a:cxn ang="T10">
                <a:pos x="T0" y="T1"/>
              </a:cxn>
              <a:cxn ang="T11">
                <a:pos x="T2" y="T3"/>
              </a:cxn>
              <a:cxn ang="T12">
                <a:pos x="T4" y="T5"/>
              </a:cxn>
              <a:cxn ang="T13">
                <a:pos x="T6" y="T7"/>
              </a:cxn>
              <a:cxn ang="T14">
                <a:pos x="T8" y="T9"/>
              </a:cxn>
            </a:cxnLst>
            <a:rect l="T15" t="T16" r="T17" b="T18"/>
            <a:pathLst>
              <a:path w="144" h="144">
                <a:moveTo>
                  <a:pt x="96" y="0"/>
                </a:moveTo>
                <a:lnTo>
                  <a:pt x="144" y="96"/>
                </a:lnTo>
                <a:lnTo>
                  <a:pt x="48" y="144"/>
                </a:lnTo>
                <a:lnTo>
                  <a:pt x="0" y="48"/>
                </a:lnTo>
                <a:lnTo>
                  <a:pt x="96" y="0"/>
                </a:lnTo>
                <a:close/>
              </a:path>
            </a:pathLst>
          </a:custGeom>
          <a:solidFill>
            <a:srgbClr val="C00000"/>
          </a:solidFill>
          <a:ln w="9525">
            <a:noFill/>
            <a:round/>
            <a:headEnd/>
            <a:tailEnd/>
          </a:ln>
        </p:spPr>
        <p:txBody>
          <a:bodyPr rot="10800000" vert="eaVert"/>
          <a:lstStyle/>
          <a:p>
            <a:pPr>
              <a:defRPr/>
            </a:pPr>
            <a:endParaRPr lang="en-US" sz="800" b="1" kern="0" dirty="0">
              <a:solidFill>
                <a:srgbClr val="000000"/>
              </a:solidFill>
              <a:cs typeface="Arial" panose="020B0604020202020204" pitchFamily="34" charset="0"/>
            </a:endParaRPr>
          </a:p>
        </p:txBody>
      </p:sp>
      <p:sp>
        <p:nvSpPr>
          <p:cNvPr id="101" name="Text Box 26"/>
          <p:cNvSpPr txBox="1">
            <a:spLocks noChangeArrowheads="1"/>
          </p:cNvSpPr>
          <p:nvPr userDrawn="1"/>
        </p:nvSpPr>
        <p:spPr bwMode="blackWhite">
          <a:xfrm>
            <a:off x="926593" y="1801783"/>
            <a:ext cx="1100327" cy="577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45720">
            <a:spAutoFit/>
          </a:bodyPr>
          <a:lstStyle>
            <a:lvl1pPr eaLnBrk="0" hangingPunct="0">
              <a:defRPr sz="800" b="1">
                <a:solidFill>
                  <a:schemeClr val="bg1"/>
                </a:solidFill>
                <a:latin typeface="Arial" pitchFamily="34" charset="0"/>
                <a:cs typeface="Arial" pitchFamily="34" charset="0"/>
              </a:defRPr>
            </a:lvl1pPr>
            <a:lvl2pPr marL="742950" indent="-285750" eaLnBrk="0" hangingPunct="0">
              <a:defRPr sz="800" b="1">
                <a:solidFill>
                  <a:schemeClr val="bg1"/>
                </a:solidFill>
                <a:latin typeface="Arial" pitchFamily="34" charset="0"/>
                <a:cs typeface="Arial" pitchFamily="34" charset="0"/>
              </a:defRPr>
            </a:lvl2pPr>
            <a:lvl3pPr marL="1143000" indent="-228600" eaLnBrk="0" hangingPunct="0">
              <a:defRPr sz="800" b="1">
                <a:solidFill>
                  <a:schemeClr val="bg1"/>
                </a:solidFill>
                <a:latin typeface="Arial" pitchFamily="34" charset="0"/>
                <a:cs typeface="Arial" pitchFamily="34" charset="0"/>
              </a:defRPr>
            </a:lvl3pPr>
            <a:lvl4pPr marL="1600200" indent="-228600" eaLnBrk="0" hangingPunct="0">
              <a:defRPr sz="800" b="1">
                <a:solidFill>
                  <a:schemeClr val="bg1"/>
                </a:solidFill>
                <a:latin typeface="Arial" pitchFamily="34" charset="0"/>
                <a:cs typeface="Arial" pitchFamily="34" charset="0"/>
              </a:defRPr>
            </a:lvl4pPr>
            <a:lvl5pPr marL="2057400" indent="-228600" eaLnBrk="0" hangingPunct="0">
              <a:defRPr sz="800" b="1">
                <a:solidFill>
                  <a:schemeClr val="bg1"/>
                </a:solidFill>
                <a:latin typeface="Arial" pitchFamily="34" charset="0"/>
                <a:cs typeface="Arial" pitchFamily="34" charset="0"/>
              </a:defRPr>
            </a:lvl5pPr>
            <a:lvl6pPr marL="2514600" indent="-228600" eaLnBrk="0" fontAlgn="base" hangingPunct="0">
              <a:spcBef>
                <a:spcPct val="0"/>
              </a:spcBef>
              <a:spcAft>
                <a:spcPct val="0"/>
              </a:spcAft>
              <a:defRPr sz="800" b="1">
                <a:solidFill>
                  <a:schemeClr val="bg1"/>
                </a:solidFill>
                <a:latin typeface="Arial" pitchFamily="34" charset="0"/>
                <a:cs typeface="Arial" pitchFamily="34" charset="0"/>
              </a:defRPr>
            </a:lvl6pPr>
            <a:lvl7pPr marL="2971800" indent="-228600" eaLnBrk="0" fontAlgn="base" hangingPunct="0">
              <a:spcBef>
                <a:spcPct val="0"/>
              </a:spcBef>
              <a:spcAft>
                <a:spcPct val="0"/>
              </a:spcAft>
              <a:defRPr sz="800" b="1">
                <a:solidFill>
                  <a:schemeClr val="bg1"/>
                </a:solidFill>
                <a:latin typeface="Arial" pitchFamily="34" charset="0"/>
                <a:cs typeface="Arial" pitchFamily="34" charset="0"/>
              </a:defRPr>
            </a:lvl7pPr>
            <a:lvl8pPr marL="3429000" indent="-228600" eaLnBrk="0" fontAlgn="base" hangingPunct="0">
              <a:spcBef>
                <a:spcPct val="0"/>
              </a:spcBef>
              <a:spcAft>
                <a:spcPct val="0"/>
              </a:spcAft>
              <a:defRPr sz="800" b="1">
                <a:solidFill>
                  <a:schemeClr val="bg1"/>
                </a:solidFill>
                <a:latin typeface="Arial" pitchFamily="34" charset="0"/>
                <a:cs typeface="Arial" pitchFamily="34" charset="0"/>
              </a:defRPr>
            </a:lvl8pPr>
            <a:lvl9pPr marL="3886200" indent="-228600" eaLnBrk="0" fontAlgn="base" hangingPunct="0">
              <a:spcBef>
                <a:spcPct val="0"/>
              </a:spcBef>
              <a:spcAft>
                <a:spcPct val="0"/>
              </a:spcAft>
              <a:defRPr sz="800" b="1">
                <a:solidFill>
                  <a:schemeClr val="bg1"/>
                </a:solidFill>
                <a:latin typeface="Arial" pitchFamily="34" charset="0"/>
                <a:cs typeface="Arial" pitchFamily="34" charset="0"/>
              </a:defRPr>
            </a:lvl9pPr>
          </a:lstStyle>
          <a:p>
            <a:pPr eaLnBrk="1" hangingPunct="1">
              <a:defRPr/>
            </a:pPr>
            <a:r>
              <a:rPr lang="en-US" sz="1050" b="1" kern="0" dirty="0">
                <a:solidFill>
                  <a:schemeClr val="tx1"/>
                </a:solidFill>
                <a:latin typeface="+mj-lt"/>
              </a:rPr>
              <a:t>Plan</a:t>
            </a:r>
          </a:p>
          <a:p>
            <a:pPr eaLnBrk="1" hangingPunct="1">
              <a:defRPr/>
            </a:pPr>
            <a:r>
              <a:rPr lang="en-US" sz="1050" b="1" kern="0" dirty="0">
                <a:solidFill>
                  <a:schemeClr val="tx1"/>
                </a:solidFill>
                <a:latin typeface="+mj-lt"/>
              </a:rPr>
              <a:t>Forecast</a:t>
            </a:r>
          </a:p>
          <a:p>
            <a:pPr eaLnBrk="1" hangingPunct="1">
              <a:defRPr/>
            </a:pPr>
            <a:r>
              <a:rPr lang="en-US" sz="1050" b="1" kern="0" dirty="0">
                <a:solidFill>
                  <a:schemeClr val="tx1"/>
                </a:solidFill>
                <a:latin typeface="+mj-lt"/>
              </a:rPr>
              <a:t>Actual</a:t>
            </a:r>
          </a:p>
        </p:txBody>
      </p:sp>
      <p:sp>
        <p:nvSpPr>
          <p:cNvPr id="102" name="Oval 101"/>
          <p:cNvSpPr/>
          <p:nvPr userDrawn="1"/>
        </p:nvSpPr>
        <p:spPr>
          <a:xfrm>
            <a:off x="789577" y="2204053"/>
            <a:ext cx="109728" cy="109728"/>
          </a:xfrm>
          <a:prstGeom prst="ellipse">
            <a:avLst/>
          </a:prstGeom>
          <a:solidFill>
            <a:srgbClr val="92D05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457200" rtl="0" fontAlgn="auto" latinLnBrk="0" hangingPunct="0">
              <a:lnSpc>
                <a:spcPct val="100000"/>
              </a:lnSpc>
              <a:spcBef>
                <a:spcPts val="600"/>
              </a:spcBef>
              <a:spcAft>
                <a:spcPts val="0"/>
              </a:spcAft>
              <a:buClrTx/>
              <a:buSzTx/>
              <a:buFontTx/>
              <a:buNone/>
              <a:tabLst/>
            </a:pPr>
            <a:endParaRPr kumimoji="0" lang="en-US" sz="1050" b="1" i="0" u="none" strike="noStrike" cap="none" spc="0" normalizeH="0" baseline="0" dirty="0">
              <a:ln>
                <a:noFill/>
              </a:ln>
              <a:solidFill>
                <a:srgbClr val="666A70"/>
              </a:solidFill>
              <a:effectLst/>
              <a:uFillTx/>
              <a:latin typeface="Arial" panose="020B0604020202020204" pitchFamily="34" charset="0"/>
              <a:ea typeface="Ford Antenna Cond Regular"/>
              <a:cs typeface="Arial" panose="020B0604020202020204" pitchFamily="34" charset="0"/>
              <a:sym typeface="Ford Antenna Cond Regular"/>
            </a:endParaRPr>
          </a:p>
        </p:txBody>
      </p:sp>
      <p:cxnSp>
        <p:nvCxnSpPr>
          <p:cNvPr id="103" name="Straight Connector 102"/>
          <p:cNvCxnSpPr/>
          <p:nvPr userDrawn="1"/>
        </p:nvCxnSpPr>
        <p:spPr>
          <a:xfrm flipH="1">
            <a:off x="6333405"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userDrawn="1"/>
        </p:nvCxnSpPr>
        <p:spPr>
          <a:xfrm flipH="1">
            <a:off x="703402" y="1809127"/>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userDrawn="1"/>
        </p:nvCxnSpPr>
        <p:spPr>
          <a:xfrm flipH="1">
            <a:off x="6333405"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userDrawn="1"/>
        </p:nvCxnSpPr>
        <p:spPr>
          <a:xfrm flipH="1">
            <a:off x="703402" y="4349316"/>
            <a:ext cx="5148072"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108"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09" name="Picture 10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27485986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Box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8187878" y="3044584"/>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35" name="Rectangle 34"/>
          <p:cNvSpPr/>
          <p:nvPr userDrawn="1"/>
        </p:nvSpPr>
        <p:spPr>
          <a:xfrm>
            <a:off x="381000" y="5522976"/>
            <a:ext cx="11430000" cy="749808"/>
          </a:xfrm>
          <a:prstGeom prst="rect">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88212" fontAlgn="auto">
              <a:lnSpc>
                <a:spcPct val="95000"/>
              </a:lnSpc>
              <a:spcBef>
                <a:spcPts val="0"/>
              </a:spcBef>
              <a:spcAft>
                <a:spcPts val="0"/>
              </a:spcAft>
              <a:defRPr/>
            </a:pPr>
            <a:endParaRPr lang="en-US" sz="2200" i="0" dirty="0">
              <a:solidFill>
                <a:schemeClr val="bg1"/>
              </a:solidFill>
            </a:endParaRPr>
          </a:p>
        </p:txBody>
      </p:sp>
      <p:sp>
        <p:nvSpPr>
          <p:cNvPr id="36" name="Subtitle 2"/>
          <p:cNvSpPr>
            <a:spLocks noGrp="1"/>
          </p:cNvSpPr>
          <p:nvPr userDrawn="1">
            <p:ph type="subTitle" idx="10" hasCustomPrompt="1"/>
          </p:nvPr>
        </p:nvSpPr>
        <p:spPr>
          <a:xfrm>
            <a:off x="419894" y="5522976"/>
            <a:ext cx="11352212" cy="749808"/>
          </a:xfrm>
          <a:prstGeom prst="rect">
            <a:avLst/>
          </a:prstGeom>
        </p:spPr>
        <p:txBody>
          <a:bodyPr lIns="45720" tIns="73152" rIns="45720" bIns="73152" anchor="ctr">
            <a:noAutofit/>
          </a:bodyPr>
          <a:lstStyle>
            <a:lvl1pPr marL="0" indent="0" algn="ctr">
              <a:lnSpc>
                <a:spcPct val="95000"/>
              </a:lnSpc>
              <a:spcBef>
                <a:spcPts val="0"/>
              </a:spcBef>
              <a:buNone/>
              <a:defRPr sz="2200" b="1">
                <a:solidFill>
                  <a:schemeClr val="bg1"/>
                </a:solidFill>
                <a:latin typeface="Arial" panose="020B0604020202020204" pitchFamily="34" charset="0"/>
                <a:cs typeface="Arial" panose="020B0604020202020204" pitchFamily="34" charset="0"/>
              </a:defRPr>
            </a:lvl1pPr>
            <a:lvl2pPr marL="544106" indent="0" algn="ctr">
              <a:buNone/>
              <a:defRPr>
                <a:solidFill>
                  <a:schemeClr val="tx1">
                    <a:tint val="75000"/>
                  </a:schemeClr>
                </a:solidFill>
              </a:defRPr>
            </a:lvl2pPr>
            <a:lvl3pPr marL="1088212" indent="0" algn="ctr">
              <a:buNone/>
              <a:defRPr>
                <a:solidFill>
                  <a:schemeClr val="tx1">
                    <a:tint val="75000"/>
                  </a:schemeClr>
                </a:solidFill>
              </a:defRPr>
            </a:lvl3pPr>
            <a:lvl4pPr marL="1632319" indent="0" algn="ctr">
              <a:buNone/>
              <a:defRPr>
                <a:solidFill>
                  <a:schemeClr val="tx1">
                    <a:tint val="75000"/>
                  </a:schemeClr>
                </a:solidFill>
              </a:defRPr>
            </a:lvl4pPr>
            <a:lvl5pPr marL="2176425" indent="0" algn="ctr">
              <a:buNone/>
              <a:defRPr>
                <a:solidFill>
                  <a:schemeClr val="tx1">
                    <a:tint val="75000"/>
                  </a:schemeClr>
                </a:solidFill>
              </a:defRPr>
            </a:lvl5pPr>
            <a:lvl6pPr marL="2720531" indent="0" algn="ctr">
              <a:buNone/>
              <a:defRPr>
                <a:solidFill>
                  <a:schemeClr val="tx1">
                    <a:tint val="75000"/>
                  </a:schemeClr>
                </a:solidFill>
              </a:defRPr>
            </a:lvl6pPr>
            <a:lvl7pPr marL="3264636" indent="0" algn="ctr">
              <a:buNone/>
              <a:defRPr>
                <a:solidFill>
                  <a:schemeClr val="tx1">
                    <a:tint val="75000"/>
                  </a:schemeClr>
                </a:solidFill>
              </a:defRPr>
            </a:lvl7pPr>
            <a:lvl8pPr marL="3808742" indent="0" algn="ctr">
              <a:buNone/>
              <a:defRPr>
                <a:solidFill>
                  <a:schemeClr val="tx1">
                    <a:tint val="75000"/>
                  </a:schemeClr>
                </a:solidFill>
              </a:defRPr>
            </a:lvl8pPr>
            <a:lvl9pPr marL="4352849"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flipH="1">
            <a:off x="4358640" y="3044584"/>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userDrawn="1"/>
        </p:nvSpPr>
        <p:spPr bwMode="auto">
          <a:xfrm>
            <a:off x="107028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userDrawn="1"/>
        </p:nvSpPr>
        <p:spPr bwMode="auto">
          <a:xfrm>
            <a:off x="168084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userDrawn="1"/>
        </p:nvSpPr>
        <p:spPr bwMode="auto">
          <a:xfrm>
            <a:off x="2291399"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userDrawn="1"/>
        </p:nvSpPr>
        <p:spPr bwMode="auto">
          <a:xfrm>
            <a:off x="2901954"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userDrawn="1"/>
        </p:nvSpPr>
        <p:spPr bwMode="auto">
          <a:xfrm>
            <a:off x="548513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userDrawn="1"/>
        </p:nvSpPr>
        <p:spPr bwMode="auto">
          <a:xfrm>
            <a:off x="6706245"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userDrawn="1"/>
        </p:nvSpPr>
        <p:spPr bwMode="auto">
          <a:xfrm>
            <a:off x="932977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userDrawn="1"/>
        </p:nvSpPr>
        <p:spPr bwMode="auto">
          <a:xfrm>
            <a:off x="10550882"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030912"/>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userDrawn="1"/>
        </p:nvCxnSpPr>
        <p:spPr>
          <a:xfrm flipH="1">
            <a:off x="8207409" y="513743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36389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13743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36389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333849"/>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userDrawn="1"/>
        </p:nvSpPr>
        <p:spPr bwMode="auto">
          <a:xfrm>
            <a:off x="107334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userDrawn="1"/>
        </p:nvSpPr>
        <p:spPr bwMode="auto">
          <a:xfrm>
            <a:off x="168389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userDrawn="1"/>
        </p:nvSpPr>
        <p:spPr bwMode="auto">
          <a:xfrm>
            <a:off x="229445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userDrawn="1"/>
        </p:nvSpPr>
        <p:spPr bwMode="auto">
          <a:xfrm>
            <a:off x="290500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userDrawn="1"/>
        </p:nvSpPr>
        <p:spPr bwMode="auto">
          <a:xfrm>
            <a:off x="549642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userDrawn="1"/>
        </p:nvSpPr>
        <p:spPr bwMode="auto">
          <a:xfrm>
            <a:off x="671753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userDrawn="1"/>
        </p:nvSpPr>
        <p:spPr bwMode="auto">
          <a:xfrm>
            <a:off x="934930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userDrawn="1"/>
        </p:nvSpPr>
        <p:spPr bwMode="auto">
          <a:xfrm>
            <a:off x="10570413"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123765"/>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2976086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Row Title &amp; Blank">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TextBox 5"/>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7"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695610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Boxer no bumper">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40080" y="365760"/>
            <a:ext cx="10835640" cy="5791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8" name="Text Placeholder 16"/>
          <p:cNvSpPr>
            <a:spLocks noGrp="1"/>
          </p:cNvSpPr>
          <p:nvPr>
            <p:ph type="body" sz="quarter" idx="12" hasCustomPrompt="1"/>
          </p:nvPr>
        </p:nvSpPr>
        <p:spPr>
          <a:xfrm>
            <a:off x="8014142"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13" name="Straight Connector 12"/>
          <p:cNvCxnSpPr/>
          <p:nvPr userDrawn="1"/>
        </p:nvCxnSpPr>
        <p:spPr>
          <a:xfrm flipH="1">
            <a:off x="8187878" y="3275248"/>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H="1">
            <a:off x="541663"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8187878" y="1546076"/>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H="1">
            <a:off x="541663"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9"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30" name="Picture 2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cxnSp>
        <p:nvCxnSpPr>
          <p:cNvPr id="16" name="Straight Connector 15"/>
          <p:cNvCxnSpPr/>
          <p:nvPr userDrawn="1"/>
        </p:nvCxnSpPr>
        <p:spPr>
          <a:xfrm flipH="1">
            <a:off x="4358640" y="3275248"/>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H="1">
            <a:off x="4358640" y="1546076"/>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6"/>
          <p:cNvSpPr>
            <a:spLocks noGrp="1"/>
          </p:cNvSpPr>
          <p:nvPr>
            <p:ph type="body" sz="quarter" idx="14" hasCustomPrompt="1"/>
          </p:nvPr>
        </p:nvSpPr>
        <p:spPr>
          <a:xfrm>
            <a:off x="368229"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22" name="Text Placeholder 16"/>
          <p:cNvSpPr>
            <a:spLocks noGrp="1"/>
          </p:cNvSpPr>
          <p:nvPr>
            <p:ph type="body" sz="quarter" idx="15" hasCustomPrompt="1"/>
          </p:nvPr>
        </p:nvSpPr>
        <p:spPr>
          <a:xfrm>
            <a:off x="4184904" y="1240996"/>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37" name="Text Box 38"/>
          <p:cNvSpPr txBox="1">
            <a:spLocks noChangeArrowheads="1"/>
          </p:cNvSpPr>
          <p:nvPr userDrawn="1"/>
        </p:nvSpPr>
        <p:spPr bwMode="auto">
          <a:xfrm>
            <a:off x="107028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38" name="Text Box 39"/>
          <p:cNvSpPr txBox="1">
            <a:spLocks noChangeArrowheads="1"/>
          </p:cNvSpPr>
          <p:nvPr userDrawn="1"/>
        </p:nvSpPr>
        <p:spPr bwMode="auto">
          <a:xfrm>
            <a:off x="168084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39" name="Text Box 40"/>
          <p:cNvSpPr txBox="1">
            <a:spLocks noChangeArrowheads="1"/>
          </p:cNvSpPr>
          <p:nvPr userDrawn="1"/>
        </p:nvSpPr>
        <p:spPr bwMode="auto">
          <a:xfrm>
            <a:off x="2291399"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0" name="Text Box 41"/>
          <p:cNvSpPr txBox="1">
            <a:spLocks noChangeArrowheads="1"/>
          </p:cNvSpPr>
          <p:nvPr userDrawn="1"/>
        </p:nvSpPr>
        <p:spPr bwMode="auto">
          <a:xfrm>
            <a:off x="45973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1" name="Text Box 42"/>
          <p:cNvSpPr txBox="1">
            <a:spLocks noChangeArrowheads="1"/>
          </p:cNvSpPr>
          <p:nvPr userDrawn="1"/>
        </p:nvSpPr>
        <p:spPr bwMode="auto">
          <a:xfrm>
            <a:off x="2901954"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2" name="Text Box 42"/>
          <p:cNvSpPr txBox="1">
            <a:spLocks noChangeArrowheads="1"/>
          </p:cNvSpPr>
          <p:nvPr userDrawn="1"/>
        </p:nvSpPr>
        <p:spPr bwMode="auto">
          <a:xfrm>
            <a:off x="351251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3" name="Text Box 38"/>
          <p:cNvSpPr txBox="1">
            <a:spLocks noChangeArrowheads="1"/>
          </p:cNvSpPr>
          <p:nvPr userDrawn="1"/>
        </p:nvSpPr>
        <p:spPr bwMode="auto">
          <a:xfrm>
            <a:off x="487458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4" name="Text Box 39"/>
          <p:cNvSpPr txBox="1">
            <a:spLocks noChangeArrowheads="1"/>
          </p:cNvSpPr>
          <p:nvPr userDrawn="1"/>
        </p:nvSpPr>
        <p:spPr bwMode="auto">
          <a:xfrm>
            <a:off x="548513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45" name="Text Box 40"/>
          <p:cNvSpPr txBox="1">
            <a:spLocks noChangeArrowheads="1"/>
          </p:cNvSpPr>
          <p:nvPr userDrawn="1"/>
        </p:nvSpPr>
        <p:spPr bwMode="auto">
          <a:xfrm>
            <a:off x="6095690"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46" name="Text Box 41"/>
          <p:cNvSpPr txBox="1">
            <a:spLocks noChangeArrowheads="1"/>
          </p:cNvSpPr>
          <p:nvPr userDrawn="1"/>
        </p:nvSpPr>
        <p:spPr bwMode="auto">
          <a:xfrm>
            <a:off x="426402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47" name="Text Box 42"/>
          <p:cNvSpPr txBox="1">
            <a:spLocks noChangeArrowheads="1"/>
          </p:cNvSpPr>
          <p:nvPr userDrawn="1"/>
        </p:nvSpPr>
        <p:spPr bwMode="auto">
          <a:xfrm>
            <a:off x="6706245"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48" name="Text Box 42"/>
          <p:cNvSpPr txBox="1">
            <a:spLocks noChangeArrowheads="1"/>
          </p:cNvSpPr>
          <p:nvPr userDrawn="1"/>
        </p:nvSpPr>
        <p:spPr bwMode="auto">
          <a:xfrm>
            <a:off x="7316801"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49" name="Text Box 38"/>
          <p:cNvSpPr txBox="1">
            <a:spLocks noChangeArrowheads="1"/>
          </p:cNvSpPr>
          <p:nvPr userDrawn="1"/>
        </p:nvSpPr>
        <p:spPr bwMode="auto">
          <a:xfrm>
            <a:off x="871921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0" name="Text Box 39"/>
          <p:cNvSpPr txBox="1">
            <a:spLocks noChangeArrowheads="1"/>
          </p:cNvSpPr>
          <p:nvPr userDrawn="1"/>
        </p:nvSpPr>
        <p:spPr bwMode="auto">
          <a:xfrm>
            <a:off x="932977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51" name="Text Box 40"/>
          <p:cNvSpPr txBox="1">
            <a:spLocks noChangeArrowheads="1"/>
          </p:cNvSpPr>
          <p:nvPr userDrawn="1"/>
        </p:nvSpPr>
        <p:spPr bwMode="auto">
          <a:xfrm>
            <a:off x="9940327"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52" name="Text Box 41"/>
          <p:cNvSpPr txBox="1">
            <a:spLocks noChangeArrowheads="1"/>
          </p:cNvSpPr>
          <p:nvPr userDrawn="1"/>
        </p:nvSpPr>
        <p:spPr bwMode="auto">
          <a:xfrm>
            <a:off x="810866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53" name="Text Box 42"/>
          <p:cNvSpPr txBox="1">
            <a:spLocks noChangeArrowheads="1"/>
          </p:cNvSpPr>
          <p:nvPr userDrawn="1"/>
        </p:nvSpPr>
        <p:spPr bwMode="auto">
          <a:xfrm>
            <a:off x="10550882"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54" name="Text Box 42"/>
          <p:cNvSpPr txBox="1">
            <a:spLocks noChangeArrowheads="1"/>
          </p:cNvSpPr>
          <p:nvPr userDrawn="1"/>
        </p:nvSpPr>
        <p:spPr bwMode="auto">
          <a:xfrm>
            <a:off x="11161438" y="3261576"/>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55" name="Text Placeholder 16"/>
          <p:cNvSpPr>
            <a:spLocks noGrp="1"/>
          </p:cNvSpPr>
          <p:nvPr>
            <p:ph type="body" sz="quarter" idx="16" hasCustomPrompt="1"/>
          </p:nvPr>
        </p:nvSpPr>
        <p:spPr>
          <a:xfrm>
            <a:off x="8033673"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cxnSp>
        <p:nvCxnSpPr>
          <p:cNvPr id="56" name="Straight Connector 55"/>
          <p:cNvCxnSpPr/>
          <p:nvPr userDrawn="1"/>
        </p:nvCxnSpPr>
        <p:spPr>
          <a:xfrm flipH="1">
            <a:off x="8207409" y="5788229"/>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a:xfrm flipH="1">
            <a:off x="544718"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flipH="1">
            <a:off x="8207409" y="4059057"/>
            <a:ext cx="3474720" cy="0"/>
          </a:xfrm>
          <a:prstGeom prst="line">
            <a:avLst/>
          </a:prstGeom>
          <a:ln w="1270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a:xfrm flipH="1">
            <a:off x="544718"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a:xfrm flipH="1">
            <a:off x="4369933" y="5788229"/>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userDrawn="1"/>
        </p:nvCxnSpPr>
        <p:spPr>
          <a:xfrm flipH="1">
            <a:off x="4369933" y="4059057"/>
            <a:ext cx="347472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 Placeholder 16"/>
          <p:cNvSpPr>
            <a:spLocks noGrp="1"/>
          </p:cNvSpPr>
          <p:nvPr>
            <p:ph type="body" sz="quarter" idx="17" hasCustomPrompt="1"/>
          </p:nvPr>
        </p:nvSpPr>
        <p:spPr>
          <a:xfrm>
            <a:off x="371284"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3" name="Text Placeholder 16"/>
          <p:cNvSpPr>
            <a:spLocks noGrp="1"/>
          </p:cNvSpPr>
          <p:nvPr>
            <p:ph type="body" sz="quarter" idx="18" hasCustomPrompt="1"/>
          </p:nvPr>
        </p:nvSpPr>
        <p:spPr>
          <a:xfrm>
            <a:off x="4196197" y="3753977"/>
            <a:ext cx="3822192" cy="352541"/>
          </a:xfrm>
          <a:prstGeom prst="rect">
            <a:avLst/>
          </a:prstGeom>
        </p:spPr>
        <p:txBody>
          <a:bodyPr/>
          <a:lstStyle>
            <a:lvl1pPr marL="0" indent="0" algn="ctr">
              <a:buNone/>
              <a:defRPr sz="1600" b="1">
                <a:latin typeface="Arial" panose="020B0604020202020204" pitchFamily="34" charset="0"/>
                <a:cs typeface="Arial" panose="020B0604020202020204" pitchFamily="34" charset="0"/>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dirty="0"/>
              <a:t>Click To Edit Master Text Style</a:t>
            </a:r>
          </a:p>
        </p:txBody>
      </p:sp>
      <p:sp>
        <p:nvSpPr>
          <p:cNvPr id="64" name="Text Box 38"/>
          <p:cNvSpPr txBox="1">
            <a:spLocks noChangeArrowheads="1"/>
          </p:cNvSpPr>
          <p:nvPr userDrawn="1"/>
        </p:nvSpPr>
        <p:spPr bwMode="auto">
          <a:xfrm>
            <a:off x="107334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65" name="Text Box 39"/>
          <p:cNvSpPr txBox="1">
            <a:spLocks noChangeArrowheads="1"/>
          </p:cNvSpPr>
          <p:nvPr userDrawn="1"/>
        </p:nvSpPr>
        <p:spPr bwMode="auto">
          <a:xfrm>
            <a:off x="168389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6" name="Text Box 40"/>
          <p:cNvSpPr txBox="1">
            <a:spLocks noChangeArrowheads="1"/>
          </p:cNvSpPr>
          <p:nvPr userDrawn="1"/>
        </p:nvSpPr>
        <p:spPr bwMode="auto">
          <a:xfrm>
            <a:off x="229445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67" name="Text Box 41"/>
          <p:cNvSpPr txBox="1">
            <a:spLocks noChangeArrowheads="1"/>
          </p:cNvSpPr>
          <p:nvPr userDrawn="1"/>
        </p:nvSpPr>
        <p:spPr bwMode="auto">
          <a:xfrm>
            <a:off x="46278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68" name="Text Box 42"/>
          <p:cNvSpPr txBox="1">
            <a:spLocks noChangeArrowheads="1"/>
          </p:cNvSpPr>
          <p:nvPr userDrawn="1"/>
        </p:nvSpPr>
        <p:spPr bwMode="auto">
          <a:xfrm>
            <a:off x="290500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69" name="Text Box 42"/>
          <p:cNvSpPr txBox="1">
            <a:spLocks noChangeArrowheads="1"/>
          </p:cNvSpPr>
          <p:nvPr userDrawn="1"/>
        </p:nvSpPr>
        <p:spPr bwMode="auto">
          <a:xfrm>
            <a:off x="3515565"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0" name="Text Box 38"/>
          <p:cNvSpPr txBox="1">
            <a:spLocks noChangeArrowheads="1"/>
          </p:cNvSpPr>
          <p:nvPr userDrawn="1"/>
        </p:nvSpPr>
        <p:spPr bwMode="auto">
          <a:xfrm>
            <a:off x="488587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1" name="Text Box 39"/>
          <p:cNvSpPr txBox="1">
            <a:spLocks noChangeArrowheads="1"/>
          </p:cNvSpPr>
          <p:nvPr userDrawn="1"/>
        </p:nvSpPr>
        <p:spPr bwMode="auto">
          <a:xfrm>
            <a:off x="549642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2" name="Text Box 40"/>
          <p:cNvSpPr txBox="1">
            <a:spLocks noChangeArrowheads="1"/>
          </p:cNvSpPr>
          <p:nvPr userDrawn="1"/>
        </p:nvSpPr>
        <p:spPr bwMode="auto">
          <a:xfrm>
            <a:off x="610698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3" name="Text Box 41"/>
          <p:cNvSpPr txBox="1">
            <a:spLocks noChangeArrowheads="1"/>
          </p:cNvSpPr>
          <p:nvPr userDrawn="1"/>
        </p:nvSpPr>
        <p:spPr bwMode="auto">
          <a:xfrm>
            <a:off x="427531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74" name="Text Box 42"/>
          <p:cNvSpPr txBox="1">
            <a:spLocks noChangeArrowheads="1"/>
          </p:cNvSpPr>
          <p:nvPr userDrawn="1"/>
        </p:nvSpPr>
        <p:spPr bwMode="auto">
          <a:xfrm>
            <a:off x="671753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75" name="Text Box 42"/>
          <p:cNvSpPr txBox="1">
            <a:spLocks noChangeArrowheads="1"/>
          </p:cNvSpPr>
          <p:nvPr userDrawn="1"/>
        </p:nvSpPr>
        <p:spPr bwMode="auto">
          <a:xfrm>
            <a:off x="7328094"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
        <p:nvSpPr>
          <p:cNvPr id="76" name="Text Box 38"/>
          <p:cNvSpPr txBox="1">
            <a:spLocks noChangeArrowheads="1"/>
          </p:cNvSpPr>
          <p:nvPr userDrawn="1"/>
        </p:nvSpPr>
        <p:spPr bwMode="auto">
          <a:xfrm>
            <a:off x="873874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7" name="Text Box 39"/>
          <p:cNvSpPr txBox="1">
            <a:spLocks noChangeArrowheads="1"/>
          </p:cNvSpPr>
          <p:nvPr userDrawn="1"/>
        </p:nvSpPr>
        <p:spPr bwMode="auto">
          <a:xfrm>
            <a:off x="934930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2017</a:t>
            </a:r>
          </a:p>
        </p:txBody>
      </p:sp>
      <p:sp>
        <p:nvSpPr>
          <p:cNvPr id="78" name="Text Box 40"/>
          <p:cNvSpPr txBox="1">
            <a:spLocks noChangeArrowheads="1"/>
          </p:cNvSpPr>
          <p:nvPr userDrawn="1"/>
        </p:nvSpPr>
        <p:spPr bwMode="auto">
          <a:xfrm>
            <a:off x="9959858"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2018</a:t>
            </a:r>
          </a:p>
        </p:txBody>
      </p:sp>
      <p:sp>
        <p:nvSpPr>
          <p:cNvPr id="79" name="Text Box 41"/>
          <p:cNvSpPr txBox="1">
            <a:spLocks noChangeArrowheads="1"/>
          </p:cNvSpPr>
          <p:nvPr userDrawn="1"/>
        </p:nvSpPr>
        <p:spPr bwMode="auto">
          <a:xfrm>
            <a:off x="812819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2016</a:t>
            </a:r>
          </a:p>
        </p:txBody>
      </p:sp>
      <p:sp>
        <p:nvSpPr>
          <p:cNvPr id="80" name="Text Box 42"/>
          <p:cNvSpPr txBox="1">
            <a:spLocks noChangeArrowheads="1"/>
          </p:cNvSpPr>
          <p:nvPr userDrawn="1"/>
        </p:nvSpPr>
        <p:spPr bwMode="auto">
          <a:xfrm>
            <a:off x="10570413"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2019</a:t>
            </a:r>
          </a:p>
        </p:txBody>
      </p:sp>
      <p:sp>
        <p:nvSpPr>
          <p:cNvPr id="81" name="Text Box 42"/>
          <p:cNvSpPr txBox="1">
            <a:spLocks noChangeArrowheads="1"/>
          </p:cNvSpPr>
          <p:nvPr userDrawn="1"/>
        </p:nvSpPr>
        <p:spPr bwMode="auto">
          <a:xfrm>
            <a:off x="11180969" y="5774557"/>
            <a:ext cx="618076" cy="3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21899" tIns="60949" rIns="121899" bIns="60949">
            <a:spAutoFit/>
          </a:bodyPr>
          <a:lstStyle>
            <a:lvl1pPr eaLnBrk="0" hangingPunct="0">
              <a:defRPr sz="2200">
                <a:solidFill>
                  <a:schemeClr val="tx1"/>
                </a:solidFill>
                <a:latin typeface="Calibri" pitchFamily="34" charset="0"/>
                <a:cs typeface="Arial" charset="0"/>
              </a:defRPr>
            </a:lvl1pPr>
            <a:lvl2pPr marL="742950" indent="-285750" eaLnBrk="0" hangingPunct="0">
              <a:defRPr sz="2200">
                <a:solidFill>
                  <a:schemeClr val="tx1"/>
                </a:solidFill>
                <a:latin typeface="Calibri" pitchFamily="34" charset="0"/>
                <a:cs typeface="Arial" charset="0"/>
              </a:defRPr>
            </a:lvl2pPr>
            <a:lvl3pPr marL="1143000" indent="-228600" eaLnBrk="0" hangingPunct="0">
              <a:defRPr sz="2200">
                <a:solidFill>
                  <a:schemeClr val="tx1"/>
                </a:solidFill>
                <a:latin typeface="Calibri" pitchFamily="34" charset="0"/>
                <a:cs typeface="Arial" charset="0"/>
              </a:defRPr>
            </a:lvl3pPr>
            <a:lvl4pPr marL="1600200" indent="-228600" eaLnBrk="0" hangingPunct="0">
              <a:defRPr sz="2200">
                <a:solidFill>
                  <a:schemeClr val="tx1"/>
                </a:solidFill>
                <a:latin typeface="Calibri" pitchFamily="34" charset="0"/>
                <a:cs typeface="Arial" charset="0"/>
              </a:defRPr>
            </a:lvl4pPr>
            <a:lvl5pPr marL="2057400" indent="-228600" eaLnBrk="0" hangingPunct="0">
              <a:defRPr sz="2200">
                <a:solidFill>
                  <a:schemeClr val="tx1"/>
                </a:solidFill>
                <a:latin typeface="Calibri" pitchFamily="34" charset="0"/>
                <a:cs typeface="Arial" charset="0"/>
              </a:defRPr>
            </a:lvl5pPr>
            <a:lvl6pPr marL="2514600" indent="-228600" defTabSz="1087438" eaLnBrk="0" fontAlgn="base" hangingPunct="0">
              <a:spcBef>
                <a:spcPct val="0"/>
              </a:spcBef>
              <a:spcAft>
                <a:spcPct val="0"/>
              </a:spcAft>
              <a:defRPr sz="2200">
                <a:solidFill>
                  <a:schemeClr val="tx1"/>
                </a:solidFill>
                <a:latin typeface="Calibri" pitchFamily="34" charset="0"/>
                <a:cs typeface="Arial" charset="0"/>
              </a:defRPr>
            </a:lvl6pPr>
            <a:lvl7pPr marL="2971800" indent="-228600" defTabSz="1087438" eaLnBrk="0" fontAlgn="base" hangingPunct="0">
              <a:spcBef>
                <a:spcPct val="0"/>
              </a:spcBef>
              <a:spcAft>
                <a:spcPct val="0"/>
              </a:spcAft>
              <a:defRPr sz="2200">
                <a:solidFill>
                  <a:schemeClr val="tx1"/>
                </a:solidFill>
                <a:latin typeface="Calibri" pitchFamily="34" charset="0"/>
                <a:cs typeface="Arial" charset="0"/>
              </a:defRPr>
            </a:lvl7pPr>
            <a:lvl8pPr marL="3429000" indent="-228600" defTabSz="1087438" eaLnBrk="0" fontAlgn="base" hangingPunct="0">
              <a:spcBef>
                <a:spcPct val="0"/>
              </a:spcBef>
              <a:spcAft>
                <a:spcPct val="0"/>
              </a:spcAft>
              <a:defRPr sz="2200">
                <a:solidFill>
                  <a:schemeClr val="tx1"/>
                </a:solidFill>
                <a:latin typeface="Calibri" pitchFamily="34" charset="0"/>
                <a:cs typeface="Arial" charset="0"/>
              </a:defRPr>
            </a:lvl8pPr>
            <a:lvl9pPr marL="3886200" indent="-228600" defTabSz="1087438" eaLnBrk="0" fontAlgn="base" hangingPunct="0">
              <a:spcBef>
                <a:spcPct val="0"/>
              </a:spcBef>
              <a:spcAft>
                <a:spcPct val="0"/>
              </a:spcAft>
              <a:defRPr sz="2200">
                <a:solidFill>
                  <a:schemeClr val="tx1"/>
                </a:solidFill>
                <a:latin typeface="Calibri" pitchFamily="34" charset="0"/>
                <a:cs typeface="Arial" charset="0"/>
              </a:defRPr>
            </a:lvl9pPr>
          </a:lstStyle>
          <a:p>
            <a:pPr algn="ctr" eaLnBrk="1" hangingPunct="1"/>
            <a:r>
              <a:rPr lang="en-US" altLang="en-US" sz="1300" b="1" dirty="0">
                <a:solidFill>
                  <a:schemeClr val="tx1"/>
                </a:solidFill>
                <a:latin typeface="Arial" panose="020B0604020202020204" pitchFamily="34" charset="0"/>
                <a:ea typeface="ＭＳ Ｐゴシック" pitchFamily="34" charset="-128"/>
                <a:cs typeface="Arial" panose="020B0604020202020204" pitchFamily="34" charset="0"/>
              </a:rPr>
              <a:t>2020</a:t>
            </a:r>
          </a:p>
        </p:txBody>
      </p:sp>
    </p:spTree>
    <p:extLst>
      <p:ext uri="{BB962C8B-B14F-4D97-AF65-F5344CB8AC3E}">
        <p14:creationId xmlns:p14="http://schemas.microsoft.com/office/powerpoint/2010/main" val="2109229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405645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7443216" cy="100584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3" name="Left Brace 12"/>
          <p:cNvSpPr/>
          <p:nvPr userDrawn="1"/>
        </p:nvSpPr>
        <p:spPr>
          <a:xfrm rot="16200000">
            <a:off x="2880750" y="4647516"/>
            <a:ext cx="204301" cy="1882067"/>
          </a:xfrm>
          <a:prstGeom prst="leftBrace">
            <a:avLst/>
          </a:prstGeom>
          <a:noFill/>
          <a:ln w="12700" cap="flat">
            <a:solidFill>
              <a:schemeClr val="tx1"/>
            </a:solid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endParaRPr>
          </a:p>
        </p:txBody>
      </p:sp>
      <p:sp>
        <p:nvSpPr>
          <p:cNvPr id="14" name="TextBox 13"/>
          <p:cNvSpPr txBox="1"/>
          <p:nvPr userDrawn="1"/>
        </p:nvSpPr>
        <p:spPr>
          <a:xfrm>
            <a:off x="2469565" y="5958742"/>
            <a:ext cx="1026670"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defPPr>
              <a:defRPr lang="en-US"/>
            </a:defPPr>
            <a:lvl1pPr algn="ctr" defTabSz="609585" hangingPunct="0">
              <a:defRPr sz="1200" b="1">
                <a:latin typeface="Arial" panose="020B0604020202020204" pitchFamily="34" charset="0"/>
                <a:ea typeface="Ford Antenna Cond Regular"/>
                <a:cs typeface="Arial" panose="020B0604020202020204" pitchFamily="34" charset="0"/>
              </a:defRPr>
            </a:lvl1pPr>
          </a:lstStyle>
          <a:p>
            <a:r>
              <a:rPr lang="en-US" dirty="0">
                <a:sym typeface="Ford Antenna Cond Regular"/>
              </a:rPr>
              <a:t>$432</a:t>
            </a:r>
          </a:p>
        </p:txBody>
      </p:sp>
      <p:sp>
        <p:nvSpPr>
          <p:cNvPr id="15" name="TextBox 14"/>
          <p:cNvSpPr txBox="1"/>
          <p:nvPr userDrawn="1"/>
        </p:nvSpPr>
        <p:spPr>
          <a:xfrm>
            <a:off x="2174903" y="5739822"/>
            <a:ext cx="1615995" cy="307775"/>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t">
            <a:spAutoFit/>
          </a:bodyPr>
          <a:lstStyle/>
          <a:p>
            <a:pPr algn="ctr" defTabSz="609585" hangingPunct="0"/>
            <a:r>
              <a:rPr lang="en-US" sz="1200" b="1" dirty="0">
                <a:latin typeface="Arial" panose="020B0604020202020204" pitchFamily="34" charset="0"/>
                <a:ea typeface="Ford Antenna Cond Regular"/>
                <a:cs typeface="Arial" panose="020B0604020202020204" pitchFamily="34" charset="0"/>
                <a:sym typeface="Ford Antenna Cond Regular"/>
              </a:rPr>
              <a:t>Market Factors</a:t>
            </a:r>
          </a:p>
        </p:txBody>
      </p:sp>
      <p:sp>
        <p:nvSpPr>
          <p:cNvPr id="16" name="Rectangle 72"/>
          <p:cNvSpPr>
            <a:spLocks noChangeArrowheads="1"/>
          </p:cNvSpPr>
          <p:nvPr userDrawn="1"/>
        </p:nvSpPr>
        <p:spPr bwMode="auto">
          <a:xfrm>
            <a:off x="1763079"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Volume /</a:t>
            </a:r>
          </a:p>
          <a:p>
            <a:pPr algn="ctr" defTabSz="1009625" eaLnBrk="0" hangingPunct="0">
              <a:lnSpc>
                <a:spcPct val="85000"/>
              </a:lnSpc>
              <a:defRPr/>
            </a:pPr>
            <a:r>
              <a:rPr lang="en-US" sz="1200" b="1" dirty="0">
                <a:solidFill>
                  <a:schemeClr val="tx1"/>
                </a:solidFill>
                <a:cs typeface="Arial" charset="0"/>
              </a:rPr>
              <a:t>Mix</a:t>
            </a:r>
          </a:p>
        </p:txBody>
      </p:sp>
      <p:sp>
        <p:nvSpPr>
          <p:cNvPr id="17" name="Rectangle 73"/>
          <p:cNvSpPr>
            <a:spLocks noChangeArrowheads="1"/>
          </p:cNvSpPr>
          <p:nvPr userDrawn="1"/>
        </p:nvSpPr>
        <p:spPr bwMode="auto">
          <a:xfrm>
            <a:off x="2962278" y="5080555"/>
            <a:ext cx="1289304" cy="363176"/>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Net</a:t>
            </a:r>
          </a:p>
          <a:p>
            <a:pPr algn="ctr" defTabSz="1009625" eaLnBrk="0" hangingPunct="0">
              <a:lnSpc>
                <a:spcPct val="85000"/>
              </a:lnSpc>
              <a:defRPr/>
            </a:pPr>
            <a:r>
              <a:rPr lang="en-US" sz="1200" b="1" dirty="0">
                <a:solidFill>
                  <a:schemeClr val="tx1"/>
                </a:solidFill>
                <a:cs typeface="Arial" charset="0"/>
              </a:rPr>
              <a:t>Pricing</a:t>
            </a:r>
          </a:p>
        </p:txBody>
      </p:sp>
      <p:sp>
        <p:nvSpPr>
          <p:cNvPr id="18" name="Rectangle 77"/>
          <p:cNvSpPr>
            <a:spLocks noChangeArrowheads="1"/>
          </p:cNvSpPr>
          <p:nvPr userDrawn="1"/>
        </p:nvSpPr>
        <p:spPr bwMode="auto">
          <a:xfrm>
            <a:off x="5398151"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Other</a:t>
            </a:r>
          </a:p>
        </p:txBody>
      </p:sp>
      <p:sp>
        <p:nvSpPr>
          <p:cNvPr id="19" name="Rectangle 73"/>
          <p:cNvSpPr>
            <a:spLocks noChangeArrowheads="1"/>
          </p:cNvSpPr>
          <p:nvPr userDrawn="1"/>
        </p:nvSpPr>
        <p:spPr bwMode="auto">
          <a:xfrm>
            <a:off x="4161477"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Cost</a:t>
            </a:r>
          </a:p>
        </p:txBody>
      </p:sp>
      <p:sp>
        <p:nvSpPr>
          <p:cNvPr id="20" name="Rectangle 70"/>
          <p:cNvSpPr>
            <a:spLocks noChangeArrowheads="1"/>
          </p:cNvSpPr>
          <p:nvPr userDrawn="1"/>
        </p:nvSpPr>
        <p:spPr bwMode="auto">
          <a:xfrm>
            <a:off x="6597348"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2018</a:t>
            </a:r>
          </a:p>
        </p:txBody>
      </p:sp>
      <p:sp>
        <p:nvSpPr>
          <p:cNvPr id="21" name="Rectangle 71"/>
          <p:cNvSpPr>
            <a:spLocks noChangeArrowheads="1"/>
          </p:cNvSpPr>
          <p:nvPr userDrawn="1"/>
        </p:nvSpPr>
        <p:spPr bwMode="auto">
          <a:xfrm>
            <a:off x="563880" y="5237521"/>
            <a:ext cx="1289304" cy="206210"/>
          </a:xfrm>
          <a:prstGeom prst="rect">
            <a:avLst/>
          </a:prstGeom>
          <a:noFill/>
          <a:ln>
            <a:noFill/>
          </a:ln>
          <a:effectLst/>
        </p:spPr>
        <p:txBody>
          <a:bodyPr lIns="24384" tIns="24384" rIns="24384" bIns="24384" anchor="b">
            <a:spAutoFit/>
          </a:bodyPr>
          <a:lstStyle/>
          <a:p>
            <a:pPr algn="ctr" defTabSz="1009625" eaLnBrk="0" hangingPunct="0">
              <a:lnSpc>
                <a:spcPct val="85000"/>
              </a:lnSpc>
              <a:defRPr/>
            </a:pPr>
            <a:r>
              <a:rPr lang="en-US" sz="1200" b="1" dirty="0">
                <a:solidFill>
                  <a:schemeClr val="tx1"/>
                </a:solidFill>
                <a:cs typeface="Arial" charset="0"/>
              </a:rPr>
              <a:t>1Q 2017</a:t>
            </a:r>
          </a:p>
        </p:txBody>
      </p:sp>
      <p:cxnSp>
        <p:nvCxnSpPr>
          <p:cNvPr id="22" name="Straight Connector 21"/>
          <p:cNvCxnSpPr/>
          <p:nvPr userDrawn="1"/>
        </p:nvCxnSpPr>
        <p:spPr>
          <a:xfrm flipH="1">
            <a:off x="570906" y="4905148"/>
            <a:ext cx="7315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2720899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sp>
        <p:nvSpPr>
          <p:cNvPr id="9"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20952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mp; Side Bumper">
    <p:spTree>
      <p:nvGrpSpPr>
        <p:cNvPr id="1" name=""/>
        <p:cNvGrpSpPr/>
        <p:nvPr/>
      </p:nvGrpSpPr>
      <p:grpSpPr>
        <a:xfrm>
          <a:off x="0" y="0"/>
          <a:ext cx="0" cy="0"/>
          <a:chOff x="0" y="0"/>
          <a:chExt cx="0" cy="0"/>
        </a:xfrm>
      </p:grpSpPr>
      <p:sp>
        <p:nvSpPr>
          <p:cNvPr id="11" name="Blue Shape">
            <a:extLst>
              <a:ext uri="{FF2B5EF4-FFF2-40B4-BE49-F238E27FC236}">
                <a16:creationId xmlns:a16="http://schemas.microsoft.com/office/drawing/2014/main" id="{62C6E3DE-24F8-D84B-97F1-4CC2F3387320}"/>
              </a:ext>
            </a:extLst>
          </p:cNvPr>
          <p:cNvSpPr/>
          <p:nvPr userDrawn="1"/>
        </p:nvSpPr>
        <p:spPr>
          <a:xfrm>
            <a:off x="8346021" y="1518"/>
            <a:ext cx="3845979" cy="68580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5" name="Picture 4">
            <a:extLst>
              <a:ext uri="{FF2B5EF4-FFF2-40B4-BE49-F238E27FC236}">
                <a16:creationId xmlns:a16="http://schemas.microsoft.com/office/drawing/2014/main" id="{EF2D2BEF-481A-9A44-AF7C-88F068E6179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8094" t="15129" r="7776" b="16320"/>
          <a:stretch/>
        </p:blipFill>
        <p:spPr>
          <a:xfrm>
            <a:off x="9308592" y="3063240"/>
            <a:ext cx="2038524" cy="830512"/>
          </a:xfrm>
          <a:prstGeom prst="rect">
            <a:avLst/>
          </a:prstGeom>
          <a:solidFill>
            <a:schemeClr val="tx1">
              <a:lumMod val="10000"/>
              <a:lumOff val="90000"/>
            </a:schemeClr>
          </a:solidFill>
          <a:ln>
            <a:solidFill>
              <a:schemeClr val="tx1">
                <a:lumMod val="10000"/>
                <a:lumOff val="90000"/>
              </a:schemeClr>
            </a:solidFill>
          </a:ln>
        </p:spPr>
      </p:pic>
    </p:spTree>
    <p:extLst>
      <p:ext uri="{BB962C8B-B14F-4D97-AF65-F5344CB8AC3E}">
        <p14:creationId xmlns:p14="http://schemas.microsoft.com/office/powerpoint/2010/main" val="3726753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amp; Side Bumper">
    <p:spTree>
      <p:nvGrpSpPr>
        <p:cNvPr id="1" name=""/>
        <p:cNvGrpSpPr/>
        <p:nvPr/>
      </p:nvGrpSpPr>
      <p:grpSpPr>
        <a:xfrm>
          <a:off x="0" y="0"/>
          <a:ext cx="0" cy="0"/>
          <a:chOff x="0" y="0"/>
          <a:chExt cx="0" cy="0"/>
        </a:xfrm>
      </p:grpSpPr>
      <p:sp>
        <p:nvSpPr>
          <p:cNvPr id="8" name="TextBox 7"/>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10" name="TextBox 3"/>
          <p:cNvSpPr txBox="1">
            <a:spLocks noChangeArrowheads="1"/>
          </p:cNvSpPr>
          <p:nvPr/>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
        <p:nvSpPr>
          <p:cNvPr id="11" name="Text Placeholder 7"/>
          <p:cNvSpPr>
            <a:spLocks noGrp="1"/>
          </p:cNvSpPr>
          <p:nvPr>
            <p:ph type="body" sz="quarter" idx="11"/>
          </p:nvPr>
        </p:nvSpPr>
        <p:spPr>
          <a:xfrm>
            <a:off x="8503014" y="1060166"/>
            <a:ext cx="3374136" cy="5197642"/>
          </a:xfrm>
          <a:prstGeom prst="rect">
            <a:avLst/>
          </a:prstGeom>
        </p:spPr>
        <p:txBody>
          <a:bodyPr anchor="ctr"/>
          <a:lstStyle>
            <a:lvl1pPr marL="285750" indent="-285750">
              <a:lnSpc>
                <a:spcPct val="100000"/>
              </a:lnSpc>
              <a:spcBef>
                <a:spcPts val="900"/>
              </a:spcBef>
              <a:spcAft>
                <a:spcPts val="900"/>
              </a:spcAft>
              <a:buFont typeface="Arial" panose="020B0604020202020204" pitchFamily="34" charset="0"/>
              <a:buChar char="•"/>
              <a:defRPr sz="1600" b="0">
                <a:solidFill>
                  <a:schemeClr val="tx1"/>
                </a:solidFill>
              </a:defRPr>
            </a:lvl1pPr>
            <a:lvl2pPr marL="285750" indent="-285750">
              <a:lnSpc>
                <a:spcPct val="100000"/>
              </a:lnSpc>
              <a:spcBef>
                <a:spcPts val="900"/>
              </a:spcBef>
              <a:spcAft>
                <a:spcPts val="900"/>
              </a:spcAft>
              <a:buFont typeface="Arial" panose="020B0604020202020204" pitchFamily="34" charset="0"/>
              <a:buChar char="•"/>
              <a:defRPr sz="1600" b="0" baseline="0">
                <a:solidFill>
                  <a:schemeClr val="tx1"/>
                </a:solidFill>
              </a:defRPr>
            </a:lvl2pPr>
            <a:lvl3pPr marL="231775" indent="0">
              <a:lnSpc>
                <a:spcPct val="100000"/>
              </a:lnSpc>
              <a:spcBef>
                <a:spcPts val="900"/>
              </a:spcBef>
              <a:spcAft>
                <a:spcPts val="900"/>
              </a:spcAft>
              <a:buFont typeface="Arial" panose="020B0604020202020204" pitchFamily="34" charset="0"/>
              <a:buNone/>
              <a:defRPr sz="1600" baseline="0">
                <a:solidFill>
                  <a:schemeClr val="tx1"/>
                </a:solidFill>
              </a:defRPr>
            </a:lvl3pPr>
            <a:lvl4pPr marL="457200" indent="0">
              <a:lnSpc>
                <a:spcPct val="100000"/>
              </a:lnSpc>
              <a:spcBef>
                <a:spcPts val="900"/>
              </a:spcBef>
              <a:spcAft>
                <a:spcPts val="900"/>
              </a:spcAft>
              <a:buSzPct val="90000"/>
              <a:buFont typeface="Arial" panose="020B0604020202020204" pitchFamily="34" charset="0"/>
              <a:buNone/>
              <a:defRPr sz="1600">
                <a:solidFill>
                  <a:schemeClr val="tx1"/>
                </a:solidFill>
              </a:defRPr>
            </a:lvl4pPr>
            <a:lvl5pPr marL="688975" indent="0">
              <a:lnSpc>
                <a:spcPct val="100000"/>
              </a:lnSpc>
              <a:spcBef>
                <a:spcPts val="900"/>
              </a:spcBef>
              <a:spcAft>
                <a:spcPts val="900"/>
              </a:spcAft>
              <a:buSzPct val="90000"/>
              <a:buFont typeface="Wingdings" panose="05000000000000000000" pitchFamily="2" charset="2"/>
              <a:buNone/>
              <a:defRPr sz="1600">
                <a:solidFill>
                  <a:schemeClr val="tx1"/>
                </a:solidFill>
              </a:defRPr>
            </a:lvl5pPr>
          </a:lstStyle>
          <a:p>
            <a:pPr lvl="0"/>
            <a:r>
              <a:rPr lang="en-US" dirty="0"/>
              <a:t>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Tree>
    <p:extLst>
      <p:ext uri="{BB962C8B-B14F-4D97-AF65-F5344CB8AC3E}">
        <p14:creationId xmlns:p14="http://schemas.microsoft.com/office/powerpoint/2010/main" val="3549083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RYG Title Only">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40080" y="365760"/>
            <a:ext cx="10835640" cy="502920"/>
          </a:xfrm>
          <a:prstGeom prst="rect">
            <a:avLst/>
          </a:prstGeom>
        </p:spPr>
        <p:txBody>
          <a:bodyPr anchor="t">
            <a:noAutofit/>
          </a:bodyPr>
          <a:lstStyle>
            <a:lvl1pPr algn="l">
              <a:defRPr sz="3000" b="1" i="0" cap="none" baseline="0">
                <a:latin typeface="Arial" panose="020B0604020202020204" pitchFamily="34" charset="0"/>
                <a:cs typeface="Arial" panose="020B0604020202020204" pitchFamily="34" charset="0"/>
              </a:defRPr>
            </a:lvl1pPr>
          </a:lstStyle>
          <a:p>
            <a:r>
              <a:rPr lang="en-US" dirty="0"/>
              <a:t>Click To Edit Master Title Style</a:t>
            </a:r>
          </a:p>
        </p:txBody>
      </p:sp>
      <p:sp>
        <p:nvSpPr>
          <p:cNvPr id="6" name="Rectangle 364"/>
          <p:cNvSpPr>
            <a:spLocks noChangeAspect="1" noChangeArrowheads="1"/>
          </p:cNvSpPr>
          <p:nvPr userDrawn="1"/>
        </p:nvSpPr>
        <p:spPr bwMode="blackWhite">
          <a:xfrm>
            <a:off x="8305130" y="6416230"/>
            <a:ext cx="222764" cy="222764"/>
          </a:xfrm>
          <a:prstGeom prst="rect">
            <a:avLst/>
          </a:prstGeom>
          <a:gradFill>
            <a:gsLst>
              <a:gs pos="49000">
                <a:srgbClr val="FFFF00"/>
              </a:gs>
              <a:gs pos="51000">
                <a:srgbClr val="FF0000"/>
              </a:gs>
            </a:gsLst>
            <a:lin ang="2700000" scaled="1"/>
          </a:gra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264E"/>
              </a:solidFill>
              <a:effectLst/>
              <a:uLnTx/>
              <a:uFillTx/>
              <a:latin typeface="Arial"/>
              <a:ea typeface="+mn-ea"/>
              <a:cs typeface="+mn-cs"/>
            </a:endParaRPr>
          </a:p>
        </p:txBody>
      </p:sp>
      <p:sp>
        <p:nvSpPr>
          <p:cNvPr id="7" name="Text Box 363"/>
          <p:cNvSpPr txBox="1">
            <a:spLocks noChangeArrowheads="1"/>
          </p:cNvSpPr>
          <p:nvPr userDrawn="1"/>
        </p:nvSpPr>
        <p:spPr bwMode="blackWhite">
          <a:xfrm>
            <a:off x="8604575" y="6389113"/>
            <a:ext cx="15881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Change From / To</a:t>
            </a:r>
          </a:p>
        </p:txBody>
      </p:sp>
      <p:sp>
        <p:nvSpPr>
          <p:cNvPr id="11" name="Text Box 365"/>
          <p:cNvSpPr txBox="1">
            <a:spLocks noChangeArrowheads="1"/>
          </p:cNvSpPr>
          <p:nvPr userDrawn="1"/>
        </p:nvSpPr>
        <p:spPr bwMode="blackWhite">
          <a:xfrm>
            <a:off x="2284412" y="6389113"/>
            <a:ext cx="106311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Satisfactory</a:t>
            </a:r>
          </a:p>
        </p:txBody>
      </p:sp>
      <p:sp>
        <p:nvSpPr>
          <p:cNvPr id="13" name="Text Box 366"/>
          <p:cNvSpPr txBox="1">
            <a:spLocks noChangeArrowheads="1"/>
          </p:cNvSpPr>
          <p:nvPr userDrawn="1"/>
        </p:nvSpPr>
        <p:spPr bwMode="blackWhite">
          <a:xfrm>
            <a:off x="4037012" y="6389113"/>
            <a:ext cx="203132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Marginal-Plan to Recover</a:t>
            </a:r>
          </a:p>
        </p:txBody>
      </p:sp>
      <p:sp>
        <p:nvSpPr>
          <p:cNvPr id="14" name="Text Box 367"/>
          <p:cNvSpPr txBox="1">
            <a:spLocks noChangeArrowheads="1"/>
          </p:cNvSpPr>
          <p:nvPr userDrawn="1"/>
        </p:nvSpPr>
        <p:spPr bwMode="blackWhite">
          <a:xfrm>
            <a:off x="6704012" y="6389113"/>
            <a:ext cx="125066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264E"/>
                </a:solidFill>
                <a:effectLst/>
                <a:uLnTx/>
                <a:uFillTx/>
                <a:latin typeface="Arial" pitchFamily="34" charset="0"/>
                <a:ea typeface="+mn-ea"/>
                <a:cs typeface="Arial" pitchFamily="34" charset="0"/>
              </a:rPr>
              <a:t>Unsatisfactory</a:t>
            </a:r>
          </a:p>
        </p:txBody>
      </p:sp>
      <p:sp>
        <p:nvSpPr>
          <p:cNvPr id="15" name="Rectangle 364"/>
          <p:cNvSpPr>
            <a:spLocks noChangeAspect="1" noChangeArrowheads="1"/>
          </p:cNvSpPr>
          <p:nvPr userDrawn="1"/>
        </p:nvSpPr>
        <p:spPr bwMode="blackWhite">
          <a:xfrm>
            <a:off x="6405048" y="6416230"/>
            <a:ext cx="222764" cy="222764"/>
          </a:xfrm>
          <a:prstGeom prst="rect">
            <a:avLst/>
          </a:prstGeom>
          <a:solidFill>
            <a:srgbClr val="FF00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R</a:t>
            </a:r>
          </a:p>
        </p:txBody>
      </p:sp>
      <p:sp>
        <p:nvSpPr>
          <p:cNvPr id="16" name="TextBox 15"/>
          <p:cNvSpPr txBox="1"/>
          <p:nvPr userDrawn="1"/>
        </p:nvSpPr>
        <p:spPr>
          <a:xfrm>
            <a:off x="8233901" y="6368153"/>
            <a:ext cx="261610"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Y</a:t>
            </a:r>
          </a:p>
        </p:txBody>
      </p:sp>
      <p:sp>
        <p:nvSpPr>
          <p:cNvPr id="17" name="TextBox 16"/>
          <p:cNvSpPr txBox="1"/>
          <p:nvPr userDrawn="1"/>
        </p:nvSpPr>
        <p:spPr>
          <a:xfrm>
            <a:off x="8340990" y="6461606"/>
            <a:ext cx="268022" cy="2308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00264E"/>
                </a:solidFill>
                <a:effectLst/>
                <a:uLnTx/>
                <a:uFillTx/>
                <a:latin typeface="Arial"/>
                <a:ea typeface="+mn-ea"/>
                <a:cs typeface="Arial" pitchFamily="34" charset="0"/>
              </a:rPr>
              <a:t>R</a:t>
            </a:r>
          </a:p>
        </p:txBody>
      </p:sp>
      <p:sp>
        <p:nvSpPr>
          <p:cNvPr id="18" name="Rectangle 364"/>
          <p:cNvSpPr>
            <a:spLocks noChangeAspect="1" noChangeArrowheads="1"/>
          </p:cNvSpPr>
          <p:nvPr userDrawn="1"/>
        </p:nvSpPr>
        <p:spPr bwMode="blackWhite">
          <a:xfrm>
            <a:off x="3738048" y="6416230"/>
            <a:ext cx="222764" cy="222764"/>
          </a:xfrm>
          <a:prstGeom prst="rect">
            <a:avLst/>
          </a:prstGeom>
          <a:solidFill>
            <a:srgbClr val="FFFF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Y</a:t>
            </a:r>
          </a:p>
        </p:txBody>
      </p:sp>
      <p:sp>
        <p:nvSpPr>
          <p:cNvPr id="19" name="Rectangle 364"/>
          <p:cNvSpPr>
            <a:spLocks noChangeAspect="1" noChangeArrowheads="1"/>
          </p:cNvSpPr>
          <p:nvPr userDrawn="1"/>
        </p:nvSpPr>
        <p:spPr bwMode="blackWhite">
          <a:xfrm>
            <a:off x="1976101" y="6416230"/>
            <a:ext cx="222764" cy="222764"/>
          </a:xfrm>
          <a:prstGeom prst="rect">
            <a:avLst/>
          </a:prstGeom>
          <a:solidFill>
            <a:srgbClr val="009900"/>
          </a:solidFill>
          <a:ln w="9525">
            <a:noFill/>
            <a:miter lim="800000"/>
            <a:headEnd/>
            <a:tailEnd/>
          </a:ln>
          <a:effectLst/>
        </p:spPr>
        <p:txBody>
          <a:bodyPr wrap="non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264E"/>
                </a:solidFill>
                <a:effectLst/>
                <a:uLnTx/>
                <a:uFillTx/>
                <a:latin typeface="Arial"/>
                <a:ea typeface="+mn-ea"/>
                <a:cs typeface="+mn-cs"/>
              </a:rPr>
              <a:t>G</a:t>
            </a:r>
          </a:p>
        </p:txBody>
      </p:sp>
      <p:sp>
        <p:nvSpPr>
          <p:cNvPr id="20" name="TextBox 19"/>
          <p:cNvSpPr txBox="1">
            <a:spLocks noChangeArrowheads="1"/>
          </p:cNvSpPr>
          <p:nvPr userDrawn="1"/>
        </p:nvSpPr>
        <p:spPr bwMode="auto">
          <a:xfrm>
            <a:off x="827774" y="6413710"/>
            <a:ext cx="27432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200">
                <a:solidFill>
                  <a:schemeClr val="tx1"/>
                </a:solidFill>
                <a:latin typeface="Calibri" panose="020F0502020204030204" pitchFamily="34" charset="0"/>
              </a:defRPr>
            </a:lvl1pPr>
            <a:lvl2pPr marL="742950" indent="-285750">
              <a:defRPr sz="2200">
                <a:solidFill>
                  <a:schemeClr val="tx1"/>
                </a:solidFill>
                <a:latin typeface="Calibri" panose="020F0502020204030204" pitchFamily="34" charset="0"/>
              </a:defRPr>
            </a:lvl2pPr>
            <a:lvl3pPr marL="1143000" indent="-228600">
              <a:defRPr sz="2200">
                <a:solidFill>
                  <a:schemeClr val="tx1"/>
                </a:solidFill>
                <a:latin typeface="Calibri" panose="020F0502020204030204" pitchFamily="34" charset="0"/>
              </a:defRPr>
            </a:lvl3pPr>
            <a:lvl4pPr marL="1600200" indent="-228600">
              <a:defRPr sz="2200">
                <a:solidFill>
                  <a:schemeClr val="tx1"/>
                </a:solidFill>
                <a:latin typeface="Calibri" panose="020F0502020204030204" pitchFamily="34" charset="0"/>
              </a:defRPr>
            </a:lvl4pPr>
            <a:lvl5pPr marL="2057400" indent="-228600">
              <a:defRPr sz="2200">
                <a:solidFill>
                  <a:schemeClr val="tx1"/>
                </a:solidFill>
                <a:latin typeface="Calibri" panose="020F0502020204030204" pitchFamily="34" charset="0"/>
              </a:defRPr>
            </a:lvl5pPr>
            <a:lvl6pPr marL="2514600" indent="-228600" defTabSz="1087438" fontAlgn="base">
              <a:spcBef>
                <a:spcPct val="0"/>
              </a:spcBef>
              <a:spcAft>
                <a:spcPct val="0"/>
              </a:spcAft>
              <a:defRPr sz="2200">
                <a:solidFill>
                  <a:schemeClr val="tx1"/>
                </a:solidFill>
                <a:latin typeface="Calibri" panose="020F0502020204030204" pitchFamily="34" charset="0"/>
              </a:defRPr>
            </a:lvl6pPr>
            <a:lvl7pPr marL="2971800" indent="-228600" defTabSz="1087438" fontAlgn="base">
              <a:spcBef>
                <a:spcPct val="0"/>
              </a:spcBef>
              <a:spcAft>
                <a:spcPct val="0"/>
              </a:spcAft>
              <a:defRPr sz="2200">
                <a:solidFill>
                  <a:schemeClr val="tx1"/>
                </a:solidFill>
                <a:latin typeface="Calibri" panose="020F0502020204030204" pitchFamily="34" charset="0"/>
              </a:defRPr>
            </a:lvl7pPr>
            <a:lvl8pPr marL="3429000" indent="-228600" defTabSz="1087438" fontAlgn="base">
              <a:spcBef>
                <a:spcPct val="0"/>
              </a:spcBef>
              <a:spcAft>
                <a:spcPct val="0"/>
              </a:spcAft>
              <a:defRPr sz="2200">
                <a:solidFill>
                  <a:schemeClr val="tx1"/>
                </a:solidFill>
                <a:latin typeface="Calibri" panose="020F0502020204030204" pitchFamily="34" charset="0"/>
              </a:defRPr>
            </a:lvl8pPr>
            <a:lvl9pPr marL="3886200" indent="-228600" defTabSz="1087438" fontAlgn="base">
              <a:spcBef>
                <a:spcPct val="0"/>
              </a:spcBef>
              <a:spcAft>
                <a:spcPct val="0"/>
              </a:spcAft>
              <a:defRPr sz="2200">
                <a:solidFill>
                  <a:schemeClr val="tx1"/>
                </a:solidFill>
                <a:latin typeface="Calibri" panose="020F0502020204030204" pitchFamily="34" charset="0"/>
              </a:defRPr>
            </a:lvl9pPr>
          </a:lstStyle>
          <a:p>
            <a:pPr algn="l">
              <a:defRPr/>
            </a:pPr>
            <a:r>
              <a:rPr lang="en-US" altLang="en-US" sz="900" b="0" dirty="0">
                <a:solidFill>
                  <a:schemeClr val="bg1">
                    <a:lumMod val="50000"/>
                  </a:schemeClr>
                </a:solidFill>
                <a:latin typeface="Arial" panose="020B0604020202020204" pitchFamily="34" charset="0"/>
                <a:cs typeface="Arial" panose="020B0604020202020204" pitchFamily="34" charset="0"/>
              </a:rPr>
              <a:t>SECRET</a:t>
            </a:r>
          </a:p>
        </p:txBody>
      </p:sp>
      <p:sp>
        <p:nvSpPr>
          <p:cNvPr id="21" name="TextBox 3"/>
          <p:cNvSpPr txBox="1">
            <a:spLocks noChangeArrowheads="1"/>
          </p:cNvSpPr>
          <p:nvPr userDrawn="1"/>
        </p:nvSpPr>
        <p:spPr bwMode="auto">
          <a:xfrm>
            <a:off x="11512724" y="6413710"/>
            <a:ext cx="35618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defRPr sz="900" b="0">
                <a:solidFill>
                  <a:schemeClr val="bg1">
                    <a:lumMod val="50000"/>
                  </a:schemeClr>
                </a:solidFill>
                <a:latin typeface="Arial" panose="020B0604020202020204" pitchFamily="34" charset="0"/>
                <a:cs typeface="Arial" panose="020B0604020202020204" pitchFamily="34" charset="0"/>
              </a:defRPr>
            </a:lvl1pPr>
            <a:lvl2pPr marL="742950" indent="-285750">
              <a:defRPr sz="2200">
                <a:latin typeface="Calibri" panose="020F0502020204030204" pitchFamily="34" charset="0"/>
              </a:defRPr>
            </a:lvl2pPr>
            <a:lvl3pPr marL="1143000" indent="-228600">
              <a:defRPr sz="2200">
                <a:latin typeface="Calibri" panose="020F0502020204030204" pitchFamily="34" charset="0"/>
              </a:defRPr>
            </a:lvl3pPr>
            <a:lvl4pPr marL="1600200" indent="-228600">
              <a:defRPr sz="2200">
                <a:latin typeface="Calibri" panose="020F0502020204030204" pitchFamily="34" charset="0"/>
              </a:defRPr>
            </a:lvl4pPr>
            <a:lvl5pPr marL="2057400" indent="-228600">
              <a:defRPr sz="2200">
                <a:latin typeface="Calibri" panose="020F0502020204030204" pitchFamily="34" charset="0"/>
              </a:defRPr>
            </a:lvl5pPr>
            <a:lvl6pPr marL="2514600" indent="-228600" defTabSz="1087438" fontAlgn="base">
              <a:spcBef>
                <a:spcPct val="0"/>
              </a:spcBef>
              <a:spcAft>
                <a:spcPct val="0"/>
              </a:spcAft>
              <a:defRPr sz="2200">
                <a:latin typeface="Calibri" panose="020F0502020204030204" pitchFamily="34" charset="0"/>
              </a:defRPr>
            </a:lvl6pPr>
            <a:lvl7pPr marL="2971800" indent="-228600" defTabSz="1087438" fontAlgn="base">
              <a:spcBef>
                <a:spcPct val="0"/>
              </a:spcBef>
              <a:spcAft>
                <a:spcPct val="0"/>
              </a:spcAft>
              <a:defRPr sz="2200">
                <a:latin typeface="Calibri" panose="020F0502020204030204" pitchFamily="34" charset="0"/>
              </a:defRPr>
            </a:lvl7pPr>
            <a:lvl8pPr marL="3429000" indent="-228600" defTabSz="1087438" fontAlgn="base">
              <a:spcBef>
                <a:spcPct val="0"/>
              </a:spcBef>
              <a:spcAft>
                <a:spcPct val="0"/>
              </a:spcAft>
              <a:defRPr sz="2200">
                <a:latin typeface="Calibri" panose="020F0502020204030204" pitchFamily="34" charset="0"/>
              </a:defRPr>
            </a:lvl8pPr>
            <a:lvl9pPr marL="3886200" indent="-228600" defTabSz="1087438" fontAlgn="base">
              <a:spcBef>
                <a:spcPct val="0"/>
              </a:spcBef>
              <a:spcAft>
                <a:spcPct val="0"/>
              </a:spcAft>
              <a:defRPr sz="2200">
                <a:latin typeface="Calibri" panose="020F0502020204030204" pitchFamily="34" charset="0"/>
              </a:defRPr>
            </a:lvl9pPr>
          </a:lstStyle>
          <a:p>
            <a:pPr lvl="0" algn="r"/>
            <a:fld id="{BB8DB652-40BB-446A-A0D5-04B7B7569A42}" type="slidenum">
              <a:rPr lang="en-US" altLang="en-US" sz="1100" b="1" smtClean="0">
                <a:solidFill>
                  <a:schemeClr val="tx1"/>
                </a:solidFill>
              </a:rPr>
              <a:pPr lvl="0" algn="r"/>
              <a:t>‹#›</a:t>
            </a:fld>
            <a:endParaRPr lang="en-US" altLang="en-US" sz="1100" b="1" dirty="0">
              <a:solidFill>
                <a:schemeClr val="tx1"/>
              </a:solidFill>
            </a:endParaRPr>
          </a:p>
        </p:txBody>
      </p:sp>
      <p:pic>
        <p:nvPicPr>
          <p:cNvPr id="22" name="Picture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4379" y="6397194"/>
            <a:ext cx="659596" cy="247348"/>
          </a:xfrm>
          <a:prstGeom prst="rect">
            <a:avLst/>
          </a:prstGeom>
        </p:spPr>
      </p:pic>
    </p:spTree>
    <p:extLst>
      <p:ext uri="{BB962C8B-B14F-4D97-AF65-F5344CB8AC3E}">
        <p14:creationId xmlns:p14="http://schemas.microsoft.com/office/powerpoint/2010/main" val="362173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95155"/>
      </p:ext>
    </p:extLst>
  </p:cSld>
  <p:clrMap bg1="lt1" tx1="dk1" bg2="lt2" tx2="dk2" accent1="accent1" accent2="accent2" accent3="accent3" accent4="accent4" accent5="accent5" accent6="accent6" hlink="hlink" folHlink="folHlink"/>
  <p:sldLayoutIdLst>
    <p:sldLayoutId id="2147483708" r:id="rId1"/>
    <p:sldLayoutId id="2147483711" r:id="rId2"/>
    <p:sldLayoutId id="2147483745" r:id="rId3"/>
    <p:sldLayoutId id="2147483804" r:id="rId4"/>
    <p:sldLayoutId id="2147483807" r:id="rId5"/>
    <p:sldLayoutId id="2147483811" r:id="rId6"/>
    <p:sldLayoutId id="2147483819" r:id="rId7"/>
    <p:sldLayoutId id="2147483805" r:id="rId8"/>
    <p:sldLayoutId id="2147483748" r:id="rId9"/>
    <p:sldLayoutId id="2147483756" r:id="rId10"/>
    <p:sldLayoutId id="2147483714" r:id="rId11"/>
    <p:sldLayoutId id="2147483820" r:id="rId12"/>
    <p:sldLayoutId id="2147483747" r:id="rId13"/>
    <p:sldLayoutId id="2147483808" r:id="rId14"/>
    <p:sldLayoutId id="2147483710" r:id="rId15"/>
    <p:sldLayoutId id="2147483715" r:id="rId16"/>
    <p:sldLayoutId id="2147483793" r:id="rId17"/>
    <p:sldLayoutId id="2147483815" r:id="rId18"/>
    <p:sldLayoutId id="2147483823" r:id="rId19"/>
    <p:sldLayoutId id="2147483818" r:id="rId20"/>
    <p:sldLayoutId id="2147483732" r:id="rId21"/>
    <p:sldLayoutId id="2147483825" r:id="rId22"/>
    <p:sldLayoutId id="2147483827" r:id="rId23"/>
    <p:sldLayoutId id="2147483719" r:id="rId24"/>
    <p:sldLayoutId id="2147483796" r:id="rId25"/>
    <p:sldLayoutId id="2147483794" r:id="rId26"/>
    <p:sldLayoutId id="2147483797" r:id="rId27"/>
    <p:sldLayoutId id="2147483795" r:id="rId28"/>
    <p:sldLayoutId id="2147483830" r:id="rId29"/>
    <p:sldLayoutId id="2147483831" r:id="rId3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hyperlink" Target="http://cloud.google.com/" TargetMode="Externa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davidalfredostrowski/DeployGoWebServerToGCP.git" TargetMode="Externa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hyperlink" Target="http://cloud.google.com/" TargetMode="Externa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avidalfredostrowski/GoogleCloudFunctionDemo/tree/main" TargetMode="External"/><Relationship Id="rId2" Type="http://schemas.openxmlformats.org/officeDocument/2006/relationships/hyperlink" Target="https://github.com/davidalfredostrowski/DeployGoWebServerToGCP"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1B56E-9D3D-026F-F6DD-68306F793409}"/>
              </a:ext>
            </a:extLst>
          </p:cNvPr>
          <p:cNvSpPr>
            <a:spLocks noGrp="1"/>
          </p:cNvSpPr>
          <p:nvPr>
            <p:ph type="ctrTitle"/>
          </p:nvPr>
        </p:nvSpPr>
        <p:spPr>
          <a:xfrm>
            <a:off x="1697267" y="1367331"/>
            <a:ext cx="9623876" cy="961196"/>
          </a:xfrm>
        </p:spPr>
        <p:txBody>
          <a:bodyPr/>
          <a:lstStyle/>
          <a:p>
            <a:pPr algn="ctr"/>
            <a:r>
              <a:rPr lang="en-US" sz="3600" dirty="0"/>
              <a:t>Golang and Cloud Computing</a:t>
            </a:r>
          </a:p>
        </p:txBody>
      </p:sp>
      <p:sp>
        <p:nvSpPr>
          <p:cNvPr id="3" name="Subtitle 2">
            <a:extLst>
              <a:ext uri="{FF2B5EF4-FFF2-40B4-BE49-F238E27FC236}">
                <a16:creationId xmlns:a16="http://schemas.microsoft.com/office/drawing/2014/main" id="{98DCCE45-CF63-26DF-0F7E-293ED97E39CE}"/>
              </a:ext>
            </a:extLst>
          </p:cNvPr>
          <p:cNvSpPr>
            <a:spLocks noGrp="1"/>
          </p:cNvSpPr>
          <p:nvPr>
            <p:ph type="subTitle" idx="1"/>
          </p:nvPr>
        </p:nvSpPr>
        <p:spPr>
          <a:xfrm>
            <a:off x="2696058" y="3429000"/>
            <a:ext cx="7459113" cy="2174966"/>
          </a:xfrm>
        </p:spPr>
        <p:txBody>
          <a:bodyPr/>
          <a:lstStyle/>
          <a:p>
            <a:pPr algn="ctr"/>
            <a:r>
              <a:rPr lang="en-US" sz="2000" dirty="0">
                <a:solidFill>
                  <a:schemeClr val="accent4">
                    <a:lumMod val="50000"/>
                  </a:schemeClr>
                </a:solidFill>
              </a:rPr>
              <a:t>David Alfred Ostrowski PhD.</a:t>
            </a:r>
          </a:p>
          <a:p>
            <a:pPr algn="ctr"/>
            <a:br>
              <a:rPr lang="en-US" sz="2000" b="1" i="1" dirty="0">
                <a:solidFill>
                  <a:schemeClr val="accent4">
                    <a:lumMod val="50000"/>
                  </a:schemeClr>
                </a:solidFill>
              </a:rPr>
            </a:br>
            <a:r>
              <a:rPr lang="en-US" sz="2000" b="1" i="1" dirty="0">
                <a:solidFill>
                  <a:schemeClr val="accent4">
                    <a:lumMod val="50000"/>
                  </a:schemeClr>
                </a:solidFill>
              </a:rPr>
              <a:t>Northwestern University</a:t>
            </a:r>
            <a:br>
              <a:rPr lang="en-US" sz="2000" b="1" i="1" dirty="0">
                <a:solidFill>
                  <a:schemeClr val="accent4">
                    <a:lumMod val="50000"/>
                  </a:schemeClr>
                </a:solidFill>
              </a:rPr>
            </a:br>
            <a:r>
              <a:rPr lang="en-US" sz="2000" b="1" i="1" dirty="0">
                <a:solidFill>
                  <a:schemeClr val="accent4">
                    <a:lumMod val="50000"/>
                  </a:schemeClr>
                </a:solidFill>
              </a:rPr>
              <a:t>david.ostrowski@northwestern.edu</a:t>
            </a:r>
            <a:endParaRPr lang="en-US" sz="2000" dirty="0">
              <a:solidFill>
                <a:schemeClr val="accent4">
                  <a:lumMod val="50000"/>
                </a:schemeClr>
              </a:solidFill>
            </a:endParaRPr>
          </a:p>
        </p:txBody>
      </p:sp>
      <p:pic>
        <p:nvPicPr>
          <p:cNvPr id="4" name="Picture 3">
            <a:extLst>
              <a:ext uri="{FF2B5EF4-FFF2-40B4-BE49-F238E27FC236}">
                <a16:creationId xmlns:a16="http://schemas.microsoft.com/office/drawing/2014/main" id="{23E92436-8136-D74C-B81E-96C031E2D085}"/>
              </a:ext>
            </a:extLst>
          </p:cNvPr>
          <p:cNvPicPr>
            <a:picLocks noChangeAspect="1"/>
          </p:cNvPicPr>
          <p:nvPr/>
        </p:nvPicPr>
        <p:blipFill>
          <a:blip r:embed="rId2"/>
          <a:stretch>
            <a:fillRect/>
          </a:stretch>
        </p:blipFill>
        <p:spPr>
          <a:xfrm>
            <a:off x="4248150" y="5638881"/>
            <a:ext cx="3695700" cy="971550"/>
          </a:xfrm>
          <a:prstGeom prst="rect">
            <a:avLst/>
          </a:prstGeom>
        </p:spPr>
      </p:pic>
    </p:spTree>
    <p:extLst>
      <p:ext uri="{BB962C8B-B14F-4D97-AF65-F5344CB8AC3E}">
        <p14:creationId xmlns:p14="http://schemas.microsoft.com/office/powerpoint/2010/main" val="379102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3017-1FFD-A073-0DE2-A190CB57B988}"/>
              </a:ext>
            </a:extLst>
          </p:cNvPr>
          <p:cNvSpPr>
            <a:spLocks noGrp="1"/>
          </p:cNvSpPr>
          <p:nvPr>
            <p:ph type="title"/>
          </p:nvPr>
        </p:nvSpPr>
        <p:spPr/>
        <p:txBody>
          <a:bodyPr/>
          <a:lstStyle/>
          <a:p>
            <a:pPr algn="ctr"/>
            <a:r>
              <a:rPr lang="en-US" dirty="0"/>
              <a:t>Comparisons</a:t>
            </a:r>
          </a:p>
        </p:txBody>
      </p:sp>
      <p:sp>
        <p:nvSpPr>
          <p:cNvPr id="3" name="Content Placeholder 2">
            <a:extLst>
              <a:ext uri="{FF2B5EF4-FFF2-40B4-BE49-F238E27FC236}">
                <a16:creationId xmlns:a16="http://schemas.microsoft.com/office/drawing/2014/main" id="{7F94976C-BF3C-EFB9-3AFE-C4EE5469D48D}"/>
              </a:ext>
            </a:extLst>
          </p:cNvPr>
          <p:cNvSpPr>
            <a:spLocks noGrp="1"/>
          </p:cNvSpPr>
          <p:nvPr>
            <p:ph idx="1"/>
          </p:nvPr>
        </p:nvSpPr>
        <p:spPr/>
        <p:txBody>
          <a:bodyPr/>
          <a:lstStyle/>
          <a:p>
            <a:endParaRPr lang="en-US" dirty="0"/>
          </a:p>
          <a:p>
            <a:endParaRPr lang="en-US" dirty="0"/>
          </a:p>
          <a:p>
            <a:r>
              <a:rPr lang="en-US" dirty="0"/>
              <a:t>Speed: </a:t>
            </a:r>
          </a:p>
          <a:p>
            <a:pPr lvl="1"/>
            <a:r>
              <a:rPr lang="en-US" dirty="0"/>
              <a:t>Python code is easy to develop but not fast at run time</a:t>
            </a:r>
          </a:p>
          <a:p>
            <a:pPr lvl="1"/>
            <a:r>
              <a:rPr lang="en-US" dirty="0"/>
              <a:t>The higher speed makes Golang more scalable compared to Python.</a:t>
            </a:r>
          </a:p>
          <a:p>
            <a:endParaRPr lang="en-US" dirty="0"/>
          </a:p>
          <a:p>
            <a:endParaRPr lang="en-US" dirty="0"/>
          </a:p>
          <a:p>
            <a:endParaRPr lang="en-US" dirty="0"/>
          </a:p>
          <a:p>
            <a:r>
              <a:rPr lang="en-US" dirty="0"/>
              <a:t>Concurrency: </a:t>
            </a:r>
          </a:p>
          <a:p>
            <a:pPr lvl="1"/>
            <a:r>
              <a:rPr lang="en-US" dirty="0"/>
              <a:t>Python only allows one thread to run simultaneously. </a:t>
            </a:r>
          </a:p>
          <a:p>
            <a:pPr lvl="1"/>
            <a:r>
              <a:rPr lang="en-US" dirty="0"/>
              <a:t>In contrast, Golang offers multithreading through the goroutine mechanism.</a:t>
            </a:r>
          </a:p>
          <a:p>
            <a:pPr lvl="1"/>
            <a:r>
              <a:rPr lang="en-US" dirty="0"/>
              <a:t>Golang’s ability to run the program concurrently makes it more scalable than Python.</a:t>
            </a:r>
          </a:p>
        </p:txBody>
      </p:sp>
    </p:spTree>
    <p:extLst>
      <p:ext uri="{BB962C8B-B14F-4D97-AF65-F5344CB8AC3E}">
        <p14:creationId xmlns:p14="http://schemas.microsoft.com/office/powerpoint/2010/main" val="326297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309A7-7DE0-2954-F7DC-EDFAB605BEB3}"/>
              </a:ext>
            </a:extLst>
          </p:cNvPr>
          <p:cNvSpPr>
            <a:spLocks noGrp="1"/>
          </p:cNvSpPr>
          <p:nvPr>
            <p:ph type="title"/>
          </p:nvPr>
        </p:nvSpPr>
        <p:spPr/>
        <p:txBody>
          <a:bodyPr/>
          <a:lstStyle/>
          <a:p>
            <a:pPr algn="ctr"/>
            <a:r>
              <a:rPr lang="en-US" dirty="0"/>
              <a:t>Golang vs Java</a:t>
            </a:r>
          </a:p>
        </p:txBody>
      </p:sp>
      <p:sp>
        <p:nvSpPr>
          <p:cNvPr id="3" name="Content Placeholder 2">
            <a:extLst>
              <a:ext uri="{FF2B5EF4-FFF2-40B4-BE49-F238E27FC236}">
                <a16:creationId xmlns:a16="http://schemas.microsoft.com/office/drawing/2014/main" id="{B3E13E87-019C-D6CE-F1EA-AF63B44E282C}"/>
              </a:ext>
            </a:extLst>
          </p:cNvPr>
          <p:cNvSpPr>
            <a:spLocks noGrp="1"/>
          </p:cNvSpPr>
          <p:nvPr>
            <p:ph idx="1"/>
          </p:nvPr>
        </p:nvSpPr>
        <p:spPr/>
        <p:txBody>
          <a:bodyPr/>
          <a:lstStyle/>
          <a:p>
            <a:endParaRPr lang="en-US" dirty="0"/>
          </a:p>
          <a:p>
            <a:r>
              <a:rPr lang="en-US" dirty="0"/>
              <a:t>Java is also the language most commonly used for cloud computing. Scalability and concurrency, two effective characteristics of Golang, are essential for cloud computing.</a:t>
            </a:r>
          </a:p>
          <a:p>
            <a:endParaRPr lang="en-US" dirty="0"/>
          </a:p>
          <a:p>
            <a:r>
              <a:rPr lang="en-US" dirty="0"/>
              <a:t>Scalability: Enterprises are growing, and the number of users and queries is increasing, and only a highly scalable language can respond to these changes. How could a programming language be scalable? According to the definition of scalability:</a:t>
            </a:r>
          </a:p>
          <a:p>
            <a:endParaRPr lang="en-US" dirty="0"/>
          </a:p>
          <a:p>
            <a:r>
              <a:rPr lang="en-US" dirty="0"/>
              <a:t>“A scalable computer language is a language that one can write very large programs in (and extend very large programs that have already been written) without feeling an undue amount of pain.”</a:t>
            </a:r>
          </a:p>
          <a:p>
            <a:endParaRPr lang="en-US" dirty="0"/>
          </a:p>
          <a:p>
            <a:r>
              <a:rPr lang="en-US" dirty="0"/>
              <a:t>The simplicity of Golang reduces the system complexity and makes the system highly scalable.</a:t>
            </a:r>
          </a:p>
          <a:p>
            <a:endParaRPr lang="en-US" dirty="0"/>
          </a:p>
        </p:txBody>
      </p:sp>
    </p:spTree>
    <p:extLst>
      <p:ext uri="{BB962C8B-B14F-4D97-AF65-F5344CB8AC3E}">
        <p14:creationId xmlns:p14="http://schemas.microsoft.com/office/powerpoint/2010/main" val="4036636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0C800-58B7-DA58-B42E-0D1E1A4B9227}"/>
              </a:ext>
            </a:extLst>
          </p:cNvPr>
          <p:cNvSpPr>
            <a:spLocks noGrp="1"/>
          </p:cNvSpPr>
          <p:nvPr>
            <p:ph type="title"/>
          </p:nvPr>
        </p:nvSpPr>
        <p:spPr/>
        <p:txBody>
          <a:bodyPr/>
          <a:lstStyle/>
          <a:p>
            <a:pPr algn="ctr"/>
            <a:r>
              <a:rPr lang="en-US" dirty="0"/>
              <a:t>Golang and Java</a:t>
            </a:r>
          </a:p>
        </p:txBody>
      </p:sp>
      <p:sp>
        <p:nvSpPr>
          <p:cNvPr id="3" name="Content Placeholder 2">
            <a:extLst>
              <a:ext uri="{FF2B5EF4-FFF2-40B4-BE49-F238E27FC236}">
                <a16:creationId xmlns:a16="http://schemas.microsoft.com/office/drawing/2014/main" id="{8A67E2C1-FDEE-5F5D-CFBD-ECFF2E8DBB12}"/>
              </a:ext>
            </a:extLst>
          </p:cNvPr>
          <p:cNvSpPr>
            <a:spLocks noGrp="1"/>
          </p:cNvSpPr>
          <p:nvPr>
            <p:ph idx="1"/>
          </p:nvPr>
        </p:nvSpPr>
        <p:spPr/>
        <p:txBody>
          <a:bodyPr/>
          <a:lstStyle/>
          <a:p>
            <a:endParaRPr lang="en-US" dirty="0"/>
          </a:p>
          <a:p>
            <a:r>
              <a:rPr lang="en-US" dirty="0"/>
              <a:t>Concurrency: According to this report, there are best practices to reduce the number of servers using Golang. Concurrency is one of the remarkable features of Golang. The optimized and simultaneous use of computing power and memory utilization by Golang enables an increase in the overall application performance.</a:t>
            </a:r>
          </a:p>
        </p:txBody>
      </p:sp>
    </p:spTree>
    <p:extLst>
      <p:ext uri="{BB962C8B-B14F-4D97-AF65-F5344CB8AC3E}">
        <p14:creationId xmlns:p14="http://schemas.microsoft.com/office/powerpoint/2010/main" val="1872465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0C9A1-1A5E-6209-2372-16744417787C}"/>
              </a:ext>
            </a:extLst>
          </p:cNvPr>
          <p:cNvSpPr>
            <a:spLocks noGrp="1"/>
          </p:cNvSpPr>
          <p:nvPr>
            <p:ph type="title"/>
          </p:nvPr>
        </p:nvSpPr>
        <p:spPr/>
        <p:txBody>
          <a:bodyPr/>
          <a:lstStyle/>
          <a:p>
            <a:pPr algn="ctr"/>
            <a:r>
              <a:rPr lang="en-US" dirty="0"/>
              <a:t>Reference Projects</a:t>
            </a:r>
          </a:p>
        </p:txBody>
      </p:sp>
      <p:sp>
        <p:nvSpPr>
          <p:cNvPr id="3" name="Content Placeholder 2">
            <a:extLst>
              <a:ext uri="{FF2B5EF4-FFF2-40B4-BE49-F238E27FC236}">
                <a16:creationId xmlns:a16="http://schemas.microsoft.com/office/drawing/2014/main" id="{ED087691-7A5F-8808-162C-F1A7A0CC299D}"/>
              </a:ext>
            </a:extLst>
          </p:cNvPr>
          <p:cNvSpPr>
            <a:spLocks noGrp="1"/>
          </p:cNvSpPr>
          <p:nvPr>
            <p:ph idx="1"/>
          </p:nvPr>
        </p:nvSpPr>
        <p:spPr>
          <a:xfrm>
            <a:off x="678180" y="2242159"/>
            <a:ext cx="10835640" cy="4092278"/>
          </a:xfrm>
        </p:spPr>
        <p:txBody>
          <a:bodyPr/>
          <a:lstStyle/>
          <a:p>
            <a:r>
              <a:rPr lang="en-US" i="0" dirty="0">
                <a:solidFill>
                  <a:srgbClr val="666666"/>
                </a:solidFill>
                <a:effectLst/>
                <a:latin typeface="Ford Antenna Light" panose="02000505000000020004"/>
              </a:rPr>
              <a:t>Docker and Kubernetes are written in Go, and that alone is a good reason to learn it</a:t>
            </a:r>
            <a:endParaRPr lang="en-US" dirty="0">
              <a:solidFill>
                <a:srgbClr val="666666"/>
              </a:solidFill>
              <a:latin typeface="Ford Antenna Light" panose="02000505000000020004"/>
            </a:endParaRPr>
          </a:p>
          <a:p>
            <a:endParaRPr lang="en-US" dirty="0">
              <a:solidFill>
                <a:srgbClr val="666666"/>
              </a:solidFill>
              <a:latin typeface="Ford Antenna Light" panose="02000505000000020004"/>
            </a:endParaRPr>
          </a:p>
          <a:p>
            <a:endParaRPr lang="en-US" dirty="0">
              <a:solidFill>
                <a:srgbClr val="666666"/>
              </a:solidFill>
              <a:latin typeface="Ford Antenna Light" panose="02000505000000020004"/>
            </a:endParaRPr>
          </a:p>
          <a:p>
            <a:r>
              <a:rPr lang="en-US" i="0" dirty="0">
                <a:solidFill>
                  <a:srgbClr val="666666"/>
                </a:solidFill>
                <a:effectLst/>
                <a:latin typeface="Ford Antenna Light" panose="02000505000000020004"/>
              </a:rPr>
              <a:t>It is also the language used to create Terraform. </a:t>
            </a:r>
          </a:p>
          <a:p>
            <a:pPr lvl="1"/>
            <a:r>
              <a:rPr lang="en-US" i="0" dirty="0">
                <a:solidFill>
                  <a:srgbClr val="666666"/>
                </a:solidFill>
                <a:effectLst/>
                <a:latin typeface="Ford Antenna Light" panose="02000505000000020004"/>
              </a:rPr>
              <a:t>Along with AngularJS, Red Hat used it to build its OpenShift Container Platform. Any developer who wishes to contribute to open source projects like Terraform, extend the OpenShift Container Platform or customize their Docker and Kubernetes implementations at the source-code level will need to know Go.</a:t>
            </a:r>
            <a:endParaRPr lang="en-US" dirty="0">
              <a:latin typeface="Ford Antenna Light" panose="02000505000000020004"/>
            </a:endParaRPr>
          </a:p>
        </p:txBody>
      </p:sp>
    </p:spTree>
    <p:extLst>
      <p:ext uri="{BB962C8B-B14F-4D97-AF65-F5344CB8AC3E}">
        <p14:creationId xmlns:p14="http://schemas.microsoft.com/office/powerpoint/2010/main" val="2498939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FF01-66A0-BB7D-2C2A-274548644423}"/>
              </a:ext>
            </a:extLst>
          </p:cNvPr>
          <p:cNvSpPr>
            <a:spLocks noGrp="1"/>
          </p:cNvSpPr>
          <p:nvPr>
            <p:ph type="title"/>
          </p:nvPr>
        </p:nvSpPr>
        <p:spPr/>
        <p:txBody>
          <a:bodyPr/>
          <a:lstStyle/>
          <a:p>
            <a:pPr algn="ctr"/>
            <a:r>
              <a:rPr lang="en-US" dirty="0"/>
              <a:t>Golang in Context</a:t>
            </a:r>
            <a:br>
              <a:rPr lang="en-US" dirty="0"/>
            </a:br>
            <a:r>
              <a:rPr lang="en-US" sz="2400" dirty="0"/>
              <a:t>(Right Tool for the Job)</a:t>
            </a:r>
          </a:p>
        </p:txBody>
      </p:sp>
      <p:sp>
        <p:nvSpPr>
          <p:cNvPr id="3" name="Content Placeholder 2">
            <a:extLst>
              <a:ext uri="{FF2B5EF4-FFF2-40B4-BE49-F238E27FC236}">
                <a16:creationId xmlns:a16="http://schemas.microsoft.com/office/drawing/2014/main" id="{2CF8F97C-3870-D53C-CB82-832EA6B2D5FF}"/>
              </a:ext>
            </a:extLst>
          </p:cNvPr>
          <p:cNvSpPr>
            <a:spLocks noGrp="1"/>
          </p:cNvSpPr>
          <p:nvPr>
            <p:ph idx="1"/>
          </p:nvPr>
        </p:nvSpPr>
        <p:spPr>
          <a:xfrm>
            <a:off x="678180" y="1966585"/>
            <a:ext cx="7401108" cy="4367851"/>
          </a:xfrm>
        </p:spPr>
        <p:txBody>
          <a:bodyPr/>
          <a:lstStyle/>
          <a:p>
            <a:r>
              <a:rPr lang="en-US" dirty="0"/>
              <a:t>Understand native languages of the most influential tools</a:t>
            </a:r>
          </a:p>
          <a:p>
            <a:endParaRPr lang="en-US" dirty="0"/>
          </a:p>
          <a:p>
            <a:r>
              <a:rPr lang="en-US" dirty="0"/>
              <a:t>Seamless Integration</a:t>
            </a:r>
          </a:p>
          <a:p>
            <a:endParaRPr lang="en-US" dirty="0"/>
          </a:p>
          <a:p>
            <a:r>
              <a:rPr lang="en-US" dirty="0"/>
              <a:t>Understanding native code of the most influential projects</a:t>
            </a:r>
          </a:p>
        </p:txBody>
      </p:sp>
      <p:pic>
        <p:nvPicPr>
          <p:cNvPr id="5" name="Picture 4">
            <a:extLst>
              <a:ext uri="{FF2B5EF4-FFF2-40B4-BE49-F238E27FC236}">
                <a16:creationId xmlns:a16="http://schemas.microsoft.com/office/drawing/2014/main" id="{63B9A6AD-854E-CDBA-A547-EFCDBE954535}"/>
              </a:ext>
            </a:extLst>
          </p:cNvPr>
          <p:cNvPicPr>
            <a:picLocks noChangeAspect="1"/>
          </p:cNvPicPr>
          <p:nvPr/>
        </p:nvPicPr>
        <p:blipFill>
          <a:blip r:embed="rId2"/>
          <a:stretch>
            <a:fillRect/>
          </a:stretch>
        </p:blipFill>
        <p:spPr>
          <a:xfrm>
            <a:off x="8619276" y="2162175"/>
            <a:ext cx="2619375" cy="2533650"/>
          </a:xfrm>
          <a:prstGeom prst="rect">
            <a:avLst/>
          </a:prstGeom>
        </p:spPr>
      </p:pic>
    </p:spTree>
    <p:extLst>
      <p:ext uri="{BB962C8B-B14F-4D97-AF65-F5344CB8AC3E}">
        <p14:creationId xmlns:p14="http://schemas.microsoft.com/office/powerpoint/2010/main" val="1228001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85C36-F67D-16CF-221F-9259FAF6C1F0}"/>
              </a:ext>
            </a:extLst>
          </p:cNvPr>
          <p:cNvSpPr>
            <a:spLocks noGrp="1"/>
          </p:cNvSpPr>
          <p:nvPr>
            <p:ph type="title"/>
          </p:nvPr>
        </p:nvSpPr>
        <p:spPr/>
        <p:txBody>
          <a:bodyPr/>
          <a:lstStyle/>
          <a:p>
            <a:r>
              <a:rPr lang="en-US" i="0" dirty="0">
                <a:solidFill>
                  <a:srgbClr val="373D3F"/>
                </a:solidFill>
                <a:effectLst/>
                <a:latin typeface="+mn-lt"/>
              </a:rPr>
              <a:t> Cloud Native Computing Foundation (CNCF) statistics</a:t>
            </a:r>
            <a:endParaRPr lang="en-US" dirty="0">
              <a:latin typeface="+mn-lt"/>
            </a:endParaRPr>
          </a:p>
        </p:txBody>
      </p:sp>
      <p:pic>
        <p:nvPicPr>
          <p:cNvPr id="5" name="Picture 4">
            <a:extLst>
              <a:ext uri="{FF2B5EF4-FFF2-40B4-BE49-F238E27FC236}">
                <a16:creationId xmlns:a16="http://schemas.microsoft.com/office/drawing/2014/main" id="{B5BE7EEE-E003-72FC-6277-5BD40F917BF7}"/>
              </a:ext>
            </a:extLst>
          </p:cNvPr>
          <p:cNvPicPr>
            <a:picLocks noChangeAspect="1"/>
          </p:cNvPicPr>
          <p:nvPr/>
        </p:nvPicPr>
        <p:blipFill>
          <a:blip r:embed="rId2"/>
          <a:stretch>
            <a:fillRect/>
          </a:stretch>
        </p:blipFill>
        <p:spPr>
          <a:xfrm>
            <a:off x="3344449" y="1295568"/>
            <a:ext cx="4947845" cy="4742042"/>
          </a:xfrm>
          <a:prstGeom prst="rect">
            <a:avLst/>
          </a:prstGeom>
        </p:spPr>
      </p:pic>
    </p:spTree>
    <p:extLst>
      <p:ext uri="{BB962C8B-B14F-4D97-AF65-F5344CB8AC3E}">
        <p14:creationId xmlns:p14="http://schemas.microsoft.com/office/powerpoint/2010/main" val="2981119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E354B-03B8-D814-D6C7-8AFA699E92DF}"/>
              </a:ext>
            </a:extLst>
          </p:cNvPr>
          <p:cNvSpPr>
            <a:spLocks noGrp="1"/>
          </p:cNvSpPr>
          <p:nvPr>
            <p:ph type="title"/>
          </p:nvPr>
        </p:nvSpPr>
        <p:spPr/>
        <p:txBody>
          <a:bodyPr/>
          <a:lstStyle/>
          <a:p>
            <a:r>
              <a:rPr lang="en-US" dirty="0"/>
              <a:t>Projects: Top two most influential projects in the cloud!</a:t>
            </a:r>
          </a:p>
        </p:txBody>
      </p:sp>
      <p:sp>
        <p:nvSpPr>
          <p:cNvPr id="3" name="Content Placeholder 2">
            <a:extLst>
              <a:ext uri="{FF2B5EF4-FFF2-40B4-BE49-F238E27FC236}">
                <a16:creationId xmlns:a16="http://schemas.microsoft.com/office/drawing/2014/main" id="{DD77343D-E460-AC5B-19F6-81092000AEE2}"/>
              </a:ext>
            </a:extLst>
          </p:cNvPr>
          <p:cNvSpPr>
            <a:spLocks noGrp="1"/>
          </p:cNvSpPr>
          <p:nvPr>
            <p:ph idx="1"/>
          </p:nvPr>
        </p:nvSpPr>
        <p:spPr/>
        <p:txBody>
          <a:bodyPr/>
          <a:lstStyle/>
          <a:p>
            <a:endParaRPr lang="en-US" dirty="0"/>
          </a:p>
          <a:p>
            <a:endParaRPr lang="en-US" dirty="0"/>
          </a:p>
          <a:p>
            <a:endParaRPr lang="en-US" dirty="0"/>
          </a:p>
          <a:p>
            <a:r>
              <a:rPr lang="en-US" dirty="0"/>
              <a:t>Docker</a:t>
            </a:r>
          </a:p>
          <a:p>
            <a:pPr lvl="1"/>
            <a:r>
              <a:rPr lang="en-US" b="0" i="0" dirty="0">
                <a:solidFill>
                  <a:srgbClr val="000000"/>
                </a:solidFill>
                <a:effectLst/>
                <a:latin typeface="Georgia" panose="02040502050405020303" pitchFamily="18" charset="0"/>
              </a:rPr>
              <a:t>Linux container manage</a:t>
            </a:r>
            <a:endParaRPr lang="en-US" dirty="0"/>
          </a:p>
          <a:p>
            <a:endParaRPr lang="en-US" dirty="0"/>
          </a:p>
          <a:p>
            <a:r>
              <a:rPr lang="en-US" dirty="0"/>
              <a:t>Kubernetes</a:t>
            </a:r>
          </a:p>
          <a:p>
            <a:pPr lvl="1"/>
            <a:r>
              <a:rPr lang="en-US" b="0" i="0" dirty="0">
                <a:solidFill>
                  <a:srgbClr val="000000"/>
                </a:solidFill>
                <a:effectLst/>
                <a:latin typeface="Georgia" panose="02040502050405020303" pitchFamily="18" charset="0"/>
              </a:rPr>
              <a:t>container deployment system</a:t>
            </a:r>
            <a:endParaRPr lang="en-US" dirty="0"/>
          </a:p>
        </p:txBody>
      </p:sp>
    </p:spTree>
    <p:extLst>
      <p:ext uri="{BB962C8B-B14F-4D97-AF65-F5344CB8AC3E}">
        <p14:creationId xmlns:p14="http://schemas.microsoft.com/office/powerpoint/2010/main" val="2286376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F5A5-5F5D-34ED-D554-4C4F30B3B1D1}"/>
              </a:ext>
            </a:extLst>
          </p:cNvPr>
          <p:cNvSpPr>
            <a:spLocks noGrp="1"/>
          </p:cNvSpPr>
          <p:nvPr>
            <p:ph type="title"/>
          </p:nvPr>
        </p:nvSpPr>
        <p:spPr/>
        <p:txBody>
          <a:bodyPr/>
          <a:lstStyle/>
          <a:p>
            <a:r>
              <a:rPr lang="en-US" dirty="0"/>
              <a:t>Live code session one: Deploy a web application to the Google cloud (GCP)</a:t>
            </a:r>
          </a:p>
        </p:txBody>
      </p:sp>
      <p:sp>
        <p:nvSpPr>
          <p:cNvPr id="6" name="Content Placeholder 5">
            <a:extLst>
              <a:ext uri="{FF2B5EF4-FFF2-40B4-BE49-F238E27FC236}">
                <a16:creationId xmlns:a16="http://schemas.microsoft.com/office/drawing/2014/main" id="{9849ABCD-F8A2-ACDA-860D-50ED2BCDB01F}"/>
              </a:ext>
            </a:extLst>
          </p:cNvPr>
          <p:cNvSpPr>
            <a:spLocks noGrp="1"/>
          </p:cNvSpPr>
          <p:nvPr>
            <p:ph idx="1"/>
          </p:nvPr>
        </p:nvSpPr>
        <p:spPr/>
        <p:txBody>
          <a:bodyPr/>
          <a:lstStyle/>
          <a:p>
            <a:pPr marL="0" indent="0">
              <a:buNone/>
            </a:pPr>
            <a:endParaRPr lang="en-US" dirty="0"/>
          </a:p>
          <a:p>
            <a:pPr marL="0" indent="0">
              <a:buNone/>
            </a:pPr>
            <a:r>
              <a:rPr lang="en-US" b="0" dirty="0"/>
              <a:t>package main</a:t>
            </a:r>
          </a:p>
          <a:p>
            <a:pPr marL="0" indent="0">
              <a:buNone/>
            </a:pPr>
            <a:r>
              <a:rPr lang="en-US" b="0" dirty="0"/>
              <a:t>import (</a:t>
            </a:r>
          </a:p>
          <a:p>
            <a:pPr marL="0" indent="0">
              <a:buNone/>
            </a:pPr>
            <a:r>
              <a:rPr lang="en-US" b="0" dirty="0"/>
              <a:t>        "log"</a:t>
            </a:r>
          </a:p>
          <a:p>
            <a:pPr marL="0" indent="0">
              <a:buNone/>
            </a:pPr>
            <a:r>
              <a:rPr lang="en-US" b="0" dirty="0"/>
              <a:t>        "net/http"</a:t>
            </a:r>
          </a:p>
          <a:p>
            <a:pPr marL="0" indent="0">
              <a:buNone/>
            </a:pPr>
            <a:r>
              <a:rPr lang="en-US" b="0" dirty="0"/>
              <a:t>)</a:t>
            </a:r>
          </a:p>
          <a:p>
            <a:pPr marL="0" indent="0">
              <a:buNone/>
            </a:pPr>
            <a:r>
              <a:rPr lang="en-US" b="0" dirty="0" err="1"/>
              <a:t>func</a:t>
            </a:r>
            <a:r>
              <a:rPr lang="en-US" b="0" dirty="0"/>
              <a:t> </a:t>
            </a:r>
            <a:r>
              <a:rPr lang="en-US" b="0" dirty="0" err="1"/>
              <a:t>helloGoHandler</a:t>
            </a:r>
            <a:r>
              <a:rPr lang="en-US" b="0" dirty="0"/>
              <a:t>(w </a:t>
            </a:r>
            <a:r>
              <a:rPr lang="en-US" b="0" dirty="0" err="1"/>
              <a:t>http.ResponseWriter</a:t>
            </a:r>
            <a:r>
              <a:rPr lang="en-US" b="0" dirty="0"/>
              <a:t>, r *</a:t>
            </a:r>
            <a:r>
              <a:rPr lang="en-US" b="0" dirty="0" err="1"/>
              <a:t>http.Request</a:t>
            </a:r>
            <a:r>
              <a:rPr lang="en-US" b="0" dirty="0"/>
              <a:t>){</a:t>
            </a:r>
          </a:p>
          <a:p>
            <a:pPr marL="0" indent="0">
              <a:buNone/>
            </a:pPr>
            <a:r>
              <a:rPr lang="en-US" b="0" dirty="0"/>
              <a:t>        </a:t>
            </a:r>
            <a:r>
              <a:rPr lang="en-US" b="0" dirty="0" err="1"/>
              <a:t>w.Write</a:t>
            </a:r>
            <a:r>
              <a:rPr lang="en-US" b="0" dirty="0"/>
              <a:t>([]byte("Hello net/http\n"))</a:t>
            </a:r>
          </a:p>
          <a:p>
            <a:pPr marL="0" indent="0">
              <a:buNone/>
            </a:pPr>
            <a:r>
              <a:rPr lang="en-US" b="0" dirty="0"/>
              <a:t>}</a:t>
            </a:r>
          </a:p>
          <a:p>
            <a:pPr marL="0" indent="0">
              <a:buNone/>
            </a:pPr>
            <a:r>
              <a:rPr lang="en-US" b="0" dirty="0" err="1"/>
              <a:t>func</a:t>
            </a:r>
            <a:r>
              <a:rPr lang="en-US" b="0" dirty="0"/>
              <a:t> main(){</a:t>
            </a:r>
          </a:p>
          <a:p>
            <a:pPr marL="0" indent="0">
              <a:buNone/>
            </a:pPr>
            <a:r>
              <a:rPr lang="en-US" b="0" dirty="0"/>
              <a:t>        </a:t>
            </a:r>
            <a:r>
              <a:rPr lang="en-US" b="0" dirty="0" err="1"/>
              <a:t>http.HandleFunc</a:t>
            </a:r>
            <a:r>
              <a:rPr lang="en-US" b="0" dirty="0"/>
              <a:t>("/", </a:t>
            </a:r>
            <a:r>
              <a:rPr lang="en-US" b="0" dirty="0" err="1"/>
              <a:t>helloGoHandler</a:t>
            </a:r>
            <a:r>
              <a:rPr lang="en-US" b="0" dirty="0"/>
              <a:t>)</a:t>
            </a:r>
          </a:p>
          <a:p>
            <a:pPr marL="0" indent="0">
              <a:buNone/>
            </a:pPr>
            <a:r>
              <a:rPr lang="en-US" b="0" dirty="0"/>
              <a:t>        </a:t>
            </a:r>
            <a:r>
              <a:rPr lang="en-US" b="0" dirty="0" err="1"/>
              <a:t>log.Fatal</a:t>
            </a:r>
            <a:r>
              <a:rPr lang="en-US" b="0" dirty="0"/>
              <a:t>(</a:t>
            </a:r>
            <a:r>
              <a:rPr lang="en-US" b="0" dirty="0" err="1"/>
              <a:t>http.ListenAndServe</a:t>
            </a:r>
            <a:r>
              <a:rPr lang="en-US" b="0" dirty="0"/>
              <a:t>(":8080", nil))</a:t>
            </a:r>
          </a:p>
          <a:p>
            <a:pPr marL="0" indent="0">
              <a:buNone/>
            </a:pPr>
            <a:r>
              <a:rPr lang="en-US" b="0" dirty="0"/>
              <a:t>}</a:t>
            </a:r>
          </a:p>
        </p:txBody>
      </p:sp>
    </p:spTree>
    <p:extLst>
      <p:ext uri="{BB962C8B-B14F-4D97-AF65-F5344CB8AC3E}">
        <p14:creationId xmlns:p14="http://schemas.microsoft.com/office/powerpoint/2010/main" val="4080974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9141-F0CD-DE02-F47D-AC177597117F}"/>
              </a:ext>
            </a:extLst>
          </p:cNvPr>
          <p:cNvSpPr>
            <a:spLocks noGrp="1"/>
          </p:cNvSpPr>
          <p:nvPr>
            <p:ph type="title"/>
          </p:nvPr>
        </p:nvSpPr>
        <p:spPr/>
        <p:txBody>
          <a:bodyPr/>
          <a:lstStyle/>
          <a:p>
            <a:r>
              <a:rPr lang="en-US" dirty="0"/>
              <a:t>Overview of Steps: </a:t>
            </a:r>
          </a:p>
        </p:txBody>
      </p:sp>
      <p:sp>
        <p:nvSpPr>
          <p:cNvPr id="3" name="Content Placeholder 2">
            <a:extLst>
              <a:ext uri="{FF2B5EF4-FFF2-40B4-BE49-F238E27FC236}">
                <a16:creationId xmlns:a16="http://schemas.microsoft.com/office/drawing/2014/main" id="{1E9D356D-74BD-EC49-DB0E-55DD5DD27062}"/>
              </a:ext>
            </a:extLst>
          </p:cNvPr>
          <p:cNvSpPr>
            <a:spLocks noGrp="1"/>
          </p:cNvSpPr>
          <p:nvPr>
            <p:ph idx="1"/>
          </p:nvPr>
        </p:nvSpPr>
        <p:spPr/>
        <p:txBody>
          <a:bodyPr/>
          <a:lstStyle/>
          <a:p>
            <a:endParaRPr lang="en-US" b="0" dirty="0"/>
          </a:p>
          <a:p>
            <a:r>
              <a:rPr lang="en-US" b="0" dirty="0"/>
              <a:t>Log on to google cloud   (</a:t>
            </a:r>
            <a:r>
              <a:rPr lang="en-US" b="0" dirty="0">
                <a:hlinkClick r:id="rId2"/>
              </a:rPr>
              <a:t>http://cloud.google.com</a:t>
            </a:r>
            <a:r>
              <a:rPr lang="en-US" b="0" dirty="0"/>
              <a:t>)</a:t>
            </a:r>
          </a:p>
          <a:p>
            <a:endParaRPr lang="en-US" b="0" dirty="0"/>
          </a:p>
          <a:p>
            <a:r>
              <a:rPr lang="en-US" b="0" dirty="0"/>
              <a:t>Create a project </a:t>
            </a:r>
          </a:p>
          <a:p>
            <a:endParaRPr lang="en-US" b="0" dirty="0"/>
          </a:p>
          <a:p>
            <a:r>
              <a:rPr lang="en-US" b="0" dirty="0"/>
              <a:t>If prior user , select project</a:t>
            </a:r>
          </a:p>
          <a:p>
            <a:pPr lvl="1"/>
            <a:r>
              <a:rPr lang="en-US" b="0" dirty="0" err="1"/>
              <a:t>gcloud</a:t>
            </a:r>
            <a:r>
              <a:rPr lang="en-US" b="0" dirty="0"/>
              <a:t> projects list</a:t>
            </a:r>
          </a:p>
          <a:p>
            <a:pPr lvl="1"/>
            <a:r>
              <a:rPr lang="en-US" b="0" dirty="0" err="1"/>
              <a:t>gcloud</a:t>
            </a:r>
            <a:r>
              <a:rPr lang="en-US" b="0" dirty="0"/>
              <a:t> config set project &lt;project-id&gt;</a:t>
            </a:r>
          </a:p>
          <a:p>
            <a:pPr lvl="1"/>
            <a:endParaRPr lang="en-US" b="0" dirty="0"/>
          </a:p>
          <a:p>
            <a:r>
              <a:rPr lang="en-US" b="0" dirty="0"/>
              <a:t>“enable” billing  (“billing”=&gt; manage billing accounts=&gt; my projects (right side ‘3-dots’)</a:t>
            </a:r>
          </a:p>
          <a:p>
            <a:endParaRPr lang="en-US" b="0" dirty="0"/>
          </a:p>
          <a:p>
            <a:r>
              <a:rPr lang="en-US" b="0" dirty="0"/>
              <a:t>Open the terminal shell</a:t>
            </a:r>
          </a:p>
          <a:p>
            <a:endParaRPr lang="en-US" dirty="0"/>
          </a:p>
          <a:p>
            <a:endParaRPr lang="en-US" dirty="0"/>
          </a:p>
        </p:txBody>
      </p:sp>
    </p:spTree>
    <p:extLst>
      <p:ext uri="{BB962C8B-B14F-4D97-AF65-F5344CB8AC3E}">
        <p14:creationId xmlns:p14="http://schemas.microsoft.com/office/powerpoint/2010/main" val="4027593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8688-1A8E-3166-2AA6-965190BD6F95}"/>
              </a:ext>
            </a:extLst>
          </p:cNvPr>
          <p:cNvSpPr>
            <a:spLocks noGrp="1"/>
          </p:cNvSpPr>
          <p:nvPr>
            <p:ph type="title"/>
          </p:nvPr>
        </p:nvSpPr>
        <p:spPr/>
        <p:txBody>
          <a:bodyPr/>
          <a:lstStyle/>
          <a:p>
            <a:pPr algn="ctr"/>
            <a:r>
              <a:rPr lang="en-US" dirty="0"/>
              <a:t>Main steps</a:t>
            </a:r>
          </a:p>
        </p:txBody>
      </p:sp>
      <p:sp>
        <p:nvSpPr>
          <p:cNvPr id="3" name="Content Placeholder 2">
            <a:extLst>
              <a:ext uri="{FF2B5EF4-FFF2-40B4-BE49-F238E27FC236}">
                <a16:creationId xmlns:a16="http://schemas.microsoft.com/office/drawing/2014/main" id="{064C0734-7EA6-3D65-ABCE-B47E5E4FD862}"/>
              </a:ext>
            </a:extLst>
          </p:cNvPr>
          <p:cNvSpPr>
            <a:spLocks noGrp="1"/>
          </p:cNvSpPr>
          <p:nvPr>
            <p:ph idx="1"/>
          </p:nvPr>
        </p:nvSpPr>
        <p:spPr>
          <a:xfrm>
            <a:off x="678180" y="2016689"/>
            <a:ext cx="10835640" cy="4317747"/>
          </a:xfrm>
        </p:spPr>
        <p:txBody>
          <a:bodyPr/>
          <a:lstStyle/>
          <a:p>
            <a:pPr marL="0" indent="0">
              <a:buNone/>
            </a:pPr>
            <a:endParaRPr lang="en-US" dirty="0"/>
          </a:p>
          <a:p>
            <a:r>
              <a:rPr lang="en-US" dirty="0"/>
              <a:t>git clone https://github.com/davidalfredostrowski/DeployGoWebServerToGCP</a:t>
            </a:r>
          </a:p>
          <a:p>
            <a:pPr marL="0" indent="0">
              <a:buNone/>
            </a:pPr>
            <a:endParaRPr lang="en-US" dirty="0"/>
          </a:p>
          <a:p>
            <a:r>
              <a:rPr lang="en-US" dirty="0"/>
              <a:t>Cd &lt;directory&gt;</a:t>
            </a:r>
          </a:p>
          <a:p>
            <a:endParaRPr lang="en-US" dirty="0"/>
          </a:p>
          <a:p>
            <a:r>
              <a:rPr lang="en-US" dirty="0" err="1"/>
              <a:t>gcloud</a:t>
            </a:r>
            <a:r>
              <a:rPr lang="en-US" dirty="0"/>
              <a:t> app deploy </a:t>
            </a:r>
            <a:r>
              <a:rPr lang="en-US" dirty="0" err="1"/>
              <a:t>app.yaml</a:t>
            </a:r>
            <a:endParaRPr lang="en-US" dirty="0"/>
          </a:p>
          <a:p>
            <a:pPr marL="0" indent="0">
              <a:buNone/>
            </a:pPr>
            <a:endParaRPr lang="en-US" dirty="0"/>
          </a:p>
          <a:p>
            <a:r>
              <a:rPr lang="en-US" dirty="0"/>
              <a:t>go run </a:t>
            </a:r>
            <a:r>
              <a:rPr lang="en-US" dirty="0" err="1"/>
              <a:t>hello.go</a:t>
            </a:r>
            <a:endParaRPr lang="en-US" dirty="0"/>
          </a:p>
        </p:txBody>
      </p:sp>
    </p:spTree>
    <p:extLst>
      <p:ext uri="{BB962C8B-B14F-4D97-AF65-F5344CB8AC3E}">
        <p14:creationId xmlns:p14="http://schemas.microsoft.com/office/powerpoint/2010/main" val="3247713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000" dirty="0">
                <a:latin typeface="Ford Antenna Light" panose="02000505000000020004" pitchFamily="50" charset="0"/>
              </a:rPr>
              <a:t>Overview</a:t>
            </a:r>
          </a:p>
        </p:txBody>
      </p:sp>
      <p:sp>
        <p:nvSpPr>
          <p:cNvPr id="3" name="Content Placeholder 2"/>
          <p:cNvSpPr>
            <a:spLocks noGrp="1"/>
          </p:cNvSpPr>
          <p:nvPr>
            <p:ph idx="1"/>
          </p:nvPr>
        </p:nvSpPr>
        <p:spPr>
          <a:xfrm>
            <a:off x="640079" y="1089763"/>
            <a:ext cx="10835640" cy="3993298"/>
          </a:xfrm>
        </p:spPr>
        <p:txBody>
          <a:bodyPr/>
          <a:lstStyle/>
          <a:p>
            <a:pPr lvl="1">
              <a:buFont typeface="Arial" panose="020B0604020202020204" pitchFamily="34" charset="0"/>
              <a:buChar char="•"/>
            </a:pPr>
            <a:r>
              <a:rPr lang="en-US" sz="2800" b="0" dirty="0" err="1">
                <a:latin typeface="Ford Antenna Regular" panose="02000505000000020004" pitchFamily="50" charset="0"/>
              </a:rPr>
              <a:t>Prereq</a:t>
            </a:r>
            <a:r>
              <a:rPr lang="en-US" sz="2800" b="0" dirty="0">
                <a:latin typeface="Ford Antenna Regular" panose="02000505000000020004" pitchFamily="50" charset="0"/>
              </a:rPr>
              <a:t> / installation / documentation</a:t>
            </a:r>
          </a:p>
          <a:p>
            <a:pPr lvl="1">
              <a:buFont typeface="Arial" panose="020B0604020202020204" pitchFamily="34" charset="0"/>
              <a:buChar char="•"/>
            </a:pPr>
            <a:endParaRPr lang="en-US" sz="2800" b="0" dirty="0">
              <a:latin typeface="Ford Antenna Regular" panose="02000505000000020004" pitchFamily="50" charset="0"/>
            </a:endParaRPr>
          </a:p>
          <a:p>
            <a:pPr lvl="1">
              <a:buFont typeface="Arial" panose="020B0604020202020204" pitchFamily="34" charset="0"/>
              <a:buChar char="•"/>
            </a:pPr>
            <a:r>
              <a:rPr lang="en-US" sz="2800" b="0" dirty="0">
                <a:latin typeface="Ford Antenna Regular" panose="02000505000000020004" pitchFamily="50" charset="0"/>
              </a:rPr>
              <a:t>Introduction to Golang in context of cloud</a:t>
            </a:r>
          </a:p>
          <a:p>
            <a:pPr lvl="1">
              <a:buFont typeface="Arial" panose="020B0604020202020204" pitchFamily="34" charset="0"/>
              <a:buChar char="•"/>
            </a:pPr>
            <a:endParaRPr lang="en-US" sz="2800" b="0" dirty="0">
              <a:latin typeface="Ford Antenna Regular" panose="02000505000000020004" pitchFamily="50" charset="0"/>
            </a:endParaRPr>
          </a:p>
          <a:p>
            <a:pPr lvl="1">
              <a:buFont typeface="Arial" panose="020B0604020202020204" pitchFamily="34" charset="0"/>
              <a:buChar char="•"/>
            </a:pPr>
            <a:r>
              <a:rPr lang="en-US" sz="2800" b="0" dirty="0">
                <a:latin typeface="Ford Antenna Regular" panose="02000505000000020004" pitchFamily="50" charset="0"/>
              </a:rPr>
              <a:t>Applications</a:t>
            </a:r>
          </a:p>
          <a:p>
            <a:pPr lvl="1">
              <a:buFont typeface="Arial" panose="020B0604020202020204" pitchFamily="34" charset="0"/>
              <a:buChar char="•"/>
            </a:pPr>
            <a:endParaRPr lang="en-US" sz="2800" b="0" dirty="0">
              <a:latin typeface="Ford Antenna Regular" panose="02000505000000020004" pitchFamily="50" charset="0"/>
            </a:endParaRPr>
          </a:p>
          <a:p>
            <a:pPr lvl="1">
              <a:buFont typeface="Arial" panose="020B0604020202020204" pitchFamily="34" charset="0"/>
              <a:buChar char="•"/>
            </a:pPr>
            <a:r>
              <a:rPr lang="en-US" sz="2800" b="0" dirty="0">
                <a:latin typeface="Ford Antenna Regular" panose="02000505000000020004" pitchFamily="50" charset="0"/>
              </a:rPr>
              <a:t>Live Coding 1: deployment of applications to google cloud</a:t>
            </a:r>
          </a:p>
          <a:p>
            <a:pPr lvl="1">
              <a:buFont typeface="Arial" panose="020B0604020202020204" pitchFamily="34" charset="0"/>
              <a:buChar char="•"/>
            </a:pPr>
            <a:endParaRPr lang="en-US" sz="2800" b="0" dirty="0">
              <a:latin typeface="Ford Antenna Regular" panose="02000505000000020004" pitchFamily="50" charset="0"/>
            </a:endParaRPr>
          </a:p>
          <a:p>
            <a:pPr lvl="1">
              <a:buFont typeface="Arial" panose="020B0604020202020204" pitchFamily="34" charset="0"/>
              <a:buChar char="•"/>
            </a:pPr>
            <a:r>
              <a:rPr lang="en-US" sz="2800" b="0" dirty="0">
                <a:latin typeface="Ford Antenna Regular" panose="02000505000000020004" pitchFamily="50" charset="0"/>
              </a:rPr>
              <a:t>Live Coding 2: deployment of ‘hello world” cloud functions on GCP</a:t>
            </a:r>
          </a:p>
          <a:p>
            <a:pPr lvl="1">
              <a:buFont typeface="Arial" panose="020B0604020202020204" pitchFamily="34" charset="0"/>
              <a:buChar char="•"/>
            </a:pPr>
            <a:endParaRPr lang="en-US" sz="2800" b="0" dirty="0">
              <a:latin typeface="Ford Antenna Regular" panose="02000505000000020004" pitchFamily="50" charset="0"/>
            </a:endParaRPr>
          </a:p>
          <a:p>
            <a:pPr lvl="1">
              <a:buFont typeface="Arial" panose="020B0604020202020204" pitchFamily="34" charset="0"/>
              <a:buChar char="•"/>
            </a:pPr>
            <a:r>
              <a:rPr lang="en-US" sz="2800" b="0" dirty="0">
                <a:latin typeface="Ford Antenna Regular" panose="02000505000000020004" pitchFamily="50" charset="0"/>
              </a:rPr>
              <a:t>Conclusion</a:t>
            </a:r>
          </a:p>
          <a:p>
            <a:endParaRPr lang="en-US" dirty="0"/>
          </a:p>
        </p:txBody>
      </p:sp>
    </p:spTree>
    <p:extLst>
      <p:ext uri="{BB962C8B-B14F-4D97-AF65-F5344CB8AC3E}">
        <p14:creationId xmlns:p14="http://schemas.microsoft.com/office/powerpoint/2010/main" val="2621975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9C8984D-DF39-C8EA-6504-1E21305F6CCF}"/>
              </a:ext>
            </a:extLst>
          </p:cNvPr>
          <p:cNvPicPr>
            <a:picLocks noChangeAspect="1"/>
          </p:cNvPicPr>
          <p:nvPr/>
        </p:nvPicPr>
        <p:blipFill>
          <a:blip r:embed="rId2"/>
          <a:stretch>
            <a:fillRect/>
          </a:stretch>
        </p:blipFill>
        <p:spPr>
          <a:xfrm>
            <a:off x="0" y="1064646"/>
            <a:ext cx="12192000" cy="4728707"/>
          </a:xfrm>
          <a:prstGeom prst="rect">
            <a:avLst/>
          </a:prstGeom>
        </p:spPr>
      </p:pic>
    </p:spTree>
    <p:extLst>
      <p:ext uri="{BB962C8B-B14F-4D97-AF65-F5344CB8AC3E}">
        <p14:creationId xmlns:p14="http://schemas.microsoft.com/office/powerpoint/2010/main" val="4080276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B5F5-7A20-74E5-B4A9-B8889B06D7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6DCC90-644F-CD5E-AD26-EE3D78E2DC23}"/>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43DF713-AF8B-BD21-91C7-88398BF728E0}"/>
              </a:ext>
            </a:extLst>
          </p:cNvPr>
          <p:cNvPicPr>
            <a:picLocks noChangeAspect="1"/>
          </p:cNvPicPr>
          <p:nvPr/>
        </p:nvPicPr>
        <p:blipFill>
          <a:blip r:embed="rId2"/>
          <a:stretch>
            <a:fillRect/>
          </a:stretch>
        </p:blipFill>
        <p:spPr>
          <a:xfrm>
            <a:off x="0" y="478492"/>
            <a:ext cx="12192000" cy="5901016"/>
          </a:xfrm>
          <a:prstGeom prst="rect">
            <a:avLst/>
          </a:prstGeom>
        </p:spPr>
      </p:pic>
    </p:spTree>
    <p:extLst>
      <p:ext uri="{BB962C8B-B14F-4D97-AF65-F5344CB8AC3E}">
        <p14:creationId xmlns:p14="http://schemas.microsoft.com/office/powerpoint/2010/main" val="790739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579D-FCD0-A9A3-E851-1EE739D52D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B04634-4C7B-6E38-1452-62450151C8C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C4006FE-D041-D697-7886-072F57DC5A34}"/>
              </a:ext>
            </a:extLst>
          </p:cNvPr>
          <p:cNvPicPr>
            <a:picLocks noChangeAspect="1"/>
          </p:cNvPicPr>
          <p:nvPr/>
        </p:nvPicPr>
        <p:blipFill>
          <a:blip r:embed="rId2"/>
          <a:stretch>
            <a:fillRect/>
          </a:stretch>
        </p:blipFill>
        <p:spPr>
          <a:xfrm>
            <a:off x="0" y="434216"/>
            <a:ext cx="12192000" cy="5989568"/>
          </a:xfrm>
          <a:prstGeom prst="rect">
            <a:avLst/>
          </a:prstGeom>
        </p:spPr>
      </p:pic>
      <p:sp>
        <p:nvSpPr>
          <p:cNvPr id="6" name="Rectangle 5">
            <a:extLst>
              <a:ext uri="{FF2B5EF4-FFF2-40B4-BE49-F238E27FC236}">
                <a16:creationId xmlns:a16="http://schemas.microsoft.com/office/drawing/2014/main" id="{B981F983-5D04-2621-6675-9CF1763DBB4E}"/>
              </a:ext>
            </a:extLst>
          </p:cNvPr>
          <p:cNvSpPr/>
          <p:nvPr/>
        </p:nvSpPr>
        <p:spPr>
          <a:xfrm>
            <a:off x="10546915" y="1302707"/>
            <a:ext cx="588723" cy="37578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5171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49E5-29BC-BC1A-9DA0-C1EA816FBC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66A354-BDD0-A22C-9B72-E917EF80F9D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110C117-A356-1CE6-50FE-6DD8DBF25377}"/>
              </a:ext>
            </a:extLst>
          </p:cNvPr>
          <p:cNvPicPr>
            <a:picLocks noChangeAspect="1"/>
          </p:cNvPicPr>
          <p:nvPr/>
        </p:nvPicPr>
        <p:blipFill>
          <a:blip r:embed="rId2"/>
          <a:stretch>
            <a:fillRect/>
          </a:stretch>
        </p:blipFill>
        <p:spPr>
          <a:xfrm>
            <a:off x="0" y="365760"/>
            <a:ext cx="12192000" cy="6077694"/>
          </a:xfrm>
          <a:prstGeom prst="rect">
            <a:avLst/>
          </a:prstGeom>
        </p:spPr>
      </p:pic>
      <p:sp>
        <p:nvSpPr>
          <p:cNvPr id="6" name="Rectangle 5">
            <a:extLst>
              <a:ext uri="{FF2B5EF4-FFF2-40B4-BE49-F238E27FC236}">
                <a16:creationId xmlns:a16="http://schemas.microsoft.com/office/drawing/2014/main" id="{E3EFA942-A724-335B-B392-199D5E24205F}"/>
              </a:ext>
            </a:extLst>
          </p:cNvPr>
          <p:cNvSpPr/>
          <p:nvPr/>
        </p:nvSpPr>
        <p:spPr>
          <a:xfrm>
            <a:off x="1490597" y="1122357"/>
            <a:ext cx="1152395" cy="44339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 name="Arrow: Up 6">
            <a:extLst>
              <a:ext uri="{FF2B5EF4-FFF2-40B4-BE49-F238E27FC236}">
                <a16:creationId xmlns:a16="http://schemas.microsoft.com/office/drawing/2014/main" id="{BB9D5190-5185-49C1-E71B-1EEC84518FC1}"/>
              </a:ext>
            </a:extLst>
          </p:cNvPr>
          <p:cNvSpPr/>
          <p:nvPr/>
        </p:nvSpPr>
        <p:spPr>
          <a:xfrm>
            <a:off x="1903956" y="1753644"/>
            <a:ext cx="739036" cy="2204581"/>
          </a:xfrm>
          <a:prstGeom prst="upArrow">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71109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C4515-CD18-7199-61D3-4080C16E69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03587D4-8747-696B-BA07-CBD49DE5EB1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6AC7ED5-F41F-6609-6CEF-D9B858D1A2E2}"/>
              </a:ext>
            </a:extLst>
          </p:cNvPr>
          <p:cNvPicPr>
            <a:picLocks noChangeAspect="1"/>
          </p:cNvPicPr>
          <p:nvPr/>
        </p:nvPicPr>
        <p:blipFill>
          <a:blip r:embed="rId2"/>
          <a:stretch>
            <a:fillRect/>
          </a:stretch>
        </p:blipFill>
        <p:spPr>
          <a:xfrm>
            <a:off x="0" y="670413"/>
            <a:ext cx="12192000" cy="5517173"/>
          </a:xfrm>
          <a:prstGeom prst="rect">
            <a:avLst/>
          </a:prstGeom>
        </p:spPr>
      </p:pic>
    </p:spTree>
    <p:extLst>
      <p:ext uri="{BB962C8B-B14F-4D97-AF65-F5344CB8AC3E}">
        <p14:creationId xmlns:p14="http://schemas.microsoft.com/office/powerpoint/2010/main" val="250392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F1CE-0F7B-0A24-EC75-57B67F7208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EB1A18-279A-8FF6-B710-C27FC7B5ECE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813FAB0-ECDD-1B1B-507F-14BA1218347F}"/>
              </a:ext>
            </a:extLst>
          </p:cNvPr>
          <p:cNvPicPr>
            <a:picLocks noChangeAspect="1"/>
          </p:cNvPicPr>
          <p:nvPr/>
        </p:nvPicPr>
        <p:blipFill>
          <a:blip r:embed="rId2"/>
          <a:stretch>
            <a:fillRect/>
          </a:stretch>
        </p:blipFill>
        <p:spPr>
          <a:xfrm>
            <a:off x="0" y="863035"/>
            <a:ext cx="12192000" cy="5131930"/>
          </a:xfrm>
          <a:prstGeom prst="rect">
            <a:avLst/>
          </a:prstGeom>
        </p:spPr>
      </p:pic>
    </p:spTree>
    <p:extLst>
      <p:ext uri="{BB962C8B-B14F-4D97-AF65-F5344CB8AC3E}">
        <p14:creationId xmlns:p14="http://schemas.microsoft.com/office/powerpoint/2010/main" val="1966769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577C-0F72-BCB3-40B1-21E5DC41F1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E7CD20-AA6F-07DA-1B05-0D9E95A70807}"/>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660245B-B009-79FD-B05D-83754841EC44}"/>
              </a:ext>
            </a:extLst>
          </p:cNvPr>
          <p:cNvPicPr>
            <a:picLocks noChangeAspect="1"/>
          </p:cNvPicPr>
          <p:nvPr/>
        </p:nvPicPr>
        <p:blipFill>
          <a:blip r:embed="rId2"/>
          <a:stretch>
            <a:fillRect/>
          </a:stretch>
        </p:blipFill>
        <p:spPr>
          <a:xfrm>
            <a:off x="0" y="302188"/>
            <a:ext cx="12192000" cy="6253624"/>
          </a:xfrm>
          <a:prstGeom prst="rect">
            <a:avLst/>
          </a:prstGeom>
        </p:spPr>
      </p:pic>
      <p:sp>
        <p:nvSpPr>
          <p:cNvPr id="6" name="Rectangle 5">
            <a:extLst>
              <a:ext uri="{FF2B5EF4-FFF2-40B4-BE49-F238E27FC236}">
                <a16:creationId xmlns:a16="http://schemas.microsoft.com/office/drawing/2014/main" id="{9E03DD6E-4CD3-B305-7B8D-0C2D7F3BE80F}"/>
              </a:ext>
            </a:extLst>
          </p:cNvPr>
          <p:cNvSpPr/>
          <p:nvPr/>
        </p:nvSpPr>
        <p:spPr>
          <a:xfrm>
            <a:off x="10070926" y="944880"/>
            <a:ext cx="1164921" cy="10217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7534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C4BF9-50B4-6B5E-4DBF-F0D080AD33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157197-8D9C-FD67-122B-70087CA39D4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12D5D5B-6FF1-86F0-D00F-1B2718E04470}"/>
              </a:ext>
            </a:extLst>
          </p:cNvPr>
          <p:cNvPicPr>
            <a:picLocks noChangeAspect="1"/>
          </p:cNvPicPr>
          <p:nvPr/>
        </p:nvPicPr>
        <p:blipFill>
          <a:blip r:embed="rId2"/>
          <a:stretch>
            <a:fillRect/>
          </a:stretch>
        </p:blipFill>
        <p:spPr>
          <a:xfrm>
            <a:off x="0" y="371825"/>
            <a:ext cx="12192000" cy="6114350"/>
          </a:xfrm>
          <a:prstGeom prst="rect">
            <a:avLst/>
          </a:prstGeom>
        </p:spPr>
      </p:pic>
    </p:spTree>
    <p:extLst>
      <p:ext uri="{BB962C8B-B14F-4D97-AF65-F5344CB8AC3E}">
        <p14:creationId xmlns:p14="http://schemas.microsoft.com/office/powerpoint/2010/main" val="3432328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F185-4A35-2FE3-BD89-2E84440920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92284C-A0A8-A430-2F5D-38CBD73DA34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0C17A48-303B-65B8-5E65-177EF37A0673}"/>
              </a:ext>
            </a:extLst>
          </p:cNvPr>
          <p:cNvPicPr>
            <a:picLocks noChangeAspect="1"/>
          </p:cNvPicPr>
          <p:nvPr/>
        </p:nvPicPr>
        <p:blipFill>
          <a:blip r:embed="rId2"/>
          <a:stretch>
            <a:fillRect/>
          </a:stretch>
        </p:blipFill>
        <p:spPr>
          <a:xfrm>
            <a:off x="0" y="1064646"/>
            <a:ext cx="12192000" cy="4728707"/>
          </a:xfrm>
          <a:prstGeom prst="rect">
            <a:avLst/>
          </a:prstGeom>
        </p:spPr>
      </p:pic>
    </p:spTree>
    <p:extLst>
      <p:ext uri="{BB962C8B-B14F-4D97-AF65-F5344CB8AC3E}">
        <p14:creationId xmlns:p14="http://schemas.microsoft.com/office/powerpoint/2010/main" val="617588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9F880-1DDC-C1EF-1C51-D966C7C16FDD}"/>
              </a:ext>
            </a:extLst>
          </p:cNvPr>
          <p:cNvSpPr>
            <a:spLocks noGrp="1"/>
          </p:cNvSpPr>
          <p:nvPr>
            <p:ph type="title"/>
          </p:nvPr>
        </p:nvSpPr>
        <p:spPr/>
        <p:txBody>
          <a:bodyPr/>
          <a:lstStyle/>
          <a:p>
            <a:r>
              <a:rPr lang="en-US" dirty="0"/>
              <a:t>DEMO 1</a:t>
            </a:r>
          </a:p>
        </p:txBody>
      </p:sp>
      <p:sp>
        <p:nvSpPr>
          <p:cNvPr id="3" name="Content Placeholder 2">
            <a:extLst>
              <a:ext uri="{FF2B5EF4-FFF2-40B4-BE49-F238E27FC236}">
                <a16:creationId xmlns:a16="http://schemas.microsoft.com/office/drawing/2014/main" id="{3845006F-2000-52D3-F206-0E82E0455E6C}"/>
              </a:ext>
            </a:extLst>
          </p:cNvPr>
          <p:cNvSpPr>
            <a:spLocks noGrp="1"/>
          </p:cNvSpPr>
          <p:nvPr>
            <p:ph idx="1"/>
          </p:nvPr>
        </p:nvSpPr>
        <p:spPr>
          <a:xfrm>
            <a:off x="678180" y="458478"/>
            <a:ext cx="10835640" cy="5212080"/>
          </a:xfrm>
        </p:spPr>
        <p:txBody>
          <a:bodyPr/>
          <a:lstStyle/>
          <a:p>
            <a:endParaRPr lang="en-US" dirty="0"/>
          </a:p>
          <a:p>
            <a:r>
              <a:rPr lang="en-US" dirty="0"/>
              <a:t>Set projects / enable billing</a:t>
            </a:r>
          </a:p>
          <a:p>
            <a:endParaRPr lang="en-US" dirty="0"/>
          </a:p>
          <a:p>
            <a:r>
              <a:rPr lang="en-US" dirty="0"/>
              <a:t>Open cloud shell terminal</a:t>
            </a:r>
          </a:p>
          <a:p>
            <a:endParaRPr lang="en-US" dirty="0"/>
          </a:p>
          <a:p>
            <a:r>
              <a:rPr lang="en-US" dirty="0"/>
              <a:t>Install </a:t>
            </a:r>
            <a:r>
              <a:rPr lang="en-US" dirty="0" err="1"/>
              <a:t>golang</a:t>
            </a:r>
            <a:r>
              <a:rPr lang="en-US" dirty="0"/>
              <a:t> (if you do not have it already)</a:t>
            </a:r>
          </a:p>
          <a:p>
            <a:pPr lvl="1"/>
            <a:r>
              <a:rPr lang="en-US" dirty="0" err="1"/>
              <a:t>sudo</a:t>
            </a:r>
            <a:r>
              <a:rPr lang="en-US" dirty="0"/>
              <a:t> apt-get update</a:t>
            </a:r>
          </a:p>
          <a:p>
            <a:pPr lvl="1"/>
            <a:r>
              <a:rPr lang="en-US" dirty="0" err="1"/>
              <a:t>sudo</a:t>
            </a:r>
            <a:r>
              <a:rPr lang="en-US" dirty="0"/>
              <a:t> apt install </a:t>
            </a:r>
            <a:r>
              <a:rPr lang="en-US" dirty="0" err="1"/>
              <a:t>golang</a:t>
            </a:r>
            <a:r>
              <a:rPr lang="en-US" dirty="0"/>
              <a:t>-go</a:t>
            </a:r>
          </a:p>
          <a:p>
            <a:pPr lvl="1"/>
            <a:endParaRPr lang="en-US" dirty="0"/>
          </a:p>
          <a:p>
            <a:r>
              <a:rPr lang="en-US" dirty="0"/>
              <a:t>git clone </a:t>
            </a:r>
            <a:r>
              <a:rPr lang="en-US" dirty="0">
                <a:hlinkClick r:id="rId2"/>
              </a:rPr>
              <a:t>https://github.com/davidalfredostrowski/DeployGoWebServerToGCP.git</a:t>
            </a:r>
            <a:endParaRPr lang="en-US" dirty="0"/>
          </a:p>
          <a:p>
            <a:endParaRPr lang="en-US" dirty="0"/>
          </a:p>
          <a:p>
            <a:r>
              <a:rPr lang="en-US" dirty="0" err="1"/>
              <a:t>gcloud</a:t>
            </a:r>
            <a:r>
              <a:rPr lang="en-US" dirty="0"/>
              <a:t> app deploy </a:t>
            </a:r>
            <a:r>
              <a:rPr lang="en-US" dirty="0" err="1"/>
              <a:t>app.yaml</a:t>
            </a:r>
            <a:endParaRPr lang="en-US" dirty="0"/>
          </a:p>
          <a:p>
            <a:endParaRPr lang="en-US" dirty="0"/>
          </a:p>
          <a:p>
            <a:r>
              <a:rPr lang="en-US" dirty="0"/>
              <a:t>go run </a:t>
            </a:r>
            <a:r>
              <a:rPr lang="en-US" dirty="0" err="1"/>
              <a:t>hello.go</a:t>
            </a:r>
            <a:endParaRPr lang="en-US" dirty="0"/>
          </a:p>
          <a:p>
            <a:endParaRPr lang="en-US" dirty="0"/>
          </a:p>
          <a:p>
            <a:r>
              <a:rPr lang="en-US" dirty="0"/>
              <a:t>Access provided </a:t>
            </a:r>
            <a:r>
              <a:rPr lang="en-US" dirty="0" err="1"/>
              <a:t>url</a:t>
            </a:r>
            <a:r>
              <a:rPr lang="en-US" dirty="0"/>
              <a:t> from the deployment response</a:t>
            </a:r>
          </a:p>
          <a:p>
            <a:endParaRPr lang="en-US" dirty="0"/>
          </a:p>
          <a:p>
            <a:endParaRPr lang="en-US" dirty="0"/>
          </a:p>
        </p:txBody>
      </p:sp>
    </p:spTree>
    <p:extLst>
      <p:ext uri="{BB962C8B-B14F-4D97-AF65-F5344CB8AC3E}">
        <p14:creationId xmlns:p14="http://schemas.microsoft.com/office/powerpoint/2010/main" val="1265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326D-F221-47BB-A022-6570D54EC3BE}"/>
              </a:ext>
            </a:extLst>
          </p:cNvPr>
          <p:cNvSpPr>
            <a:spLocks noGrp="1"/>
          </p:cNvSpPr>
          <p:nvPr>
            <p:ph type="title"/>
          </p:nvPr>
        </p:nvSpPr>
        <p:spPr/>
        <p:txBody>
          <a:bodyPr/>
          <a:lstStyle/>
          <a:p>
            <a:pPr algn="ctr"/>
            <a:r>
              <a:rPr lang="en-US" dirty="0">
                <a:latin typeface="Ford Antenna Light" panose="02000505000000020004" pitchFamily="50" charset="0"/>
              </a:rPr>
              <a:t>Background / Goals</a:t>
            </a:r>
          </a:p>
        </p:txBody>
      </p:sp>
      <p:sp>
        <p:nvSpPr>
          <p:cNvPr id="3" name="Content Placeholder 2">
            <a:extLst>
              <a:ext uri="{FF2B5EF4-FFF2-40B4-BE49-F238E27FC236}">
                <a16:creationId xmlns:a16="http://schemas.microsoft.com/office/drawing/2014/main" id="{0F69588C-1272-480B-ACAF-8A6C630ED269}"/>
              </a:ext>
            </a:extLst>
          </p:cNvPr>
          <p:cNvSpPr>
            <a:spLocks noGrp="1"/>
          </p:cNvSpPr>
          <p:nvPr>
            <p:ph idx="1"/>
          </p:nvPr>
        </p:nvSpPr>
        <p:spPr>
          <a:xfrm>
            <a:off x="802919" y="1501500"/>
            <a:ext cx="10835640" cy="4294292"/>
          </a:xfrm>
        </p:spPr>
        <p:txBody>
          <a:bodyPr/>
          <a:lstStyle/>
          <a:p>
            <a:r>
              <a:rPr lang="en-US" sz="2400" b="0" dirty="0">
                <a:latin typeface="Ford Antenna Light" panose="02000505000000020004" pitchFamily="50" charset="0"/>
              </a:rPr>
              <a:t>Examples are demonstrated on the google cloud platform</a:t>
            </a:r>
          </a:p>
          <a:p>
            <a:endParaRPr lang="en-US" sz="2400" b="0" dirty="0">
              <a:latin typeface="Ford Antenna Light" panose="02000505000000020004" pitchFamily="50" charset="0"/>
            </a:endParaRPr>
          </a:p>
          <a:p>
            <a:r>
              <a:rPr lang="en-US" sz="2400" b="0" dirty="0">
                <a:latin typeface="Ford Antenna Light" panose="02000505000000020004" pitchFamily="50" charset="0"/>
              </a:rPr>
              <a:t>Please read terms and conditions before using Google Cloud</a:t>
            </a:r>
          </a:p>
          <a:p>
            <a:endParaRPr lang="en-US" sz="2400" b="0" dirty="0">
              <a:latin typeface="Ford Antenna Light" panose="02000505000000020004" pitchFamily="50" charset="0"/>
            </a:endParaRPr>
          </a:p>
          <a:p>
            <a:r>
              <a:rPr lang="en-US" sz="2400" b="0" dirty="0">
                <a:latin typeface="Ford Antenna Light" panose="02000505000000020004" pitchFamily="50" charset="0"/>
              </a:rPr>
              <a:t>NOTE : you can use this service with 300.00 initial credit but it can be used rapidly  - especially if you are not well versed in the resource utilization</a:t>
            </a:r>
          </a:p>
          <a:p>
            <a:endParaRPr lang="en-US" sz="2400" b="0" dirty="0">
              <a:latin typeface="Ford Antenna Light" panose="02000505000000020004" pitchFamily="50" charset="0"/>
            </a:endParaRPr>
          </a:p>
          <a:p>
            <a:r>
              <a:rPr lang="en-US" sz="2400" b="0" dirty="0">
                <a:latin typeface="Ford Antenna Light" panose="02000505000000020004" pitchFamily="50" charset="0"/>
              </a:rPr>
              <a:t>If you have a google account (e.g. </a:t>
            </a:r>
            <a:r>
              <a:rPr lang="en-US" sz="2400" b="0" dirty="0" err="1">
                <a:latin typeface="Ford Antenna Light" panose="02000505000000020004" pitchFamily="50" charset="0"/>
              </a:rPr>
              <a:t>gmail</a:t>
            </a:r>
            <a:r>
              <a:rPr lang="en-US" sz="2400" b="0" dirty="0">
                <a:latin typeface="Ford Antenna Light" panose="02000505000000020004" pitchFamily="50" charset="0"/>
              </a:rPr>
              <a:t>) you may be able to get started initially </a:t>
            </a:r>
          </a:p>
          <a:p>
            <a:endParaRPr lang="en-US" sz="2400" b="0" dirty="0">
              <a:latin typeface="Ford Antenna Light" panose="02000505000000020004" pitchFamily="50" charset="0"/>
            </a:endParaRPr>
          </a:p>
          <a:p>
            <a:r>
              <a:rPr lang="en-US" sz="2400" b="0" dirty="0">
                <a:latin typeface="Ford Antenna Light" panose="02000505000000020004" pitchFamily="50" charset="0"/>
              </a:rPr>
              <a:t>Best Practice is to “disable” billing for a project after you have completed it. </a:t>
            </a:r>
          </a:p>
          <a:p>
            <a:endParaRPr lang="en-US" sz="1600" dirty="0">
              <a:latin typeface="Ford Antenna Light" panose="02000505000000020004" pitchFamily="50" charset="0"/>
            </a:endParaRPr>
          </a:p>
        </p:txBody>
      </p:sp>
    </p:spTree>
    <p:extLst>
      <p:ext uri="{BB962C8B-B14F-4D97-AF65-F5344CB8AC3E}">
        <p14:creationId xmlns:p14="http://schemas.microsoft.com/office/powerpoint/2010/main" val="253368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ED23B0-FA85-163C-D45A-B5062269EBFD}"/>
              </a:ext>
            </a:extLst>
          </p:cNvPr>
          <p:cNvPicPr>
            <a:picLocks noChangeAspect="1"/>
          </p:cNvPicPr>
          <p:nvPr/>
        </p:nvPicPr>
        <p:blipFill>
          <a:blip r:embed="rId2"/>
          <a:stretch>
            <a:fillRect/>
          </a:stretch>
        </p:blipFill>
        <p:spPr>
          <a:xfrm>
            <a:off x="0" y="965048"/>
            <a:ext cx="12192000" cy="4927904"/>
          </a:xfrm>
          <a:prstGeom prst="rect">
            <a:avLst/>
          </a:prstGeom>
        </p:spPr>
      </p:pic>
    </p:spTree>
    <p:extLst>
      <p:ext uri="{BB962C8B-B14F-4D97-AF65-F5344CB8AC3E}">
        <p14:creationId xmlns:p14="http://schemas.microsoft.com/office/powerpoint/2010/main" val="1085941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FD47D-F0A5-FA97-8946-34F1A6E8FD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B17E26-9FB8-9611-AF44-09BC85B108A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74FB8CE-3FF7-6A5E-C90B-8731A7C33152}"/>
              </a:ext>
            </a:extLst>
          </p:cNvPr>
          <p:cNvPicPr>
            <a:picLocks noChangeAspect="1"/>
          </p:cNvPicPr>
          <p:nvPr/>
        </p:nvPicPr>
        <p:blipFill>
          <a:blip r:embed="rId2"/>
          <a:stretch>
            <a:fillRect/>
          </a:stretch>
        </p:blipFill>
        <p:spPr>
          <a:xfrm>
            <a:off x="100012" y="223837"/>
            <a:ext cx="11991975" cy="6410325"/>
          </a:xfrm>
          <a:prstGeom prst="rect">
            <a:avLst/>
          </a:prstGeom>
        </p:spPr>
      </p:pic>
    </p:spTree>
    <p:extLst>
      <p:ext uri="{BB962C8B-B14F-4D97-AF65-F5344CB8AC3E}">
        <p14:creationId xmlns:p14="http://schemas.microsoft.com/office/powerpoint/2010/main" val="2669148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A4DFE-C90D-AFEE-C1FE-B43DCBDFFF46}"/>
              </a:ext>
            </a:extLst>
          </p:cNvPr>
          <p:cNvSpPr>
            <a:spLocks noGrp="1"/>
          </p:cNvSpPr>
          <p:nvPr>
            <p:ph type="title"/>
          </p:nvPr>
        </p:nvSpPr>
        <p:spPr/>
        <p:txBody>
          <a:bodyPr/>
          <a:lstStyle/>
          <a:p>
            <a:r>
              <a:rPr lang="en-US" dirty="0"/>
              <a:t>Live code demo two </a:t>
            </a:r>
          </a:p>
        </p:txBody>
      </p:sp>
      <p:sp>
        <p:nvSpPr>
          <p:cNvPr id="3" name="Content Placeholder 2">
            <a:extLst>
              <a:ext uri="{FF2B5EF4-FFF2-40B4-BE49-F238E27FC236}">
                <a16:creationId xmlns:a16="http://schemas.microsoft.com/office/drawing/2014/main" id="{934E9688-5F3D-EAF8-5C4E-B6CBED2C5AE9}"/>
              </a:ext>
            </a:extLst>
          </p:cNvPr>
          <p:cNvSpPr>
            <a:spLocks noGrp="1"/>
          </p:cNvSpPr>
          <p:nvPr>
            <p:ph idx="1"/>
          </p:nvPr>
        </p:nvSpPr>
        <p:spPr/>
        <p:txBody>
          <a:bodyPr/>
          <a:lstStyle/>
          <a:p>
            <a:r>
              <a:rPr lang="en-US" dirty="0" err="1"/>
              <a:t>gcloud</a:t>
            </a:r>
            <a:r>
              <a:rPr lang="en-US" dirty="0"/>
              <a:t> services enable cloudfunctions.googleapis.com</a:t>
            </a:r>
          </a:p>
        </p:txBody>
      </p:sp>
    </p:spTree>
    <p:extLst>
      <p:ext uri="{BB962C8B-B14F-4D97-AF65-F5344CB8AC3E}">
        <p14:creationId xmlns:p14="http://schemas.microsoft.com/office/powerpoint/2010/main" val="908443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9141-F0CD-DE02-F47D-AC177597117F}"/>
              </a:ext>
            </a:extLst>
          </p:cNvPr>
          <p:cNvSpPr>
            <a:spLocks noGrp="1"/>
          </p:cNvSpPr>
          <p:nvPr>
            <p:ph type="title"/>
          </p:nvPr>
        </p:nvSpPr>
        <p:spPr/>
        <p:txBody>
          <a:bodyPr/>
          <a:lstStyle/>
          <a:p>
            <a:r>
              <a:rPr lang="en-US" dirty="0"/>
              <a:t>Overview of Steps: </a:t>
            </a:r>
          </a:p>
        </p:txBody>
      </p:sp>
      <p:sp>
        <p:nvSpPr>
          <p:cNvPr id="3" name="Content Placeholder 2">
            <a:extLst>
              <a:ext uri="{FF2B5EF4-FFF2-40B4-BE49-F238E27FC236}">
                <a16:creationId xmlns:a16="http://schemas.microsoft.com/office/drawing/2014/main" id="{1E9D356D-74BD-EC49-DB0E-55DD5DD27062}"/>
              </a:ext>
            </a:extLst>
          </p:cNvPr>
          <p:cNvSpPr>
            <a:spLocks noGrp="1"/>
          </p:cNvSpPr>
          <p:nvPr>
            <p:ph idx="1"/>
          </p:nvPr>
        </p:nvSpPr>
        <p:spPr/>
        <p:txBody>
          <a:bodyPr/>
          <a:lstStyle/>
          <a:p>
            <a:endParaRPr lang="en-US" dirty="0"/>
          </a:p>
          <a:p>
            <a:r>
              <a:rPr lang="en-US" dirty="0"/>
              <a:t>Log on to google cloud   (</a:t>
            </a:r>
            <a:r>
              <a:rPr lang="en-US" dirty="0">
                <a:hlinkClick r:id="rId2"/>
              </a:rPr>
              <a:t>http://cloud.google.com</a:t>
            </a:r>
            <a:r>
              <a:rPr lang="en-US" dirty="0"/>
              <a:t>)</a:t>
            </a:r>
          </a:p>
          <a:p>
            <a:endParaRPr lang="en-US" dirty="0"/>
          </a:p>
          <a:p>
            <a:r>
              <a:rPr lang="en-US" dirty="0"/>
              <a:t>Create a project </a:t>
            </a:r>
          </a:p>
          <a:p>
            <a:endParaRPr lang="en-US" dirty="0"/>
          </a:p>
          <a:p>
            <a:r>
              <a:rPr lang="en-US" dirty="0"/>
              <a:t>If prior user , select project</a:t>
            </a:r>
          </a:p>
          <a:p>
            <a:pPr lvl="1"/>
            <a:r>
              <a:rPr lang="en-US" dirty="0" err="1"/>
              <a:t>gcloud</a:t>
            </a:r>
            <a:r>
              <a:rPr lang="en-US" dirty="0"/>
              <a:t> projects list</a:t>
            </a:r>
          </a:p>
          <a:p>
            <a:pPr lvl="1"/>
            <a:r>
              <a:rPr lang="en-US" dirty="0" err="1"/>
              <a:t>gcloud</a:t>
            </a:r>
            <a:r>
              <a:rPr lang="en-US" dirty="0"/>
              <a:t> config set project &lt;project-id&gt;</a:t>
            </a:r>
          </a:p>
          <a:p>
            <a:pPr lvl="1"/>
            <a:endParaRPr lang="en-US" dirty="0"/>
          </a:p>
          <a:p>
            <a:r>
              <a:rPr lang="en-US" dirty="0"/>
              <a:t>“enable” billing  (“billing”=&gt; manage billing accounts=&gt; my projects (right side ‘3-dots’)</a:t>
            </a:r>
          </a:p>
          <a:p>
            <a:endParaRPr lang="en-US" dirty="0"/>
          </a:p>
          <a:p>
            <a:r>
              <a:rPr lang="en-US" dirty="0"/>
              <a:t>Open the terminal shell</a:t>
            </a:r>
          </a:p>
          <a:p>
            <a:endParaRPr lang="en-US" dirty="0"/>
          </a:p>
          <a:p>
            <a:endParaRPr lang="en-US" dirty="0"/>
          </a:p>
        </p:txBody>
      </p:sp>
    </p:spTree>
    <p:extLst>
      <p:ext uri="{BB962C8B-B14F-4D97-AF65-F5344CB8AC3E}">
        <p14:creationId xmlns:p14="http://schemas.microsoft.com/office/powerpoint/2010/main" val="2903831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D589D-3633-3716-D5BB-8F4167535566}"/>
              </a:ext>
            </a:extLst>
          </p:cNvPr>
          <p:cNvSpPr>
            <a:spLocks noGrp="1"/>
          </p:cNvSpPr>
          <p:nvPr>
            <p:ph type="title"/>
          </p:nvPr>
        </p:nvSpPr>
        <p:spPr/>
        <p:txBody>
          <a:bodyPr/>
          <a:lstStyle/>
          <a:p>
            <a:pPr algn="ctr"/>
            <a:r>
              <a:rPr lang="en-US" dirty="0"/>
              <a:t>Main steps</a:t>
            </a:r>
          </a:p>
        </p:txBody>
      </p:sp>
      <p:sp>
        <p:nvSpPr>
          <p:cNvPr id="3" name="Content Placeholder 2">
            <a:extLst>
              <a:ext uri="{FF2B5EF4-FFF2-40B4-BE49-F238E27FC236}">
                <a16:creationId xmlns:a16="http://schemas.microsoft.com/office/drawing/2014/main" id="{45716173-5D4C-EAD9-D3D7-80DB982CBB19}"/>
              </a:ext>
            </a:extLst>
          </p:cNvPr>
          <p:cNvSpPr>
            <a:spLocks noGrp="1"/>
          </p:cNvSpPr>
          <p:nvPr>
            <p:ph idx="1"/>
          </p:nvPr>
        </p:nvSpPr>
        <p:spPr/>
        <p:txBody>
          <a:bodyPr/>
          <a:lstStyle/>
          <a:p>
            <a:endParaRPr lang="en-US" dirty="0"/>
          </a:p>
          <a:p>
            <a:endParaRPr lang="en-US" dirty="0"/>
          </a:p>
          <a:p>
            <a:r>
              <a:rPr lang="en-US" dirty="0"/>
              <a:t>Edit your file </a:t>
            </a:r>
          </a:p>
          <a:p>
            <a:endParaRPr lang="en-US" dirty="0"/>
          </a:p>
          <a:p>
            <a:endParaRPr lang="en-US" dirty="0"/>
          </a:p>
          <a:p>
            <a:r>
              <a:rPr lang="en-US" dirty="0" err="1"/>
              <a:t>davidaostrowski@cloudshell</a:t>
            </a:r>
            <a:r>
              <a:rPr lang="en-US" dirty="0">
                <a:solidFill>
                  <a:srgbClr val="FF0000"/>
                </a:solidFill>
              </a:rPr>
              <a:t>:~/functionDemo2/hello (</a:t>
            </a:r>
            <a:r>
              <a:rPr lang="en-US" dirty="0" err="1">
                <a:solidFill>
                  <a:srgbClr val="FF0000"/>
                </a:solidFill>
              </a:rPr>
              <a:t>billingdatatwo</a:t>
            </a:r>
            <a:r>
              <a:rPr lang="en-US" dirty="0">
                <a:solidFill>
                  <a:srgbClr val="FF0000"/>
                </a:solidFill>
              </a:rPr>
              <a:t>)$ </a:t>
            </a:r>
            <a:r>
              <a:rPr lang="en-US" dirty="0" err="1">
                <a:solidFill>
                  <a:srgbClr val="FF0000"/>
                </a:solidFill>
              </a:rPr>
              <a:t>gcloud</a:t>
            </a:r>
            <a:r>
              <a:rPr lang="en-US" dirty="0">
                <a:solidFill>
                  <a:srgbClr val="FF0000"/>
                </a:solidFill>
              </a:rPr>
              <a:t> alpha functions deploy hello  --entry-point F --runtime go111 --trigger-http --set-env-vars PROJECT_ID=</a:t>
            </a:r>
            <a:r>
              <a:rPr lang="en-US" dirty="0" err="1">
                <a:solidFill>
                  <a:srgbClr val="FF0000"/>
                </a:solidFill>
              </a:rPr>
              <a:t>billingdatatwo</a:t>
            </a:r>
            <a:endParaRPr lang="en-US" dirty="0">
              <a:solidFill>
                <a:srgbClr val="FF0000"/>
              </a:solidFill>
            </a:endParaRPr>
          </a:p>
          <a:p>
            <a:endParaRPr lang="en-US" dirty="0">
              <a:solidFill>
                <a:srgbClr val="FF0000"/>
              </a:solidFill>
            </a:endParaRPr>
          </a:p>
          <a:p>
            <a:endParaRPr lang="en-US" dirty="0">
              <a:solidFill>
                <a:srgbClr val="FF0000"/>
              </a:solidFill>
            </a:endParaRPr>
          </a:p>
          <a:p>
            <a:r>
              <a:rPr lang="en-US" dirty="0">
                <a:solidFill>
                  <a:srgbClr val="FF0000"/>
                </a:solidFill>
              </a:rPr>
              <a:t>Curl the function to obtain a response </a:t>
            </a:r>
          </a:p>
          <a:p>
            <a:endParaRPr lang="en-US" dirty="0">
              <a:solidFill>
                <a:srgbClr val="FF0000"/>
              </a:solidFill>
            </a:endParaRPr>
          </a:p>
          <a:p>
            <a:r>
              <a:rPr lang="en-US" dirty="0">
                <a:solidFill>
                  <a:srgbClr val="FF0000"/>
                </a:solidFill>
              </a:rPr>
              <a:t>Or put into a browser</a:t>
            </a:r>
          </a:p>
          <a:p>
            <a:endParaRPr lang="en-US" dirty="0"/>
          </a:p>
        </p:txBody>
      </p:sp>
    </p:spTree>
    <p:extLst>
      <p:ext uri="{BB962C8B-B14F-4D97-AF65-F5344CB8AC3E}">
        <p14:creationId xmlns:p14="http://schemas.microsoft.com/office/powerpoint/2010/main" val="3837151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77ABB-4F03-AB70-F000-E6B82C5AE950}"/>
              </a:ext>
            </a:extLst>
          </p:cNvPr>
          <p:cNvSpPr>
            <a:spLocks noGrp="1"/>
          </p:cNvSpPr>
          <p:nvPr>
            <p:ph type="title"/>
          </p:nvPr>
        </p:nvSpPr>
        <p:spPr/>
        <p:txBody>
          <a:bodyPr/>
          <a:lstStyle/>
          <a:p>
            <a:pPr algn="ctr"/>
            <a:r>
              <a:rPr lang="en-US" dirty="0"/>
              <a:t>Code of the Deployed Function</a:t>
            </a:r>
          </a:p>
        </p:txBody>
      </p:sp>
      <p:sp>
        <p:nvSpPr>
          <p:cNvPr id="3" name="Content Placeholder 2">
            <a:extLst>
              <a:ext uri="{FF2B5EF4-FFF2-40B4-BE49-F238E27FC236}">
                <a16:creationId xmlns:a16="http://schemas.microsoft.com/office/drawing/2014/main" id="{2049A7F4-2FA1-C61C-A501-6DA90D3D5440}"/>
              </a:ext>
            </a:extLst>
          </p:cNvPr>
          <p:cNvSpPr>
            <a:spLocks noGrp="1"/>
          </p:cNvSpPr>
          <p:nvPr>
            <p:ph idx="1"/>
          </p:nvPr>
        </p:nvSpPr>
        <p:spPr>
          <a:xfrm>
            <a:off x="678180" y="1979111"/>
            <a:ext cx="10835640" cy="4355325"/>
          </a:xfrm>
        </p:spPr>
        <p:txBody>
          <a:bodyPr/>
          <a:lstStyle/>
          <a:p>
            <a:pPr marL="0" indent="0">
              <a:buNone/>
            </a:pPr>
            <a:r>
              <a:rPr lang="en-US" dirty="0"/>
              <a:t>package hello</a:t>
            </a:r>
          </a:p>
          <a:p>
            <a:endParaRPr lang="en-US" dirty="0"/>
          </a:p>
          <a:p>
            <a:pPr marL="0" indent="0">
              <a:buNone/>
            </a:pPr>
            <a:r>
              <a:rPr lang="en-US" dirty="0"/>
              <a:t>import "net/http"</a:t>
            </a:r>
          </a:p>
          <a:p>
            <a:endParaRPr lang="en-US" dirty="0"/>
          </a:p>
          <a:p>
            <a:pPr marL="0" indent="0">
              <a:buNone/>
            </a:pPr>
            <a:r>
              <a:rPr lang="en-US" dirty="0" err="1"/>
              <a:t>func</a:t>
            </a:r>
            <a:r>
              <a:rPr lang="en-US" dirty="0"/>
              <a:t> F(w </a:t>
            </a:r>
            <a:r>
              <a:rPr lang="en-US" dirty="0" err="1"/>
              <a:t>http.ResponseWriter</a:t>
            </a:r>
            <a:r>
              <a:rPr lang="en-US" dirty="0"/>
              <a:t> , r *</a:t>
            </a:r>
            <a:r>
              <a:rPr lang="en-US" dirty="0" err="1"/>
              <a:t>http.Request</a:t>
            </a:r>
            <a:r>
              <a:rPr lang="en-US" dirty="0"/>
              <a:t>) {</a:t>
            </a:r>
          </a:p>
          <a:p>
            <a:pPr marL="0" indent="0">
              <a:buNone/>
            </a:pPr>
            <a:r>
              <a:rPr lang="en-US" dirty="0"/>
              <a:t>        msg := []byte("hello world")</a:t>
            </a:r>
          </a:p>
          <a:p>
            <a:pPr marL="0" indent="0">
              <a:buNone/>
            </a:pPr>
            <a:r>
              <a:rPr lang="en-US" dirty="0"/>
              <a:t>        </a:t>
            </a:r>
            <a:r>
              <a:rPr lang="en-US" dirty="0" err="1"/>
              <a:t>w.Write</a:t>
            </a:r>
            <a:r>
              <a:rPr lang="en-US" dirty="0"/>
              <a:t>(msg)</a:t>
            </a:r>
          </a:p>
          <a:p>
            <a:pPr marL="0" indent="0">
              <a:buNone/>
            </a:pPr>
            <a:r>
              <a:rPr lang="en-US" dirty="0"/>
              <a:t>}</a:t>
            </a:r>
          </a:p>
          <a:p>
            <a:endParaRPr lang="en-US" dirty="0"/>
          </a:p>
        </p:txBody>
      </p:sp>
    </p:spTree>
    <p:extLst>
      <p:ext uri="{BB962C8B-B14F-4D97-AF65-F5344CB8AC3E}">
        <p14:creationId xmlns:p14="http://schemas.microsoft.com/office/powerpoint/2010/main" val="4145475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sz="3200" b="0" dirty="0">
                <a:solidFill>
                  <a:srgbClr val="202124"/>
                </a:solidFill>
                <a:latin typeface="Ford Antenna Light" panose="02000505000000020004" pitchFamily="50" charset="0"/>
              </a:rPr>
              <a:t> </a:t>
            </a:r>
            <a:br>
              <a:rPr lang="en-US" altLang="en-US" sz="3200" b="0" dirty="0">
                <a:solidFill>
                  <a:srgbClr val="202124"/>
                </a:solidFill>
                <a:latin typeface="Ford Antenna Light" panose="02000505000000020004" pitchFamily="50" charset="0"/>
              </a:rPr>
            </a:br>
            <a:r>
              <a:rPr lang="pl-PL" altLang="en-US" sz="3200" b="0" dirty="0">
                <a:solidFill>
                  <a:srgbClr val="202124"/>
                </a:solidFill>
                <a:latin typeface="Ford Antenna Light" panose="02000505000000020004" pitchFamily="50" charset="0"/>
              </a:rPr>
              <a:t>Dziękuję Ci</a:t>
            </a:r>
            <a:r>
              <a:rPr lang="pl-PL" altLang="en-US" sz="1000" b="0" dirty="0">
                <a:latin typeface="Ford Antenna Light" panose="02000505000000020004" pitchFamily="50" charset="0"/>
              </a:rPr>
              <a:t> </a:t>
            </a:r>
            <a:br>
              <a:rPr lang="en-US" dirty="0">
                <a:latin typeface="Ford Antenna Light" panose="02000505000000020004" pitchFamily="50" charset="0"/>
              </a:rPr>
            </a:br>
            <a:br>
              <a:rPr lang="en-US" dirty="0">
                <a:latin typeface="Ford Antenna Light" panose="02000505000000020004" pitchFamily="50" charset="0"/>
              </a:rPr>
            </a:br>
            <a:r>
              <a:rPr lang="en-US" dirty="0">
                <a:latin typeface="Ford Antenna Light" panose="02000505000000020004" pitchFamily="50" charset="0"/>
              </a:rPr>
              <a:t>Q/A</a:t>
            </a:r>
          </a:p>
        </p:txBody>
      </p:sp>
      <p:pic>
        <p:nvPicPr>
          <p:cNvPr id="4" name="Picture 3" descr="A person wearing a suit and tie&#10;&#10;Description automatically generated">
            <a:extLst>
              <a:ext uri="{FF2B5EF4-FFF2-40B4-BE49-F238E27FC236}">
                <a16:creationId xmlns:a16="http://schemas.microsoft.com/office/drawing/2014/main" id="{AF707A5A-C0C0-4BE3-93C7-24D6214CB8B6}"/>
              </a:ext>
            </a:extLst>
          </p:cNvPr>
          <p:cNvPicPr>
            <a:picLocks noChangeAspect="1"/>
          </p:cNvPicPr>
          <p:nvPr/>
        </p:nvPicPr>
        <p:blipFill rotWithShape="1">
          <a:blip r:embed="rId3">
            <a:extLst>
              <a:ext uri="{28A0092B-C50C-407E-A947-70E740481C1C}">
                <a14:useLocalDpi xmlns:a14="http://schemas.microsoft.com/office/drawing/2010/main" val="0"/>
              </a:ext>
            </a:extLst>
          </a:blip>
          <a:srcRect l="2067" r="2067"/>
          <a:stretch/>
        </p:blipFill>
        <p:spPr>
          <a:xfrm>
            <a:off x="4873782" y="2252984"/>
            <a:ext cx="2368234" cy="2844708"/>
          </a:xfrm>
          <a:prstGeom prst="roundRect">
            <a:avLst>
              <a:gd name="adj" fmla="val 8594"/>
            </a:avLst>
          </a:prstGeom>
          <a:solidFill>
            <a:srgbClr val="FFFFFF">
              <a:shade val="85000"/>
            </a:srgbClr>
          </a:solidFill>
          <a:ln w="38100">
            <a:solidFill>
              <a:srgbClr val="000000"/>
            </a:solidFill>
          </a:ln>
          <a:effectLst/>
        </p:spPr>
      </p:pic>
      <p:sp>
        <p:nvSpPr>
          <p:cNvPr id="6" name="TextBox 5">
            <a:extLst>
              <a:ext uri="{FF2B5EF4-FFF2-40B4-BE49-F238E27FC236}">
                <a16:creationId xmlns:a16="http://schemas.microsoft.com/office/drawing/2014/main" id="{C8081385-ADBE-4763-AAEE-9A231141AE14}"/>
              </a:ext>
            </a:extLst>
          </p:cNvPr>
          <p:cNvSpPr txBox="1"/>
          <p:nvPr/>
        </p:nvSpPr>
        <p:spPr>
          <a:xfrm>
            <a:off x="3632387" y="5379851"/>
            <a:ext cx="5198104" cy="923330"/>
          </a:xfrm>
          <a:prstGeom prst="rect">
            <a:avLst/>
          </a:prstGeom>
          <a:noFill/>
        </p:spPr>
        <p:txBody>
          <a:bodyPr wrap="square" rtlCol="0">
            <a:spAutoFit/>
          </a:bodyPr>
          <a:lstStyle/>
          <a:p>
            <a:pPr algn="ctr"/>
            <a:endParaRPr lang="en-US" b="1" dirty="0"/>
          </a:p>
          <a:p>
            <a:pPr algn="ctr"/>
            <a:r>
              <a:rPr lang="en-US" b="1" dirty="0"/>
              <a:t>david.ostrowski@northwestern.edu</a:t>
            </a:r>
          </a:p>
          <a:p>
            <a:pPr algn="ctr"/>
            <a:r>
              <a:rPr lang="en-US" b="1" dirty="0"/>
              <a:t>davidaostrowski@gmail.com</a:t>
            </a:r>
          </a:p>
        </p:txBody>
      </p:sp>
      <p:sp>
        <p:nvSpPr>
          <p:cNvPr id="3" name="Rectangle 1">
            <a:extLst>
              <a:ext uri="{FF2B5EF4-FFF2-40B4-BE49-F238E27FC236}">
                <a16:creationId xmlns:a16="http://schemas.microsoft.com/office/drawing/2014/main" id="{094DEE80-6513-420F-9F59-0479FBEF699B}"/>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pl-PL"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45432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614CC-9FF4-B2CF-62C3-7E88FB395C18}"/>
              </a:ext>
            </a:extLst>
          </p:cNvPr>
          <p:cNvSpPr>
            <a:spLocks noGrp="1"/>
          </p:cNvSpPr>
          <p:nvPr>
            <p:ph type="title"/>
          </p:nvPr>
        </p:nvSpPr>
        <p:spPr/>
        <p:txBody>
          <a:bodyPr/>
          <a:lstStyle/>
          <a:p>
            <a:pPr algn="ctr"/>
            <a:r>
              <a:rPr lang="en-US" dirty="0"/>
              <a:t>Documentation</a:t>
            </a:r>
          </a:p>
        </p:txBody>
      </p:sp>
      <p:sp>
        <p:nvSpPr>
          <p:cNvPr id="3" name="Content Placeholder 2">
            <a:extLst>
              <a:ext uri="{FF2B5EF4-FFF2-40B4-BE49-F238E27FC236}">
                <a16:creationId xmlns:a16="http://schemas.microsoft.com/office/drawing/2014/main" id="{211EF3A4-4C8E-1325-DC47-3AADBC528953}"/>
              </a:ext>
            </a:extLst>
          </p:cNvPr>
          <p:cNvSpPr>
            <a:spLocks noGrp="1"/>
          </p:cNvSpPr>
          <p:nvPr>
            <p:ph idx="1"/>
          </p:nvPr>
        </p:nvSpPr>
        <p:spPr/>
        <p:txBody>
          <a:bodyPr/>
          <a:lstStyle/>
          <a:p>
            <a:endParaRPr lang="en-US" sz="2000" dirty="0">
              <a:latin typeface="Ford Antenna Light" panose="02000505000000020004" pitchFamily="50" charset="0"/>
            </a:endParaRPr>
          </a:p>
          <a:p>
            <a:r>
              <a:rPr lang="en-US" sz="2000" b="0" dirty="0">
                <a:solidFill>
                  <a:schemeClr val="tx1">
                    <a:lumMod val="75000"/>
                    <a:lumOff val="25000"/>
                  </a:schemeClr>
                </a:solidFill>
                <a:latin typeface="Ford Antenna Light" panose="02000505000000020004" pitchFamily="50" charset="0"/>
              </a:rPr>
              <a:t>#Install “go”</a:t>
            </a:r>
          </a:p>
          <a:p>
            <a:r>
              <a:rPr lang="en-US" sz="2000" b="0" dirty="0" err="1">
                <a:solidFill>
                  <a:schemeClr val="tx1">
                    <a:lumMod val="75000"/>
                    <a:lumOff val="25000"/>
                  </a:schemeClr>
                </a:solidFill>
              </a:rPr>
              <a:t>sudo</a:t>
            </a:r>
            <a:r>
              <a:rPr lang="en-US" sz="2000" b="0" dirty="0">
                <a:solidFill>
                  <a:schemeClr val="tx1">
                    <a:lumMod val="75000"/>
                    <a:lumOff val="25000"/>
                  </a:schemeClr>
                </a:solidFill>
              </a:rPr>
              <a:t> apt-get update</a:t>
            </a:r>
          </a:p>
          <a:p>
            <a:r>
              <a:rPr lang="en-US" sz="2000" b="0" dirty="0" err="1">
                <a:solidFill>
                  <a:schemeClr val="tx1">
                    <a:lumMod val="75000"/>
                    <a:lumOff val="25000"/>
                  </a:schemeClr>
                </a:solidFill>
              </a:rPr>
              <a:t>sudo</a:t>
            </a:r>
            <a:r>
              <a:rPr lang="en-US" sz="2000" b="0" dirty="0">
                <a:solidFill>
                  <a:schemeClr val="tx1">
                    <a:lumMod val="75000"/>
                    <a:lumOff val="25000"/>
                  </a:schemeClr>
                </a:solidFill>
              </a:rPr>
              <a:t> apt install </a:t>
            </a:r>
            <a:r>
              <a:rPr lang="en-US" sz="2000" b="0" dirty="0" err="1">
                <a:solidFill>
                  <a:schemeClr val="tx1">
                    <a:lumMod val="75000"/>
                    <a:lumOff val="25000"/>
                  </a:schemeClr>
                </a:solidFill>
              </a:rPr>
              <a:t>golang</a:t>
            </a:r>
            <a:r>
              <a:rPr lang="en-US" sz="2000" b="0" dirty="0">
                <a:solidFill>
                  <a:schemeClr val="tx1">
                    <a:lumMod val="75000"/>
                    <a:lumOff val="25000"/>
                  </a:schemeClr>
                </a:solidFill>
              </a:rPr>
              <a:t>-go</a:t>
            </a:r>
          </a:p>
          <a:p>
            <a:endParaRPr lang="en-US" sz="2000" b="0" dirty="0">
              <a:solidFill>
                <a:schemeClr val="tx1">
                  <a:lumMod val="75000"/>
                  <a:lumOff val="25000"/>
                </a:schemeClr>
              </a:solidFill>
            </a:endParaRPr>
          </a:p>
          <a:p>
            <a:r>
              <a:rPr lang="en-US" sz="2000" b="0" dirty="0" err="1"/>
              <a:t>Gihub</a:t>
            </a:r>
            <a:r>
              <a:rPr lang="en-US" sz="2000" b="0" dirty="0"/>
              <a:t> demo 1 : Deployment of Golang web server to GCP</a:t>
            </a:r>
          </a:p>
          <a:p>
            <a:r>
              <a:rPr lang="en-US" sz="2000" b="0" dirty="0">
                <a:hlinkClick r:id="rId2"/>
              </a:rPr>
              <a:t>https://github.com/davidalfredostrowski/DeployGoWebServerToGCP</a:t>
            </a:r>
            <a:endParaRPr lang="en-US" sz="2000" b="0" dirty="0"/>
          </a:p>
          <a:p>
            <a:r>
              <a:rPr lang="en-US" sz="2000" b="0" dirty="0" err="1"/>
              <a:t>Youtube</a:t>
            </a:r>
            <a:r>
              <a:rPr lang="en-US" sz="2000" b="0" dirty="0"/>
              <a:t> demo https://youtu.be/wABKP-xOVGo</a:t>
            </a:r>
          </a:p>
          <a:p>
            <a:endParaRPr lang="en-US" sz="2000" b="0" dirty="0"/>
          </a:p>
          <a:p>
            <a:r>
              <a:rPr lang="en-US" sz="2000" b="0" dirty="0" err="1"/>
              <a:t>Github</a:t>
            </a:r>
            <a:r>
              <a:rPr lang="en-US" sz="2000" b="0" dirty="0"/>
              <a:t> demo 2: Deployment of Golang function as GCP function</a:t>
            </a:r>
          </a:p>
          <a:p>
            <a:r>
              <a:rPr lang="en-US" sz="2000" b="0" dirty="0">
                <a:hlinkClick r:id="rId3"/>
              </a:rPr>
              <a:t>https://github.com/davidalfredostrowski/GoogleCloudFunctionDemo/tree/main</a:t>
            </a:r>
            <a:endParaRPr lang="en-US" sz="2000" b="0" dirty="0"/>
          </a:p>
          <a:p>
            <a:r>
              <a:rPr lang="en-US" sz="2000" b="0" dirty="0" err="1"/>
              <a:t>Youtube</a:t>
            </a:r>
            <a:r>
              <a:rPr lang="en-US" sz="2000" b="0" dirty="0"/>
              <a:t> demo https://youtu.be/tHUrt76t2zE</a:t>
            </a:r>
          </a:p>
          <a:p>
            <a:endParaRPr lang="en-US" dirty="0"/>
          </a:p>
        </p:txBody>
      </p:sp>
    </p:spTree>
    <p:extLst>
      <p:ext uri="{BB962C8B-B14F-4D97-AF65-F5344CB8AC3E}">
        <p14:creationId xmlns:p14="http://schemas.microsoft.com/office/powerpoint/2010/main" val="3751707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A9C39-344F-6198-6ABF-4712E7A2E619}"/>
              </a:ext>
            </a:extLst>
          </p:cNvPr>
          <p:cNvSpPr>
            <a:spLocks noGrp="1"/>
          </p:cNvSpPr>
          <p:nvPr>
            <p:ph type="title"/>
          </p:nvPr>
        </p:nvSpPr>
        <p:spPr/>
        <p:txBody>
          <a:bodyPr/>
          <a:lstStyle/>
          <a:p>
            <a:pPr algn="ctr"/>
            <a:r>
              <a:rPr lang="en-US" dirty="0"/>
              <a:t>Prerequisite information</a:t>
            </a:r>
          </a:p>
        </p:txBody>
      </p:sp>
      <p:sp>
        <p:nvSpPr>
          <p:cNvPr id="3" name="Content Placeholder 2">
            <a:extLst>
              <a:ext uri="{FF2B5EF4-FFF2-40B4-BE49-F238E27FC236}">
                <a16:creationId xmlns:a16="http://schemas.microsoft.com/office/drawing/2014/main" id="{4F4A8547-4380-40E5-3889-5352CE6AE81C}"/>
              </a:ext>
            </a:extLst>
          </p:cNvPr>
          <p:cNvSpPr>
            <a:spLocks noGrp="1"/>
          </p:cNvSpPr>
          <p:nvPr>
            <p:ph idx="1"/>
          </p:nvPr>
        </p:nvSpPr>
        <p:spPr>
          <a:xfrm>
            <a:off x="678180" y="1478071"/>
            <a:ext cx="10835640" cy="4856366"/>
          </a:xfrm>
        </p:spPr>
        <p:txBody>
          <a:bodyPr/>
          <a:lstStyle/>
          <a:p>
            <a:r>
              <a:rPr lang="en-US" sz="2800" b="0" dirty="0">
                <a:latin typeface="Ford Antenna Light" panose="02000505000000020004"/>
              </a:rPr>
              <a:t>Knowledge of google cloud (GCP)</a:t>
            </a:r>
          </a:p>
          <a:p>
            <a:endParaRPr lang="en-US" sz="2800" b="0" dirty="0">
              <a:latin typeface="Ford Antenna Light" panose="02000505000000020004"/>
            </a:endParaRPr>
          </a:p>
          <a:p>
            <a:r>
              <a:rPr lang="en-US" sz="2800" b="0" dirty="0">
                <a:latin typeface="Ford Antenna Light" panose="02000505000000020004"/>
              </a:rPr>
              <a:t>Exposure to basic UNIX commands (including the rudimentary ‘vi’ editor)</a:t>
            </a:r>
          </a:p>
          <a:p>
            <a:endParaRPr lang="en-US" sz="2800" b="0" dirty="0">
              <a:latin typeface="Ford Antenna Light" panose="02000505000000020004"/>
            </a:endParaRPr>
          </a:p>
          <a:p>
            <a:r>
              <a:rPr lang="en-US" sz="2800" b="0" dirty="0">
                <a:latin typeface="Ford Antenna Light" panose="02000505000000020004"/>
              </a:rPr>
              <a:t>Access to related </a:t>
            </a:r>
            <a:r>
              <a:rPr lang="en-US" sz="2800" b="0" dirty="0" err="1">
                <a:latin typeface="Ford Antenna Light" panose="02000505000000020004"/>
              </a:rPr>
              <a:t>github</a:t>
            </a:r>
            <a:r>
              <a:rPr lang="en-US" sz="2800" b="0" dirty="0">
                <a:latin typeface="Ford Antenna Light" panose="02000505000000020004"/>
              </a:rPr>
              <a:t> repositories</a:t>
            </a:r>
          </a:p>
          <a:p>
            <a:endParaRPr lang="en-US" sz="2800" b="0" dirty="0">
              <a:latin typeface="Ford Antenna Light" panose="02000505000000020004"/>
            </a:endParaRPr>
          </a:p>
          <a:p>
            <a:r>
              <a:rPr lang="en-US" sz="2800" b="0" dirty="0">
                <a:latin typeface="Ford Antenna Light" panose="02000505000000020004"/>
              </a:rPr>
              <a:t>Duplicate recordings (dry run presentations)</a:t>
            </a:r>
          </a:p>
          <a:p>
            <a:endParaRPr lang="en-US" dirty="0"/>
          </a:p>
          <a:p>
            <a:endParaRPr lang="en-US" dirty="0"/>
          </a:p>
          <a:p>
            <a:endParaRPr lang="en-US" dirty="0"/>
          </a:p>
        </p:txBody>
      </p:sp>
    </p:spTree>
    <p:extLst>
      <p:ext uri="{BB962C8B-B14F-4D97-AF65-F5344CB8AC3E}">
        <p14:creationId xmlns:p14="http://schemas.microsoft.com/office/powerpoint/2010/main" val="327503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AF00-729F-15D9-9B54-E5C2240D945A}"/>
              </a:ext>
            </a:extLst>
          </p:cNvPr>
          <p:cNvSpPr>
            <a:spLocks noGrp="1"/>
          </p:cNvSpPr>
          <p:nvPr>
            <p:ph type="title"/>
          </p:nvPr>
        </p:nvSpPr>
        <p:spPr/>
        <p:txBody>
          <a:bodyPr/>
          <a:lstStyle/>
          <a:p>
            <a:pPr algn="ctr"/>
            <a:r>
              <a:rPr lang="en-US" dirty="0"/>
              <a:t>BEST PRACTICE!</a:t>
            </a:r>
          </a:p>
        </p:txBody>
      </p:sp>
      <p:pic>
        <p:nvPicPr>
          <p:cNvPr id="5" name="Picture 4">
            <a:extLst>
              <a:ext uri="{FF2B5EF4-FFF2-40B4-BE49-F238E27FC236}">
                <a16:creationId xmlns:a16="http://schemas.microsoft.com/office/drawing/2014/main" id="{576BE852-9A98-E4E7-B0C0-D973A318F51B}"/>
              </a:ext>
            </a:extLst>
          </p:cNvPr>
          <p:cNvPicPr>
            <a:picLocks noChangeAspect="1"/>
          </p:cNvPicPr>
          <p:nvPr/>
        </p:nvPicPr>
        <p:blipFill>
          <a:blip r:embed="rId2"/>
          <a:stretch>
            <a:fillRect/>
          </a:stretch>
        </p:blipFill>
        <p:spPr>
          <a:xfrm>
            <a:off x="0" y="1446756"/>
            <a:ext cx="12192000" cy="4654726"/>
          </a:xfrm>
          <a:prstGeom prst="rect">
            <a:avLst/>
          </a:prstGeom>
        </p:spPr>
      </p:pic>
      <p:sp>
        <p:nvSpPr>
          <p:cNvPr id="6" name="Rectangle 5">
            <a:extLst>
              <a:ext uri="{FF2B5EF4-FFF2-40B4-BE49-F238E27FC236}">
                <a16:creationId xmlns:a16="http://schemas.microsoft.com/office/drawing/2014/main" id="{C3DF678C-22E1-397E-EA24-8462A983D8CA}"/>
              </a:ext>
            </a:extLst>
          </p:cNvPr>
          <p:cNvSpPr/>
          <p:nvPr/>
        </p:nvSpPr>
        <p:spPr>
          <a:xfrm>
            <a:off x="87682" y="3757808"/>
            <a:ext cx="11548997" cy="15031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F593AF3-4061-F216-DD9B-4856FCBF8B8A}"/>
              </a:ext>
            </a:extLst>
          </p:cNvPr>
          <p:cNvSpPr/>
          <p:nvPr/>
        </p:nvSpPr>
        <p:spPr>
          <a:xfrm>
            <a:off x="5498926" y="3757808"/>
            <a:ext cx="1152395" cy="1653436"/>
          </a:xfrm>
          <a:prstGeom prst="rect">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 name="Arrow: Down 7">
            <a:extLst>
              <a:ext uri="{FF2B5EF4-FFF2-40B4-BE49-F238E27FC236}">
                <a16:creationId xmlns:a16="http://schemas.microsoft.com/office/drawing/2014/main" id="{564C8EE2-4B34-C83C-BFDF-1DFDE6F38E1C}"/>
              </a:ext>
            </a:extLst>
          </p:cNvPr>
          <p:cNvSpPr/>
          <p:nvPr/>
        </p:nvSpPr>
        <p:spPr>
          <a:xfrm>
            <a:off x="5982743" y="2589221"/>
            <a:ext cx="388307" cy="1139868"/>
          </a:xfrm>
          <a:prstGeom prst="down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D70B2D4D-E9A5-5A50-E9F3-6D59317AEF00}"/>
              </a:ext>
            </a:extLst>
          </p:cNvPr>
          <p:cNvSpPr txBox="1"/>
          <p:nvPr/>
        </p:nvSpPr>
        <p:spPr>
          <a:xfrm>
            <a:off x="5699778" y="2191170"/>
            <a:ext cx="1903085" cy="369332"/>
          </a:xfrm>
          <a:prstGeom prst="rect">
            <a:avLst/>
          </a:prstGeom>
          <a:noFill/>
        </p:spPr>
        <p:txBody>
          <a:bodyPr wrap="none" rtlCol="0">
            <a:spAutoFit/>
          </a:bodyPr>
          <a:lstStyle/>
          <a:p>
            <a:r>
              <a:rPr lang="en-US" dirty="0"/>
              <a:t>Disable all billing</a:t>
            </a:r>
          </a:p>
        </p:txBody>
      </p:sp>
    </p:spTree>
    <p:extLst>
      <p:ext uri="{BB962C8B-B14F-4D97-AF65-F5344CB8AC3E}">
        <p14:creationId xmlns:p14="http://schemas.microsoft.com/office/powerpoint/2010/main" val="81247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AF00-729F-15D9-9B54-E5C2240D945A}"/>
              </a:ext>
            </a:extLst>
          </p:cNvPr>
          <p:cNvSpPr>
            <a:spLocks noGrp="1"/>
          </p:cNvSpPr>
          <p:nvPr>
            <p:ph type="title"/>
          </p:nvPr>
        </p:nvSpPr>
        <p:spPr/>
        <p:txBody>
          <a:bodyPr/>
          <a:lstStyle/>
          <a:p>
            <a:pPr algn="ctr"/>
            <a:r>
              <a:rPr lang="en-US" dirty="0"/>
              <a:t>BEST PRACTICE!</a:t>
            </a:r>
          </a:p>
        </p:txBody>
      </p:sp>
      <p:pic>
        <p:nvPicPr>
          <p:cNvPr id="5" name="Picture 4">
            <a:extLst>
              <a:ext uri="{FF2B5EF4-FFF2-40B4-BE49-F238E27FC236}">
                <a16:creationId xmlns:a16="http://schemas.microsoft.com/office/drawing/2014/main" id="{576BE852-9A98-E4E7-B0C0-D973A318F51B}"/>
              </a:ext>
            </a:extLst>
          </p:cNvPr>
          <p:cNvPicPr>
            <a:picLocks noChangeAspect="1"/>
          </p:cNvPicPr>
          <p:nvPr/>
        </p:nvPicPr>
        <p:blipFill>
          <a:blip r:embed="rId2"/>
          <a:stretch>
            <a:fillRect/>
          </a:stretch>
        </p:blipFill>
        <p:spPr>
          <a:xfrm>
            <a:off x="0" y="1080917"/>
            <a:ext cx="12192000" cy="4654726"/>
          </a:xfrm>
          <a:prstGeom prst="rect">
            <a:avLst/>
          </a:prstGeom>
        </p:spPr>
      </p:pic>
      <p:sp>
        <p:nvSpPr>
          <p:cNvPr id="6" name="Rectangle 5">
            <a:extLst>
              <a:ext uri="{FF2B5EF4-FFF2-40B4-BE49-F238E27FC236}">
                <a16:creationId xmlns:a16="http://schemas.microsoft.com/office/drawing/2014/main" id="{C3DF678C-22E1-397E-EA24-8462A983D8CA}"/>
              </a:ext>
            </a:extLst>
          </p:cNvPr>
          <p:cNvSpPr/>
          <p:nvPr/>
        </p:nvSpPr>
        <p:spPr>
          <a:xfrm>
            <a:off x="87682" y="3757808"/>
            <a:ext cx="11548997" cy="15031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CF593AF3-4061-F216-DD9B-4856FCBF8B8A}"/>
              </a:ext>
            </a:extLst>
          </p:cNvPr>
          <p:cNvSpPr/>
          <p:nvPr/>
        </p:nvSpPr>
        <p:spPr>
          <a:xfrm>
            <a:off x="5498926" y="3757808"/>
            <a:ext cx="1152395" cy="1653436"/>
          </a:xfrm>
          <a:prstGeom prst="rect">
            <a:avLst/>
          </a:prstGeom>
          <a:noFill/>
          <a:ln w="571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8" name="Arrow: Down 7">
            <a:extLst>
              <a:ext uri="{FF2B5EF4-FFF2-40B4-BE49-F238E27FC236}">
                <a16:creationId xmlns:a16="http://schemas.microsoft.com/office/drawing/2014/main" id="{564C8EE2-4B34-C83C-BFDF-1DFDE6F38E1C}"/>
              </a:ext>
            </a:extLst>
          </p:cNvPr>
          <p:cNvSpPr/>
          <p:nvPr/>
        </p:nvSpPr>
        <p:spPr>
          <a:xfrm>
            <a:off x="6438378" y="2617940"/>
            <a:ext cx="388307" cy="1139868"/>
          </a:xfrm>
          <a:prstGeom prst="down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b="1" dirty="0">
              <a:solidFill>
                <a:schemeClr val="tx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D70B2D4D-E9A5-5A50-E9F3-6D59317AEF00}"/>
              </a:ext>
            </a:extLst>
          </p:cNvPr>
          <p:cNvSpPr txBox="1"/>
          <p:nvPr/>
        </p:nvSpPr>
        <p:spPr>
          <a:xfrm>
            <a:off x="5699778" y="2191170"/>
            <a:ext cx="1903085" cy="369332"/>
          </a:xfrm>
          <a:prstGeom prst="rect">
            <a:avLst/>
          </a:prstGeom>
          <a:noFill/>
        </p:spPr>
        <p:txBody>
          <a:bodyPr wrap="none" rtlCol="0">
            <a:spAutoFit/>
          </a:bodyPr>
          <a:lstStyle/>
          <a:p>
            <a:r>
              <a:rPr lang="en-US" dirty="0"/>
              <a:t>Disable all billing</a:t>
            </a:r>
          </a:p>
        </p:txBody>
      </p:sp>
      <p:sp>
        <p:nvSpPr>
          <p:cNvPr id="3" name="TextBox 2">
            <a:extLst>
              <a:ext uri="{FF2B5EF4-FFF2-40B4-BE49-F238E27FC236}">
                <a16:creationId xmlns:a16="http://schemas.microsoft.com/office/drawing/2014/main" id="{DE66A4CD-8F3F-1EC9-E06A-C1D1376DDBA0}"/>
              </a:ext>
            </a:extLst>
          </p:cNvPr>
          <p:cNvSpPr txBox="1"/>
          <p:nvPr/>
        </p:nvSpPr>
        <p:spPr>
          <a:xfrm>
            <a:off x="1596210" y="820601"/>
            <a:ext cx="8999580" cy="1938992"/>
          </a:xfrm>
          <a:prstGeom prst="rect">
            <a:avLst/>
          </a:prstGeom>
          <a:solidFill>
            <a:schemeClr val="bg1"/>
          </a:solidFill>
          <a:ln w="76200">
            <a:solidFill>
              <a:srgbClr val="FF0000"/>
            </a:solidFill>
          </a:ln>
        </p:spPr>
        <p:txBody>
          <a:bodyPr wrap="none" rtlCol="0">
            <a:spAutoFit/>
          </a:bodyPr>
          <a:lstStyle/>
          <a:p>
            <a:r>
              <a:rPr lang="en-US" sz="4000" dirty="0"/>
              <a:t>Disable all Billing for all project if you</a:t>
            </a:r>
          </a:p>
          <a:p>
            <a:r>
              <a:rPr lang="en-US" sz="4000" dirty="0"/>
              <a:t> want to stop being billed / charged for </a:t>
            </a:r>
          </a:p>
          <a:p>
            <a:r>
              <a:rPr lang="en-US" sz="4000" dirty="0"/>
              <a:t>any resources being used</a:t>
            </a:r>
          </a:p>
        </p:txBody>
      </p:sp>
    </p:spTree>
    <p:extLst>
      <p:ext uri="{BB962C8B-B14F-4D97-AF65-F5344CB8AC3E}">
        <p14:creationId xmlns:p14="http://schemas.microsoft.com/office/powerpoint/2010/main" val="458698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03236-4357-42A3-7AC1-8C54B79DD52D}"/>
              </a:ext>
            </a:extLst>
          </p:cNvPr>
          <p:cNvSpPr>
            <a:spLocks noGrp="1"/>
          </p:cNvSpPr>
          <p:nvPr>
            <p:ph type="title"/>
          </p:nvPr>
        </p:nvSpPr>
        <p:spPr/>
        <p:txBody>
          <a:bodyPr/>
          <a:lstStyle/>
          <a:p>
            <a:pPr algn="ctr"/>
            <a:r>
              <a:rPr lang="en-US" dirty="0"/>
              <a:t>Golang</a:t>
            </a:r>
          </a:p>
        </p:txBody>
      </p:sp>
      <p:sp>
        <p:nvSpPr>
          <p:cNvPr id="3" name="Content Placeholder 2">
            <a:extLst>
              <a:ext uri="{FF2B5EF4-FFF2-40B4-BE49-F238E27FC236}">
                <a16:creationId xmlns:a16="http://schemas.microsoft.com/office/drawing/2014/main" id="{A087D8CB-8648-5CA1-92E2-29A513F60B7C}"/>
              </a:ext>
            </a:extLst>
          </p:cNvPr>
          <p:cNvSpPr>
            <a:spLocks noGrp="1"/>
          </p:cNvSpPr>
          <p:nvPr>
            <p:ph idx="1"/>
          </p:nvPr>
        </p:nvSpPr>
        <p:spPr>
          <a:xfrm>
            <a:off x="640079" y="1396188"/>
            <a:ext cx="10835640" cy="4387104"/>
          </a:xfrm>
        </p:spPr>
        <p:txBody>
          <a:bodyPr/>
          <a:lstStyle/>
          <a:p>
            <a:r>
              <a:rPr lang="en-US" dirty="0">
                <a:latin typeface="+mn-lt"/>
              </a:rPr>
              <a:t>Goals @ Google </a:t>
            </a:r>
          </a:p>
          <a:p>
            <a:pPr lvl="1"/>
            <a:r>
              <a:rPr lang="en-US" dirty="0">
                <a:latin typeface="+mn-lt"/>
              </a:rPr>
              <a:t>Productivity</a:t>
            </a:r>
          </a:p>
          <a:p>
            <a:pPr lvl="1"/>
            <a:r>
              <a:rPr lang="en-US" dirty="0">
                <a:latin typeface="+mn-lt"/>
              </a:rPr>
              <a:t>Scalability</a:t>
            </a:r>
          </a:p>
          <a:p>
            <a:endParaRPr lang="en-US" dirty="0">
              <a:latin typeface="+mn-lt"/>
            </a:endParaRPr>
          </a:p>
          <a:p>
            <a:endParaRPr lang="en-US" dirty="0">
              <a:latin typeface="+mn-lt"/>
            </a:endParaRPr>
          </a:p>
          <a:p>
            <a:r>
              <a:rPr lang="en-US" dirty="0">
                <a:latin typeface="+mn-lt"/>
              </a:rPr>
              <a:t>Originally developed Golang for Cloud Programming</a:t>
            </a:r>
          </a:p>
          <a:p>
            <a:pPr lvl="1"/>
            <a:r>
              <a:rPr lang="en-US" dirty="0">
                <a:latin typeface="+mn-lt"/>
              </a:rPr>
              <a:t> Server-side </a:t>
            </a:r>
          </a:p>
          <a:p>
            <a:pPr marL="0" indent="0">
              <a:buNone/>
            </a:pPr>
            <a:endParaRPr lang="en-US" dirty="0">
              <a:latin typeface="+mn-lt"/>
            </a:endParaRPr>
          </a:p>
          <a:p>
            <a:r>
              <a:rPr lang="en-US" dirty="0">
                <a:latin typeface="+mn-lt"/>
              </a:rPr>
              <a:t>Client-side programming is dominated by Java, JavaScript, or C #</a:t>
            </a:r>
          </a:p>
          <a:p>
            <a:pPr lvl="1"/>
            <a:r>
              <a:rPr lang="en-US" dirty="0" err="1">
                <a:latin typeface="+mn-lt"/>
              </a:rPr>
              <a:t>GopherJS</a:t>
            </a:r>
            <a:r>
              <a:rPr lang="en-US" dirty="0">
                <a:latin typeface="+mn-lt"/>
              </a:rPr>
              <a:t> </a:t>
            </a:r>
          </a:p>
          <a:p>
            <a:pPr lvl="2"/>
            <a:r>
              <a:rPr lang="en-US" dirty="0">
                <a:latin typeface="+mn-lt"/>
              </a:rPr>
              <a:t>Compile the Golang to pure JavaScript</a:t>
            </a:r>
          </a:p>
        </p:txBody>
      </p:sp>
    </p:spTree>
    <p:extLst>
      <p:ext uri="{BB962C8B-B14F-4D97-AF65-F5344CB8AC3E}">
        <p14:creationId xmlns:p14="http://schemas.microsoft.com/office/powerpoint/2010/main" val="16968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00C0D-645A-7BE0-8EF1-E95AE2B7C2F8}"/>
              </a:ext>
            </a:extLst>
          </p:cNvPr>
          <p:cNvSpPr>
            <a:spLocks noGrp="1"/>
          </p:cNvSpPr>
          <p:nvPr>
            <p:ph type="title"/>
          </p:nvPr>
        </p:nvSpPr>
        <p:spPr/>
        <p:txBody>
          <a:bodyPr/>
          <a:lstStyle/>
          <a:p>
            <a:pPr algn="ctr"/>
            <a:r>
              <a:rPr lang="en-US" dirty="0"/>
              <a:t>Golang for Cloud-native development</a:t>
            </a:r>
          </a:p>
        </p:txBody>
      </p:sp>
      <p:sp>
        <p:nvSpPr>
          <p:cNvPr id="3" name="Content Placeholder 2">
            <a:extLst>
              <a:ext uri="{FF2B5EF4-FFF2-40B4-BE49-F238E27FC236}">
                <a16:creationId xmlns:a16="http://schemas.microsoft.com/office/drawing/2014/main" id="{A0B4C429-25EB-04A9-865B-E2C085606E1C}"/>
              </a:ext>
            </a:extLst>
          </p:cNvPr>
          <p:cNvSpPr>
            <a:spLocks noGrp="1"/>
          </p:cNvSpPr>
          <p:nvPr>
            <p:ph idx="1"/>
          </p:nvPr>
        </p:nvSpPr>
        <p:spPr/>
        <p:txBody>
          <a:bodyPr/>
          <a:lstStyle/>
          <a:p>
            <a:endParaRPr lang="en-US" dirty="0"/>
          </a:p>
          <a:p>
            <a:r>
              <a:rPr lang="en-US" dirty="0"/>
              <a:t>Go’s concurrency and networking features, and its high degree of portability, make it well-suited for building cloud-native apps.</a:t>
            </a:r>
          </a:p>
          <a:p>
            <a:endParaRPr lang="en-US" dirty="0"/>
          </a:p>
          <a:p>
            <a:endParaRPr lang="en-US" dirty="0"/>
          </a:p>
          <a:p>
            <a:r>
              <a:rPr lang="en-US" dirty="0"/>
              <a:t> In fact, Go was used to build several cornerstones of cloud-native computing including Docker, Kubernetes, and Istio.</a:t>
            </a:r>
          </a:p>
        </p:txBody>
      </p:sp>
    </p:spTree>
    <p:extLst>
      <p:ext uri="{BB962C8B-B14F-4D97-AF65-F5344CB8AC3E}">
        <p14:creationId xmlns:p14="http://schemas.microsoft.com/office/powerpoint/2010/main" val="2472643984"/>
      </p:ext>
    </p:extLst>
  </p:cSld>
  <p:clrMapOvr>
    <a:masterClrMapping/>
  </p:clrMapOvr>
</p:sld>
</file>

<file path=ppt/theme/theme1.xml><?xml version="1.0" encoding="utf-8"?>
<a:theme xmlns:a="http://schemas.openxmlformats.org/drawingml/2006/main" name="Corp Presentations 2018">
  <a:themeElements>
    <a:clrScheme name="Corp Presentation v2">
      <a:dk1>
        <a:srgbClr val="00264E"/>
      </a:dk1>
      <a:lt1>
        <a:srgbClr val="FFFFFF"/>
      </a:lt1>
      <a:dk2>
        <a:srgbClr val="0276B3"/>
      </a:dk2>
      <a:lt2>
        <a:srgbClr val="FFFFFF"/>
      </a:lt2>
      <a:accent1>
        <a:srgbClr val="00457E"/>
      </a:accent1>
      <a:accent2>
        <a:srgbClr val="9DC7DE"/>
      </a:accent2>
      <a:accent3>
        <a:srgbClr val="455968"/>
      </a:accent3>
      <a:accent4>
        <a:srgbClr val="C8CCD1"/>
      </a:accent4>
      <a:accent5>
        <a:srgbClr val="91A3B0"/>
      </a:accent5>
      <a:accent6>
        <a:srgbClr val="FAA819"/>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8575">
          <a:solidFill>
            <a:schemeClr val="tx1"/>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defRPr b="1" dirty="0" smtClean="0">
            <a:solidFill>
              <a:schemeClr val="tx1"/>
            </a:solidFill>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PP SAR Theme" id="{A28A9376-6146-4553-BD1B-06663B116F6D}" vid="{7E32C832-765D-473F-A72A-D7A225B46A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E7DFC6F68453F4A90263381786E347E" ma:contentTypeVersion="12" ma:contentTypeDescription="Create a new document." ma:contentTypeScope="" ma:versionID="563b3c8d6df2b564fb4350cfc8453d2a">
  <xsd:schema xmlns:xsd="http://www.w3.org/2001/XMLSchema" xmlns:xs="http://www.w3.org/2001/XMLSchema" xmlns:p="http://schemas.microsoft.com/office/2006/metadata/properties" xmlns:ns2="6ffd0a35-d855-4ff3-88db-63123e9df2ea" xmlns:ns3="d5f5ecce-a27e-4dfe-9b67-07bfa86b0377" targetNamespace="http://schemas.microsoft.com/office/2006/metadata/properties" ma:root="true" ma:fieldsID="a6c35fb2a66ee7b3ba794a6713ffe0d5" ns2:_="" ns3:_="">
    <xsd:import namespace="6ffd0a35-d855-4ff3-88db-63123e9df2ea"/>
    <xsd:import namespace="d5f5ecce-a27e-4dfe-9b67-07bfa86b037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OCR"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fd0a35-d855-4ff3-88db-63123e9df2e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f5ecce-a27e-4dfe-9b67-07bfa86b037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EAF57A-3F58-4FD9-B600-583B343BFD8C}">
  <ds:schemaRefs>
    <ds:schemaRef ds:uri="http://purl.org/dc/terms/"/>
    <ds:schemaRef ds:uri="6ffd0a35-d855-4ff3-88db-63123e9df2ea"/>
    <ds:schemaRef ds:uri="http://schemas.microsoft.com/office/2006/documentManagement/types"/>
    <ds:schemaRef ds:uri="d5f5ecce-a27e-4dfe-9b67-07bfa86b0377"/>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28B822A0-FDD4-4F65-9995-3BE6B83632A8}">
  <ds:schemaRefs>
    <ds:schemaRef ds:uri="http://schemas.microsoft.com/sharepoint/v3/contenttype/forms"/>
  </ds:schemaRefs>
</ds:datastoreItem>
</file>

<file path=customXml/itemProps3.xml><?xml version="1.0" encoding="utf-8"?>
<ds:datastoreItem xmlns:ds="http://schemas.openxmlformats.org/officeDocument/2006/customXml" ds:itemID="{61F7C011-D560-45F5-9A02-6C3A837531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fd0a35-d855-4ff3-88db-63123e9df2ea"/>
    <ds:schemaRef ds:uri="d5f5ecce-a27e-4dfe-9b67-07bfa86b03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21255</TotalTime>
  <Words>1167</Words>
  <Application>Microsoft Office PowerPoint</Application>
  <PresentationFormat>Widescreen</PresentationFormat>
  <Paragraphs>214</Paragraphs>
  <Slides>36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Ford Antenna Light</vt:lpstr>
      <vt:lpstr>Ford Antenna Medium</vt:lpstr>
      <vt:lpstr>Ford Antenna Regular</vt:lpstr>
      <vt:lpstr>Georgia</vt:lpstr>
      <vt:lpstr>Wingdings</vt:lpstr>
      <vt:lpstr>Corp Presentations 2018</vt:lpstr>
      <vt:lpstr>Golang and Cloud Computing</vt:lpstr>
      <vt:lpstr>Overview</vt:lpstr>
      <vt:lpstr>Background / Goals</vt:lpstr>
      <vt:lpstr>Documentation</vt:lpstr>
      <vt:lpstr>Prerequisite information</vt:lpstr>
      <vt:lpstr>BEST PRACTICE!</vt:lpstr>
      <vt:lpstr>BEST PRACTICE!</vt:lpstr>
      <vt:lpstr>Golang</vt:lpstr>
      <vt:lpstr>Golang for Cloud-native development</vt:lpstr>
      <vt:lpstr>Comparisons</vt:lpstr>
      <vt:lpstr>Golang vs Java</vt:lpstr>
      <vt:lpstr>Golang and Java</vt:lpstr>
      <vt:lpstr>Reference Projects</vt:lpstr>
      <vt:lpstr>Golang in Context (Right Tool for the Job)</vt:lpstr>
      <vt:lpstr> Cloud Native Computing Foundation (CNCF) statistics</vt:lpstr>
      <vt:lpstr>Projects: Top two most influential projects in the cloud!</vt:lpstr>
      <vt:lpstr>Live code session one: Deploy a web application to the Google cloud (GCP)</vt:lpstr>
      <vt:lpstr>Overview of Steps: </vt:lpstr>
      <vt:lpstr>Main steps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 1</vt:lpstr>
      <vt:lpstr>PowerPoint Presentation</vt:lpstr>
      <vt:lpstr>PowerPoint Presentation</vt:lpstr>
      <vt:lpstr>Live code demo two </vt:lpstr>
      <vt:lpstr>Overview of Steps: </vt:lpstr>
      <vt:lpstr>Main steps</vt:lpstr>
      <vt:lpstr>Code of the Deployed Function</vt:lpstr>
      <vt:lpstr>  Dziękuję Ci   Q/A</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Cprek, Katie (K.M.)</dc:creator>
  <cp:lastModifiedBy>david ostrowski</cp:lastModifiedBy>
  <cp:revision>339</cp:revision>
  <cp:lastPrinted>2021-09-21T08:26:00Z</cp:lastPrinted>
  <dcterms:created xsi:type="dcterms:W3CDTF">2017-01-19T22:27:49Z</dcterms:created>
  <dcterms:modified xsi:type="dcterms:W3CDTF">2022-12-21T23:04:08Z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0x010100CE7DFC6F68453F4A90263381786E347E</vt:lpwstr>
  </property>
  <property fmtid="{D5CDD505-2E9C-101B-9397-08002B2CF9AE}" pid="3" name="_dlc_DocIdItemGuid">
    <vt:lpwstr>a283c8b5-5cd0-471a-a2aa-b7fe0312938b</vt:lpwstr>
  </property>
</Properties>
</file>