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XTEJ6I8o5N6JMQvmkSXX/G9pD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3ffeec6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e3ffeec67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ffeec6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e3ffeec67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ffeec6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e3ffeec67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ffeec67c_5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ffeec67c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ffeec67c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3ffeec67c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3ffeec6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e3ffeec67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ffeec6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1e3ffeec67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6600" y="589599"/>
            <a:ext cx="7996500" cy="5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A9BE01"/>
                </a:solidFill>
              </a:rPr>
              <a:t>Universidade São Judas Tadeu</a:t>
            </a:r>
            <a:endParaRPr b="1" i="0" sz="1600" u="none" cap="none" strike="noStrike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A9BE01"/>
                </a:solidFill>
              </a:rPr>
              <a:t>Projeto Semestral A3 </a:t>
            </a:r>
            <a:r>
              <a:rPr b="1" lang="pt-BR" sz="1600">
                <a:solidFill>
                  <a:srgbClr val="A9BE01"/>
                </a:solidFill>
              </a:rPr>
              <a:t> </a:t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9BE01"/>
                </a:solidFill>
              </a:rPr>
              <a:t>“Atentado nas escolas norte-americanas”</a:t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9BE01"/>
                </a:solidFill>
              </a:rPr>
              <a:t>     </a:t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9BE01"/>
                </a:solidFill>
              </a:rPr>
              <a:t>Grupo 4</a:t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A9BE0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</a:rPr>
              <a:t>I</a:t>
            </a:r>
            <a:r>
              <a:rPr b="1" i="0" lang="pt-BR" sz="1200" u="none" cap="none" strike="noStrike">
                <a:solidFill>
                  <a:schemeClr val="lt1"/>
                </a:solidFill>
              </a:rPr>
              <a:t>ntegrantes da equipe:</a:t>
            </a:r>
            <a:r>
              <a:rPr b="1" i="0" lang="pt-BR" sz="1200" u="none" cap="none" strike="noStrike">
                <a:solidFill>
                  <a:schemeClr val="dk1"/>
                </a:solidFill>
              </a:rPr>
              <a:t> 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Arthur de Castro Teixeira de Carvalho RA 82120527</a:t>
            </a:r>
            <a:endParaRPr sz="12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Bruno Andrade da Silva RA 125111373218</a:t>
            </a:r>
            <a:endParaRPr sz="12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Bruno de Souza Pedrosa RA 1272116295</a:t>
            </a:r>
            <a:endParaRPr sz="12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Davi de Jesus Gonçalves RA 822162152</a:t>
            </a:r>
            <a:endParaRPr sz="12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David Allan Rocha Leite Pereira RA 821221745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</a:rPr>
              <a:t>Disciplina: </a:t>
            </a:r>
            <a:r>
              <a:rPr lang="pt-BR" sz="1200">
                <a:solidFill>
                  <a:schemeClr val="lt1"/>
                </a:solidFill>
              </a:rPr>
              <a:t>Análise de dados e Big Data</a:t>
            </a:r>
            <a:endParaRPr sz="1200">
              <a:solidFill>
                <a:schemeClr val="lt1"/>
              </a:solidFill>
            </a:endParaRPr>
          </a:p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</a:rPr>
              <a:t>Professores: </a:t>
            </a:r>
            <a:r>
              <a:rPr lang="pt-BR" sz="1200">
                <a:solidFill>
                  <a:schemeClr val="lt1"/>
                </a:solidFill>
              </a:rPr>
              <a:t>Diego Augusto de Faria Barros e Edquel Bueno Prado Farias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chemeClr val="lt1"/>
                </a:solidFill>
              </a:rPr>
              <a:t>São Paulo, </a:t>
            </a:r>
            <a:r>
              <a:rPr lang="pt-BR" sz="1200">
                <a:solidFill>
                  <a:schemeClr val="lt1"/>
                </a:solidFill>
              </a:rPr>
              <a:t>2023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050" u="none" cap="none" strike="noStrike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endParaRPr i="0" sz="1050" u="none" cap="none" strike="noStrike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/>
        </p:nvSpPr>
        <p:spPr>
          <a:xfrm>
            <a:off x="2849818" y="8908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5700">
                <a:solidFill>
                  <a:schemeClr val="lt1"/>
                </a:solidFill>
              </a:rPr>
              <a:t>Obrigado!</a:t>
            </a:r>
            <a:endParaRPr b="0" i="0" sz="5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>
            <a:off x="722150" y="1451100"/>
            <a:ext cx="108582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Sabemos que os Estados Unidos é o país com o maior arsenal de armas de fogo em mãos de civis do mundo, equivalente a pouco mais de 40% de todas as armas que hoje circulam em nosso planeta </a:t>
            </a:r>
            <a:r>
              <a:rPr lang="pt-BR" sz="1500">
                <a:solidFill>
                  <a:schemeClr val="dk1"/>
                </a:solidFill>
              </a:rPr>
              <a:t>(EXAME, 2023)</a:t>
            </a:r>
            <a:r>
              <a:rPr lang="pt-BR" sz="1500">
                <a:solidFill>
                  <a:schemeClr val="dk1"/>
                </a:solidFill>
              </a:rPr>
              <a:t>, e com toda essa facilidade ao acesso a esses armamentos, surge um dos maiores problemas que o país enfrenta atualmente, os atentados em escolas norte americanas.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ffeec67c_0_20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Contextualização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" name="Google Shape;97;g1e3ffeec67c_0_20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g1e3ffeec67c_0_20"/>
          <p:cNvSpPr txBox="1"/>
          <p:nvPr/>
        </p:nvSpPr>
        <p:spPr>
          <a:xfrm>
            <a:off x="609650" y="1451100"/>
            <a:ext cx="110811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Atentados em escolas americanas são eventos trágicos e devastadores, nos quais estudantes armados realizam ataques contra colegas e professores. Esses incidentes têm ocorrido ao longo das últimas décadas e despertaram debates sobre segurança nas escolas, controle de armas e saúde mental.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Temos como intuito neste projeto acadêmico, realizar Análise Exploratória dos Dados do dataset School Shooting Data a fim de transmitir a causa motivadora de tais atentados. Serão tratadas e respondidas os seguintes questionamentos neste projeto: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1 - Quais os Estados e Cidades mais perigosos de acordo com número de mortes, vítimas ou quantidade de atentados?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2 - Os atentados ocorrem em maior quantidade no subúrbio ou nas áreas urbanas?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3 - Em qual ano ocorreram mais atentados e se o número está aumentando ou não?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ffeec67c_0_26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Principais Descobertas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4" name="Google Shape;104;g1e3ffeec67c_0_26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g1e3ffeec67c_0_26"/>
          <p:cNvSpPr txBox="1"/>
          <p:nvPr/>
        </p:nvSpPr>
        <p:spPr>
          <a:xfrm>
            <a:off x="611700" y="1451100"/>
            <a:ext cx="11081100" cy="4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1 - De acordo com número de mortos, o primeiro estado mais perigoso seria o de Connecticut totalizando 26 mortos e 2 feridos, totalizando 28 vítimas. Entretanto, em apenas 1 ocorrência na cidade de Newtown.</a:t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2 - O segundo estado mais perigoso seria o da Flórida, totalizando 22 mortos, 29 feridos e 51 vítimas. Assim, com 14 incidentes, em 11 diferentes cidades, sendo a cidade de Parkland com maior número de mortos (17) e a cidade de Jacksonville com maior número de ocorrências (3). </a:t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3 - Das 180 ocorrências registradas no dataset, os atentados ocorrem em sua maior quantidade nas áreas urbanas (em roxo com 80, representando 44,44%). Apesar de que, a segunda maior quantidade encontra-se nas áreas suburbanas (em laranja com 72, representando 40%), sendo um valor bem próximo em comparação à área urbana. Em último lugar, a área rural é a terceira maior quantidade (em azul escuro com 25%, representando 13,89%). Por fim, 3 incidentes estavam com dados em branco no dataset, representando 1,67% da amostragem.</a:t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4 - Considerando os dados de 2009 a 2018, nota-se uma variação para mais e para menos ao longo dos anos, entretanto, nota-se que o padrão é de um aumento do número de ocorrências com o passar dos anos. Em 2009, foram registradas </a:t>
            </a:r>
            <a:r>
              <a:rPr b="1" lang="pt-BR" sz="1300">
                <a:solidFill>
                  <a:schemeClr val="dk1"/>
                </a:solidFill>
              </a:rPr>
              <a:t>13</a:t>
            </a:r>
            <a:r>
              <a:rPr lang="pt-BR" sz="1300">
                <a:solidFill>
                  <a:schemeClr val="dk1"/>
                </a:solidFill>
              </a:rPr>
              <a:t> ocorrências, enquanto em 2018 foram registradas </a:t>
            </a:r>
            <a:r>
              <a:rPr b="1" lang="pt-BR" sz="1300">
                <a:solidFill>
                  <a:schemeClr val="dk1"/>
                </a:solidFill>
              </a:rPr>
              <a:t>29</a:t>
            </a:r>
            <a:r>
              <a:rPr lang="pt-BR" sz="1300">
                <a:solidFill>
                  <a:schemeClr val="dk1"/>
                </a:solidFill>
              </a:rPr>
              <a:t> ocorrências.</a:t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206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ffeec67c_0_32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Benefícios e Aplicações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1" name="Google Shape;111;g1e3ffeec67c_0_32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1e3ffeec67c_0_32"/>
          <p:cNvSpPr txBox="1"/>
          <p:nvPr/>
        </p:nvSpPr>
        <p:spPr>
          <a:xfrm>
            <a:off x="722150" y="1451100"/>
            <a:ext cx="108582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-323850" lvl="0" marL="45720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partir da análise dos dados, identificar os locais com mais atentados ou atentados mais violentos, servindo de base para a ação de políticas públicas voltadas para monitorar, prever e evitar possíveis atentados.</a:t>
            </a:r>
            <a:endParaRPr sz="15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Buscar possíveis causas ou correlações e causalidades com base em outros dados armamentistas, como o número de armas vendidas/registradas em estados ou cidades.</a:t>
            </a:r>
            <a:endParaRPr sz="1500">
              <a:solidFill>
                <a:schemeClr val="dk1"/>
              </a:solidFill>
            </a:endParaRPr>
          </a:p>
          <a:p>
            <a:pPr indent="0" lvl="0" marL="4206" marR="25236" rtl="0" algn="just">
              <a:lnSpc>
                <a:spcPct val="108221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ffeec67c_5_18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Exemplos e Ilustrações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8" name="Google Shape;118;g1e3ffeec67c_5_18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g1e3ffeec67c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1814495"/>
            <a:ext cx="57340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e3ffeec67c_5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0" y="1757357"/>
            <a:ext cx="5886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3ffeec67c_5_31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Exemplos e Ilustrações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6" name="Google Shape;126;g1e3ffeec67c_5_31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1e3ffeec67c_5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25" y="1440127"/>
            <a:ext cx="8539950" cy="48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ffeec67c_0_44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3" name="Google Shape;133;g1e3ffeec67c_0_44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g1e3ffeec67c_0_44"/>
          <p:cNvSpPr txBox="1"/>
          <p:nvPr/>
        </p:nvSpPr>
        <p:spPr>
          <a:xfrm>
            <a:off x="722150" y="1451100"/>
            <a:ext cx="108582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Com base nas perguntas previamente apresentadas e com a análise feita conforme a metodologia selecionada, conclui-se que em primeiro lugar, os três estados mais perigosos podem ser considerados Connecticut, Flórida e Texas.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Também entende-se que as ocorrências de tiroteios em escolas foram em sua maioria nas áreas urbanas.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Nota-se um aumento significativo no número de ocorrências ao longo dos anos.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ffeec67c_0_50"/>
          <p:cNvSpPr txBox="1"/>
          <p:nvPr>
            <p:ph type="title"/>
          </p:nvPr>
        </p:nvSpPr>
        <p:spPr>
          <a:xfrm>
            <a:off x="611690" y="4597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Chamada à Ação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0" name="Google Shape;140;g1e3ffeec67c_0_50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15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g1e3ffeec67c_0_50"/>
          <p:cNvSpPr txBox="1"/>
          <p:nvPr/>
        </p:nvSpPr>
        <p:spPr>
          <a:xfrm>
            <a:off x="609650" y="1451100"/>
            <a:ext cx="110811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6000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hora de agir contra os atentados nas escolas norte-americanas. Não podemos permitir que a violência continue ceifando vidas preciosas em nossas salas de aula. Cada estudante merece um ambiente seguro e livre de medo. É importante começarmos conversando abertamente com nossos entes queridos e </a:t>
            </a:r>
            <a:r>
              <a:rPr lang="pt-BR"/>
              <a:t>ficar</a:t>
            </a:r>
            <a:r>
              <a:rPr lang="pt-BR"/>
              <a:t> atentos aos sinais de angústia emocional. Além disso, devemos exigir políticas e programas que fortaleçam a segurança nas escolas, desde leis mais rigorosas de controle de armas até investimentos em saúde mental e medidas de segurança eficazes. Juntos, podemos garantir um futuro mais seguro para os estudantes americanos, onde a educação seja uma experiência de crescimento e não de terror.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