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9" r:id="rId4"/>
    <p:sldId id="270" r:id="rId5"/>
    <p:sldId id="272" r:id="rId6"/>
    <p:sldId id="271" r:id="rId7"/>
    <p:sldId id="277" r:id="rId8"/>
    <p:sldId id="274" r:id="rId9"/>
    <p:sldId id="27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7593"/>
    <a:srgbClr val="AF9CB2"/>
    <a:srgbClr val="E1DAE2"/>
    <a:srgbClr val="EAE5EB"/>
    <a:srgbClr val="ECDFF0"/>
    <a:srgbClr val="724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9597008"/>
        <c:axId val="179597568"/>
      </c:barChart>
      <c:catAx>
        <c:axId val="17959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597568"/>
        <c:crosses val="autoZero"/>
        <c:auto val="1"/>
        <c:lblAlgn val="ctr"/>
        <c:lblOffset val="100"/>
        <c:noMultiLvlLbl val="0"/>
      </c:catAx>
      <c:valAx>
        <c:axId val="17959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59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1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2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3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>
              <a:latin typeface="Book Antiqua"/>
              <a:ea typeface="+mn-ea"/>
              <a:cs typeface="+mn-cs"/>
            </a:rPr>
            <a:t>Título da Etapa 4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06/11/2017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06/11/2017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000" b="0" i="0" dirty="0" smtClean="0">
                <a:solidFill>
                  <a:srgbClr val="595959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Desenvolvendo Sites Responsivos com Bootstrap 4</a:t>
            </a:r>
            <a:endParaRPr lang="pt-BR" sz="4000" b="0" i="0" dirty="0">
              <a:solidFill>
                <a:srgbClr val="595959"/>
              </a:solidFill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sz="2400" b="0" i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r="21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Gráfico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5211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Conteúdo de Duas Partes com Tabela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Primeiro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Segundo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901138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SmartArt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Autores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759040" y="5333098"/>
            <a:ext cx="4095659" cy="839102"/>
          </a:xfrm>
        </p:spPr>
        <p:txBody>
          <a:bodyPr/>
          <a:lstStyle/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 Allysson Pereira Moreira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github.com/davidallysson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davidmoreirainformatica@gmail.com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781800" y="5333098"/>
            <a:ext cx="4051406" cy="839102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Breno Oliveira da Silva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github.com/breno-silva1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brenosilva.ifrn@gmail.com</a:t>
            </a: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105"/>
          <a:stretch/>
        </p:blipFill>
        <p:spPr>
          <a:xfrm>
            <a:off x="6892470" y="1828801"/>
            <a:ext cx="343626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ço Reservado para Imagem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40" y="1828801"/>
            <a:ext cx="3405389" cy="3405389"/>
          </a:xfrm>
          <a:effectLst>
            <a:softEdge rad="0"/>
          </a:effectLst>
        </p:spPr>
      </p:pic>
      <p:sp>
        <p:nvSpPr>
          <p:cNvPr id="9" name="Triângulo isósceles 8"/>
          <p:cNvSpPr/>
          <p:nvPr/>
        </p:nvSpPr>
        <p:spPr>
          <a:xfrm rot="5400000">
            <a:off x="1657161" y="5439291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riângulo isósceles 13"/>
          <p:cNvSpPr/>
          <p:nvPr/>
        </p:nvSpPr>
        <p:spPr>
          <a:xfrm rot="5400000">
            <a:off x="1657161" y="5698249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isósceles 14"/>
          <p:cNvSpPr/>
          <p:nvPr/>
        </p:nvSpPr>
        <p:spPr>
          <a:xfrm rot="5400000">
            <a:off x="1657161" y="5957207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/>
          <p:cNvSpPr/>
          <p:nvPr/>
        </p:nvSpPr>
        <p:spPr>
          <a:xfrm rot="5400000">
            <a:off x="6679775" y="5439292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riângulo isósceles 16"/>
          <p:cNvSpPr/>
          <p:nvPr/>
        </p:nvSpPr>
        <p:spPr>
          <a:xfrm rot="5400000">
            <a:off x="6679775" y="5698250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riângulo isósceles 17"/>
          <p:cNvSpPr/>
          <p:nvPr/>
        </p:nvSpPr>
        <p:spPr>
          <a:xfrm rot="5400000">
            <a:off x="6679775" y="5957208"/>
            <a:ext cx="96044" cy="107713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que são sites responsivos?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Media Queries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Unidades de </a:t>
            </a: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Medida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 descr="http://www.ooweboo.co.za/wp-content/uploads/2016/02/Responsive-Web-Design-And-Mobile-Sit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116665"/>
            <a:ext cx="7769225" cy="40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ângulo isósceles 4"/>
          <p:cNvSpPr/>
          <p:nvPr/>
        </p:nvSpPr>
        <p:spPr>
          <a:xfrm rot="5400000">
            <a:off x="1341203" y="2079862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isósceles 5"/>
          <p:cNvSpPr/>
          <p:nvPr/>
        </p:nvSpPr>
        <p:spPr>
          <a:xfrm rot="5400000">
            <a:off x="1341203" y="2859569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9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Afinal, o que é Bootstrap?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Framework CSS (Front-end)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Ferramenta de Resolução de Problemas Comuns ou Recorrentes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Open-Source (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https://github.com/twbs/bootstrap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Globo Bootstrap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Versão 4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v4-alpha.getbootstrap.com/assets/brand/bootstrap-soci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75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ângulo isósceles 4"/>
          <p:cNvSpPr/>
          <p:nvPr/>
        </p:nvSpPr>
        <p:spPr>
          <a:xfrm rot="5400000">
            <a:off x="1341203" y="2057637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isósceles 5"/>
          <p:cNvSpPr/>
          <p:nvPr/>
        </p:nvSpPr>
        <p:spPr>
          <a:xfrm rot="5400000">
            <a:off x="1341203" y="3775849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>
            <a:off x="1341203" y="5040036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riângulo isósceles 7"/>
          <p:cNvSpPr/>
          <p:nvPr/>
        </p:nvSpPr>
        <p:spPr>
          <a:xfrm rot="5400000">
            <a:off x="1335142" y="5769704"/>
            <a:ext cx="213772" cy="197430"/>
          </a:xfrm>
          <a:prstGeom prst="triangle">
            <a:avLst/>
          </a:prstGeom>
          <a:solidFill>
            <a:srgbClr val="724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1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Outros Frameworks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dab1nmslvvntp.cloudfront.net/wp-content/uploads/2016/04/1461315888seman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71662"/>
            <a:ext cx="23717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ephenhaunts.files.wordpress.com/2014/07/foundationcss.jpg?w=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1871662"/>
            <a:ext cx="37242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iawebsites.com.br/wp-content/uploads/2017/06/materialize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7" r="32704"/>
          <a:stretch/>
        </p:blipFill>
        <p:spPr bwMode="auto">
          <a:xfrm>
            <a:off x="3918856" y="1871662"/>
            <a:ext cx="2917371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urecss.io/img/logo_pure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28524"/>
            <a:ext cx="79819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72325" y="4003916"/>
            <a:ext cx="3724275" cy="54427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muito mais...</a:t>
            </a:r>
            <a:endParaRPr lang="pt-BR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</a:t>
            </a:r>
            <a:r>
              <a:rPr lang="pt-BR" sz="4000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-processadores CSS</a:t>
            </a:r>
            <a:endParaRPr lang="pt-BR" sz="4000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295400" y="1828800"/>
            <a:ext cx="5889171" cy="434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SASS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Variáveis</a:t>
            </a:r>
          </a:p>
          <a:p>
            <a:pPr lvl="1" algn="just">
              <a:lnSpc>
                <a:spcPct val="150000"/>
              </a:lnSpc>
            </a:pPr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Mixins</a:t>
            </a:r>
            <a:endParaRPr lang="pt-BR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Importações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Reuso de Código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LESS</a:t>
            </a:r>
          </a:p>
          <a:p>
            <a:pPr algn="just">
              <a:lnSpc>
                <a:spcPct val="150000"/>
              </a:lnSpc>
            </a:pPr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Stylus</a:t>
            </a:r>
            <a:endParaRPr lang="pt-BR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>
          <a:xfrm>
            <a:off x="5248057" y="1828800"/>
            <a:ext cx="3230533" cy="2339719"/>
          </a:xfrm>
          <a:prstGeom prst="rect">
            <a:avLst/>
          </a:prstGeom>
        </p:spPr>
      </p:pic>
      <p:pic>
        <p:nvPicPr>
          <p:cNvPr id="1026" name="Picture 2" descr="https://prepros.io/img/les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43" y="4688197"/>
            <a:ext cx="3890493" cy="148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f/f9/Stylus.svg/1000px-Stylu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575" y="1828800"/>
            <a:ext cx="2538490" cy="240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5400" r="17423" b="4751"/>
          <a:stretch/>
        </p:blipFill>
        <p:spPr>
          <a:xfrm>
            <a:off x="7217228" y="0"/>
            <a:ext cx="4974772" cy="689834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95401" y="1873584"/>
            <a:ext cx="5120640" cy="25603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595959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Personal Page: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Curriculum Online</a:t>
            </a:r>
            <a:endParaRPr lang="pt-BR" sz="400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36800" y="1752600"/>
            <a:ext cx="1308100" cy="5016500"/>
          </a:xfrm>
          <a:prstGeom prst="rect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92600" y="1752600"/>
            <a:ext cx="2781300" cy="5016500"/>
          </a:xfrm>
          <a:prstGeom prst="rect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336800" y="101600"/>
            <a:ext cx="4737100" cy="1651000"/>
          </a:xfrm>
          <a:prstGeom prst="rect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5400" r="17423" b="4751"/>
          <a:stretch/>
        </p:blipFill>
        <p:spPr>
          <a:xfrm>
            <a:off x="7217228" y="0"/>
            <a:ext cx="4974772" cy="68983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336800" y="101600"/>
            <a:ext cx="4737100" cy="6667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1752600"/>
            <a:ext cx="647700" cy="501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336800" y="101600"/>
            <a:ext cx="1308100" cy="1651000"/>
          </a:xfrm>
          <a:prstGeom prst="rect">
            <a:avLst/>
          </a:prstGeom>
          <a:solidFill>
            <a:srgbClr val="EAE5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336800" y="1752600"/>
            <a:ext cx="1308100" cy="48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472871" y="243713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72871" y="270383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472870" y="294767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472869" y="321056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472868" y="347345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472867" y="3733165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72866" y="3986530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336800" y="4232910"/>
            <a:ext cx="1308100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472866" y="5046964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474454" y="5298423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476042" y="5559407"/>
            <a:ext cx="1099003" cy="45719"/>
          </a:xfrm>
          <a:prstGeom prst="rect">
            <a:avLst/>
          </a:prstGeom>
          <a:solidFill>
            <a:srgbClr val="AF9CB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F9CB2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36800" y="5910578"/>
            <a:ext cx="1308100" cy="248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644900" y="1752600"/>
            <a:ext cx="647700" cy="48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644900" y="3622039"/>
            <a:ext cx="647700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644900" y="5523228"/>
            <a:ext cx="647700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2460166" y="319264"/>
            <a:ext cx="1075196" cy="1075196"/>
          </a:xfrm>
          <a:prstGeom prst="ellipse">
            <a:avLst/>
          </a:prstGeom>
          <a:solidFill>
            <a:srgbClr val="E1DA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0" name="Conector reto 29"/>
          <p:cNvCxnSpPr/>
          <p:nvPr/>
        </p:nvCxnSpPr>
        <p:spPr>
          <a:xfrm>
            <a:off x="3683000" y="768350"/>
            <a:ext cx="31623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658728" y="319264"/>
            <a:ext cx="30849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&lt;h1&gt;Title&lt;/h1&gt;</a:t>
            </a:r>
          </a:p>
          <a:p>
            <a:r>
              <a:rPr lang="pt-BR" sz="11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&lt;h3&gt;Title&lt;/h3&gt;</a:t>
            </a:r>
          </a:p>
          <a:p>
            <a:endParaRPr lang="pt-BR" sz="11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&lt;h3&gt;Title&lt;/h3</a:t>
            </a:r>
            <a:r>
              <a:rPr lang="pt-BR" sz="11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pt-BR" sz="11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</a:t>
            </a:r>
            <a:r>
              <a:rPr lang="pt-BR" sz="11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amet, consectetur adipisicing elit, sed do eiusmod </a:t>
            </a:r>
            <a:r>
              <a:rPr lang="pt-BR" sz="11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tempor...&lt;/p&gt;</a:t>
            </a:r>
            <a:endParaRPr lang="pt-BR" sz="11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336800" y="1752600"/>
            <a:ext cx="4737100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351424" y="2241708"/>
            <a:ext cx="1293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   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sz="800" i="1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progressbar</a:t>
            </a:r>
            <a:endParaRPr lang="pt-BR" sz="600" i="1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351425" y="2486583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351425" y="2745261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336800" y="3005298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38266" y="3263428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36800" y="3526233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35334" y="3789038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351520" y="4815357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350054" y="5078162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348588" y="5340967"/>
            <a:ext cx="957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658059" y="2437130"/>
            <a:ext cx="65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</a:p>
          <a:p>
            <a:pPr algn="ctr"/>
            <a:endParaRPr lang="pt-BR" sz="10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658059" y="4211655"/>
            <a:ext cx="65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</a:p>
          <a:p>
            <a:pPr algn="ctr"/>
            <a:endParaRPr lang="pt-BR" sz="10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pt-BR" sz="10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10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362454" y="1922512"/>
            <a:ext cx="26098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 Title &lt;/h5&gt;</a:t>
            </a:r>
          </a:p>
          <a:p>
            <a:endParaRPr lang="pt-BR" sz="800" b="1" dirty="0" smtClean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  <a:endParaRPr lang="pt-BR" sz="800" b="1" dirty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</a:t>
            </a:r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ipsum dolor sit amet, consectetur adipisicing elit, 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do...&lt;/p&gt;</a:t>
            </a:r>
          </a:p>
          <a:p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endParaRPr lang="pt-BR" sz="10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 Title &lt;/h5&gt;</a:t>
            </a:r>
          </a:p>
          <a:p>
            <a:pPr lvl="0"/>
            <a:endParaRPr lang="pt-BR" sz="800" b="1" dirty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do...&lt;/p&gt;</a:t>
            </a: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b="1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&lt;h5&gt;Title&lt;h5&gt;</a:t>
            </a:r>
          </a:p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&lt;p&gt;Lorem ipsum dolor sit amet, consectetur adipisicing elit, do...&lt;/p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pt-BR" sz="800" dirty="0" smtClean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800" b="1" dirty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&lt;h5&gt; Title &lt;/h5</a:t>
            </a:r>
            <a:r>
              <a:rPr lang="pt-BR" sz="800" b="1" dirty="0" smtClean="0">
                <a:solidFill>
                  <a:srgbClr val="8F759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8F759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Conector reto 48"/>
          <p:cNvCxnSpPr/>
          <p:nvPr/>
        </p:nvCxnSpPr>
        <p:spPr>
          <a:xfrm>
            <a:off x="4457700" y="4072463"/>
            <a:ext cx="18881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457700" y="6361013"/>
            <a:ext cx="17907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472866" y="6187519"/>
            <a:ext cx="117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&lt;label&gt;</a:t>
            </a:r>
          </a:p>
          <a:p>
            <a:r>
              <a:rPr lang="pt-BR" sz="800" dirty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lang="pt-BR" sz="800" dirty="0" smtClean="0">
                <a:solidFill>
                  <a:srgbClr val="AF9CB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800" dirty="0">
              <a:solidFill>
                <a:srgbClr val="AF9CB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2348588" y="1506934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.col-xl-3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9" name="Conector reto 58"/>
          <p:cNvCxnSpPr/>
          <p:nvPr/>
        </p:nvCxnSpPr>
        <p:spPr>
          <a:xfrm flipH="1">
            <a:off x="939800" y="101600"/>
            <a:ext cx="139553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953054" y="1752600"/>
            <a:ext cx="139553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H="1">
            <a:off x="939800" y="6769100"/>
            <a:ext cx="1395534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1052911" y="665490"/>
            <a:ext cx="105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(cabeçalho)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043388" y="3999240"/>
            <a:ext cx="105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</a:t>
            </a:r>
            <a:endParaRPr lang="pt-BR" sz="14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(conteúdo)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293600" y="94451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357604" y="1491268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.col-xl-9</a:t>
            </a:r>
            <a:endParaRPr lang="pt-BR" sz="12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509449" y="94450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397112" y="6262816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</a:p>
          <a:p>
            <a:pPr algn="r"/>
            <a:r>
              <a:rPr lang="pt-BR" sz="11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.col-xl-7</a:t>
            </a:r>
            <a:endParaRPr lang="pt-BR" sz="11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357604" y="53781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pt-BR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6049478" y="3869769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pt-BR" sz="1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5978745" y="6165592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pt-BR" sz="1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pt-BR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pt-BR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666612" y="6248680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</a:p>
          <a:p>
            <a:pPr algn="r"/>
            <a:r>
              <a:rPr lang="pt-BR" sz="11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.col-xl-2</a:t>
            </a:r>
            <a:endParaRPr lang="pt-BR" sz="11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2968112" y="626756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</a:p>
          <a:p>
            <a:pPr algn="r"/>
            <a:r>
              <a:rPr lang="pt-BR" sz="11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.col-xl-3</a:t>
            </a:r>
            <a:endParaRPr lang="pt-BR" sz="11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384657" y="196284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384657" y="445152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2384658" y="591499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628570" y="200058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3614887" y="371462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3597970" y="5644529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&lt;div&gt;</a:t>
            </a:r>
            <a:endParaRPr lang="pt-B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Layout de Título e Conteúdo com Lista</a:t>
            </a:r>
            <a:endParaRPr lang="pt-BR" sz="3200" b="0" i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primeiro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segundo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terceiro marcador aqui</a:t>
            </a:r>
            <a:endParaRPr lang="pt-BR" sz="2400" b="0" i="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Direction_16x9_TP103431346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Book Antiqua</vt:lpstr>
      <vt:lpstr>Century Gothic</vt:lpstr>
      <vt:lpstr>Segoe UI</vt:lpstr>
      <vt:lpstr>SalesDirection_16x9_TP103431346</vt:lpstr>
      <vt:lpstr>Desenvolvendo Sites Responsivos com Bootstrap 4</vt:lpstr>
      <vt:lpstr>Autores</vt:lpstr>
      <vt:lpstr>O que são sites responsivos?</vt:lpstr>
      <vt:lpstr>Afinal, o que é Bootstrap?</vt:lpstr>
      <vt:lpstr>Outros Frameworks</vt:lpstr>
      <vt:lpstr>Pré-processadores CSS</vt:lpstr>
      <vt:lpstr>Apresentação do PowerPoint</vt:lpstr>
      <vt:lpstr>Apresentação do PowerPoint</vt:lpstr>
      <vt:lpstr>Layout de Título e Conteúdo com Lista</vt:lpstr>
      <vt:lpstr>Layout de Título e Conteúdo com Gráfico</vt:lpstr>
      <vt:lpstr>Layout de Conteúdo de Duas Partes com Tabela</vt:lpstr>
      <vt:lpstr>Layout de Título e Conteúdo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2017-10-31T13:23:35Z</dcterms:created>
  <dcterms:modified xsi:type="dcterms:W3CDTF">2017-11-06T17:12:07Z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