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6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7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8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1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60" r:id="rId17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93" d="100"/>
          <a:sy n="93" d="100"/>
        </p:scale>
        <p:origin x="90" y="1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 rtlCol="0"/>
        <a:lstStyle/>
        <a:p>
          <a:pPr rtl="0"/>
          <a:r>
            <a:rPr lang="es-ES" noProof="0" dirty="0"/>
            <a:t>Incidente de Seguridad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es-ES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es-ES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 rtl="0"/>
          <a:r>
            <a:rPr lang="es-ES" noProof="0" dirty="0"/>
            <a:t>Pentesting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es-ES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es-ES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 rtl="0"/>
          <a:r>
            <a:rPr lang="es-ES" noProof="0" dirty="0"/>
            <a:t>Plan de Respuesta y Certificación ISO 27001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es-ES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es-ES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uella digital con relleno sólido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bjetivo con relleno sólido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de comprobación con relleno sólido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Inyectamos código en cualquier archivo .</a:t>
          </a:r>
          <a:r>
            <a:rPr lang="es-ES" noProof="0" dirty="0" err="1"/>
            <a:t>php</a:t>
          </a:r>
          <a:r>
            <a:rPr lang="es-ES" noProof="0" dirty="0"/>
            <a:t> aprovechando el editor de archivos de </a:t>
          </a:r>
          <a:r>
            <a:rPr lang="es-ES" noProof="0" dirty="0" err="1"/>
            <a:t>wordpress</a:t>
          </a:r>
          <a:r>
            <a:rPr lang="es-ES" noProof="0" dirty="0"/>
            <a:t>.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Con </a:t>
          </a:r>
          <a:r>
            <a:rPr lang="es-ES" noProof="0" dirty="0" err="1"/>
            <a:t>curl</a:t>
          </a:r>
          <a:r>
            <a:rPr lang="es-ES" noProof="0" dirty="0"/>
            <a:t> confirmamos la ejecución de comandos remota.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2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2"/>
      <dgm:spPr/>
    </dgm:pt>
    <dgm:pt modelId="{429CABD1-4116-474B-81BF-735E2CA9DD00}" type="pres">
      <dgm:prSet presAssocID="{7E5AA53B-3EEE-4DE4-BB81-9044890C2946}" presName="dstNode" presStyleLbl="node1" presStyleIdx="0" presStyleCnt="2"/>
      <dgm:spPr/>
    </dgm:pt>
    <dgm:pt modelId="{58319267-C71E-43C9-94E1-827D0616C7A7}" type="pres">
      <dgm:prSet presAssocID="{6750AC01-D39D-4F3A-9DC8-2A211EE986A2}" presName="text_1" presStyleLbl="node1" presStyleIdx="0" presStyleCnt="2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2"/>
      <dgm:spPr/>
    </dgm:pt>
    <dgm:pt modelId="{95DE6538-27BD-44AF-A1A8-CA8F6B10FDD2}" type="pres">
      <dgm:prSet presAssocID="{0BEF68B8-1228-47BB-83B5-7B9CD1E3F84E}" presName="text_2" presStyleLbl="node1" presStyleIdx="1" presStyleCnt="2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2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Ejecutamos</a:t>
          </a:r>
          <a:r>
            <a:rPr lang="es-ES" baseline="0" noProof="0" dirty="0"/>
            <a:t> una Reverse Shell</a:t>
          </a:r>
          <a:endParaRPr lang="es-ES" noProof="0" dirty="0"/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La capturamos con </a:t>
          </a:r>
          <a:r>
            <a:rPr lang="es-ES" noProof="0" dirty="0" err="1"/>
            <a:t>Metasploit</a:t>
          </a:r>
          <a:endParaRPr lang="es-ES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2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2"/>
      <dgm:spPr/>
    </dgm:pt>
    <dgm:pt modelId="{429CABD1-4116-474B-81BF-735E2CA9DD00}" type="pres">
      <dgm:prSet presAssocID="{7E5AA53B-3EEE-4DE4-BB81-9044890C2946}" presName="dstNode" presStyleLbl="node1" presStyleIdx="0" presStyleCnt="2"/>
      <dgm:spPr/>
    </dgm:pt>
    <dgm:pt modelId="{58319267-C71E-43C9-94E1-827D0616C7A7}" type="pres">
      <dgm:prSet presAssocID="{6750AC01-D39D-4F3A-9DC8-2A211EE986A2}" presName="text_1" presStyleLbl="node1" presStyleIdx="0" presStyleCnt="2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2"/>
      <dgm:spPr/>
    </dgm:pt>
    <dgm:pt modelId="{95DE6538-27BD-44AF-A1A8-CA8F6B10FDD2}" type="pres">
      <dgm:prSet presAssocID="{0BEF68B8-1228-47BB-83B5-7B9CD1E3F84E}" presName="text_2" presStyleLbl="node1" presStyleIdx="1" presStyleCnt="2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2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Tras comprobar el sistema, tenemos 5 posibles </a:t>
          </a:r>
          <a:r>
            <a:rPr lang="es-ES" noProof="0" dirty="0" err="1"/>
            <a:t>exploits</a:t>
          </a:r>
          <a:r>
            <a:rPr lang="es-ES" noProof="0" dirty="0"/>
            <a:t>.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Creamos nuestro propio módulo de </a:t>
          </a:r>
          <a:r>
            <a:rPr lang="es-ES" noProof="0" dirty="0" err="1"/>
            <a:t>Metasploit</a:t>
          </a:r>
          <a:r>
            <a:rPr lang="es-ES" noProof="0" dirty="0"/>
            <a:t> para escalar a </a:t>
          </a:r>
          <a:r>
            <a:rPr lang="es-ES" noProof="0" dirty="0" err="1"/>
            <a:t>root</a:t>
          </a:r>
          <a:r>
            <a:rPr lang="es-ES" noProof="0" dirty="0"/>
            <a:t>.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2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2"/>
      <dgm:spPr/>
    </dgm:pt>
    <dgm:pt modelId="{429CABD1-4116-474B-81BF-735E2CA9DD00}" type="pres">
      <dgm:prSet presAssocID="{7E5AA53B-3EEE-4DE4-BB81-9044890C2946}" presName="dstNode" presStyleLbl="node1" presStyleIdx="0" presStyleCnt="2"/>
      <dgm:spPr/>
    </dgm:pt>
    <dgm:pt modelId="{58319267-C71E-43C9-94E1-827D0616C7A7}" type="pres">
      <dgm:prSet presAssocID="{6750AC01-D39D-4F3A-9DC8-2A211EE986A2}" presName="text_1" presStyleLbl="node1" presStyleIdx="0" presStyleCnt="2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2"/>
      <dgm:spPr/>
    </dgm:pt>
    <dgm:pt modelId="{95DE6538-27BD-44AF-A1A8-CA8F6B10FDD2}" type="pres">
      <dgm:prSet presAssocID="{0BEF68B8-1228-47BB-83B5-7B9CD1E3F84E}" presName="text_2" presStyleLbl="node1" presStyleIdx="1" presStyleCnt="2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2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FTP: Eliminar acceso anónimo y actualizar </a:t>
          </a:r>
          <a:r>
            <a:rPr lang="es-ES" noProof="0" dirty="0" err="1"/>
            <a:t>vsftpd</a:t>
          </a:r>
          <a:r>
            <a:rPr lang="es-ES" noProof="0" dirty="0"/>
            <a:t>.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HTTP: Actualizar WordPress y blindar instalación.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2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2"/>
      <dgm:spPr/>
    </dgm:pt>
    <dgm:pt modelId="{429CABD1-4116-474B-81BF-735E2CA9DD00}" type="pres">
      <dgm:prSet presAssocID="{7E5AA53B-3EEE-4DE4-BB81-9044890C2946}" presName="dstNode" presStyleLbl="node1" presStyleIdx="0" presStyleCnt="2"/>
      <dgm:spPr/>
    </dgm:pt>
    <dgm:pt modelId="{58319267-C71E-43C9-94E1-827D0616C7A7}" type="pres">
      <dgm:prSet presAssocID="{6750AC01-D39D-4F3A-9DC8-2A211EE986A2}" presName="text_1" presStyleLbl="node1" presStyleIdx="0" presStyleCnt="2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2"/>
      <dgm:spPr/>
    </dgm:pt>
    <dgm:pt modelId="{95DE6538-27BD-44AF-A1A8-CA8F6B10FDD2}" type="pres">
      <dgm:prSet presAssocID="{0BEF68B8-1228-47BB-83B5-7B9CD1E3F84E}" presName="text_2" presStyleLbl="node1" presStyleIdx="1" presStyleCnt="2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2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Preparación: Equipo CSIRT y herramientas (SIEM, IDS).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Contención: Bloqueo de IP y aislamiento del servidor.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99A4AD5A-83AC-4CD2-BA4B-D719F4C810A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Recuperación: Restauración desde </a:t>
          </a:r>
          <a:r>
            <a:rPr lang="es-ES" noProof="0" dirty="0" err="1"/>
            <a:t>Backups</a:t>
          </a:r>
          <a:r>
            <a:rPr lang="es-ES" noProof="0" dirty="0"/>
            <a:t> cifrados.</a:t>
          </a:r>
        </a:p>
      </dgm:t>
    </dgm:pt>
    <dgm:pt modelId="{BEFAC76B-17DB-4FC5-8227-DABAD270D38A}" type="parTrans" cxnId="{157894DA-2B2A-4AE4-AB4F-47F8837D782A}">
      <dgm:prSet/>
      <dgm:spPr/>
      <dgm:t>
        <a:bodyPr/>
        <a:lstStyle/>
        <a:p>
          <a:endParaRPr lang="es-ES"/>
        </a:p>
      </dgm:t>
    </dgm:pt>
    <dgm:pt modelId="{9E74AF5C-88F9-4C20-B546-5F91D9D44424}" type="sibTrans" cxnId="{157894DA-2B2A-4AE4-AB4F-47F8837D782A}">
      <dgm:prSet/>
      <dgm:spPr/>
      <dgm:t>
        <a:bodyPr/>
        <a:lstStyle/>
        <a:p>
          <a:endParaRPr lang="es-ES"/>
        </a:p>
      </dgm:t>
    </dgm:pt>
    <dgm:pt modelId="{8817FE80-0C98-49CA-B949-96CA4024C04F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Erradicación: Eliminación de malware y actualizaciones.</a:t>
          </a:r>
        </a:p>
      </dgm:t>
    </dgm:pt>
    <dgm:pt modelId="{14398D6F-1DD7-40B9-A5EC-140EA5C19125}" type="parTrans" cxnId="{F37554AB-46FB-4274-89C3-9050BAF8D3C3}">
      <dgm:prSet/>
      <dgm:spPr/>
      <dgm:t>
        <a:bodyPr/>
        <a:lstStyle/>
        <a:p>
          <a:endParaRPr lang="es-ES"/>
        </a:p>
      </dgm:t>
    </dgm:pt>
    <dgm:pt modelId="{824F9CE0-10F4-4AFB-961F-38E5ADA30E81}" type="sibTrans" cxnId="{F37554AB-46FB-4274-89C3-9050BAF8D3C3}">
      <dgm:prSet/>
      <dgm:spPr/>
      <dgm:t>
        <a:bodyPr/>
        <a:lstStyle/>
        <a:p>
          <a:endParaRPr lang="es-E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58319267-C71E-43C9-94E1-827D0616C7A7}" type="pres">
      <dgm:prSet presAssocID="{6750AC01-D39D-4F3A-9DC8-2A211EE986A2}" presName="text_1" presStyleLbl="node1" presStyleIdx="0" presStyleCnt="4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4"/>
      <dgm:spPr/>
    </dgm:pt>
    <dgm:pt modelId="{95DE6538-27BD-44AF-A1A8-CA8F6B10FDD2}" type="pres">
      <dgm:prSet presAssocID="{0BEF68B8-1228-47BB-83B5-7B9CD1E3F84E}" presName="text_2" presStyleLbl="node1" presStyleIdx="1" presStyleCnt="4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4"/>
      <dgm:spPr/>
    </dgm:pt>
    <dgm:pt modelId="{89BFA86A-6B0F-472C-806A-8E448148ED25}" type="pres">
      <dgm:prSet presAssocID="{8817FE80-0C98-49CA-B949-96CA4024C04F}" presName="text_3" presStyleLbl="node1" presStyleIdx="2" presStyleCnt="4">
        <dgm:presLayoutVars>
          <dgm:bulletEnabled val="1"/>
        </dgm:presLayoutVars>
      </dgm:prSet>
      <dgm:spPr/>
    </dgm:pt>
    <dgm:pt modelId="{0853B460-4706-4D48-88BA-06169835D792}" type="pres">
      <dgm:prSet presAssocID="{8817FE80-0C98-49CA-B949-96CA4024C04F}" presName="accent_3" presStyleCnt="0"/>
      <dgm:spPr/>
    </dgm:pt>
    <dgm:pt modelId="{ED7E91EF-62FB-482D-BAE1-E7C4C6AC89B4}" type="pres">
      <dgm:prSet presAssocID="{8817FE80-0C98-49CA-B949-96CA4024C04F}" presName="accentRepeatNode" presStyleLbl="solidFgAcc1" presStyleIdx="2" presStyleCnt="4"/>
      <dgm:spPr/>
    </dgm:pt>
    <dgm:pt modelId="{0FCFD039-CEC6-4A67-9AC3-743BE1084A93}" type="pres">
      <dgm:prSet presAssocID="{99A4AD5A-83AC-4CD2-BA4B-D719F4C810AE}" presName="text_4" presStyleLbl="node1" presStyleIdx="3" presStyleCnt="4">
        <dgm:presLayoutVars>
          <dgm:bulletEnabled val="1"/>
        </dgm:presLayoutVars>
      </dgm:prSet>
      <dgm:spPr/>
    </dgm:pt>
    <dgm:pt modelId="{05ED4F32-0763-4BA5-B938-598C23A2D6C5}" type="pres">
      <dgm:prSet presAssocID="{99A4AD5A-83AC-4CD2-BA4B-D719F4C810AE}" presName="accent_4" presStyleCnt="0"/>
      <dgm:spPr/>
    </dgm:pt>
    <dgm:pt modelId="{388501D6-76D0-4C5A-B325-EC65E1C488F8}" type="pres">
      <dgm:prSet presAssocID="{99A4AD5A-83AC-4CD2-BA4B-D719F4C810AE}" presName="accentRepeatNode" presStyleLbl="solidFgAcc1" presStyleIdx="3" presStyleCnt="4"/>
      <dgm:spPr/>
    </dgm:pt>
  </dgm:ptLst>
  <dgm:cxnLst>
    <dgm:cxn modelId="{17778704-7944-475F-B31F-55A84F749D71}" type="presOf" srcId="{8817FE80-0C98-49CA-B949-96CA4024C04F}" destId="{89BFA86A-6B0F-472C-806A-8E448148ED25}" srcOrd="0" destOrd="0" presId="urn:microsoft.com/office/officeart/2008/layout/VerticalCurvedList"/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F37554AB-46FB-4274-89C3-9050BAF8D3C3}" srcId="{7E5AA53B-3EEE-4DE4-BB81-9044890C2946}" destId="{8817FE80-0C98-49CA-B949-96CA4024C04F}" srcOrd="2" destOrd="0" parTransId="{14398D6F-1DD7-40B9-A5EC-140EA5C19125}" sibTransId="{824F9CE0-10F4-4AFB-961F-38E5ADA30E81}"/>
    <dgm:cxn modelId="{7D616BC3-D5E0-4FBE-B737-18901FA930B1}" type="presOf" srcId="{99A4AD5A-83AC-4CD2-BA4B-D719F4C810AE}" destId="{0FCFD039-CEC6-4A67-9AC3-743BE1084A93}" srcOrd="0" destOrd="0" presId="urn:microsoft.com/office/officeart/2008/layout/VerticalCurvedList"/>
    <dgm:cxn modelId="{157894DA-2B2A-4AE4-AB4F-47F8837D782A}" srcId="{7E5AA53B-3EEE-4DE4-BB81-9044890C2946}" destId="{99A4AD5A-83AC-4CD2-BA4B-D719F4C810AE}" srcOrd="3" destOrd="0" parTransId="{BEFAC76B-17DB-4FC5-8227-DABAD270D38A}" sibTransId="{9E74AF5C-88F9-4C20-B546-5F91D9D44424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8764FE10-E9C2-496F-AF4A-9364ACF72675}" type="presParOf" srcId="{90561C55-3C6E-4D53-85E1-2C50BCDDA392}" destId="{89BFA86A-6B0F-472C-806A-8E448148ED25}" srcOrd="5" destOrd="0" presId="urn:microsoft.com/office/officeart/2008/layout/VerticalCurvedList"/>
    <dgm:cxn modelId="{65B1A357-FBE2-43AF-A52C-B7FDAC50425F}" type="presParOf" srcId="{90561C55-3C6E-4D53-85E1-2C50BCDDA392}" destId="{0853B460-4706-4D48-88BA-06169835D792}" srcOrd="6" destOrd="0" presId="urn:microsoft.com/office/officeart/2008/layout/VerticalCurvedList"/>
    <dgm:cxn modelId="{A4450F74-A993-4102-9277-25CA90145D72}" type="presParOf" srcId="{0853B460-4706-4D48-88BA-06169835D792}" destId="{ED7E91EF-62FB-482D-BAE1-E7C4C6AC89B4}" srcOrd="0" destOrd="0" presId="urn:microsoft.com/office/officeart/2008/layout/VerticalCurvedList"/>
    <dgm:cxn modelId="{BD5D8352-F5B0-4BEB-869D-76EF995EA679}" type="presParOf" srcId="{90561C55-3C6E-4D53-85E1-2C50BCDDA392}" destId="{0FCFD039-CEC6-4A67-9AC3-743BE1084A93}" srcOrd="7" destOrd="0" presId="urn:microsoft.com/office/officeart/2008/layout/VerticalCurvedList"/>
    <dgm:cxn modelId="{B2C58790-FFF4-41B2-9B30-F24DAD937BA1}" type="presParOf" srcId="{90561C55-3C6E-4D53-85E1-2C50BCDDA392}" destId="{05ED4F32-0763-4BA5-B938-598C23A2D6C5}" srcOrd="8" destOrd="0" presId="urn:microsoft.com/office/officeart/2008/layout/VerticalCurvedList"/>
    <dgm:cxn modelId="{E0390EA3-73EF-4A3B-BD69-3C4A11F38A51}" type="presParOf" srcId="{05ED4F32-0763-4BA5-B938-598C23A2D6C5}" destId="{388501D6-76D0-4C5A-B325-EC65E1C488F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MFA para servicios críticos.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Cifrado AES-256 en </a:t>
          </a:r>
          <a:r>
            <a:rPr lang="es-ES" noProof="0" dirty="0" err="1"/>
            <a:t>backups</a:t>
          </a:r>
          <a:r>
            <a:rPr lang="es-ES" noProof="0" dirty="0"/>
            <a:t>.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8817FE80-0C98-49CA-B949-96CA4024C04F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Auditorías semestrales.</a:t>
          </a:r>
        </a:p>
      </dgm:t>
    </dgm:pt>
    <dgm:pt modelId="{14398D6F-1DD7-40B9-A5EC-140EA5C19125}" type="parTrans" cxnId="{F37554AB-46FB-4274-89C3-9050BAF8D3C3}">
      <dgm:prSet/>
      <dgm:spPr/>
      <dgm:t>
        <a:bodyPr/>
        <a:lstStyle/>
        <a:p>
          <a:endParaRPr lang="es-ES"/>
        </a:p>
      </dgm:t>
    </dgm:pt>
    <dgm:pt modelId="{824F9CE0-10F4-4AFB-961F-38E5ADA30E81}" type="sibTrans" cxnId="{F37554AB-46FB-4274-89C3-9050BAF8D3C3}">
      <dgm:prSet/>
      <dgm:spPr/>
      <dgm:t>
        <a:bodyPr/>
        <a:lstStyle/>
        <a:p>
          <a:endParaRPr lang="es-ES"/>
        </a:p>
      </dgm:t>
    </dgm:pt>
    <dgm:pt modelId="{EB4095BD-7E3C-4B8F-A540-72CDE641F135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Política de contraseñas segura y principio de menor privilegio.</a:t>
          </a:r>
        </a:p>
      </dgm:t>
    </dgm:pt>
    <dgm:pt modelId="{A4A8D91A-62B1-4CE8-9E06-828E255DD586}" type="parTrans" cxnId="{43FE56C6-8C2E-457C-937E-BF98FF78931B}">
      <dgm:prSet/>
      <dgm:spPr/>
      <dgm:t>
        <a:bodyPr/>
        <a:lstStyle/>
        <a:p>
          <a:endParaRPr lang="es-ES"/>
        </a:p>
      </dgm:t>
    </dgm:pt>
    <dgm:pt modelId="{61B66954-4BC2-4125-AC6F-A253302B9FB6}" type="sibTrans" cxnId="{43FE56C6-8C2E-457C-937E-BF98FF78931B}">
      <dgm:prSet/>
      <dgm:spPr/>
      <dgm:t>
        <a:bodyPr/>
        <a:lstStyle/>
        <a:p>
          <a:endParaRPr lang="es-E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58319267-C71E-43C9-94E1-827D0616C7A7}" type="pres">
      <dgm:prSet presAssocID="{6750AC01-D39D-4F3A-9DC8-2A211EE986A2}" presName="text_1" presStyleLbl="node1" presStyleIdx="0" presStyleCnt="4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4"/>
      <dgm:spPr/>
    </dgm:pt>
    <dgm:pt modelId="{95DE6538-27BD-44AF-A1A8-CA8F6B10FDD2}" type="pres">
      <dgm:prSet presAssocID="{0BEF68B8-1228-47BB-83B5-7B9CD1E3F84E}" presName="text_2" presStyleLbl="node1" presStyleIdx="1" presStyleCnt="4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4"/>
      <dgm:spPr/>
    </dgm:pt>
    <dgm:pt modelId="{89BFA86A-6B0F-472C-806A-8E448148ED25}" type="pres">
      <dgm:prSet presAssocID="{8817FE80-0C98-49CA-B949-96CA4024C04F}" presName="text_3" presStyleLbl="node1" presStyleIdx="2" presStyleCnt="4">
        <dgm:presLayoutVars>
          <dgm:bulletEnabled val="1"/>
        </dgm:presLayoutVars>
      </dgm:prSet>
      <dgm:spPr/>
    </dgm:pt>
    <dgm:pt modelId="{0853B460-4706-4D48-88BA-06169835D792}" type="pres">
      <dgm:prSet presAssocID="{8817FE80-0C98-49CA-B949-96CA4024C04F}" presName="accent_3" presStyleCnt="0"/>
      <dgm:spPr/>
    </dgm:pt>
    <dgm:pt modelId="{ED7E91EF-62FB-482D-BAE1-E7C4C6AC89B4}" type="pres">
      <dgm:prSet presAssocID="{8817FE80-0C98-49CA-B949-96CA4024C04F}" presName="accentRepeatNode" presStyleLbl="solidFgAcc1" presStyleIdx="2" presStyleCnt="4"/>
      <dgm:spPr/>
    </dgm:pt>
    <dgm:pt modelId="{AB52D7CA-2ECD-4E94-9C81-7B1664EC5095}" type="pres">
      <dgm:prSet presAssocID="{EB4095BD-7E3C-4B8F-A540-72CDE641F135}" presName="text_4" presStyleLbl="node1" presStyleIdx="3" presStyleCnt="4">
        <dgm:presLayoutVars>
          <dgm:bulletEnabled val="1"/>
        </dgm:presLayoutVars>
      </dgm:prSet>
      <dgm:spPr/>
    </dgm:pt>
    <dgm:pt modelId="{CEA1976D-EB0D-4C2C-92E0-B7EF5BCC70A1}" type="pres">
      <dgm:prSet presAssocID="{EB4095BD-7E3C-4B8F-A540-72CDE641F135}" presName="accent_4" presStyleCnt="0"/>
      <dgm:spPr/>
    </dgm:pt>
    <dgm:pt modelId="{EB933B75-0496-4283-98F0-DFAB3AA0D8F4}" type="pres">
      <dgm:prSet presAssocID="{EB4095BD-7E3C-4B8F-A540-72CDE641F135}" presName="accentRepeatNode" presStyleLbl="solidFgAcc1" presStyleIdx="3" presStyleCnt="4"/>
      <dgm:spPr/>
    </dgm:pt>
  </dgm:ptLst>
  <dgm:cxnLst>
    <dgm:cxn modelId="{17778704-7944-475F-B31F-55A84F749D71}" type="presOf" srcId="{8817FE80-0C98-49CA-B949-96CA4024C04F}" destId="{89BFA86A-6B0F-472C-806A-8E448148ED25}" srcOrd="0" destOrd="0" presId="urn:microsoft.com/office/officeart/2008/layout/VerticalCurvedList"/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F37554AB-46FB-4274-89C3-9050BAF8D3C3}" srcId="{7E5AA53B-3EEE-4DE4-BB81-9044890C2946}" destId="{8817FE80-0C98-49CA-B949-96CA4024C04F}" srcOrd="2" destOrd="0" parTransId="{14398D6F-1DD7-40B9-A5EC-140EA5C19125}" sibTransId="{824F9CE0-10F4-4AFB-961F-38E5ADA30E81}"/>
    <dgm:cxn modelId="{43FE56C6-8C2E-457C-937E-BF98FF78931B}" srcId="{7E5AA53B-3EEE-4DE4-BB81-9044890C2946}" destId="{EB4095BD-7E3C-4B8F-A540-72CDE641F135}" srcOrd="3" destOrd="0" parTransId="{A4A8D91A-62B1-4CE8-9E06-828E255DD586}" sibTransId="{61B66954-4BC2-4125-AC6F-A253302B9FB6}"/>
    <dgm:cxn modelId="{055A9AE3-01FC-4913-BB5E-E0D018412B38}" type="presOf" srcId="{EB4095BD-7E3C-4B8F-A540-72CDE641F135}" destId="{AB52D7CA-2ECD-4E94-9C81-7B1664EC5095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8764FE10-E9C2-496F-AF4A-9364ACF72675}" type="presParOf" srcId="{90561C55-3C6E-4D53-85E1-2C50BCDDA392}" destId="{89BFA86A-6B0F-472C-806A-8E448148ED25}" srcOrd="5" destOrd="0" presId="urn:microsoft.com/office/officeart/2008/layout/VerticalCurvedList"/>
    <dgm:cxn modelId="{65B1A357-FBE2-43AF-A52C-B7FDAC50425F}" type="presParOf" srcId="{90561C55-3C6E-4D53-85E1-2C50BCDDA392}" destId="{0853B460-4706-4D48-88BA-06169835D792}" srcOrd="6" destOrd="0" presId="urn:microsoft.com/office/officeart/2008/layout/VerticalCurvedList"/>
    <dgm:cxn modelId="{A4450F74-A993-4102-9277-25CA90145D72}" type="presParOf" srcId="{0853B460-4706-4D48-88BA-06169835D792}" destId="{ED7E91EF-62FB-482D-BAE1-E7C4C6AC89B4}" srcOrd="0" destOrd="0" presId="urn:microsoft.com/office/officeart/2008/layout/VerticalCurvedList"/>
    <dgm:cxn modelId="{74261889-1718-4911-A6E1-4F98F40EFE75}" type="presParOf" srcId="{90561C55-3C6E-4D53-85E1-2C50BCDDA392}" destId="{AB52D7CA-2ECD-4E94-9C81-7B1664EC5095}" srcOrd="7" destOrd="0" presId="urn:microsoft.com/office/officeart/2008/layout/VerticalCurvedList"/>
    <dgm:cxn modelId="{E18E05EF-014D-4EB2-BB62-4A250DB6573A}" type="presParOf" srcId="{90561C55-3C6E-4D53-85E1-2C50BCDDA392}" destId="{CEA1976D-EB0D-4C2C-92E0-B7EF5BCC70A1}" srcOrd="8" destOrd="0" presId="urn:microsoft.com/office/officeart/2008/layout/VerticalCurvedList"/>
    <dgm:cxn modelId="{6FB6FE59-E2E3-4521-BC36-7CDBCD7723B0}" type="presParOf" srcId="{CEA1976D-EB0D-4C2C-92E0-B7EF5BCC70A1}" destId="{EB933B75-0496-4283-98F0-DFAB3AA0D8F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Acceso SSH como </a:t>
          </a:r>
          <a:r>
            <a:rPr lang="es-ES" noProof="0" dirty="0" err="1"/>
            <a:t>Root</a:t>
          </a:r>
          <a:r>
            <a:rPr lang="es-ES" noProof="0" dirty="0"/>
            <a:t>: IP 192.168.0.134.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Permisos 777 en Directorios WordPress.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Contraseñas débiles (ej:”123456”).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Bloqueo de IP en Firewall (</a:t>
          </a:r>
          <a:r>
            <a:rPr lang="es-ES" noProof="0" dirty="0" err="1"/>
            <a:t>iptables</a:t>
          </a:r>
          <a:r>
            <a:rPr lang="es-ES" noProof="0" dirty="0"/>
            <a:t>)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Restricción de Permisos (</a:t>
          </a:r>
          <a:r>
            <a:rPr lang="es-ES" noProof="0" dirty="0" err="1"/>
            <a:t>chmod</a:t>
          </a:r>
          <a:r>
            <a:rPr lang="es-ES" noProof="0" dirty="0"/>
            <a:t> 755/644/640)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Configuración segura de SSH (</a:t>
          </a:r>
          <a:r>
            <a:rPr lang="es-ES" noProof="0" dirty="0" err="1"/>
            <a:t>PermitRootLogin</a:t>
          </a:r>
          <a:r>
            <a:rPr lang="es-ES" noProof="0" dirty="0"/>
            <a:t> no)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Contraseñas Seguras y Autenticación </a:t>
          </a:r>
          <a:r>
            <a:rPr lang="es-ES" noProof="0" dirty="0" err="1"/>
            <a:t>Multifactor</a:t>
          </a:r>
          <a:r>
            <a:rPr lang="es-ES" noProof="0" dirty="0"/>
            <a:t> (MFA)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Implementar fail2ban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2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2"/>
      <dgm:spPr/>
    </dgm:pt>
    <dgm:pt modelId="{429CABD1-4116-474B-81BF-735E2CA9DD00}" type="pres">
      <dgm:prSet presAssocID="{7E5AA53B-3EEE-4DE4-BB81-9044890C2946}" presName="dstNode" presStyleLbl="node1" presStyleIdx="0" presStyleCnt="2"/>
      <dgm:spPr/>
    </dgm:pt>
    <dgm:pt modelId="{B2833655-D3E8-4645-A6B9-9FA2B61356FC}" type="pres">
      <dgm:prSet presAssocID="{0BEF68B8-1228-47BB-83B5-7B9CD1E3F84E}" presName="text_1" presStyleLbl="node1" presStyleIdx="0" presStyleCnt="2">
        <dgm:presLayoutVars>
          <dgm:bulletEnabled val="1"/>
        </dgm:presLayoutVars>
      </dgm:prSet>
      <dgm:spPr/>
    </dgm:pt>
    <dgm:pt modelId="{9ADB3F62-A46E-4843-A305-A306BC014D81}" type="pres">
      <dgm:prSet presAssocID="{0BEF68B8-1228-47BB-83B5-7B9CD1E3F84E}" presName="accent_1" presStyleCnt="0"/>
      <dgm:spPr/>
    </dgm:pt>
    <dgm:pt modelId="{3F8116AC-FAC3-4E95-9865-93CCFEB191B9}" type="pres">
      <dgm:prSet presAssocID="{0BEF68B8-1228-47BB-83B5-7B9CD1E3F84E}" presName="accentRepeatNode" presStyleLbl="solidFgAcc1" presStyleIdx="0" presStyleCnt="2"/>
      <dgm:spPr/>
    </dgm:pt>
    <dgm:pt modelId="{81322EA6-EF8C-4F74-AB07-012D15F4663C}" type="pres">
      <dgm:prSet presAssocID="{5605D28D-2CE6-4513-8566-952984E21E14}" presName="text_2" presStyleLbl="node1" presStyleIdx="1" presStyleCnt="2" custScaleX="92726">
        <dgm:presLayoutVars>
          <dgm:bulletEnabled val="1"/>
        </dgm:presLayoutVars>
      </dgm:prSet>
      <dgm:spPr/>
    </dgm:pt>
    <dgm:pt modelId="{C036FBB2-F623-43CB-B22D-D1AC06B95161}" type="pres">
      <dgm:prSet presAssocID="{5605D28D-2CE6-4513-8566-952984E21E14}" presName="accent_2" presStyleCnt="0"/>
      <dgm:spPr/>
    </dgm:pt>
    <dgm:pt modelId="{A965097E-32F1-4AB8-8C4E-2814A7596B2F}" type="pres">
      <dgm:prSet presAssocID="{5605D28D-2CE6-4513-8566-952984E21E14}" presName="accentRepeatNode" presStyleLbl="solidFgAcc1" presStyleIdx="1" presStyleCnt="2" custLinFactNeighborX="43500" custLinFactNeighborY="-325"/>
      <dgm:spPr/>
    </dgm:pt>
  </dgm:ptLst>
  <dgm:cxnLst>
    <dgm:cxn modelId="{2F898255-95C4-48E6-AC8C-4BA30564AB2D}" type="presOf" srcId="{FD949706-EDCC-4ADC-8EDF-8EDA49C92325}" destId="{D79B43FC-100B-4A0D-A4D5-0D2D04B99064}" srcOrd="0" destOrd="0" presId="urn:microsoft.com/office/officeart/2008/layout/VerticalCurvedList"/>
    <dgm:cxn modelId="{153B0D7A-8951-43CA-B4C4-45691D75C6B5}" type="presOf" srcId="{0BEF68B8-1228-47BB-83B5-7B9CD1E3F84E}" destId="{B2833655-D3E8-4645-A6B9-9FA2B61356FC}" srcOrd="0" destOrd="0" presId="urn:microsoft.com/office/officeart/2008/layout/VerticalCurvedList"/>
    <dgm:cxn modelId="{EDEF4F82-1237-4639-A0F7-385C1897CE66}" srcId="{7E5AA53B-3EEE-4DE4-BB81-9044890C2946}" destId="{0BEF68B8-1228-47BB-83B5-7B9CD1E3F84E}" srcOrd="0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1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7A6301FC-13D9-444B-B6DC-E173A0C8E5B2}" type="presOf" srcId="{5605D28D-2CE6-4513-8566-952984E21E14}" destId="{81322EA6-EF8C-4F74-AB07-012D15F4663C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BC7B826A-950F-45CF-AAFA-141EB86C50C7}" type="presParOf" srcId="{90561C55-3C6E-4D53-85E1-2C50BCDDA392}" destId="{B2833655-D3E8-4645-A6B9-9FA2B61356FC}" srcOrd="1" destOrd="0" presId="urn:microsoft.com/office/officeart/2008/layout/VerticalCurvedList"/>
    <dgm:cxn modelId="{F3888AD3-F4E5-47ED-988C-1A8CC3642EE2}" type="presParOf" srcId="{90561C55-3C6E-4D53-85E1-2C50BCDDA392}" destId="{9ADB3F62-A46E-4843-A305-A306BC014D81}" srcOrd="2" destOrd="0" presId="urn:microsoft.com/office/officeart/2008/layout/VerticalCurvedList"/>
    <dgm:cxn modelId="{5808544F-8795-40A0-A56E-780CA2D9A867}" type="presParOf" srcId="{9ADB3F62-A46E-4843-A305-A306BC014D81}" destId="{3F8116AC-FAC3-4E95-9865-93CCFEB191B9}" srcOrd="0" destOrd="0" presId="urn:microsoft.com/office/officeart/2008/layout/VerticalCurvedList"/>
    <dgm:cxn modelId="{C7A2CEDA-4C26-4913-B2DF-D8E5DDA263DD}" type="presParOf" srcId="{90561C55-3C6E-4D53-85E1-2C50BCDDA392}" destId="{81322EA6-EF8C-4F74-AB07-012D15F4663C}" srcOrd="3" destOrd="0" presId="urn:microsoft.com/office/officeart/2008/layout/VerticalCurvedList"/>
    <dgm:cxn modelId="{947B2FD4-D8C0-4B2D-A7D9-E0AF0CE65FDF}" type="presParOf" srcId="{90561C55-3C6E-4D53-85E1-2C50BCDDA392}" destId="{C036FBB2-F623-43CB-B22D-D1AC06B95161}" srcOrd="4" destOrd="0" presId="urn:microsoft.com/office/officeart/2008/layout/VerticalCurvedList"/>
    <dgm:cxn modelId="{26168F56-FF0B-4114-A695-2CAD6FF79F29}" type="presParOf" srcId="{C036FBB2-F623-43CB-B22D-D1AC06B95161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FTP: Acceso anónimo habilitado.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HTTP: WordPress desactualizado y sin seguridad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2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2"/>
      <dgm:spPr/>
    </dgm:pt>
    <dgm:pt modelId="{429CABD1-4116-474B-81BF-735E2CA9DD00}" type="pres">
      <dgm:prSet presAssocID="{7E5AA53B-3EEE-4DE4-BB81-9044890C2946}" presName="dstNode" presStyleLbl="node1" presStyleIdx="0" presStyleCnt="2"/>
      <dgm:spPr/>
    </dgm:pt>
    <dgm:pt modelId="{58319267-C71E-43C9-94E1-827D0616C7A7}" type="pres">
      <dgm:prSet presAssocID="{6750AC01-D39D-4F3A-9DC8-2A211EE986A2}" presName="text_1" presStyleLbl="node1" presStyleIdx="0" presStyleCnt="2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2"/>
      <dgm:spPr/>
    </dgm:pt>
    <dgm:pt modelId="{95DE6538-27BD-44AF-A1A8-CA8F6B10FDD2}" type="pres">
      <dgm:prSet presAssocID="{0BEF68B8-1228-47BB-83B5-7B9CD1E3F84E}" presName="text_2" presStyleLbl="node1" presStyleIdx="1" presStyleCnt="2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2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Aprovechamos la API para listar usuarios.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Se descubre usuario “</a:t>
          </a:r>
          <a:r>
            <a:rPr lang="es-ES" noProof="0" dirty="0" err="1"/>
            <a:t>Wordpress-user</a:t>
          </a:r>
          <a:r>
            <a:rPr lang="es-ES" noProof="0" dirty="0"/>
            <a:t>”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Confirmamos XML-RPC activo. 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Creación de Script para CREAR Diccionario Personalizado.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Obtenemos 64 combinaciones totales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2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2"/>
      <dgm:spPr/>
    </dgm:pt>
    <dgm:pt modelId="{429CABD1-4116-474B-81BF-735E2CA9DD00}" type="pres">
      <dgm:prSet presAssocID="{7E5AA53B-3EEE-4DE4-BB81-9044890C2946}" presName="dstNode" presStyleLbl="node1" presStyleIdx="0" presStyleCnt="2"/>
      <dgm:spPr/>
    </dgm:pt>
    <dgm:pt modelId="{58319267-C71E-43C9-94E1-827D0616C7A7}" type="pres">
      <dgm:prSet presAssocID="{6750AC01-D39D-4F3A-9DC8-2A211EE986A2}" presName="text_1" presStyleLbl="node1" presStyleIdx="0" presStyleCnt="2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2"/>
      <dgm:spPr/>
    </dgm:pt>
    <dgm:pt modelId="{95DE6538-27BD-44AF-A1A8-CA8F6B10FDD2}" type="pres">
      <dgm:prSet presAssocID="{0BEF68B8-1228-47BB-83B5-7B9CD1E3F84E}" presName="text_2" presStyleLbl="node1" presStyleIdx="1" presStyleCnt="2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2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Creación de Script para FUSIONAR nuestro diccionario con otro.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Obtenemos 640 combinaciones totales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2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2"/>
      <dgm:spPr/>
    </dgm:pt>
    <dgm:pt modelId="{429CABD1-4116-474B-81BF-735E2CA9DD00}" type="pres">
      <dgm:prSet presAssocID="{7E5AA53B-3EEE-4DE4-BB81-9044890C2946}" presName="dstNode" presStyleLbl="node1" presStyleIdx="0" presStyleCnt="2"/>
      <dgm:spPr/>
    </dgm:pt>
    <dgm:pt modelId="{58319267-C71E-43C9-94E1-827D0616C7A7}" type="pres">
      <dgm:prSet presAssocID="{6750AC01-D39D-4F3A-9DC8-2A211EE986A2}" presName="text_1" presStyleLbl="node1" presStyleIdx="0" presStyleCnt="2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2"/>
      <dgm:spPr/>
    </dgm:pt>
    <dgm:pt modelId="{95DE6538-27BD-44AF-A1A8-CA8F6B10FDD2}" type="pres">
      <dgm:prSet presAssocID="{0BEF68B8-1228-47BB-83B5-7B9CD1E3F84E}" presName="text_2" presStyleLbl="node1" presStyleIdx="1" presStyleCnt="2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2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Utilizamos </a:t>
          </a:r>
          <a:r>
            <a:rPr lang="es-ES" noProof="0" dirty="0" err="1"/>
            <a:t>Metasploit</a:t>
          </a:r>
          <a:r>
            <a:rPr lang="es-ES" noProof="0" dirty="0"/>
            <a:t> para lanzar un Ataque de Diccionario por XML-RPC.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 err="1"/>
            <a:t>auxiliary</a:t>
          </a:r>
          <a:r>
            <a:rPr lang="es-ES" noProof="0" dirty="0"/>
            <a:t>/scanner/http/</a:t>
          </a:r>
          <a:r>
            <a:rPr lang="es-ES" noProof="0" dirty="0" err="1"/>
            <a:t>wordpress_xmlrpc_login</a:t>
          </a:r>
          <a:endParaRPr lang="es-ES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2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2"/>
      <dgm:spPr/>
    </dgm:pt>
    <dgm:pt modelId="{429CABD1-4116-474B-81BF-735E2CA9DD00}" type="pres">
      <dgm:prSet presAssocID="{7E5AA53B-3EEE-4DE4-BB81-9044890C2946}" presName="dstNode" presStyleLbl="node1" presStyleIdx="0" presStyleCnt="2"/>
      <dgm:spPr/>
    </dgm:pt>
    <dgm:pt modelId="{58319267-C71E-43C9-94E1-827D0616C7A7}" type="pres">
      <dgm:prSet presAssocID="{6750AC01-D39D-4F3A-9DC8-2A211EE986A2}" presName="text_1" presStyleLbl="node1" presStyleIdx="0" presStyleCnt="2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2"/>
      <dgm:spPr/>
    </dgm:pt>
    <dgm:pt modelId="{95DE6538-27BD-44AF-A1A8-CA8F6B10FDD2}" type="pres">
      <dgm:prSet presAssocID="{0BEF68B8-1228-47BB-83B5-7B9CD1E3F84E}" presName="text_2" presStyleLbl="node1" presStyleIdx="1" presStyleCnt="2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2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/>
            <a:t>Incidente de Seguridad</a:t>
          </a: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/>
            <a:t>Pentesting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/>
            <a:t>Plan de Respuesta y Certificación ISO 27001</a:t>
          </a:r>
        </a:p>
      </dsp:txBody>
      <dsp:txXfrm>
        <a:off x="7628474" y="2746269"/>
        <a:ext cx="3222832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3421246" y="-529572"/>
          <a:ext cx="4106660" cy="4106660"/>
        </a:xfrm>
        <a:prstGeom prst="blockArc">
          <a:avLst>
            <a:gd name="adj1" fmla="val 18900000"/>
            <a:gd name="adj2" fmla="val 2700000"/>
            <a:gd name="adj3" fmla="val 526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560209" y="435367"/>
          <a:ext cx="5527262" cy="87061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1050" tIns="45720" rIns="45720" bIns="4572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noProof="0" dirty="0"/>
            <a:t>Inyectamos código en cualquier archivo .</a:t>
          </a:r>
          <a:r>
            <a:rPr lang="es-ES" sz="1800" kern="1200" noProof="0" dirty="0" err="1"/>
            <a:t>php</a:t>
          </a:r>
          <a:r>
            <a:rPr lang="es-ES" sz="1800" kern="1200" noProof="0" dirty="0"/>
            <a:t> aprovechando el editor de archivos de </a:t>
          </a:r>
          <a:r>
            <a:rPr lang="es-ES" sz="1800" kern="1200" noProof="0" dirty="0" err="1"/>
            <a:t>wordpress</a:t>
          </a:r>
          <a:r>
            <a:rPr lang="es-ES" sz="1800" kern="1200" noProof="0" dirty="0"/>
            <a:t>.</a:t>
          </a:r>
        </a:p>
      </dsp:txBody>
      <dsp:txXfrm>
        <a:off x="560209" y="435367"/>
        <a:ext cx="5527262" cy="870614"/>
      </dsp:txXfrm>
    </dsp:sp>
    <dsp:sp modelId="{07CB3071-D555-47DA-A36A-69EB91531FD8}">
      <dsp:nvSpPr>
        <dsp:cNvPr id="0" name=""/>
        <dsp:cNvSpPr/>
      </dsp:nvSpPr>
      <dsp:spPr>
        <a:xfrm>
          <a:off x="16075" y="326541"/>
          <a:ext cx="1088267" cy="10882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560209" y="1741532"/>
          <a:ext cx="5527262" cy="87061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1050" tIns="45720" rIns="45720" bIns="4572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noProof="0" dirty="0"/>
            <a:t>Con </a:t>
          </a:r>
          <a:r>
            <a:rPr lang="es-ES" sz="1800" kern="1200" noProof="0" dirty="0" err="1"/>
            <a:t>curl</a:t>
          </a:r>
          <a:r>
            <a:rPr lang="es-ES" sz="1800" kern="1200" noProof="0" dirty="0"/>
            <a:t> confirmamos la ejecución de comandos remota.</a:t>
          </a:r>
        </a:p>
      </dsp:txBody>
      <dsp:txXfrm>
        <a:off x="560209" y="1741532"/>
        <a:ext cx="5527262" cy="870614"/>
      </dsp:txXfrm>
    </dsp:sp>
    <dsp:sp modelId="{3F8116AC-FAC3-4E95-9865-93CCFEB191B9}">
      <dsp:nvSpPr>
        <dsp:cNvPr id="0" name=""/>
        <dsp:cNvSpPr/>
      </dsp:nvSpPr>
      <dsp:spPr>
        <a:xfrm>
          <a:off x="16075" y="1632706"/>
          <a:ext cx="1088267" cy="10882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3421246" y="-529572"/>
          <a:ext cx="4106660" cy="4106660"/>
        </a:xfrm>
        <a:prstGeom prst="blockArc">
          <a:avLst>
            <a:gd name="adj1" fmla="val 18900000"/>
            <a:gd name="adj2" fmla="val 2700000"/>
            <a:gd name="adj3" fmla="val 526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560209" y="435367"/>
          <a:ext cx="6221063" cy="87061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1050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noProof="0" dirty="0"/>
            <a:t>Ejecutamos</a:t>
          </a:r>
          <a:r>
            <a:rPr lang="es-ES" sz="3500" kern="1200" baseline="0" noProof="0" dirty="0"/>
            <a:t> una Reverse Shell</a:t>
          </a:r>
          <a:endParaRPr lang="es-ES" sz="3500" kern="1200" noProof="0" dirty="0"/>
        </a:p>
      </dsp:txBody>
      <dsp:txXfrm>
        <a:off x="560209" y="435367"/>
        <a:ext cx="6221063" cy="870614"/>
      </dsp:txXfrm>
    </dsp:sp>
    <dsp:sp modelId="{07CB3071-D555-47DA-A36A-69EB91531FD8}">
      <dsp:nvSpPr>
        <dsp:cNvPr id="0" name=""/>
        <dsp:cNvSpPr/>
      </dsp:nvSpPr>
      <dsp:spPr>
        <a:xfrm>
          <a:off x="16075" y="326541"/>
          <a:ext cx="1088267" cy="10882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560209" y="1741532"/>
          <a:ext cx="6221063" cy="87061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1050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noProof="0" dirty="0"/>
            <a:t>La capturamos con </a:t>
          </a:r>
          <a:r>
            <a:rPr lang="es-ES" sz="3500" kern="1200" noProof="0" dirty="0" err="1"/>
            <a:t>Metasploit</a:t>
          </a:r>
          <a:endParaRPr lang="es-ES" sz="3500" kern="1200" noProof="0" dirty="0"/>
        </a:p>
      </dsp:txBody>
      <dsp:txXfrm>
        <a:off x="560209" y="1741532"/>
        <a:ext cx="6221063" cy="870614"/>
      </dsp:txXfrm>
    </dsp:sp>
    <dsp:sp modelId="{3F8116AC-FAC3-4E95-9865-93CCFEB191B9}">
      <dsp:nvSpPr>
        <dsp:cNvPr id="0" name=""/>
        <dsp:cNvSpPr/>
      </dsp:nvSpPr>
      <dsp:spPr>
        <a:xfrm>
          <a:off x="16075" y="1632706"/>
          <a:ext cx="1088267" cy="10882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3181372" y="-492763"/>
          <a:ext cx="3819033" cy="3819033"/>
        </a:xfrm>
        <a:prstGeom prst="blockArc">
          <a:avLst>
            <a:gd name="adj1" fmla="val 18900000"/>
            <a:gd name="adj2" fmla="val 2700000"/>
            <a:gd name="adj3" fmla="val 566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520869" y="404794"/>
          <a:ext cx="4541016" cy="8094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2522" tIns="55880" rIns="55880" bIns="5588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noProof="0" dirty="0"/>
            <a:t>Tras comprobar el sistema, tenemos 5 posibles </a:t>
          </a:r>
          <a:r>
            <a:rPr lang="es-ES" sz="2200" kern="1200" noProof="0" dirty="0" err="1"/>
            <a:t>exploits</a:t>
          </a:r>
          <a:r>
            <a:rPr lang="es-ES" sz="2200" kern="1200" noProof="0" dirty="0"/>
            <a:t>.</a:t>
          </a:r>
        </a:p>
      </dsp:txBody>
      <dsp:txXfrm>
        <a:off x="520869" y="404794"/>
        <a:ext cx="4541016" cy="809476"/>
      </dsp:txXfrm>
    </dsp:sp>
    <dsp:sp modelId="{07CB3071-D555-47DA-A36A-69EB91531FD8}">
      <dsp:nvSpPr>
        <dsp:cNvPr id="0" name=""/>
        <dsp:cNvSpPr/>
      </dsp:nvSpPr>
      <dsp:spPr>
        <a:xfrm>
          <a:off x="14946" y="303610"/>
          <a:ext cx="1011845" cy="10118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520869" y="1619235"/>
          <a:ext cx="4541016" cy="8094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2522" tIns="55880" rIns="55880" bIns="5588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noProof="0" dirty="0"/>
            <a:t>Creamos nuestro propio módulo de </a:t>
          </a:r>
          <a:r>
            <a:rPr lang="es-ES" sz="2200" kern="1200" noProof="0" dirty="0" err="1"/>
            <a:t>Metasploit</a:t>
          </a:r>
          <a:r>
            <a:rPr lang="es-ES" sz="2200" kern="1200" noProof="0" dirty="0"/>
            <a:t> para escalar a </a:t>
          </a:r>
          <a:r>
            <a:rPr lang="es-ES" sz="2200" kern="1200" noProof="0" dirty="0" err="1"/>
            <a:t>root</a:t>
          </a:r>
          <a:r>
            <a:rPr lang="es-ES" sz="2200" kern="1200" noProof="0" dirty="0"/>
            <a:t>.</a:t>
          </a:r>
        </a:p>
      </dsp:txBody>
      <dsp:txXfrm>
        <a:off x="520869" y="1619235"/>
        <a:ext cx="4541016" cy="809476"/>
      </dsp:txXfrm>
    </dsp:sp>
    <dsp:sp modelId="{3F8116AC-FAC3-4E95-9865-93CCFEB191B9}">
      <dsp:nvSpPr>
        <dsp:cNvPr id="0" name=""/>
        <dsp:cNvSpPr/>
      </dsp:nvSpPr>
      <dsp:spPr>
        <a:xfrm>
          <a:off x="14946" y="1518051"/>
          <a:ext cx="1011845" cy="10118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91447" y="-632417"/>
          <a:ext cx="4910282" cy="4910282"/>
        </a:xfrm>
        <a:prstGeom prst="blockArc">
          <a:avLst>
            <a:gd name="adj1" fmla="val 18900000"/>
            <a:gd name="adj2" fmla="val 2700000"/>
            <a:gd name="adj3" fmla="val 44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670124" y="520788"/>
          <a:ext cx="8781821" cy="10414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6636" tIns="78740" rIns="78740" bIns="78740" numCol="1" spcCol="1270" rtlCol="0" anchor="ctr" anchorCtr="0">
          <a:noAutofit/>
        </a:bodyPr>
        <a:lstStyle/>
        <a:p>
          <a:pPr marL="0" lvl="0" indent="0" algn="l" defTabSz="1377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noProof="0" dirty="0"/>
            <a:t>FTP: Eliminar acceso anónimo y actualizar </a:t>
          </a:r>
          <a:r>
            <a:rPr lang="es-ES" sz="3100" kern="1200" noProof="0" dirty="0" err="1"/>
            <a:t>vsftpd</a:t>
          </a:r>
          <a:r>
            <a:rPr lang="es-ES" sz="3100" kern="1200" noProof="0" dirty="0"/>
            <a:t>.</a:t>
          </a:r>
        </a:p>
      </dsp:txBody>
      <dsp:txXfrm>
        <a:off x="670124" y="520788"/>
        <a:ext cx="8781821" cy="1041431"/>
      </dsp:txXfrm>
    </dsp:sp>
    <dsp:sp modelId="{07CB3071-D555-47DA-A36A-69EB91531FD8}">
      <dsp:nvSpPr>
        <dsp:cNvPr id="0" name=""/>
        <dsp:cNvSpPr/>
      </dsp:nvSpPr>
      <dsp:spPr>
        <a:xfrm>
          <a:off x="19229" y="390609"/>
          <a:ext cx="1301789" cy="13017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670124" y="2083227"/>
          <a:ext cx="8781821" cy="10414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6636" tIns="78740" rIns="78740" bIns="78740" numCol="1" spcCol="1270" rtlCol="0" anchor="ctr" anchorCtr="0">
          <a:noAutofit/>
        </a:bodyPr>
        <a:lstStyle/>
        <a:p>
          <a:pPr marL="0" lvl="0" indent="0" algn="l" defTabSz="1377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noProof="0" dirty="0"/>
            <a:t>HTTP: Actualizar WordPress y blindar instalación.</a:t>
          </a:r>
        </a:p>
      </dsp:txBody>
      <dsp:txXfrm>
        <a:off x="670124" y="2083227"/>
        <a:ext cx="8781821" cy="1041431"/>
      </dsp:txXfrm>
    </dsp:sp>
    <dsp:sp modelId="{3F8116AC-FAC3-4E95-9865-93CCFEB191B9}">
      <dsp:nvSpPr>
        <dsp:cNvPr id="0" name=""/>
        <dsp:cNvSpPr/>
      </dsp:nvSpPr>
      <dsp:spPr>
        <a:xfrm>
          <a:off x="19229" y="1953048"/>
          <a:ext cx="1301789" cy="13017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120793" y="-632417"/>
          <a:ext cx="4910282" cy="4910282"/>
        </a:xfrm>
        <a:prstGeom prst="blockArc">
          <a:avLst>
            <a:gd name="adj1" fmla="val 18900000"/>
            <a:gd name="adj2" fmla="val 2700000"/>
            <a:gd name="adj3" fmla="val 44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13666" y="280262"/>
          <a:ext cx="9008933" cy="56081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5147" tIns="71120" rIns="71120" bIns="71120" numCol="1" spcCol="1270" rtlCol="0" anchor="ctr" anchorCtr="0">
          <a:noAutofit/>
        </a:bodyPr>
        <a:lstStyle/>
        <a:p>
          <a:pPr marL="0" lvl="0" indent="0" algn="l" defTabSz="12446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noProof="0" dirty="0"/>
            <a:t>Preparación: Equipo CSIRT y herramientas (SIEM, IDS).</a:t>
          </a:r>
        </a:p>
      </dsp:txBody>
      <dsp:txXfrm>
        <a:off x="413666" y="280262"/>
        <a:ext cx="9008933" cy="560815"/>
      </dsp:txXfrm>
    </dsp:sp>
    <dsp:sp modelId="{07CB3071-D555-47DA-A36A-69EB91531FD8}">
      <dsp:nvSpPr>
        <dsp:cNvPr id="0" name=""/>
        <dsp:cNvSpPr/>
      </dsp:nvSpPr>
      <dsp:spPr>
        <a:xfrm>
          <a:off x="63156" y="210160"/>
          <a:ext cx="701019" cy="7010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35195" y="1121631"/>
          <a:ext cx="8687404" cy="56081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5147" tIns="71120" rIns="71120" bIns="71120" numCol="1" spcCol="1270" rtlCol="0" anchor="ctr" anchorCtr="0">
          <a:noAutofit/>
        </a:bodyPr>
        <a:lstStyle/>
        <a:p>
          <a:pPr marL="0" lvl="0" indent="0" algn="l" defTabSz="12446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noProof="0" dirty="0"/>
            <a:t>Contención: Bloqueo de IP y aislamiento del servidor.</a:t>
          </a:r>
        </a:p>
      </dsp:txBody>
      <dsp:txXfrm>
        <a:off x="735195" y="1121631"/>
        <a:ext cx="8687404" cy="560815"/>
      </dsp:txXfrm>
    </dsp:sp>
    <dsp:sp modelId="{3F8116AC-FAC3-4E95-9865-93CCFEB191B9}">
      <dsp:nvSpPr>
        <dsp:cNvPr id="0" name=""/>
        <dsp:cNvSpPr/>
      </dsp:nvSpPr>
      <dsp:spPr>
        <a:xfrm>
          <a:off x="384685" y="1051529"/>
          <a:ext cx="701019" cy="7010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BFA86A-6B0F-472C-806A-8E448148ED25}">
      <dsp:nvSpPr>
        <dsp:cNvPr id="0" name=""/>
        <dsp:cNvSpPr/>
      </dsp:nvSpPr>
      <dsp:spPr>
        <a:xfrm>
          <a:off x="735195" y="1963000"/>
          <a:ext cx="8687404" cy="56081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5147" tIns="71120" rIns="71120" bIns="71120" numCol="1" spcCol="1270" rtlCol="0" anchor="ctr" anchorCtr="0">
          <a:noAutofit/>
        </a:bodyPr>
        <a:lstStyle/>
        <a:p>
          <a:pPr marL="0" lvl="0" indent="0" algn="l" defTabSz="12446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noProof="0" dirty="0"/>
            <a:t>Erradicación: Eliminación de malware y actualizaciones.</a:t>
          </a:r>
        </a:p>
      </dsp:txBody>
      <dsp:txXfrm>
        <a:off x="735195" y="1963000"/>
        <a:ext cx="8687404" cy="560815"/>
      </dsp:txXfrm>
    </dsp:sp>
    <dsp:sp modelId="{ED7E91EF-62FB-482D-BAE1-E7C4C6AC89B4}">
      <dsp:nvSpPr>
        <dsp:cNvPr id="0" name=""/>
        <dsp:cNvSpPr/>
      </dsp:nvSpPr>
      <dsp:spPr>
        <a:xfrm>
          <a:off x="384685" y="1892898"/>
          <a:ext cx="701019" cy="7010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CFD039-CEC6-4A67-9AC3-743BE1084A93}">
      <dsp:nvSpPr>
        <dsp:cNvPr id="0" name=""/>
        <dsp:cNvSpPr/>
      </dsp:nvSpPr>
      <dsp:spPr>
        <a:xfrm>
          <a:off x="413666" y="2804370"/>
          <a:ext cx="9008933" cy="56081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5147" tIns="71120" rIns="71120" bIns="71120" numCol="1" spcCol="1270" rtlCol="0" anchor="ctr" anchorCtr="0">
          <a:noAutofit/>
        </a:bodyPr>
        <a:lstStyle/>
        <a:p>
          <a:pPr marL="0" lvl="0" indent="0" algn="l" defTabSz="12446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noProof="0" dirty="0"/>
            <a:t>Recuperación: Restauración desde </a:t>
          </a:r>
          <a:r>
            <a:rPr lang="es-ES" sz="2800" kern="1200" noProof="0" dirty="0" err="1"/>
            <a:t>Backups</a:t>
          </a:r>
          <a:r>
            <a:rPr lang="es-ES" sz="2800" kern="1200" noProof="0" dirty="0"/>
            <a:t> cifrados.</a:t>
          </a:r>
        </a:p>
      </dsp:txBody>
      <dsp:txXfrm>
        <a:off x="413666" y="2804370"/>
        <a:ext cx="9008933" cy="560815"/>
      </dsp:txXfrm>
    </dsp:sp>
    <dsp:sp modelId="{388501D6-76D0-4C5A-B325-EC65E1C488F8}">
      <dsp:nvSpPr>
        <dsp:cNvPr id="0" name=""/>
        <dsp:cNvSpPr/>
      </dsp:nvSpPr>
      <dsp:spPr>
        <a:xfrm>
          <a:off x="63156" y="2734268"/>
          <a:ext cx="701019" cy="7010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2928187" y="-451109"/>
          <a:ext cx="3493551" cy="3493551"/>
        </a:xfrm>
        <a:prstGeom prst="blockArc">
          <a:avLst>
            <a:gd name="adj1" fmla="val 18900000"/>
            <a:gd name="adj2" fmla="val 2700000"/>
            <a:gd name="adj3" fmla="val 618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296653" y="199221"/>
          <a:ext cx="6885018" cy="39865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6429" tIns="50800" rIns="50800" bIns="5080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noProof="0" dirty="0"/>
            <a:t>MFA para servicios críticos.</a:t>
          </a:r>
        </a:p>
      </dsp:txBody>
      <dsp:txXfrm>
        <a:off x="296653" y="199221"/>
        <a:ext cx="6885018" cy="398650"/>
      </dsp:txXfrm>
    </dsp:sp>
    <dsp:sp modelId="{07CB3071-D555-47DA-A36A-69EB91531FD8}">
      <dsp:nvSpPr>
        <dsp:cNvPr id="0" name=""/>
        <dsp:cNvSpPr/>
      </dsp:nvSpPr>
      <dsp:spPr>
        <a:xfrm>
          <a:off x="47497" y="149390"/>
          <a:ext cx="498313" cy="4983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525209" y="797301"/>
          <a:ext cx="6656463" cy="39865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6429" tIns="50800" rIns="50800" bIns="5080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noProof="0" dirty="0"/>
            <a:t>Cifrado AES-256 en </a:t>
          </a:r>
          <a:r>
            <a:rPr lang="es-ES" sz="2000" kern="1200" noProof="0" dirty="0" err="1"/>
            <a:t>backups</a:t>
          </a:r>
          <a:r>
            <a:rPr lang="es-ES" sz="2000" kern="1200" noProof="0" dirty="0"/>
            <a:t>.</a:t>
          </a:r>
        </a:p>
      </dsp:txBody>
      <dsp:txXfrm>
        <a:off x="525209" y="797301"/>
        <a:ext cx="6656463" cy="398650"/>
      </dsp:txXfrm>
    </dsp:sp>
    <dsp:sp modelId="{3F8116AC-FAC3-4E95-9865-93CCFEB191B9}">
      <dsp:nvSpPr>
        <dsp:cNvPr id="0" name=""/>
        <dsp:cNvSpPr/>
      </dsp:nvSpPr>
      <dsp:spPr>
        <a:xfrm>
          <a:off x="276052" y="747470"/>
          <a:ext cx="498313" cy="4983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BFA86A-6B0F-472C-806A-8E448148ED25}">
      <dsp:nvSpPr>
        <dsp:cNvPr id="0" name=""/>
        <dsp:cNvSpPr/>
      </dsp:nvSpPr>
      <dsp:spPr>
        <a:xfrm>
          <a:off x="525209" y="1395380"/>
          <a:ext cx="6656463" cy="39865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6429" tIns="50800" rIns="50800" bIns="5080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noProof="0" dirty="0"/>
            <a:t>Auditorías semestrales.</a:t>
          </a:r>
        </a:p>
      </dsp:txBody>
      <dsp:txXfrm>
        <a:off x="525209" y="1395380"/>
        <a:ext cx="6656463" cy="398650"/>
      </dsp:txXfrm>
    </dsp:sp>
    <dsp:sp modelId="{ED7E91EF-62FB-482D-BAE1-E7C4C6AC89B4}">
      <dsp:nvSpPr>
        <dsp:cNvPr id="0" name=""/>
        <dsp:cNvSpPr/>
      </dsp:nvSpPr>
      <dsp:spPr>
        <a:xfrm>
          <a:off x="276052" y="1345549"/>
          <a:ext cx="498313" cy="4983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52D7CA-2ECD-4E94-9C81-7B1664EC5095}">
      <dsp:nvSpPr>
        <dsp:cNvPr id="0" name=""/>
        <dsp:cNvSpPr/>
      </dsp:nvSpPr>
      <dsp:spPr>
        <a:xfrm>
          <a:off x="296653" y="1993460"/>
          <a:ext cx="6885018" cy="39865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6429" tIns="50800" rIns="50800" bIns="5080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noProof="0" dirty="0"/>
            <a:t>Política de contraseñas segura y principio de menor privilegio.</a:t>
          </a:r>
        </a:p>
      </dsp:txBody>
      <dsp:txXfrm>
        <a:off x="296653" y="1993460"/>
        <a:ext cx="6885018" cy="398650"/>
      </dsp:txXfrm>
    </dsp:sp>
    <dsp:sp modelId="{EB933B75-0496-4283-98F0-DFAB3AA0D8F4}">
      <dsp:nvSpPr>
        <dsp:cNvPr id="0" name=""/>
        <dsp:cNvSpPr/>
      </dsp:nvSpPr>
      <dsp:spPr>
        <a:xfrm>
          <a:off x="47497" y="1943629"/>
          <a:ext cx="498313" cy="4983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843792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noProof="0" dirty="0"/>
            <a:t>Acceso SSH como </a:t>
          </a:r>
          <a:r>
            <a:rPr lang="es-ES" sz="3500" kern="1200" noProof="0" dirty="0" err="1"/>
            <a:t>Root</a:t>
          </a:r>
          <a:r>
            <a:rPr lang="es-ES" sz="3500" kern="1200" noProof="0" dirty="0"/>
            <a:t>: IP 192.168.0.134.</a:t>
          </a:r>
        </a:p>
      </dsp:txBody>
      <dsp:txXfrm>
        <a:off x="496568" y="356393"/>
        <a:ext cx="843792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817882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noProof="0" dirty="0"/>
            <a:t>Permisos 777 en Directorios WordPress.</a:t>
          </a:r>
        </a:p>
      </dsp:txBody>
      <dsp:txXfrm>
        <a:off x="755666" y="1425575"/>
        <a:ext cx="817882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843792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noProof="0" dirty="0"/>
            <a:t>Contraseñas débiles (ej:”123456”).</a:t>
          </a:r>
        </a:p>
      </dsp:txBody>
      <dsp:txXfrm>
        <a:off x="496568" y="2494756"/>
        <a:ext cx="843792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2997299" y="-461616"/>
          <a:ext cx="3575652" cy="3575652"/>
        </a:xfrm>
        <a:prstGeom prst="blockArc">
          <a:avLst>
            <a:gd name="adj1" fmla="val 18900000"/>
            <a:gd name="adj2" fmla="val 2700000"/>
            <a:gd name="adj3" fmla="val 604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371867" y="265242"/>
          <a:ext cx="7662618" cy="53048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1072" tIns="66040" rIns="66040" bIns="66040" numCol="1" spcCol="1270" rtlCol="0" anchor="ctr" anchorCtr="0">
          <a:noAutofit/>
        </a:bodyPr>
        <a:lstStyle/>
        <a:p>
          <a:pPr marL="0" lvl="0" indent="0" algn="l" defTabSz="11557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noProof="0" dirty="0"/>
            <a:t>Bloqueo de IP en Firewall (</a:t>
          </a:r>
          <a:r>
            <a:rPr lang="es-ES" sz="2600" kern="1200" noProof="0" dirty="0" err="1"/>
            <a:t>iptables</a:t>
          </a:r>
          <a:r>
            <a:rPr lang="es-ES" sz="2600" kern="1200" noProof="0" dirty="0"/>
            <a:t>)</a:t>
          </a:r>
        </a:p>
      </dsp:txBody>
      <dsp:txXfrm>
        <a:off x="371867" y="265242"/>
        <a:ext cx="7662618" cy="530484"/>
      </dsp:txXfrm>
    </dsp:sp>
    <dsp:sp modelId="{07CB3071-D555-47DA-A36A-69EB91531FD8}">
      <dsp:nvSpPr>
        <dsp:cNvPr id="0" name=""/>
        <dsp:cNvSpPr/>
      </dsp:nvSpPr>
      <dsp:spPr>
        <a:xfrm>
          <a:off x="40314" y="198931"/>
          <a:ext cx="663104" cy="6631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564698" y="1060967"/>
          <a:ext cx="7469787" cy="53048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1072" tIns="66040" rIns="66040" bIns="66040" numCol="1" spcCol="1270" rtlCol="0" anchor="ctr" anchorCtr="0">
          <a:noAutofit/>
        </a:bodyPr>
        <a:lstStyle/>
        <a:p>
          <a:pPr marL="0" lvl="0" indent="0" algn="l" defTabSz="11557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noProof="0" dirty="0"/>
            <a:t>Restricción de Permisos (</a:t>
          </a:r>
          <a:r>
            <a:rPr lang="es-ES" sz="2600" kern="1200" noProof="0" dirty="0" err="1"/>
            <a:t>chmod</a:t>
          </a:r>
          <a:r>
            <a:rPr lang="es-ES" sz="2600" kern="1200" noProof="0" dirty="0"/>
            <a:t> 755/644/640)</a:t>
          </a:r>
        </a:p>
      </dsp:txBody>
      <dsp:txXfrm>
        <a:off x="564698" y="1060967"/>
        <a:ext cx="7469787" cy="530484"/>
      </dsp:txXfrm>
    </dsp:sp>
    <dsp:sp modelId="{3F8116AC-FAC3-4E95-9865-93CCFEB191B9}">
      <dsp:nvSpPr>
        <dsp:cNvPr id="0" name=""/>
        <dsp:cNvSpPr/>
      </dsp:nvSpPr>
      <dsp:spPr>
        <a:xfrm>
          <a:off x="233145" y="994657"/>
          <a:ext cx="663104" cy="6631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371867" y="1856694"/>
          <a:ext cx="7662618" cy="53048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1072" tIns="66040" rIns="66040" bIns="66040" numCol="1" spcCol="1270" rtlCol="0" anchor="ctr" anchorCtr="0">
          <a:noAutofit/>
        </a:bodyPr>
        <a:lstStyle/>
        <a:p>
          <a:pPr marL="0" lvl="0" indent="0" algn="l" defTabSz="11557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noProof="0" dirty="0"/>
            <a:t>Configuración segura de SSH (</a:t>
          </a:r>
          <a:r>
            <a:rPr lang="es-ES" sz="2600" kern="1200" noProof="0" dirty="0" err="1"/>
            <a:t>PermitRootLogin</a:t>
          </a:r>
          <a:r>
            <a:rPr lang="es-ES" sz="2600" kern="1200" noProof="0" dirty="0"/>
            <a:t> no)</a:t>
          </a:r>
        </a:p>
      </dsp:txBody>
      <dsp:txXfrm>
        <a:off x="371867" y="1856694"/>
        <a:ext cx="7662618" cy="530484"/>
      </dsp:txXfrm>
    </dsp:sp>
    <dsp:sp modelId="{A965097E-32F1-4AB8-8C4E-2814A7596B2F}">
      <dsp:nvSpPr>
        <dsp:cNvPr id="0" name=""/>
        <dsp:cNvSpPr/>
      </dsp:nvSpPr>
      <dsp:spPr>
        <a:xfrm>
          <a:off x="40314" y="1790383"/>
          <a:ext cx="663104" cy="6631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1513491" y="-236821"/>
          <a:ext cx="1819117" cy="1819117"/>
        </a:xfrm>
        <a:prstGeom prst="blockArc">
          <a:avLst>
            <a:gd name="adj1" fmla="val 18900000"/>
            <a:gd name="adj2" fmla="val 2700000"/>
            <a:gd name="adj3" fmla="val 1187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33655-D3E8-4645-A6B9-9FA2B61356FC}">
      <dsp:nvSpPr>
        <dsp:cNvPr id="0" name=""/>
        <dsp:cNvSpPr/>
      </dsp:nvSpPr>
      <dsp:spPr>
        <a:xfrm>
          <a:off x="247331" y="192214"/>
          <a:ext cx="6318698" cy="3843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098" tIns="48260" rIns="48260" bIns="48260" numCol="1" spcCol="1270" rtlCol="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noProof="0" dirty="0"/>
            <a:t>Contraseñas Seguras y Autenticación </a:t>
          </a:r>
          <a:r>
            <a:rPr lang="es-ES" sz="1900" kern="1200" noProof="0" dirty="0" err="1"/>
            <a:t>Multifactor</a:t>
          </a:r>
          <a:r>
            <a:rPr lang="es-ES" sz="1900" kern="1200" noProof="0" dirty="0"/>
            <a:t> (MFA)</a:t>
          </a:r>
        </a:p>
      </dsp:txBody>
      <dsp:txXfrm>
        <a:off x="247331" y="192214"/>
        <a:ext cx="6318698" cy="384375"/>
      </dsp:txXfrm>
    </dsp:sp>
    <dsp:sp modelId="{3F8116AC-FAC3-4E95-9865-93CCFEB191B9}">
      <dsp:nvSpPr>
        <dsp:cNvPr id="0" name=""/>
        <dsp:cNvSpPr/>
      </dsp:nvSpPr>
      <dsp:spPr>
        <a:xfrm>
          <a:off x="7097" y="144167"/>
          <a:ext cx="480468" cy="4804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322EA6-EF8C-4F74-AB07-012D15F4663C}">
      <dsp:nvSpPr>
        <dsp:cNvPr id="0" name=""/>
        <dsp:cNvSpPr/>
      </dsp:nvSpPr>
      <dsp:spPr>
        <a:xfrm>
          <a:off x="477142" y="768884"/>
          <a:ext cx="5859076" cy="3843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098" tIns="48260" rIns="48260" bIns="48260" numCol="1" spcCol="1270" rtlCol="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noProof="0" dirty="0"/>
            <a:t>Implementar fail2ban</a:t>
          </a:r>
        </a:p>
      </dsp:txBody>
      <dsp:txXfrm>
        <a:off x="477142" y="768884"/>
        <a:ext cx="5859076" cy="384375"/>
      </dsp:txXfrm>
    </dsp:sp>
    <dsp:sp modelId="{A965097E-32F1-4AB8-8C4E-2814A7596B2F}">
      <dsp:nvSpPr>
        <dsp:cNvPr id="0" name=""/>
        <dsp:cNvSpPr/>
      </dsp:nvSpPr>
      <dsp:spPr>
        <a:xfrm>
          <a:off x="216101" y="719276"/>
          <a:ext cx="480468" cy="4804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91447" y="-632417"/>
          <a:ext cx="4910282" cy="4910282"/>
        </a:xfrm>
        <a:prstGeom prst="blockArc">
          <a:avLst>
            <a:gd name="adj1" fmla="val 18900000"/>
            <a:gd name="adj2" fmla="val 2700000"/>
            <a:gd name="adj3" fmla="val 44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670124" y="520788"/>
          <a:ext cx="8781821" cy="10414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6636" tIns="78740" rIns="78740" bIns="78740" numCol="1" spcCol="1270" rtlCol="0" anchor="ctr" anchorCtr="0">
          <a:noAutofit/>
        </a:bodyPr>
        <a:lstStyle/>
        <a:p>
          <a:pPr marL="0" lvl="0" indent="0" algn="l" defTabSz="1377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noProof="0" dirty="0"/>
            <a:t>FTP: Acceso anónimo habilitado.</a:t>
          </a:r>
        </a:p>
      </dsp:txBody>
      <dsp:txXfrm>
        <a:off x="670124" y="520788"/>
        <a:ext cx="8781821" cy="1041431"/>
      </dsp:txXfrm>
    </dsp:sp>
    <dsp:sp modelId="{07CB3071-D555-47DA-A36A-69EB91531FD8}">
      <dsp:nvSpPr>
        <dsp:cNvPr id="0" name=""/>
        <dsp:cNvSpPr/>
      </dsp:nvSpPr>
      <dsp:spPr>
        <a:xfrm>
          <a:off x="19229" y="390609"/>
          <a:ext cx="1301789" cy="13017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670124" y="2083227"/>
          <a:ext cx="8781821" cy="10414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6636" tIns="78740" rIns="78740" bIns="78740" numCol="1" spcCol="1270" rtlCol="0" anchor="ctr" anchorCtr="0">
          <a:noAutofit/>
        </a:bodyPr>
        <a:lstStyle/>
        <a:p>
          <a:pPr marL="0" lvl="0" indent="0" algn="l" defTabSz="1377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noProof="0" dirty="0"/>
            <a:t>HTTP: WordPress desactualizado y sin seguridad</a:t>
          </a:r>
        </a:p>
      </dsp:txBody>
      <dsp:txXfrm>
        <a:off x="670124" y="2083227"/>
        <a:ext cx="8781821" cy="1041431"/>
      </dsp:txXfrm>
    </dsp:sp>
    <dsp:sp modelId="{3F8116AC-FAC3-4E95-9865-93CCFEB191B9}">
      <dsp:nvSpPr>
        <dsp:cNvPr id="0" name=""/>
        <dsp:cNvSpPr/>
      </dsp:nvSpPr>
      <dsp:spPr>
        <a:xfrm>
          <a:off x="19229" y="1953048"/>
          <a:ext cx="1301789" cy="13017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3607649" y="-554405"/>
          <a:ext cx="4300704" cy="4300704"/>
        </a:xfrm>
        <a:prstGeom prst="blockArc">
          <a:avLst>
            <a:gd name="adj1" fmla="val 18900000"/>
            <a:gd name="adj2" fmla="val 2700000"/>
            <a:gd name="adj3" fmla="val 502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45670" y="319189"/>
          <a:ext cx="6469493" cy="63837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6713" tIns="68580" rIns="68580" bIns="68580" numCol="1" spcCol="1270" rtlCol="0" anchor="ctr" anchorCtr="0">
          <a:noAutofit/>
        </a:bodyPr>
        <a:lstStyle/>
        <a:p>
          <a:pPr marL="0" lvl="0" indent="0" algn="l" defTabSz="12001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noProof="0" dirty="0"/>
            <a:t>Aprovechamos la API para listar usuarios.</a:t>
          </a:r>
        </a:p>
      </dsp:txBody>
      <dsp:txXfrm>
        <a:off x="445670" y="319189"/>
        <a:ext cx="6469493" cy="638378"/>
      </dsp:txXfrm>
    </dsp:sp>
    <dsp:sp modelId="{07CB3071-D555-47DA-A36A-69EB91531FD8}">
      <dsp:nvSpPr>
        <dsp:cNvPr id="0" name=""/>
        <dsp:cNvSpPr/>
      </dsp:nvSpPr>
      <dsp:spPr>
        <a:xfrm>
          <a:off x="46683" y="239391"/>
          <a:ext cx="797973" cy="7979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677720" y="1276757"/>
          <a:ext cx="6237442" cy="63837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6713" tIns="68580" rIns="68580" bIns="68580" numCol="1" spcCol="1270" rtlCol="0" anchor="ctr" anchorCtr="0">
          <a:noAutofit/>
        </a:bodyPr>
        <a:lstStyle/>
        <a:p>
          <a:pPr marL="0" lvl="0" indent="0" algn="l" defTabSz="12001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noProof="0" dirty="0"/>
            <a:t>Se descubre usuario “</a:t>
          </a:r>
          <a:r>
            <a:rPr lang="es-ES" sz="2700" kern="1200" noProof="0" dirty="0" err="1"/>
            <a:t>Wordpress-user</a:t>
          </a:r>
          <a:r>
            <a:rPr lang="es-ES" sz="2700" kern="1200" noProof="0" dirty="0"/>
            <a:t>”</a:t>
          </a:r>
        </a:p>
      </dsp:txBody>
      <dsp:txXfrm>
        <a:off x="677720" y="1276757"/>
        <a:ext cx="6237442" cy="638378"/>
      </dsp:txXfrm>
    </dsp:sp>
    <dsp:sp modelId="{3F8116AC-FAC3-4E95-9865-93CCFEB191B9}">
      <dsp:nvSpPr>
        <dsp:cNvPr id="0" name=""/>
        <dsp:cNvSpPr/>
      </dsp:nvSpPr>
      <dsp:spPr>
        <a:xfrm>
          <a:off x="278734" y="1196959"/>
          <a:ext cx="797973" cy="7979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45670" y="2234325"/>
          <a:ext cx="6469493" cy="63837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6713" tIns="68580" rIns="68580" bIns="68580" numCol="1" spcCol="1270" rtlCol="0" anchor="ctr" anchorCtr="0">
          <a:noAutofit/>
        </a:bodyPr>
        <a:lstStyle/>
        <a:p>
          <a:pPr marL="0" lvl="0" indent="0" algn="l" defTabSz="12001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noProof="0" dirty="0"/>
            <a:t>Confirmamos XML-RPC activo. </a:t>
          </a:r>
        </a:p>
      </dsp:txBody>
      <dsp:txXfrm>
        <a:off x="445670" y="2234325"/>
        <a:ext cx="6469493" cy="638378"/>
      </dsp:txXfrm>
    </dsp:sp>
    <dsp:sp modelId="{A965097E-32F1-4AB8-8C4E-2814A7596B2F}">
      <dsp:nvSpPr>
        <dsp:cNvPr id="0" name=""/>
        <dsp:cNvSpPr/>
      </dsp:nvSpPr>
      <dsp:spPr>
        <a:xfrm>
          <a:off x="46683" y="2154527"/>
          <a:ext cx="797973" cy="7979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3421246" y="-529572"/>
          <a:ext cx="4106660" cy="4106660"/>
        </a:xfrm>
        <a:prstGeom prst="blockArc">
          <a:avLst>
            <a:gd name="adj1" fmla="val 18900000"/>
            <a:gd name="adj2" fmla="val 2700000"/>
            <a:gd name="adj3" fmla="val 526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560209" y="435367"/>
          <a:ext cx="5527262" cy="87061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1050" tIns="63500" rIns="63500" bIns="63500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/>
            <a:t>Creación de Script para CREAR Diccionario Personalizado.</a:t>
          </a:r>
        </a:p>
      </dsp:txBody>
      <dsp:txXfrm>
        <a:off x="560209" y="435367"/>
        <a:ext cx="5527262" cy="870614"/>
      </dsp:txXfrm>
    </dsp:sp>
    <dsp:sp modelId="{07CB3071-D555-47DA-A36A-69EB91531FD8}">
      <dsp:nvSpPr>
        <dsp:cNvPr id="0" name=""/>
        <dsp:cNvSpPr/>
      </dsp:nvSpPr>
      <dsp:spPr>
        <a:xfrm>
          <a:off x="16075" y="326541"/>
          <a:ext cx="1088267" cy="10882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560209" y="1741532"/>
          <a:ext cx="5527262" cy="87061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1050" tIns="63500" rIns="63500" bIns="63500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/>
            <a:t>Obtenemos 64 combinaciones totales</a:t>
          </a:r>
        </a:p>
      </dsp:txBody>
      <dsp:txXfrm>
        <a:off x="560209" y="1741532"/>
        <a:ext cx="5527262" cy="870614"/>
      </dsp:txXfrm>
    </dsp:sp>
    <dsp:sp modelId="{3F8116AC-FAC3-4E95-9865-93CCFEB191B9}">
      <dsp:nvSpPr>
        <dsp:cNvPr id="0" name=""/>
        <dsp:cNvSpPr/>
      </dsp:nvSpPr>
      <dsp:spPr>
        <a:xfrm>
          <a:off x="16075" y="1632706"/>
          <a:ext cx="1088267" cy="10882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3421246" y="-529572"/>
          <a:ext cx="4106660" cy="4106660"/>
        </a:xfrm>
        <a:prstGeom prst="blockArc">
          <a:avLst>
            <a:gd name="adj1" fmla="val 18900000"/>
            <a:gd name="adj2" fmla="val 2700000"/>
            <a:gd name="adj3" fmla="val 526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560209" y="435367"/>
          <a:ext cx="5527262" cy="87061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1050" tIns="63500" rIns="63500" bIns="63500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/>
            <a:t>Creación de Script para FUSIONAR nuestro diccionario con otro.</a:t>
          </a:r>
        </a:p>
      </dsp:txBody>
      <dsp:txXfrm>
        <a:off x="560209" y="435367"/>
        <a:ext cx="5527262" cy="870614"/>
      </dsp:txXfrm>
    </dsp:sp>
    <dsp:sp modelId="{07CB3071-D555-47DA-A36A-69EB91531FD8}">
      <dsp:nvSpPr>
        <dsp:cNvPr id="0" name=""/>
        <dsp:cNvSpPr/>
      </dsp:nvSpPr>
      <dsp:spPr>
        <a:xfrm>
          <a:off x="16075" y="326541"/>
          <a:ext cx="1088267" cy="10882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560209" y="1741532"/>
          <a:ext cx="5527262" cy="87061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1050" tIns="63500" rIns="63500" bIns="63500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/>
            <a:t>Obtenemos 640 combinaciones totales</a:t>
          </a:r>
        </a:p>
      </dsp:txBody>
      <dsp:txXfrm>
        <a:off x="560209" y="1741532"/>
        <a:ext cx="5527262" cy="870614"/>
      </dsp:txXfrm>
    </dsp:sp>
    <dsp:sp modelId="{3F8116AC-FAC3-4E95-9865-93CCFEB191B9}">
      <dsp:nvSpPr>
        <dsp:cNvPr id="0" name=""/>
        <dsp:cNvSpPr/>
      </dsp:nvSpPr>
      <dsp:spPr>
        <a:xfrm>
          <a:off x="16075" y="1632706"/>
          <a:ext cx="1088267" cy="10882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3421246" y="-529572"/>
          <a:ext cx="4106660" cy="4106660"/>
        </a:xfrm>
        <a:prstGeom prst="blockArc">
          <a:avLst>
            <a:gd name="adj1" fmla="val 18900000"/>
            <a:gd name="adj2" fmla="val 2700000"/>
            <a:gd name="adj3" fmla="val 526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560209" y="435367"/>
          <a:ext cx="5527262" cy="87061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1050" tIns="48260" rIns="48260" bIns="48260" numCol="1" spcCol="1270" rtlCol="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noProof="0" dirty="0"/>
            <a:t>Utilizamos </a:t>
          </a:r>
          <a:r>
            <a:rPr lang="es-ES" sz="1900" kern="1200" noProof="0" dirty="0" err="1"/>
            <a:t>Metasploit</a:t>
          </a:r>
          <a:r>
            <a:rPr lang="es-ES" sz="1900" kern="1200" noProof="0" dirty="0"/>
            <a:t> para lanzar un Ataque de Diccionario por XML-RPC.</a:t>
          </a:r>
        </a:p>
      </dsp:txBody>
      <dsp:txXfrm>
        <a:off x="560209" y="435367"/>
        <a:ext cx="5527262" cy="870614"/>
      </dsp:txXfrm>
    </dsp:sp>
    <dsp:sp modelId="{07CB3071-D555-47DA-A36A-69EB91531FD8}">
      <dsp:nvSpPr>
        <dsp:cNvPr id="0" name=""/>
        <dsp:cNvSpPr/>
      </dsp:nvSpPr>
      <dsp:spPr>
        <a:xfrm>
          <a:off x="16075" y="326541"/>
          <a:ext cx="1088267" cy="10882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560209" y="1741532"/>
          <a:ext cx="5527262" cy="87061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1050" tIns="48260" rIns="48260" bIns="48260" numCol="1" spcCol="1270" rtlCol="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noProof="0" dirty="0" err="1"/>
            <a:t>auxiliary</a:t>
          </a:r>
          <a:r>
            <a:rPr lang="es-ES" sz="1900" kern="1200" noProof="0" dirty="0"/>
            <a:t>/scanner/http/</a:t>
          </a:r>
          <a:r>
            <a:rPr lang="es-ES" sz="1900" kern="1200" noProof="0" dirty="0" err="1"/>
            <a:t>wordpress_xmlrpc_login</a:t>
          </a:r>
          <a:endParaRPr lang="es-ES" sz="1900" kern="1200" noProof="0" dirty="0"/>
        </a:p>
      </dsp:txBody>
      <dsp:txXfrm>
        <a:off x="560209" y="1741532"/>
        <a:ext cx="5527262" cy="870614"/>
      </dsp:txXfrm>
    </dsp:sp>
    <dsp:sp modelId="{3F8116AC-FAC3-4E95-9865-93CCFEB191B9}">
      <dsp:nvSpPr>
        <dsp:cNvPr id="0" name=""/>
        <dsp:cNvSpPr/>
      </dsp:nvSpPr>
      <dsp:spPr>
        <a:xfrm>
          <a:off x="16075" y="1632706"/>
          <a:ext cx="1088267" cy="10882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o de lista de etiquetas"/>
  <dgm:desc val="Se usa para mostrar fragmentos no secuenciales o agrupados de información acompañados de elementos visuales relacionados. Funciona mejor con iconos o imágenes pequeñas con leyendas de texto breve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29/04/2025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29/04/2025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377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9864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4179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0110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2115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29/04/2025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29/04/2025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29/04/2025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29/04/2025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29/04/2025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29/04/2025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29/04/2025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29/04/2025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29/04/2025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29/04/2025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29/04/2025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29/04/2025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11" Type="http://schemas.openxmlformats.org/officeDocument/2006/relationships/image" Target="../media/image25.png"/><Relationship Id="rId5" Type="http://schemas.openxmlformats.org/officeDocument/2006/relationships/diagramQuickStyle" Target="../diagrams/quickStyle12.xml"/><Relationship Id="rId10" Type="http://schemas.openxmlformats.org/officeDocument/2006/relationships/image" Target="../media/image24.png"/><Relationship Id="rId4" Type="http://schemas.openxmlformats.org/officeDocument/2006/relationships/diagramLayout" Target="../diagrams/layout12.xml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8.jpeg"/><Relationship Id="rId7" Type="http://schemas.openxmlformats.org/officeDocument/2006/relationships/diagramColors" Target="../diagrams/colors1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image" Target="../media/image8.jpeg"/><Relationship Id="rId7" Type="http://schemas.openxmlformats.org/officeDocument/2006/relationships/diagramColors" Target="../diagrams/colors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image" Target="../media/image8.jpeg"/><Relationship Id="rId7" Type="http://schemas.openxmlformats.org/officeDocument/2006/relationships/diagramColors" Target="../diagrams/colors1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4" Type="http://schemas.openxmlformats.org/officeDocument/2006/relationships/diagramData" Target="../diagrams/data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breathecode.herokuapp.com/start" TargetMode="Externa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8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3" Type="http://schemas.openxmlformats.org/officeDocument/2006/relationships/image" Target="../media/image8.jpe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0" Type="http://schemas.openxmlformats.org/officeDocument/2006/relationships/diagramLayout" Target="../diagrams/layout4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8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9.png"/><Relationship Id="rId7" Type="http://schemas.openxmlformats.org/officeDocument/2006/relationships/diagramQuickStyle" Target="../diagrams/quickStyle6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image" Target="../media/image10.png"/><Relationship Id="rId9" Type="http://schemas.microsoft.com/office/2007/relationships/diagramDrawing" Target="../diagrams/drawing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10" Type="http://schemas.openxmlformats.org/officeDocument/2006/relationships/image" Target="../media/image13.png"/><Relationship Id="rId4" Type="http://schemas.openxmlformats.org/officeDocument/2006/relationships/diagramLayout" Target="../diagrams/layout7.xml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10" Type="http://schemas.openxmlformats.org/officeDocument/2006/relationships/image" Target="../media/image16.png"/><Relationship Id="rId4" Type="http://schemas.openxmlformats.org/officeDocument/2006/relationships/diagramLayout" Target="../diagrams/layout8.xml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4800" dirty="0">
                <a:solidFill>
                  <a:schemeClr val="bg1"/>
                </a:solidFill>
              </a:rPr>
              <a:t>Proyecto Final Ciberseguridad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5"/>
            <a:ext cx="10993546" cy="895243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es-ES" dirty="0">
                <a:solidFill>
                  <a:srgbClr val="7CEBFF"/>
                </a:solidFill>
              </a:rPr>
              <a:t>Análisis Forense, Pentesting y Respuesta a Incidentes</a:t>
            </a:r>
          </a:p>
          <a:p>
            <a:pPr algn="r" rtl="0"/>
            <a:r>
              <a:rPr lang="es-ES" dirty="0">
                <a:solidFill>
                  <a:srgbClr val="7CEBFF"/>
                </a:solidFill>
              </a:rPr>
              <a:t>David Alonso Montero</a:t>
            </a:r>
          </a:p>
          <a:p>
            <a:pPr algn="r" rtl="0"/>
            <a:r>
              <a:rPr lang="es-ES" dirty="0">
                <a:solidFill>
                  <a:srgbClr val="7CEBFF"/>
                </a:solidFill>
              </a:rPr>
              <a:t>Mayo 2025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4" descr="Números digitales">
            <a:extLst>
              <a:ext uri="{FF2B5EF4-FFF2-40B4-BE49-F238E27FC236}">
                <a16:creationId xmlns:a16="http://schemas.microsoft.com/office/drawing/2014/main" id="{5DCEE4B4-FE00-CE2E-C8A3-14C69CE0B2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D2C41972-2174-D460-9547-578CFF62D73C}"/>
              </a:ext>
            </a:extLst>
          </p:cNvPr>
          <p:cNvSpPr/>
          <p:nvPr/>
        </p:nvSpPr>
        <p:spPr>
          <a:xfrm>
            <a:off x="300271" y="1430773"/>
            <a:ext cx="5580470" cy="28335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304EA3-D0B5-E2B4-FE2F-2E33E6398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271" y="202963"/>
            <a:ext cx="11386898" cy="10138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s-ES" dirty="0"/>
              <a:t>Informe 2 – Pentesting</a:t>
            </a:r>
            <a:br>
              <a:rPr lang="es-ES" dirty="0"/>
            </a:br>
            <a:r>
              <a:rPr lang="es-ES" sz="3600" dirty="0"/>
              <a:t>Explotación de </a:t>
            </a:r>
            <a:r>
              <a:rPr lang="es-ES" sz="3600" dirty="0" err="1"/>
              <a:t>Wordpress</a:t>
            </a:r>
            <a:r>
              <a:rPr lang="es-ES" sz="3600" dirty="0"/>
              <a:t>-Ejecución de comandos</a:t>
            </a:r>
            <a:endParaRPr lang="es-ES" dirty="0"/>
          </a:p>
        </p:txBody>
      </p:sp>
      <p:graphicFrame>
        <p:nvGraphicFramePr>
          <p:cNvPr id="7" name="Marcador de contenido 5" descr="SmartArt">
            <a:extLst>
              <a:ext uri="{FF2B5EF4-FFF2-40B4-BE49-F238E27FC236}">
                <a16:creationId xmlns:a16="http://schemas.microsoft.com/office/drawing/2014/main" id="{9C1F1165-E36E-8C26-ED1A-B08B542111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1808836"/>
              </p:ext>
            </p:extLst>
          </p:nvPr>
        </p:nvGraphicFramePr>
        <p:xfrm>
          <a:off x="445662" y="1363299"/>
          <a:ext cx="6103548" cy="3047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4C05C40E-C9B3-BAC9-1465-DE26152F3C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391" y="1886687"/>
            <a:ext cx="4364965" cy="200073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9466F0C-85D0-6DFC-389A-7CD6FE5252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90506" y="4410814"/>
            <a:ext cx="8501057" cy="224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168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4" descr="Números digitales">
            <a:extLst>
              <a:ext uri="{FF2B5EF4-FFF2-40B4-BE49-F238E27FC236}">
                <a16:creationId xmlns:a16="http://schemas.microsoft.com/office/drawing/2014/main" id="{5DCEE4B4-FE00-CE2E-C8A3-14C69CE0B2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D2C41972-2174-D460-9547-578CFF62D73C}"/>
              </a:ext>
            </a:extLst>
          </p:cNvPr>
          <p:cNvSpPr/>
          <p:nvPr/>
        </p:nvSpPr>
        <p:spPr>
          <a:xfrm>
            <a:off x="215271" y="2155697"/>
            <a:ext cx="5580470" cy="28335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304EA3-D0B5-E2B4-FE2F-2E33E6398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47" y="202963"/>
            <a:ext cx="11029616" cy="10138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s-ES" dirty="0"/>
              <a:t>Informe 2 – Pentesting</a:t>
            </a:r>
            <a:br>
              <a:rPr lang="es-ES" dirty="0"/>
            </a:br>
            <a:r>
              <a:rPr lang="es-ES" sz="3600" dirty="0"/>
              <a:t>Explotación de </a:t>
            </a:r>
            <a:r>
              <a:rPr lang="es-ES" sz="3600" dirty="0" err="1"/>
              <a:t>Wordpress</a:t>
            </a:r>
            <a:r>
              <a:rPr lang="es-ES" sz="3600" dirty="0"/>
              <a:t>-Obteniendo </a:t>
            </a:r>
            <a:r>
              <a:rPr lang="es-ES" sz="3600" dirty="0" err="1"/>
              <a:t>shell</a:t>
            </a:r>
            <a:endParaRPr lang="es-ES" dirty="0"/>
          </a:p>
        </p:txBody>
      </p:sp>
      <p:graphicFrame>
        <p:nvGraphicFramePr>
          <p:cNvPr id="7" name="Marcador de contenido 5" descr="SmartArt">
            <a:extLst>
              <a:ext uri="{FF2B5EF4-FFF2-40B4-BE49-F238E27FC236}">
                <a16:creationId xmlns:a16="http://schemas.microsoft.com/office/drawing/2014/main" id="{9C1F1165-E36E-8C26-ED1A-B08B542111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2206150"/>
              </p:ext>
            </p:extLst>
          </p:nvPr>
        </p:nvGraphicFramePr>
        <p:xfrm>
          <a:off x="328413" y="2066009"/>
          <a:ext cx="6797349" cy="3047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F683B0BE-476E-511C-4AD6-55B5841C02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5" y="1412986"/>
            <a:ext cx="12191980" cy="59069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C61A1B6-4B55-9377-00CC-0C0739A82F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89" y="2872361"/>
            <a:ext cx="4411198" cy="159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367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4" descr="Números digitales">
            <a:extLst>
              <a:ext uri="{FF2B5EF4-FFF2-40B4-BE49-F238E27FC236}">
                <a16:creationId xmlns:a16="http://schemas.microsoft.com/office/drawing/2014/main" id="{5DCEE4B4-FE00-CE2E-C8A3-14C69CE0B2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D2C41972-2174-D460-9547-578CFF62D73C}"/>
              </a:ext>
            </a:extLst>
          </p:cNvPr>
          <p:cNvSpPr/>
          <p:nvPr/>
        </p:nvSpPr>
        <p:spPr>
          <a:xfrm>
            <a:off x="300271" y="1430773"/>
            <a:ext cx="4849245" cy="27660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304EA3-D0B5-E2B4-FE2F-2E33E6398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47" y="202963"/>
            <a:ext cx="11029616" cy="10138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s-ES" dirty="0"/>
              <a:t>Informe 2 – Pentesting</a:t>
            </a:r>
            <a:br>
              <a:rPr lang="es-ES" dirty="0"/>
            </a:br>
            <a:r>
              <a:rPr lang="es-ES" sz="3600" dirty="0"/>
              <a:t>Explotación de </a:t>
            </a:r>
            <a:r>
              <a:rPr lang="es-ES" sz="3600" dirty="0" err="1"/>
              <a:t>Wordpress</a:t>
            </a:r>
            <a:r>
              <a:rPr lang="es-ES" sz="3600" dirty="0"/>
              <a:t>-Escalando a </a:t>
            </a:r>
            <a:r>
              <a:rPr lang="es-ES" sz="3600" dirty="0" err="1"/>
              <a:t>root</a:t>
            </a:r>
            <a:endParaRPr lang="es-ES" dirty="0"/>
          </a:p>
        </p:txBody>
      </p:sp>
      <p:graphicFrame>
        <p:nvGraphicFramePr>
          <p:cNvPr id="7" name="Marcador de contenido 5" descr="SmartArt">
            <a:extLst>
              <a:ext uri="{FF2B5EF4-FFF2-40B4-BE49-F238E27FC236}">
                <a16:creationId xmlns:a16="http://schemas.microsoft.com/office/drawing/2014/main" id="{9C1F1165-E36E-8C26-ED1A-B08B542111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8566991"/>
              </p:ext>
            </p:extLst>
          </p:nvPr>
        </p:nvGraphicFramePr>
        <p:xfrm>
          <a:off x="445662" y="1363299"/>
          <a:ext cx="5076833" cy="2833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537E9361-0791-7A70-923F-3EE0A49641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886" y="1363300"/>
            <a:ext cx="6301273" cy="189212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98A1874-E946-4671-797F-10A804E9C3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892" y="3380313"/>
            <a:ext cx="5001260" cy="33528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6842322-FE87-CD94-9D57-81DB08CA52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34" y="4264280"/>
            <a:ext cx="3258969" cy="73742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A44696B-C55C-17EE-7933-E619EC4F6F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34" y="4969718"/>
            <a:ext cx="5915025" cy="176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91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á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Marcador de contenido 4" descr="Números digital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 fontScale="90000"/>
          </a:bodyPr>
          <a:lstStyle/>
          <a:p>
            <a:pPr algn="ctr" rtl="0"/>
            <a:r>
              <a:rPr lang="es-ES" dirty="0"/>
              <a:t>Informe 2 – Pentesting</a:t>
            </a:r>
            <a:br>
              <a:rPr lang="es-ES" dirty="0"/>
            </a:br>
            <a:br>
              <a:rPr lang="es-ES" dirty="0"/>
            </a:br>
            <a:r>
              <a:rPr lang="es-ES" dirty="0"/>
              <a:t>Correcciones Post-Pentesting:</a:t>
            </a:r>
          </a:p>
        </p:txBody>
      </p:sp>
      <p:graphicFrame>
        <p:nvGraphicFramePr>
          <p:cNvPr id="6" name="Marcador de conteni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0571979"/>
              </p:ext>
            </p:extLst>
          </p:nvPr>
        </p:nvGraphicFramePr>
        <p:xfrm>
          <a:off x="924108" y="2205596"/>
          <a:ext cx="9471176" cy="3645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41443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á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Marcador de contenido 4" descr="Números digital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 fontScale="90000"/>
          </a:bodyPr>
          <a:lstStyle/>
          <a:p>
            <a:pPr algn="ctr" rtl="0"/>
            <a:r>
              <a:rPr lang="es-ES" dirty="0"/>
              <a:t>Informe 3 – Plan de respuesta de incidentes y certificación</a:t>
            </a:r>
            <a:br>
              <a:rPr lang="es-ES" dirty="0"/>
            </a:br>
            <a:br>
              <a:rPr lang="es-ES" dirty="0"/>
            </a:br>
            <a:r>
              <a:rPr lang="es-ES" dirty="0"/>
              <a:t>FASES DEL Plan de Respuesta (NIST SP 800-61)</a:t>
            </a:r>
          </a:p>
        </p:txBody>
      </p:sp>
      <p:graphicFrame>
        <p:nvGraphicFramePr>
          <p:cNvPr id="6" name="Marcador de conteni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0179634"/>
              </p:ext>
            </p:extLst>
          </p:nvPr>
        </p:nvGraphicFramePr>
        <p:xfrm>
          <a:off x="924108" y="2205596"/>
          <a:ext cx="9471176" cy="3645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01597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á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Marcador de contenido 4" descr="Números digital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 fontScale="90000"/>
          </a:bodyPr>
          <a:lstStyle/>
          <a:p>
            <a:pPr algn="ctr" rtl="0"/>
            <a:r>
              <a:rPr lang="es-ES" dirty="0"/>
              <a:t>Informe 3 – Plan de respuesta de incidentes y certificación</a:t>
            </a:r>
            <a:br>
              <a:rPr lang="es-ES" dirty="0"/>
            </a:br>
            <a:br>
              <a:rPr lang="es-ES" dirty="0"/>
            </a:br>
            <a:r>
              <a:rPr lang="es-ES" dirty="0"/>
              <a:t>Certificación ISO 27001</a:t>
            </a:r>
          </a:p>
        </p:txBody>
      </p:sp>
      <p:graphicFrame>
        <p:nvGraphicFramePr>
          <p:cNvPr id="6" name="Marcador de conteni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4875749"/>
              </p:ext>
            </p:extLst>
          </p:nvPr>
        </p:nvGraphicFramePr>
        <p:xfrm>
          <a:off x="976359" y="2329010"/>
          <a:ext cx="7213600" cy="2591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7C63EFC2-89DD-8C74-1920-28F06FCBD69A}"/>
              </a:ext>
            </a:extLst>
          </p:cNvPr>
          <p:cNvSpPr txBox="1"/>
          <p:nvPr/>
        </p:nvSpPr>
        <p:spPr>
          <a:xfrm>
            <a:off x="1411570" y="2176995"/>
            <a:ext cx="175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+mj-lt"/>
              </a:rPr>
              <a:t>Controles Clave: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E976523-FD2C-63B4-FF07-ACAEBC1E1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09622"/>
              </p:ext>
            </p:extLst>
          </p:nvPr>
        </p:nvGraphicFramePr>
        <p:xfrm>
          <a:off x="5005753" y="4887292"/>
          <a:ext cx="6368412" cy="10700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2103">
                  <a:extLst>
                    <a:ext uri="{9D8B030D-6E8A-4147-A177-3AD203B41FA5}">
                      <a16:colId xmlns:a16="http://schemas.microsoft.com/office/drawing/2014/main" val="1772234650"/>
                    </a:ext>
                  </a:extLst>
                </a:gridCol>
                <a:gridCol w="1592103">
                  <a:extLst>
                    <a:ext uri="{9D8B030D-6E8A-4147-A177-3AD203B41FA5}">
                      <a16:colId xmlns:a16="http://schemas.microsoft.com/office/drawing/2014/main" val="4103458941"/>
                    </a:ext>
                  </a:extLst>
                </a:gridCol>
                <a:gridCol w="1592103">
                  <a:extLst>
                    <a:ext uri="{9D8B030D-6E8A-4147-A177-3AD203B41FA5}">
                      <a16:colId xmlns:a16="http://schemas.microsoft.com/office/drawing/2014/main" val="655643941"/>
                    </a:ext>
                  </a:extLst>
                </a:gridCol>
                <a:gridCol w="1592103">
                  <a:extLst>
                    <a:ext uri="{9D8B030D-6E8A-4147-A177-3AD203B41FA5}">
                      <a16:colId xmlns:a16="http://schemas.microsoft.com/office/drawing/2014/main" val="3021456469"/>
                    </a:ext>
                  </a:extLst>
                </a:gridCol>
              </a:tblGrid>
              <a:tr h="2523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100">
                          <a:effectLst/>
                        </a:rPr>
                        <a:t>Activo</a:t>
                      </a:r>
                      <a:endParaRPr lang="es-E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100">
                          <a:effectLst/>
                        </a:rPr>
                        <a:t>Riesgo</a:t>
                      </a:r>
                      <a:endParaRPr lang="es-E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100">
                          <a:effectLst/>
                        </a:rPr>
                        <a:t>Impacto</a:t>
                      </a:r>
                      <a:endParaRPr lang="es-E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100">
                          <a:effectLst/>
                        </a:rPr>
                        <a:t>Probabilidad</a:t>
                      </a:r>
                      <a:endParaRPr lang="es-E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9225082"/>
                  </a:ext>
                </a:extLst>
              </a:tr>
              <a:tr h="2523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100" dirty="0">
                          <a:effectLst/>
                        </a:rPr>
                        <a:t>Servidor Debian</a:t>
                      </a:r>
                      <a:endParaRPr lang="es-E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100">
                          <a:effectLst/>
                        </a:rPr>
                        <a:t>Acceso no autorizado vía SSH</a:t>
                      </a:r>
                      <a:endParaRPr lang="es-E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100">
                          <a:effectLst/>
                        </a:rPr>
                        <a:t>Alto</a:t>
                      </a:r>
                      <a:endParaRPr lang="es-E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100">
                          <a:effectLst/>
                        </a:rPr>
                        <a:t>Media</a:t>
                      </a:r>
                      <a:endParaRPr lang="es-E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33517"/>
                  </a:ext>
                </a:extLst>
              </a:tr>
              <a:tr h="2523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100">
                          <a:effectLst/>
                        </a:rPr>
                        <a:t>Base de datos MySQL</a:t>
                      </a:r>
                      <a:endParaRPr lang="es-E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100">
                          <a:effectLst/>
                        </a:rPr>
                        <a:t>Exposición de credenciales</a:t>
                      </a:r>
                      <a:endParaRPr lang="es-E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100">
                          <a:effectLst/>
                        </a:rPr>
                        <a:t>Alto</a:t>
                      </a:r>
                      <a:endParaRPr lang="es-E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100" dirty="0">
                          <a:effectLst/>
                        </a:rPr>
                        <a:t>Alta</a:t>
                      </a:r>
                      <a:endParaRPr lang="es-E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8630967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5817932B-F9F9-A421-1A4E-2E6F069DB1B0}"/>
              </a:ext>
            </a:extLst>
          </p:cNvPr>
          <p:cNvSpPr txBox="1"/>
          <p:nvPr/>
        </p:nvSpPr>
        <p:spPr>
          <a:xfrm>
            <a:off x="2804160" y="5169068"/>
            <a:ext cx="2086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+mj-lt"/>
              </a:rPr>
              <a:t>Análisis de riesgo</a:t>
            </a:r>
            <a:r>
              <a:rPr lang="es-ES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</a:t>
            </a:r>
            <a:endParaRPr lang="es-E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6908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7892" y="1195027"/>
            <a:ext cx="3821364" cy="2700362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Fin de la presentación</a:t>
            </a:r>
            <a:br>
              <a:rPr lang="es-ES" dirty="0">
                <a:solidFill>
                  <a:srgbClr val="FFFFFF"/>
                </a:solidFill>
              </a:rPr>
            </a:br>
            <a:br>
              <a:rPr lang="es-ES" dirty="0">
                <a:solidFill>
                  <a:srgbClr val="FFFFFF"/>
                </a:solidFill>
              </a:rPr>
            </a:br>
            <a:r>
              <a:rPr lang="es-ES" dirty="0">
                <a:solidFill>
                  <a:srgbClr val="FFFFFF"/>
                </a:solidFill>
              </a:rPr>
              <a:t>Todos los informes completos en: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4067091"/>
            <a:ext cx="3081576" cy="2067010"/>
          </a:xfrm>
        </p:spPr>
        <p:txBody>
          <a:bodyPr rtlCol="0">
            <a:normAutofit/>
          </a:bodyPr>
          <a:lstStyle/>
          <a:p>
            <a:pPr rtl="0"/>
            <a:r>
              <a:rPr lang="es-ES" dirty="0" err="1">
                <a:solidFill>
                  <a:schemeClr val="bg2"/>
                </a:solidFill>
              </a:rPr>
              <a:t>github</a:t>
            </a:r>
            <a:endParaRPr lang="es-ES" dirty="0">
              <a:solidFill>
                <a:schemeClr val="bg2"/>
              </a:solidFill>
            </a:endParaRPr>
          </a:p>
          <a:p>
            <a:pPr rtl="0"/>
            <a:endParaRPr lang="es-ES" dirty="0">
              <a:solidFill>
                <a:schemeClr val="bg2"/>
              </a:solidFill>
            </a:endParaRPr>
          </a:p>
          <a:p>
            <a:pPr rtl="0"/>
            <a:endParaRPr lang="es-ES" dirty="0">
              <a:solidFill>
                <a:schemeClr val="bg2"/>
              </a:solidFill>
            </a:endParaRPr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pic>
        <p:nvPicPr>
          <p:cNvPr id="6" name="Imagen 5" descr="Un letrero de color negro">
            <a:extLst>
              <a:ext uri="{FF2B5EF4-FFF2-40B4-BE49-F238E27FC236}">
                <a16:creationId xmlns:a16="http://schemas.microsoft.com/office/drawing/2014/main" id="{C9B463D9-A255-54B4-7B07-A74916E527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949402" y="1581851"/>
            <a:ext cx="4584855" cy="336503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á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FFFEFF"/>
                </a:solidFill>
              </a:rPr>
              <a:t>índice</a:t>
            </a:r>
          </a:p>
        </p:txBody>
      </p:sp>
      <p:graphicFrame>
        <p:nvGraphicFramePr>
          <p:cNvPr id="4" name="Marcador de contenido 3" descr="Gráfico de SmartArt, icono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6424811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á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Marcador de contenido 4" descr="Números digital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 fontScale="90000"/>
          </a:bodyPr>
          <a:lstStyle/>
          <a:p>
            <a:pPr algn="ctr" rtl="0"/>
            <a:r>
              <a:rPr lang="es-ES" dirty="0"/>
              <a:t>Informe 1 – Incidente de Seguridad</a:t>
            </a:r>
            <a:br>
              <a:rPr lang="es-ES" dirty="0"/>
            </a:br>
            <a:br>
              <a:rPr lang="es-ES" dirty="0"/>
            </a:br>
            <a:r>
              <a:rPr lang="es-ES" dirty="0"/>
              <a:t>Hallazgos clave:</a:t>
            </a:r>
          </a:p>
        </p:txBody>
      </p:sp>
      <p:graphicFrame>
        <p:nvGraphicFramePr>
          <p:cNvPr id="6" name="Marcador de conteni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8263741"/>
              </p:ext>
            </p:extLst>
          </p:nvPr>
        </p:nvGraphicFramePr>
        <p:xfrm>
          <a:off x="719571" y="2198254"/>
          <a:ext cx="898177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á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Marcador de contenido 4" descr="Números digital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 fontScale="90000"/>
          </a:bodyPr>
          <a:lstStyle/>
          <a:p>
            <a:pPr algn="ctr" rtl="0"/>
            <a:r>
              <a:rPr lang="es-ES" dirty="0"/>
              <a:t>Informe 1 – Incidente de Seguridad</a:t>
            </a:r>
            <a:br>
              <a:rPr lang="es-ES" dirty="0"/>
            </a:br>
            <a:br>
              <a:rPr lang="es-ES" dirty="0"/>
            </a:br>
            <a:r>
              <a:rPr lang="es-ES" dirty="0"/>
              <a:t>Mitigación del Incidente:</a:t>
            </a:r>
          </a:p>
        </p:txBody>
      </p:sp>
      <p:graphicFrame>
        <p:nvGraphicFramePr>
          <p:cNvPr id="6" name="Marcador de conteni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349901"/>
              </p:ext>
            </p:extLst>
          </p:nvPr>
        </p:nvGraphicFramePr>
        <p:xfrm>
          <a:off x="719571" y="2198254"/>
          <a:ext cx="8067378" cy="2652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3" name="Marcador de contenido 5" descr="SmartArt">
            <a:extLst>
              <a:ext uri="{FF2B5EF4-FFF2-40B4-BE49-F238E27FC236}">
                <a16:creationId xmlns:a16="http://schemas.microsoft.com/office/drawing/2014/main" id="{6CD63E7D-FF64-05C2-5AB3-97954BBF7E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2707712"/>
              </p:ext>
            </p:extLst>
          </p:nvPr>
        </p:nvGraphicFramePr>
        <p:xfrm>
          <a:off x="907535" y="5046858"/>
          <a:ext cx="6573128" cy="1345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2D7EC259-B85E-58AF-8C40-A1C3D5FEA13D}"/>
              </a:ext>
            </a:extLst>
          </p:cNvPr>
          <p:cNvSpPr txBox="1"/>
          <p:nvPr/>
        </p:nvSpPr>
        <p:spPr>
          <a:xfrm>
            <a:off x="907536" y="4764100"/>
            <a:ext cx="476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+mj-lt"/>
              </a:rPr>
              <a:t>RECOMENDACIONES:</a:t>
            </a:r>
          </a:p>
        </p:txBody>
      </p:sp>
    </p:spTree>
    <p:extLst>
      <p:ext uri="{BB962C8B-B14F-4D97-AF65-F5344CB8AC3E}">
        <p14:creationId xmlns:p14="http://schemas.microsoft.com/office/powerpoint/2010/main" val="2649556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á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Marcador de contenido 4" descr="Números digital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 fontScale="90000"/>
          </a:bodyPr>
          <a:lstStyle/>
          <a:p>
            <a:pPr algn="ctr" rtl="0"/>
            <a:r>
              <a:rPr lang="es-ES" dirty="0"/>
              <a:t>Informe 2 – Pentesting</a:t>
            </a:r>
            <a:br>
              <a:rPr lang="es-ES" dirty="0"/>
            </a:br>
            <a:br>
              <a:rPr lang="es-ES" dirty="0"/>
            </a:br>
            <a:r>
              <a:rPr lang="es-ES" dirty="0"/>
              <a:t>Otras Vulnerabilidades detectadas:</a:t>
            </a:r>
          </a:p>
        </p:txBody>
      </p:sp>
      <p:graphicFrame>
        <p:nvGraphicFramePr>
          <p:cNvPr id="6" name="Marcador de conteni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199837"/>
              </p:ext>
            </p:extLst>
          </p:nvPr>
        </p:nvGraphicFramePr>
        <p:xfrm>
          <a:off x="924108" y="2205596"/>
          <a:ext cx="9471176" cy="3645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08372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4" descr="Números digitales">
            <a:extLst>
              <a:ext uri="{FF2B5EF4-FFF2-40B4-BE49-F238E27FC236}">
                <a16:creationId xmlns:a16="http://schemas.microsoft.com/office/drawing/2014/main" id="{5DCEE4B4-FE00-CE2E-C8A3-14C69CE0B2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D2C41972-2174-D460-9547-578CFF62D73C}"/>
              </a:ext>
            </a:extLst>
          </p:cNvPr>
          <p:cNvSpPr/>
          <p:nvPr/>
        </p:nvSpPr>
        <p:spPr>
          <a:xfrm>
            <a:off x="315004" y="1624264"/>
            <a:ext cx="6455954" cy="39343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304EA3-D0B5-E2B4-FE2F-2E33E6398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47" y="202963"/>
            <a:ext cx="11029616" cy="10138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s-ES" dirty="0"/>
              <a:t>Informe 2 – Pentesting</a:t>
            </a:r>
            <a:br>
              <a:rPr lang="es-ES" dirty="0"/>
            </a:br>
            <a:r>
              <a:rPr lang="es-ES" sz="3600" dirty="0"/>
              <a:t>Explotación de </a:t>
            </a:r>
            <a:r>
              <a:rPr lang="es-ES" sz="3600" dirty="0" err="1"/>
              <a:t>Wordpress</a:t>
            </a:r>
            <a:r>
              <a:rPr lang="es-ES" sz="3600" dirty="0"/>
              <a:t>-Reconocimiento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95426D3-22AD-9908-EA1C-E2964A5BB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956" y="1419716"/>
            <a:ext cx="3816474" cy="287213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9A9E1B6-2882-5EDE-005A-18F3BE9222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466" y="4625566"/>
            <a:ext cx="3826097" cy="1085991"/>
          </a:xfrm>
          <a:prstGeom prst="rect">
            <a:avLst/>
          </a:prstGeom>
        </p:spPr>
      </p:pic>
      <p:graphicFrame>
        <p:nvGraphicFramePr>
          <p:cNvPr id="7" name="Marcador de contenido 5" descr="SmartArt">
            <a:extLst>
              <a:ext uri="{FF2B5EF4-FFF2-40B4-BE49-F238E27FC236}">
                <a16:creationId xmlns:a16="http://schemas.microsoft.com/office/drawing/2014/main" id="{9C1F1165-E36E-8C26-ED1A-B08B542111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5536410"/>
              </p:ext>
            </p:extLst>
          </p:nvPr>
        </p:nvGraphicFramePr>
        <p:xfrm>
          <a:off x="561947" y="2041843"/>
          <a:ext cx="6956576" cy="3191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0426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4" descr="Números digitales">
            <a:extLst>
              <a:ext uri="{FF2B5EF4-FFF2-40B4-BE49-F238E27FC236}">
                <a16:creationId xmlns:a16="http://schemas.microsoft.com/office/drawing/2014/main" id="{5DCEE4B4-FE00-CE2E-C8A3-14C69CE0B2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D2C41972-2174-D460-9547-578CFF62D73C}"/>
              </a:ext>
            </a:extLst>
          </p:cNvPr>
          <p:cNvSpPr/>
          <p:nvPr/>
        </p:nvSpPr>
        <p:spPr>
          <a:xfrm>
            <a:off x="315004" y="1624264"/>
            <a:ext cx="5580470" cy="37658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304EA3-D0B5-E2B4-FE2F-2E33E6398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47" y="202963"/>
            <a:ext cx="11029616" cy="10138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s-ES" dirty="0"/>
              <a:t>Informe 2 – Pentesting</a:t>
            </a:r>
            <a:br>
              <a:rPr lang="es-ES" dirty="0"/>
            </a:br>
            <a:r>
              <a:rPr lang="es-ES" sz="3600" dirty="0"/>
              <a:t>Explotación de </a:t>
            </a:r>
            <a:r>
              <a:rPr lang="es-ES" sz="3600" dirty="0" err="1"/>
              <a:t>Wordpress</a:t>
            </a:r>
            <a:r>
              <a:rPr lang="es-ES" sz="3600" dirty="0"/>
              <a:t>-Ataque de diccionario</a:t>
            </a:r>
            <a:endParaRPr lang="es-ES" dirty="0"/>
          </a:p>
        </p:txBody>
      </p:sp>
      <p:graphicFrame>
        <p:nvGraphicFramePr>
          <p:cNvPr id="7" name="Marcador de contenido 5" descr="SmartArt">
            <a:extLst>
              <a:ext uri="{FF2B5EF4-FFF2-40B4-BE49-F238E27FC236}">
                <a16:creationId xmlns:a16="http://schemas.microsoft.com/office/drawing/2014/main" id="{9C1F1165-E36E-8C26-ED1A-B08B542111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3566853"/>
              </p:ext>
            </p:extLst>
          </p:nvPr>
        </p:nvGraphicFramePr>
        <p:xfrm>
          <a:off x="561947" y="2041843"/>
          <a:ext cx="6103548" cy="3047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Imagen 9">
            <a:extLst>
              <a:ext uri="{FF2B5EF4-FFF2-40B4-BE49-F238E27FC236}">
                <a16:creationId xmlns:a16="http://schemas.microsoft.com/office/drawing/2014/main" id="{CB214476-2F3C-B078-2145-DCCAD514B7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856" y="1624264"/>
            <a:ext cx="5076825" cy="15335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7FE76F4-E7DD-F825-80F9-8992FEE3B7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438" y="3376679"/>
            <a:ext cx="2099215" cy="332809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B816E92-5AF4-61D0-1B7D-779A79374A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093" y="4476833"/>
            <a:ext cx="2704588" cy="91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1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4" descr="Números digitales">
            <a:extLst>
              <a:ext uri="{FF2B5EF4-FFF2-40B4-BE49-F238E27FC236}">
                <a16:creationId xmlns:a16="http://schemas.microsoft.com/office/drawing/2014/main" id="{5DCEE4B4-FE00-CE2E-C8A3-14C69CE0B2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D2C41972-2174-D460-9547-578CFF62D73C}"/>
              </a:ext>
            </a:extLst>
          </p:cNvPr>
          <p:cNvSpPr/>
          <p:nvPr/>
        </p:nvSpPr>
        <p:spPr>
          <a:xfrm>
            <a:off x="120809" y="2851095"/>
            <a:ext cx="5580470" cy="37658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304EA3-D0B5-E2B4-FE2F-2E33E6398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47" y="202963"/>
            <a:ext cx="11029616" cy="10138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s-ES" dirty="0"/>
              <a:t>Informe 2 – Pentesting</a:t>
            </a:r>
            <a:br>
              <a:rPr lang="es-ES" dirty="0"/>
            </a:br>
            <a:r>
              <a:rPr lang="es-ES" sz="3600" dirty="0"/>
              <a:t>Explotación de </a:t>
            </a:r>
            <a:r>
              <a:rPr lang="es-ES" sz="3600" dirty="0" err="1"/>
              <a:t>Wordpress</a:t>
            </a:r>
            <a:r>
              <a:rPr lang="es-ES" sz="3600" dirty="0"/>
              <a:t>-Ataque de diccionario</a:t>
            </a:r>
            <a:endParaRPr lang="es-ES" dirty="0"/>
          </a:p>
        </p:txBody>
      </p:sp>
      <p:graphicFrame>
        <p:nvGraphicFramePr>
          <p:cNvPr id="7" name="Marcador de contenido 5" descr="SmartArt">
            <a:extLst>
              <a:ext uri="{FF2B5EF4-FFF2-40B4-BE49-F238E27FC236}">
                <a16:creationId xmlns:a16="http://schemas.microsoft.com/office/drawing/2014/main" id="{9C1F1165-E36E-8C26-ED1A-B08B542111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1828625"/>
              </p:ext>
            </p:extLst>
          </p:nvPr>
        </p:nvGraphicFramePr>
        <p:xfrm>
          <a:off x="241125" y="3298676"/>
          <a:ext cx="6103548" cy="3047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4768E97B-AC81-8BC2-EF64-0836D886FE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899" y="1369328"/>
            <a:ext cx="8568403" cy="132920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C63DBBA-E738-1A0B-0E44-FF65A22804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989" y="2910633"/>
            <a:ext cx="2428875" cy="364680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BC20584-8391-7914-EA1D-21FEC1C35F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377" y="3797839"/>
            <a:ext cx="2828925" cy="72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05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4" descr="Números digitales">
            <a:extLst>
              <a:ext uri="{FF2B5EF4-FFF2-40B4-BE49-F238E27FC236}">
                <a16:creationId xmlns:a16="http://schemas.microsoft.com/office/drawing/2014/main" id="{5DCEE4B4-FE00-CE2E-C8A3-14C69CE0B2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D2C41972-2174-D460-9547-578CFF62D73C}"/>
              </a:ext>
            </a:extLst>
          </p:cNvPr>
          <p:cNvSpPr/>
          <p:nvPr/>
        </p:nvSpPr>
        <p:spPr>
          <a:xfrm>
            <a:off x="241125" y="1888569"/>
            <a:ext cx="5580470" cy="37658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304EA3-D0B5-E2B4-FE2F-2E33E6398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47" y="202963"/>
            <a:ext cx="11029616" cy="10138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s-ES" dirty="0"/>
              <a:t>Informe 2 – Pentesting</a:t>
            </a:r>
            <a:br>
              <a:rPr lang="es-ES" dirty="0"/>
            </a:br>
            <a:r>
              <a:rPr lang="es-ES" sz="3600" dirty="0"/>
              <a:t>Explotación de </a:t>
            </a:r>
            <a:r>
              <a:rPr lang="es-ES" sz="3600" dirty="0" err="1"/>
              <a:t>Wordpress</a:t>
            </a:r>
            <a:r>
              <a:rPr lang="es-ES" sz="3600" dirty="0"/>
              <a:t>-Ataque de diccionario</a:t>
            </a:r>
            <a:endParaRPr lang="es-ES" dirty="0"/>
          </a:p>
        </p:txBody>
      </p:sp>
      <p:graphicFrame>
        <p:nvGraphicFramePr>
          <p:cNvPr id="7" name="Marcador de contenido 5" descr="SmartArt">
            <a:extLst>
              <a:ext uri="{FF2B5EF4-FFF2-40B4-BE49-F238E27FC236}">
                <a16:creationId xmlns:a16="http://schemas.microsoft.com/office/drawing/2014/main" id="{9C1F1165-E36E-8C26-ED1A-B08B542111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0526414"/>
              </p:ext>
            </p:extLst>
          </p:nvPr>
        </p:nvGraphicFramePr>
        <p:xfrm>
          <a:off x="445662" y="2047392"/>
          <a:ext cx="6103548" cy="3047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FD8C79AA-3785-D5E3-E992-CBD186FD55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078" y="2437674"/>
            <a:ext cx="500126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476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Diseño tecnológico</Template>
  <TotalTime>113</TotalTime>
  <Words>488</Words>
  <Application>Microsoft Office PowerPoint</Application>
  <PresentationFormat>Panorámica</PresentationFormat>
  <Paragraphs>82</Paragraphs>
  <Slides>16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Aptos</vt:lpstr>
      <vt:lpstr>Calibri</vt:lpstr>
      <vt:lpstr>Gill Sans MT</vt:lpstr>
      <vt:lpstr>Wingdings 2</vt:lpstr>
      <vt:lpstr>Personalizado</vt:lpstr>
      <vt:lpstr>Proyecto Final Ciberseguridad</vt:lpstr>
      <vt:lpstr>índice</vt:lpstr>
      <vt:lpstr>Informe 1 – Incidente de Seguridad  Hallazgos clave:</vt:lpstr>
      <vt:lpstr>Informe 1 – Incidente de Seguridad  Mitigación del Incidente:</vt:lpstr>
      <vt:lpstr>Informe 2 – Pentesting  Otras Vulnerabilidades detectadas:</vt:lpstr>
      <vt:lpstr>Informe 2 – Pentesting Explotación de Wordpress-Reconocimiento</vt:lpstr>
      <vt:lpstr>Informe 2 – Pentesting Explotación de Wordpress-Ataque de diccionario</vt:lpstr>
      <vt:lpstr>Informe 2 – Pentesting Explotación de Wordpress-Ataque de diccionario</vt:lpstr>
      <vt:lpstr>Informe 2 – Pentesting Explotación de Wordpress-Ataque de diccionario</vt:lpstr>
      <vt:lpstr>Informe 2 – Pentesting Explotación de Wordpress-Ejecución de comandos</vt:lpstr>
      <vt:lpstr>Informe 2 – Pentesting Explotación de Wordpress-Obteniendo shell</vt:lpstr>
      <vt:lpstr>Informe 2 – Pentesting Explotación de Wordpress-Escalando a root</vt:lpstr>
      <vt:lpstr>Informe 2 – Pentesting  Correcciones Post-Pentesting:</vt:lpstr>
      <vt:lpstr>Informe 3 – Plan de respuesta de incidentes y certificación  FASES DEL Plan de Respuesta (NIST SP 800-61)</vt:lpstr>
      <vt:lpstr>Informe 3 – Plan de respuesta de incidentes y certificación  Certificación ISO 27001</vt:lpstr>
      <vt:lpstr>Fin de la presentación  Todos los informes completos en: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davidal vk alonso</dc:creator>
  <cp:lastModifiedBy>davidal vk alonso</cp:lastModifiedBy>
  <cp:revision>5</cp:revision>
  <dcterms:created xsi:type="dcterms:W3CDTF">2025-04-26T09:58:38Z</dcterms:created>
  <dcterms:modified xsi:type="dcterms:W3CDTF">2025-04-29T10:51:28Z</dcterms:modified>
</cp:coreProperties>
</file>