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01" r:id="rId3"/>
    <p:sldId id="302" r:id="rId4"/>
    <p:sldId id="276" r:id="rId5"/>
    <p:sldId id="277" r:id="rId6"/>
    <p:sldId id="278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0" r:id="rId17"/>
    <p:sldId id="304" r:id="rId18"/>
    <p:sldId id="315" r:id="rId19"/>
    <p:sldId id="281" r:id="rId20"/>
    <p:sldId id="282" r:id="rId21"/>
    <p:sldId id="305" r:id="rId22"/>
    <p:sldId id="328" r:id="rId23"/>
    <p:sldId id="329" r:id="rId24"/>
    <p:sldId id="330" r:id="rId25"/>
    <p:sldId id="306" r:id="rId26"/>
    <p:sldId id="284" r:id="rId27"/>
    <p:sldId id="283" r:id="rId28"/>
    <p:sldId id="307" r:id="rId29"/>
    <p:sldId id="285" r:id="rId30"/>
    <p:sldId id="292" r:id="rId31"/>
    <p:sldId id="308" r:id="rId32"/>
    <p:sldId id="309" r:id="rId33"/>
    <p:sldId id="299" r:id="rId34"/>
    <p:sldId id="310" r:id="rId35"/>
    <p:sldId id="325" r:id="rId36"/>
    <p:sldId id="317" r:id="rId37"/>
    <p:sldId id="326" r:id="rId38"/>
    <p:sldId id="327" r:id="rId39"/>
    <p:sldId id="319" r:id="rId40"/>
    <p:sldId id="320" r:id="rId41"/>
    <p:sldId id="321" r:id="rId42"/>
    <p:sldId id="322" r:id="rId43"/>
    <p:sldId id="323" r:id="rId44"/>
    <p:sldId id="324" r:id="rId45"/>
    <p:sldId id="313" r:id="rId46"/>
    <p:sldId id="27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9E22E5-8FC3-416A-A84E-A500A850F00E}">
          <p14:sldIdLst>
            <p14:sldId id="256"/>
          </p14:sldIdLst>
        </p14:section>
        <p14:section name="What is the SCC?" id="{8FEB5979-4B80-4507-ACB1-8358DAA5EA42}">
          <p14:sldIdLst>
            <p14:sldId id="301"/>
            <p14:sldId id="302"/>
            <p14:sldId id="276"/>
            <p14:sldId id="277"/>
            <p14:sldId id="278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0"/>
          </p14:sldIdLst>
        </p14:section>
        <p14:section name="What determines the SCC?" id="{47BBC653-5B73-4556-AC51-DC182EAA60EC}">
          <p14:sldIdLst>
            <p14:sldId id="304"/>
            <p14:sldId id="315"/>
            <p14:sldId id="281"/>
            <p14:sldId id="282"/>
            <p14:sldId id="305"/>
            <p14:sldId id="328"/>
            <p14:sldId id="329"/>
            <p14:sldId id="330"/>
            <p14:sldId id="306"/>
            <p14:sldId id="284"/>
            <p14:sldId id="283"/>
            <p14:sldId id="307"/>
            <p14:sldId id="285"/>
            <p14:sldId id="292"/>
          </p14:sldIdLst>
        </p14:section>
        <p14:section name="Issues" id="{72273F2A-DAEE-48DF-83B4-0FA9B4BA7211}">
          <p14:sldIdLst>
            <p14:sldId id="308"/>
            <p14:sldId id="309"/>
            <p14:sldId id="299"/>
            <p14:sldId id="310"/>
            <p14:sldId id="325"/>
            <p14:sldId id="317"/>
            <p14:sldId id="326"/>
          </p14:sldIdLst>
        </p14:section>
        <p14:section name="Current efforts" id="{F40C1332-6173-4BE4-8EA7-367DF0F5E493}">
          <p14:sldIdLst>
            <p14:sldId id="327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Conclusion" id="{192F88FE-3DCC-4CC2-A6FF-2BB17BED93CF}">
          <p14:sldIdLst>
            <p14:sldId id="31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722" autoAdjust="0"/>
  </p:normalViewPr>
  <p:slideViewPr>
    <p:cSldViewPr snapToGrid="0">
      <p:cViewPr varScale="1">
        <p:scale>
          <a:sx n="71" d="100"/>
          <a:sy n="71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CO2 emissions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run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2010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  <c:pt idx="7">
                  <c:v>2045</c:v>
                </c:pt>
                <c:pt idx="8">
                  <c:v>2050</c:v>
                </c:pt>
                <c:pt idx="9">
                  <c:v>2055</c:v>
                </c:pt>
                <c:pt idx="10">
                  <c:v>2060</c:v>
                </c:pt>
                <c:pt idx="11">
                  <c:v>2065</c:v>
                </c:pt>
                <c:pt idx="12">
                  <c:v>2070</c:v>
                </c:pt>
                <c:pt idx="13">
                  <c:v>2075</c:v>
                </c:pt>
                <c:pt idx="14">
                  <c:v>2080</c:v>
                </c:pt>
                <c:pt idx="15">
                  <c:v>2085</c:v>
                </c:pt>
                <c:pt idx="16">
                  <c:v>2090</c:v>
                </c:pt>
                <c:pt idx="17">
                  <c:v>2095</c:v>
                </c:pt>
                <c:pt idx="18">
                  <c:v>2100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5</c:v>
                </c:pt>
                <c:pt idx="1">
                  <c:v>6.1111111111111098</c:v>
                </c:pt>
                <c:pt idx="2">
                  <c:v>7.2222222222222197</c:v>
                </c:pt>
                <c:pt idx="3">
                  <c:v>8.3333333333333304</c:v>
                </c:pt>
                <c:pt idx="4">
                  <c:v>9.4444444444444393</c:v>
                </c:pt>
                <c:pt idx="5">
                  <c:v>10.55555555555555</c:v>
                </c:pt>
                <c:pt idx="6">
                  <c:v>11.666666666666661</c:v>
                </c:pt>
                <c:pt idx="7">
                  <c:v>12.777777777777771</c:v>
                </c:pt>
                <c:pt idx="8">
                  <c:v>13.88888888888888</c:v>
                </c:pt>
                <c:pt idx="9">
                  <c:v>14.999999999999991</c:v>
                </c:pt>
                <c:pt idx="10">
                  <c:v>16.1111111111111</c:v>
                </c:pt>
                <c:pt idx="11">
                  <c:v>17.222222222222211</c:v>
                </c:pt>
                <c:pt idx="12">
                  <c:v>18.333333333333321</c:v>
                </c:pt>
                <c:pt idx="13">
                  <c:v>19.444444444444429</c:v>
                </c:pt>
                <c:pt idx="14">
                  <c:v>20.555555555555543</c:v>
                </c:pt>
                <c:pt idx="15">
                  <c:v>21.66666666666665</c:v>
                </c:pt>
                <c:pt idx="16">
                  <c:v>22.777777777777761</c:v>
                </c:pt>
                <c:pt idx="17">
                  <c:v>23.888888888888872</c:v>
                </c:pt>
                <c:pt idx="18">
                  <c:v>24.999999999999982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9C-493E-8FE8-3205D91455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Marginal run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2010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  <c:pt idx="7">
                  <c:v>2045</c:v>
                </c:pt>
                <c:pt idx="8">
                  <c:v>2050</c:v>
                </c:pt>
                <c:pt idx="9">
                  <c:v>2055</c:v>
                </c:pt>
                <c:pt idx="10">
                  <c:v>2060</c:v>
                </c:pt>
                <c:pt idx="11">
                  <c:v>2065</c:v>
                </c:pt>
                <c:pt idx="12">
                  <c:v>2070</c:v>
                </c:pt>
                <c:pt idx="13">
                  <c:v>2075</c:v>
                </c:pt>
                <c:pt idx="14">
                  <c:v>2080</c:v>
                </c:pt>
                <c:pt idx="15">
                  <c:v>2085</c:v>
                </c:pt>
                <c:pt idx="16">
                  <c:v>2090</c:v>
                </c:pt>
                <c:pt idx="17">
                  <c:v>2095</c:v>
                </c:pt>
                <c:pt idx="18">
                  <c:v>2100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5</c:v>
                </c:pt>
                <c:pt idx="1">
                  <c:v>7</c:v>
                </c:pt>
                <c:pt idx="2">
                  <c:v>7.2222222222222197</c:v>
                </c:pt>
                <c:pt idx="3">
                  <c:v>8.3333333333333304</c:v>
                </c:pt>
                <c:pt idx="4">
                  <c:v>9.4444444444444393</c:v>
                </c:pt>
                <c:pt idx="5">
                  <c:v>10.55555555555555</c:v>
                </c:pt>
                <c:pt idx="6">
                  <c:v>11.666666666666661</c:v>
                </c:pt>
                <c:pt idx="7">
                  <c:v>12.777777777777771</c:v>
                </c:pt>
                <c:pt idx="8">
                  <c:v>13.88888888888888</c:v>
                </c:pt>
                <c:pt idx="9">
                  <c:v>14.999999999999991</c:v>
                </c:pt>
                <c:pt idx="10">
                  <c:v>16.1111111111111</c:v>
                </c:pt>
                <c:pt idx="11">
                  <c:v>17.222222222222211</c:v>
                </c:pt>
                <c:pt idx="12">
                  <c:v>18.333333333333321</c:v>
                </c:pt>
                <c:pt idx="13">
                  <c:v>19.444444444444429</c:v>
                </c:pt>
                <c:pt idx="14">
                  <c:v>20.555555555555543</c:v>
                </c:pt>
                <c:pt idx="15">
                  <c:v>21.66666666666665</c:v>
                </c:pt>
                <c:pt idx="16">
                  <c:v>22.777777777777761</c:v>
                </c:pt>
                <c:pt idx="17">
                  <c:v>23.888888888888872</c:v>
                </c:pt>
                <c:pt idx="18">
                  <c:v>24.999999999999982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9C-493E-8FE8-3205D91455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17084256"/>
        <c:axId val="-1774591184"/>
      </c:lineChart>
      <c:catAx>
        <c:axId val="-191708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4591184"/>
        <c:crosses val="autoZero"/>
        <c:auto val="1"/>
        <c:lblAlgn val="ctr"/>
        <c:lblOffset val="100"/>
        <c:noMultiLvlLbl val="0"/>
      </c:catAx>
      <c:valAx>
        <c:axId val="-177459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1708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3556116626726006"/>
          <c:y val="0.17034308015120248"/>
          <c:w val="0.13752443987979762"/>
          <c:h val="0.11532663154476394"/>
        </c:manualLayout>
      </c:layout>
      <c:overlay val="1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CO2</a:t>
            </a:r>
            <a:r>
              <a:rPr lang="en-US" baseline="0" dirty="0"/>
              <a:t> concentrations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run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  <c:pt idx="7">
                  <c:v>2080</c:v>
                </c:pt>
                <c:pt idx="8">
                  <c:v>2090</c:v>
                </c:pt>
                <c:pt idx="9">
                  <c:v>2100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400</c:v>
                </c:pt>
                <c:pt idx="1">
                  <c:v>433.33333333333331</c:v>
                </c:pt>
                <c:pt idx="2">
                  <c:v>466.66666666666663</c:v>
                </c:pt>
                <c:pt idx="3">
                  <c:v>499.99999999999989</c:v>
                </c:pt>
                <c:pt idx="4">
                  <c:v>533.33333333333326</c:v>
                </c:pt>
                <c:pt idx="5">
                  <c:v>566.66666666666652</c:v>
                </c:pt>
                <c:pt idx="6">
                  <c:v>599.99999999999977</c:v>
                </c:pt>
                <c:pt idx="7">
                  <c:v>633.33333333333303</c:v>
                </c:pt>
                <c:pt idx="8">
                  <c:v>666.6666666666664</c:v>
                </c:pt>
                <c:pt idx="9">
                  <c:v>699.99999999999977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74-44CC-8D2B-49FF039A8C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Marginal run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  <c:pt idx="7">
                  <c:v>2080</c:v>
                </c:pt>
                <c:pt idx="8">
                  <c:v>2090</c:v>
                </c:pt>
                <c:pt idx="9">
                  <c:v>2100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420</c:v>
                </c:pt>
                <c:pt idx="1">
                  <c:v>451.33333333333331</c:v>
                </c:pt>
                <c:pt idx="2">
                  <c:v>482.66666666666663</c:v>
                </c:pt>
                <c:pt idx="3">
                  <c:v>513.99999999999989</c:v>
                </c:pt>
                <c:pt idx="4">
                  <c:v>545.33333333333326</c:v>
                </c:pt>
                <c:pt idx="5">
                  <c:v>576.66666666666652</c:v>
                </c:pt>
                <c:pt idx="6">
                  <c:v>607.99999999999977</c:v>
                </c:pt>
                <c:pt idx="7">
                  <c:v>639.33333333333303</c:v>
                </c:pt>
                <c:pt idx="8">
                  <c:v>670.6666666666664</c:v>
                </c:pt>
                <c:pt idx="9">
                  <c:v>701.99999999999977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74-44CC-8D2B-49FF039A8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74594992"/>
        <c:axId val="-1774592272"/>
      </c:lineChart>
      <c:catAx>
        <c:axId val="-177459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4592272"/>
        <c:crosses val="autoZero"/>
        <c:auto val="1"/>
        <c:lblAlgn val="ctr"/>
        <c:lblOffset val="100"/>
        <c:noMultiLvlLbl val="0"/>
      </c:catAx>
      <c:valAx>
        <c:axId val="-177459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ppm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459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run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  <c:pt idx="7">
                  <c:v>2080</c:v>
                </c:pt>
                <c:pt idx="8">
                  <c:v>2090</c:v>
                </c:pt>
                <c:pt idx="9">
                  <c:v>2100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</c:v>
                </c:pt>
                <c:pt idx="1">
                  <c:v>1.0666666666666669</c:v>
                </c:pt>
                <c:pt idx="2">
                  <c:v>1.433333333333334</c:v>
                </c:pt>
                <c:pt idx="3">
                  <c:v>1.8000000000000009</c:v>
                </c:pt>
                <c:pt idx="4">
                  <c:v>2.1666666666666679</c:v>
                </c:pt>
                <c:pt idx="5">
                  <c:v>2.533333333333335</c:v>
                </c:pt>
                <c:pt idx="6">
                  <c:v>2.9000000000000021</c:v>
                </c:pt>
                <c:pt idx="7">
                  <c:v>3.2666666666666684</c:v>
                </c:pt>
                <c:pt idx="8">
                  <c:v>3.6333333333333355</c:v>
                </c:pt>
                <c:pt idx="9">
                  <c:v>4.0000000000000027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52-434A-834E-438A95E278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Marginal run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  <c:pt idx="7">
                  <c:v>2080</c:v>
                </c:pt>
                <c:pt idx="8">
                  <c:v>2090</c:v>
                </c:pt>
                <c:pt idx="9">
                  <c:v>2100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0.8</c:v>
                </c:pt>
                <c:pt idx="1">
                  <c:v>1.166666666666667</c:v>
                </c:pt>
                <c:pt idx="2">
                  <c:v>1.5333333333333341</c:v>
                </c:pt>
                <c:pt idx="3">
                  <c:v>1.900000000000001</c:v>
                </c:pt>
                <c:pt idx="4">
                  <c:v>2.2666666666666679</c:v>
                </c:pt>
                <c:pt idx="5">
                  <c:v>2.6333333333333346</c:v>
                </c:pt>
                <c:pt idx="6">
                  <c:v>3.0000000000000018</c:v>
                </c:pt>
                <c:pt idx="7">
                  <c:v>3.3666666666666689</c:v>
                </c:pt>
                <c:pt idx="8">
                  <c:v>3.7333333333333361</c:v>
                </c:pt>
                <c:pt idx="9">
                  <c:v>4.1000000000000032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52-434A-834E-438A95E27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74591728"/>
        <c:axId val="-1774598256"/>
      </c:lineChart>
      <c:catAx>
        <c:axId val="-177459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4598256"/>
        <c:crosses val="autoZero"/>
        <c:auto val="1"/>
        <c:lblAlgn val="ctr"/>
        <c:lblOffset val="100"/>
        <c:noMultiLvlLbl val="0"/>
      </c:catAx>
      <c:valAx>
        <c:axId val="-177459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°C</a:t>
                </a:r>
                <a:r>
                  <a:rPr lang="en-US" baseline="0" dirty="0"/>
                  <a:t> above pre-industrial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459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Climate damage 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run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  <c:pt idx="7">
                  <c:v>2080</c:v>
                </c:pt>
                <c:pt idx="8">
                  <c:v>2090</c:v>
                </c:pt>
                <c:pt idx="9">
                  <c:v>2100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110</c:v>
                </c:pt>
                <c:pt idx="1">
                  <c:v>123.3333333333333</c:v>
                </c:pt>
                <c:pt idx="2">
                  <c:v>136.6666666666666</c:v>
                </c:pt>
                <c:pt idx="3">
                  <c:v>149.99999999999989</c:v>
                </c:pt>
                <c:pt idx="4">
                  <c:v>163.3333333333332</c:v>
                </c:pt>
                <c:pt idx="5">
                  <c:v>176.66666666666652</c:v>
                </c:pt>
                <c:pt idx="6">
                  <c:v>189.9999999999998</c:v>
                </c:pt>
                <c:pt idx="7">
                  <c:v>203.33333333333309</c:v>
                </c:pt>
                <c:pt idx="8">
                  <c:v>216.6666666666664</c:v>
                </c:pt>
                <c:pt idx="9">
                  <c:v>229.99999999999972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26-41AE-92F6-BDB5ED3162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Marginal run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  <c:pt idx="7">
                  <c:v>2080</c:v>
                </c:pt>
                <c:pt idx="8">
                  <c:v>2090</c:v>
                </c:pt>
                <c:pt idx="9">
                  <c:v>2100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120</c:v>
                </c:pt>
                <c:pt idx="1">
                  <c:v>133.33333333333331</c:v>
                </c:pt>
                <c:pt idx="2">
                  <c:v>146.6666666666666</c:v>
                </c:pt>
                <c:pt idx="3">
                  <c:v>159.99999999999989</c:v>
                </c:pt>
                <c:pt idx="4">
                  <c:v>173.3333333333332</c:v>
                </c:pt>
                <c:pt idx="5">
                  <c:v>186.66666666666652</c:v>
                </c:pt>
                <c:pt idx="6">
                  <c:v>199.9999999999998</c:v>
                </c:pt>
                <c:pt idx="7">
                  <c:v>213.33333333333309</c:v>
                </c:pt>
                <c:pt idx="8">
                  <c:v>226.6666666666664</c:v>
                </c:pt>
                <c:pt idx="9">
                  <c:v>239.99999999999972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26-41AE-92F6-BDB5ED316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74596080"/>
        <c:axId val="-1774594448"/>
      </c:lineChart>
      <c:catAx>
        <c:axId val="-177459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4594448"/>
        <c:crosses val="autoZero"/>
        <c:auto val="1"/>
        <c:lblAlgn val="ctr"/>
        <c:lblOffset val="100"/>
        <c:noMultiLvlLbl val="0"/>
      </c:catAx>
      <c:valAx>
        <c:axId val="-177459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bn</a:t>
                </a:r>
                <a:r>
                  <a:rPr lang="en-US" dirty="0"/>
                  <a:t>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7459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Climate damage Europe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run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  <c:pt idx="7">
                  <c:v>2080</c:v>
                </c:pt>
                <c:pt idx="8">
                  <c:v>2090</c:v>
                </c:pt>
                <c:pt idx="9">
                  <c:v>2100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110</c:v>
                </c:pt>
                <c:pt idx="1">
                  <c:v>123.3333333333333</c:v>
                </c:pt>
                <c:pt idx="2">
                  <c:v>136.6666666666666</c:v>
                </c:pt>
                <c:pt idx="3">
                  <c:v>149.99999999999989</c:v>
                </c:pt>
                <c:pt idx="4">
                  <c:v>163.3333333333332</c:v>
                </c:pt>
                <c:pt idx="5">
                  <c:v>176.66666666666652</c:v>
                </c:pt>
                <c:pt idx="6">
                  <c:v>189.9999999999998</c:v>
                </c:pt>
                <c:pt idx="7">
                  <c:v>203.33333333333309</c:v>
                </c:pt>
                <c:pt idx="8">
                  <c:v>216.6666666666664</c:v>
                </c:pt>
                <c:pt idx="9">
                  <c:v>229.99999999999972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32-4A57-891C-997E61D32F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Marginal run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  <c:pt idx="7">
                  <c:v>2080</c:v>
                </c:pt>
                <c:pt idx="8">
                  <c:v>2090</c:v>
                </c:pt>
                <c:pt idx="9">
                  <c:v>2100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120</c:v>
                </c:pt>
                <c:pt idx="1">
                  <c:v>133.33333333333331</c:v>
                </c:pt>
                <c:pt idx="2">
                  <c:v>146.6666666666666</c:v>
                </c:pt>
                <c:pt idx="3">
                  <c:v>159.99999999999989</c:v>
                </c:pt>
                <c:pt idx="4">
                  <c:v>173.3333333333332</c:v>
                </c:pt>
                <c:pt idx="5">
                  <c:v>186.66666666666652</c:v>
                </c:pt>
                <c:pt idx="6">
                  <c:v>199.9999999999998</c:v>
                </c:pt>
                <c:pt idx="7">
                  <c:v>213.33333333333309</c:v>
                </c:pt>
                <c:pt idx="8">
                  <c:v>226.6666666666664</c:v>
                </c:pt>
                <c:pt idx="9">
                  <c:v>239.99999999999972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32-4A57-891C-997E61D32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65768416"/>
        <c:axId val="-1765767872"/>
      </c:lineChart>
      <c:catAx>
        <c:axId val="-176576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65767872"/>
        <c:crosses val="autoZero"/>
        <c:auto val="1"/>
        <c:lblAlgn val="ctr"/>
        <c:lblOffset val="100"/>
        <c:noMultiLvlLbl val="0"/>
      </c:catAx>
      <c:valAx>
        <c:axId val="-176576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bn</a:t>
                </a:r>
                <a:r>
                  <a:rPr lang="en-US" dirty="0"/>
                  <a:t>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6576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Climate damage China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run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  <c:pt idx="7">
                  <c:v>2080</c:v>
                </c:pt>
                <c:pt idx="8">
                  <c:v>2090</c:v>
                </c:pt>
                <c:pt idx="9">
                  <c:v>2100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110</c:v>
                </c:pt>
                <c:pt idx="1">
                  <c:v>123.3333333333333</c:v>
                </c:pt>
                <c:pt idx="2">
                  <c:v>136.6666666666666</c:v>
                </c:pt>
                <c:pt idx="3">
                  <c:v>149.99999999999989</c:v>
                </c:pt>
                <c:pt idx="4">
                  <c:v>163.3333333333332</c:v>
                </c:pt>
                <c:pt idx="5">
                  <c:v>176.66666666666652</c:v>
                </c:pt>
                <c:pt idx="6">
                  <c:v>189.9999999999998</c:v>
                </c:pt>
                <c:pt idx="7">
                  <c:v>203.33333333333309</c:v>
                </c:pt>
                <c:pt idx="8">
                  <c:v>216.6666666666664</c:v>
                </c:pt>
                <c:pt idx="9">
                  <c:v>229.99999999999972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4E-4353-8D3D-D1A21165C5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Marginal run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2010</c:v>
                </c:pt>
                <c:pt idx="1">
                  <c:v>2020</c:v>
                </c:pt>
                <c:pt idx="2">
                  <c:v>2030</c:v>
                </c:pt>
                <c:pt idx="3">
                  <c:v>2040</c:v>
                </c:pt>
                <c:pt idx="4">
                  <c:v>2050</c:v>
                </c:pt>
                <c:pt idx="5">
                  <c:v>2060</c:v>
                </c:pt>
                <c:pt idx="6">
                  <c:v>2070</c:v>
                </c:pt>
                <c:pt idx="7">
                  <c:v>2080</c:v>
                </c:pt>
                <c:pt idx="8">
                  <c:v>2090</c:v>
                </c:pt>
                <c:pt idx="9">
                  <c:v>2100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120</c:v>
                </c:pt>
                <c:pt idx="1">
                  <c:v>133.33333333333331</c:v>
                </c:pt>
                <c:pt idx="2">
                  <c:v>146.6666666666666</c:v>
                </c:pt>
                <c:pt idx="3">
                  <c:v>159.99999999999989</c:v>
                </c:pt>
                <c:pt idx="4">
                  <c:v>173.3333333333332</c:v>
                </c:pt>
                <c:pt idx="5">
                  <c:v>186.66666666666652</c:v>
                </c:pt>
                <c:pt idx="6">
                  <c:v>199.9999999999998</c:v>
                </c:pt>
                <c:pt idx="7">
                  <c:v>213.33333333333309</c:v>
                </c:pt>
                <c:pt idx="8">
                  <c:v>226.6666666666664</c:v>
                </c:pt>
                <c:pt idx="9">
                  <c:v>239.99999999999972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4E-4353-8D3D-D1A21165C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65766240"/>
        <c:axId val="-1765772768"/>
      </c:lineChart>
      <c:catAx>
        <c:axId val="-176576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65772768"/>
        <c:crosses val="autoZero"/>
        <c:auto val="1"/>
        <c:lblAlgn val="ctr"/>
        <c:lblOffset val="100"/>
        <c:noMultiLvlLbl val="0"/>
      </c:catAx>
      <c:valAx>
        <c:axId val="-176577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bn</a:t>
                </a:r>
                <a:r>
                  <a:rPr lang="en-US" dirty="0"/>
                  <a:t>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6576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CO2 emissions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 run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2010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  <c:pt idx="7">
                  <c:v>2045</c:v>
                </c:pt>
                <c:pt idx="8">
                  <c:v>2050</c:v>
                </c:pt>
                <c:pt idx="9">
                  <c:v>2055</c:v>
                </c:pt>
                <c:pt idx="10">
                  <c:v>2060</c:v>
                </c:pt>
                <c:pt idx="11">
                  <c:v>2065</c:v>
                </c:pt>
                <c:pt idx="12">
                  <c:v>2070</c:v>
                </c:pt>
                <c:pt idx="13">
                  <c:v>2075</c:v>
                </c:pt>
                <c:pt idx="14">
                  <c:v>2080</c:v>
                </c:pt>
                <c:pt idx="15">
                  <c:v>2085</c:v>
                </c:pt>
                <c:pt idx="16">
                  <c:v>2090</c:v>
                </c:pt>
                <c:pt idx="17">
                  <c:v>2095</c:v>
                </c:pt>
                <c:pt idx="18">
                  <c:v>2100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5</c:v>
                </c:pt>
                <c:pt idx="1">
                  <c:v>6.1111111111111098</c:v>
                </c:pt>
                <c:pt idx="2">
                  <c:v>7.2222222222222197</c:v>
                </c:pt>
                <c:pt idx="3">
                  <c:v>8.3333333333333304</c:v>
                </c:pt>
                <c:pt idx="4">
                  <c:v>9.4444444444444393</c:v>
                </c:pt>
                <c:pt idx="5">
                  <c:v>10.55555555555555</c:v>
                </c:pt>
                <c:pt idx="6">
                  <c:v>11.666666666666661</c:v>
                </c:pt>
                <c:pt idx="7">
                  <c:v>12.777777777777771</c:v>
                </c:pt>
                <c:pt idx="8">
                  <c:v>13.88888888888888</c:v>
                </c:pt>
                <c:pt idx="9">
                  <c:v>14.999999999999991</c:v>
                </c:pt>
                <c:pt idx="10">
                  <c:v>16.1111111111111</c:v>
                </c:pt>
                <c:pt idx="11">
                  <c:v>17.222222222222211</c:v>
                </c:pt>
                <c:pt idx="12">
                  <c:v>18.333333333333321</c:v>
                </c:pt>
                <c:pt idx="13">
                  <c:v>19.444444444444429</c:v>
                </c:pt>
                <c:pt idx="14">
                  <c:v>20.555555555555543</c:v>
                </c:pt>
                <c:pt idx="15">
                  <c:v>21.66666666666665</c:v>
                </c:pt>
                <c:pt idx="16">
                  <c:v>22.777777777777761</c:v>
                </c:pt>
                <c:pt idx="17">
                  <c:v>23.888888888888872</c:v>
                </c:pt>
                <c:pt idx="18">
                  <c:v>24.999999999999982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97-4EC5-8645-8CA34E9F62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Marginal run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2010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  <c:pt idx="7">
                  <c:v>2045</c:v>
                </c:pt>
                <c:pt idx="8">
                  <c:v>2050</c:v>
                </c:pt>
                <c:pt idx="9">
                  <c:v>2055</c:v>
                </c:pt>
                <c:pt idx="10">
                  <c:v>2060</c:v>
                </c:pt>
                <c:pt idx="11">
                  <c:v>2065</c:v>
                </c:pt>
                <c:pt idx="12">
                  <c:v>2070</c:v>
                </c:pt>
                <c:pt idx="13">
                  <c:v>2075</c:v>
                </c:pt>
                <c:pt idx="14">
                  <c:v>2080</c:v>
                </c:pt>
                <c:pt idx="15">
                  <c:v>2085</c:v>
                </c:pt>
                <c:pt idx="16">
                  <c:v>2090</c:v>
                </c:pt>
                <c:pt idx="17">
                  <c:v>2095</c:v>
                </c:pt>
                <c:pt idx="18">
                  <c:v>2100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5</c:v>
                </c:pt>
                <c:pt idx="1">
                  <c:v>7</c:v>
                </c:pt>
                <c:pt idx="2">
                  <c:v>7.2222222222222197</c:v>
                </c:pt>
                <c:pt idx="3">
                  <c:v>8.3333333333333304</c:v>
                </c:pt>
                <c:pt idx="4">
                  <c:v>9.4444444444444393</c:v>
                </c:pt>
                <c:pt idx="5">
                  <c:v>10.55555555555555</c:v>
                </c:pt>
                <c:pt idx="6">
                  <c:v>11.666666666666661</c:v>
                </c:pt>
                <c:pt idx="7">
                  <c:v>12.777777777777771</c:v>
                </c:pt>
                <c:pt idx="8">
                  <c:v>13.88888888888888</c:v>
                </c:pt>
                <c:pt idx="9">
                  <c:v>14.999999999999991</c:v>
                </c:pt>
                <c:pt idx="10">
                  <c:v>16.1111111111111</c:v>
                </c:pt>
                <c:pt idx="11">
                  <c:v>17.222222222222211</c:v>
                </c:pt>
                <c:pt idx="12">
                  <c:v>18.333333333333321</c:v>
                </c:pt>
                <c:pt idx="13">
                  <c:v>19.444444444444429</c:v>
                </c:pt>
                <c:pt idx="14">
                  <c:v>20.555555555555543</c:v>
                </c:pt>
                <c:pt idx="15">
                  <c:v>21.66666666666665</c:v>
                </c:pt>
                <c:pt idx="16">
                  <c:v>22.777777777777761</c:v>
                </c:pt>
                <c:pt idx="17">
                  <c:v>23.888888888888872</c:v>
                </c:pt>
                <c:pt idx="18">
                  <c:v>24.999999999999982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97-4EC5-8645-8CA34E9F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65771680"/>
        <c:axId val="-1765771136"/>
      </c:lineChart>
      <c:catAx>
        <c:axId val="-176577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65771136"/>
        <c:crosses val="autoZero"/>
        <c:auto val="1"/>
        <c:lblAlgn val="ctr"/>
        <c:lblOffset val="100"/>
        <c:noMultiLvlLbl val="0"/>
      </c:catAx>
      <c:valAx>
        <c:axId val="-176577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6577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/>
        </a:solidFill>
        <a:ln w="12700" cap="flat" cmpd="sng" algn="ctr">
          <a:noFill/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C625-6D43-4014-8644-B871EBBC0284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64B9E-34C4-4BC6-8F38-BB68ED51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4B9E-34C4-4BC6-8F38-BB68ED5158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17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4B9E-34C4-4BC6-8F38-BB68ED51583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9790A-B01D-4FDC-9B7F-AF41365C5C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4B9E-34C4-4BC6-8F38-BB68ED5158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4B9E-34C4-4BC6-8F38-BB68ED5158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4B9E-34C4-4BC6-8F38-BB68ED5158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5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4B9E-34C4-4BC6-8F38-BB68ED5158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4B9E-34C4-4BC6-8F38-BB68ED5158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9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64B9E-34C4-4BC6-8F38-BB68ED5158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3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9790A-B01D-4FDC-9B7F-AF41365C5C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9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8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D7B5-2ECA-4B66-953A-2CDD7987ECD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AF48-9F41-4DFC-90CC-B326FBD5E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IAMs in climate economics and the SCC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Anthoff</a:t>
            </a:r>
          </a:p>
          <a:p>
            <a:r>
              <a:rPr lang="en-US" dirty="0"/>
              <a:t>Energy and Resources Group</a:t>
            </a:r>
          </a:p>
          <a:p>
            <a:r>
              <a:rPr lang="en-US" dirty="0"/>
              <a:t>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190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544" y="2717422"/>
            <a:ext cx="1692188" cy="72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1624" y="5503909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3792" y="607693"/>
            <a:ext cx="16921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Atmospheric chemistry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8209" y="1760162"/>
            <a:ext cx="1689481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change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2144" y="4365105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79577" y="1427582"/>
            <a:ext cx="1647107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Emissions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60096" y="823717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Concentrations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83996" y="3162540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impact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9776" y="4293096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 Damage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15980" y="5535769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Mortality</a:t>
            </a:r>
          </a:p>
        </p:txBody>
      </p:sp>
      <p:cxnSp>
        <p:nvCxnSpPr>
          <p:cNvPr id="16" name="Straight Arrow Connector 15"/>
          <p:cNvCxnSpPr>
            <a:stCxn id="2" idx="0"/>
            <a:endCxn id="9" idx="2"/>
          </p:cNvCxnSpPr>
          <p:nvPr/>
        </p:nvCxnSpPr>
        <p:spPr>
          <a:xfrm flipV="1">
            <a:off x="2837638" y="1931638"/>
            <a:ext cx="265492" cy="78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4" idx="1"/>
          </p:cNvCxnSpPr>
          <p:nvPr/>
        </p:nvCxnSpPr>
        <p:spPr>
          <a:xfrm flipV="1">
            <a:off x="3103130" y="967734"/>
            <a:ext cx="1120662" cy="4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10" idx="1"/>
          </p:cNvCxnSpPr>
          <p:nvPr/>
        </p:nvCxnSpPr>
        <p:spPr>
          <a:xfrm>
            <a:off x="5915980" y="967733"/>
            <a:ext cx="1044116" cy="10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783997" y="1327773"/>
            <a:ext cx="1028953" cy="43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1" idx="0"/>
          </p:cNvCxnSpPr>
          <p:nvPr/>
        </p:nvCxnSpPr>
        <p:spPr>
          <a:xfrm flipH="1">
            <a:off x="8607897" y="2484346"/>
            <a:ext cx="205053" cy="67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6" idx="0"/>
          </p:cNvCxnSpPr>
          <p:nvPr/>
        </p:nvCxnSpPr>
        <p:spPr>
          <a:xfrm flipH="1">
            <a:off x="8238238" y="3666596"/>
            <a:ext cx="3696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12" idx="3"/>
          </p:cNvCxnSpPr>
          <p:nvPr/>
        </p:nvCxnSpPr>
        <p:spPr>
          <a:xfrm flipH="1" flipV="1">
            <a:off x="5727576" y="4545125"/>
            <a:ext cx="1664568" cy="182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0"/>
            <a:endCxn id="2" idx="3"/>
          </p:cNvCxnSpPr>
          <p:nvPr/>
        </p:nvCxnSpPr>
        <p:spPr>
          <a:xfrm flipH="1" flipV="1">
            <a:off x="3683732" y="3081568"/>
            <a:ext cx="1219944" cy="121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4" idx="3"/>
          </p:cNvCxnSpPr>
          <p:nvPr/>
        </p:nvCxnSpPr>
        <p:spPr>
          <a:xfrm flipH="1">
            <a:off x="7563780" y="5089289"/>
            <a:ext cx="6744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1"/>
            <a:endCxn id="3" idx="3"/>
          </p:cNvCxnSpPr>
          <p:nvPr/>
        </p:nvCxnSpPr>
        <p:spPr>
          <a:xfrm flipH="1">
            <a:off x="4403812" y="5787797"/>
            <a:ext cx="1512168" cy="7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0"/>
            <a:endCxn id="2" idx="2"/>
          </p:cNvCxnSpPr>
          <p:nvPr/>
        </p:nvCxnSpPr>
        <p:spPr>
          <a:xfrm flipH="1" flipV="1">
            <a:off x="2837638" y="3445712"/>
            <a:ext cx="720080" cy="20581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31504" y="138204"/>
            <a:ext cx="8784976" cy="65527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01817" y="2323936"/>
            <a:ext cx="2704623" cy="1695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One sector growth model</a:t>
            </a:r>
          </a:p>
          <a:p>
            <a:endParaRPr lang="en-US" dirty="0"/>
          </a:p>
          <a:p>
            <a:r>
              <a:rPr lang="en-US" dirty="0"/>
              <a:t>Recursive CGE models</a:t>
            </a:r>
          </a:p>
          <a:p>
            <a:endParaRPr lang="en-US" dirty="0"/>
          </a:p>
          <a:p>
            <a:r>
              <a:rPr lang="en-US" dirty="0"/>
              <a:t>Hybrids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835075" y="2887665"/>
            <a:ext cx="8401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544" y="2717422"/>
            <a:ext cx="1692188" cy="72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1624" y="5503909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3792" y="607693"/>
            <a:ext cx="16921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Atmospheric chemistry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8209" y="1760162"/>
            <a:ext cx="1689481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change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2144" y="4365105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79577" y="1427582"/>
            <a:ext cx="1647107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Emissions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60096" y="823717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Concentrations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83996" y="3162540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impact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9776" y="4293096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 Damage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15980" y="5535769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Mortality</a:t>
            </a:r>
          </a:p>
        </p:txBody>
      </p:sp>
      <p:cxnSp>
        <p:nvCxnSpPr>
          <p:cNvPr id="16" name="Straight Arrow Connector 15"/>
          <p:cNvCxnSpPr>
            <a:stCxn id="2" idx="0"/>
            <a:endCxn id="9" idx="2"/>
          </p:cNvCxnSpPr>
          <p:nvPr/>
        </p:nvCxnSpPr>
        <p:spPr>
          <a:xfrm flipV="1">
            <a:off x="2837638" y="1931638"/>
            <a:ext cx="265492" cy="78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4" idx="1"/>
          </p:cNvCxnSpPr>
          <p:nvPr/>
        </p:nvCxnSpPr>
        <p:spPr>
          <a:xfrm flipV="1">
            <a:off x="3103130" y="967734"/>
            <a:ext cx="1120662" cy="4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10" idx="1"/>
          </p:cNvCxnSpPr>
          <p:nvPr/>
        </p:nvCxnSpPr>
        <p:spPr>
          <a:xfrm>
            <a:off x="5915980" y="967733"/>
            <a:ext cx="1044116" cy="10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783997" y="1327773"/>
            <a:ext cx="1028953" cy="43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1" idx="0"/>
          </p:cNvCxnSpPr>
          <p:nvPr/>
        </p:nvCxnSpPr>
        <p:spPr>
          <a:xfrm flipH="1">
            <a:off x="8607897" y="2484346"/>
            <a:ext cx="205053" cy="67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6" idx="0"/>
          </p:cNvCxnSpPr>
          <p:nvPr/>
        </p:nvCxnSpPr>
        <p:spPr>
          <a:xfrm flipH="1">
            <a:off x="8238238" y="3666596"/>
            <a:ext cx="3696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12" idx="3"/>
          </p:cNvCxnSpPr>
          <p:nvPr/>
        </p:nvCxnSpPr>
        <p:spPr>
          <a:xfrm flipH="1" flipV="1">
            <a:off x="5727576" y="4545125"/>
            <a:ext cx="1664568" cy="182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0"/>
            <a:endCxn id="2" idx="3"/>
          </p:cNvCxnSpPr>
          <p:nvPr/>
        </p:nvCxnSpPr>
        <p:spPr>
          <a:xfrm flipH="1" flipV="1">
            <a:off x="3683732" y="3081568"/>
            <a:ext cx="1219944" cy="121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4" idx="3"/>
          </p:cNvCxnSpPr>
          <p:nvPr/>
        </p:nvCxnSpPr>
        <p:spPr>
          <a:xfrm flipH="1">
            <a:off x="7563780" y="5089289"/>
            <a:ext cx="6744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1"/>
            <a:endCxn id="3" idx="3"/>
          </p:cNvCxnSpPr>
          <p:nvPr/>
        </p:nvCxnSpPr>
        <p:spPr>
          <a:xfrm flipH="1">
            <a:off x="4403812" y="5787797"/>
            <a:ext cx="1512168" cy="7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0"/>
            <a:endCxn id="2" idx="2"/>
          </p:cNvCxnSpPr>
          <p:nvPr/>
        </p:nvCxnSpPr>
        <p:spPr>
          <a:xfrm flipH="1" flipV="1">
            <a:off x="2837638" y="3445712"/>
            <a:ext cx="720080" cy="20581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31504" y="138204"/>
            <a:ext cx="8784976" cy="65527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995196" y="2025502"/>
            <a:ext cx="2266742" cy="226759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More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</a:t>
            </a:r>
            <a:r>
              <a:rPr lang="en-US" baseline="-25000" dirty="0"/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SF</a:t>
            </a:r>
            <a:r>
              <a:rPr lang="en-US" baseline="-25000" dirty="0"/>
              <a:t>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882970">
            <a:off x="3996126" y="1867101"/>
            <a:ext cx="1088965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6147661">
            <a:off x="6802216" y="1539951"/>
            <a:ext cx="572812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544" y="2717422"/>
            <a:ext cx="1692188" cy="72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1624" y="5503909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3792" y="607693"/>
            <a:ext cx="16921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Atmospheric chemistry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8209" y="1760162"/>
            <a:ext cx="1689481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change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2144" y="4365105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79577" y="1427582"/>
            <a:ext cx="1647107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Emissions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60096" y="823717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Concentrations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83996" y="3162540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impact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9776" y="4293096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 Damage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15980" y="5535769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Mortality</a:t>
            </a:r>
          </a:p>
        </p:txBody>
      </p:sp>
      <p:cxnSp>
        <p:nvCxnSpPr>
          <p:cNvPr id="16" name="Straight Arrow Connector 15"/>
          <p:cNvCxnSpPr>
            <a:stCxn id="2" idx="0"/>
            <a:endCxn id="9" idx="2"/>
          </p:cNvCxnSpPr>
          <p:nvPr/>
        </p:nvCxnSpPr>
        <p:spPr>
          <a:xfrm flipV="1">
            <a:off x="2837638" y="1931638"/>
            <a:ext cx="265492" cy="78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4" idx="1"/>
          </p:cNvCxnSpPr>
          <p:nvPr/>
        </p:nvCxnSpPr>
        <p:spPr>
          <a:xfrm flipV="1">
            <a:off x="3103130" y="967734"/>
            <a:ext cx="1120662" cy="4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10" idx="1"/>
          </p:cNvCxnSpPr>
          <p:nvPr/>
        </p:nvCxnSpPr>
        <p:spPr>
          <a:xfrm>
            <a:off x="5915980" y="967733"/>
            <a:ext cx="1044116" cy="10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783997" y="1327773"/>
            <a:ext cx="1028953" cy="43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1" idx="0"/>
          </p:cNvCxnSpPr>
          <p:nvPr/>
        </p:nvCxnSpPr>
        <p:spPr>
          <a:xfrm flipH="1">
            <a:off x="8607897" y="2484346"/>
            <a:ext cx="205053" cy="67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6" idx="0"/>
          </p:cNvCxnSpPr>
          <p:nvPr/>
        </p:nvCxnSpPr>
        <p:spPr>
          <a:xfrm flipH="1">
            <a:off x="8238238" y="3666596"/>
            <a:ext cx="3696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12" idx="3"/>
          </p:cNvCxnSpPr>
          <p:nvPr/>
        </p:nvCxnSpPr>
        <p:spPr>
          <a:xfrm flipH="1" flipV="1">
            <a:off x="5727576" y="4545125"/>
            <a:ext cx="1664568" cy="182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0"/>
            <a:endCxn id="2" idx="3"/>
          </p:cNvCxnSpPr>
          <p:nvPr/>
        </p:nvCxnSpPr>
        <p:spPr>
          <a:xfrm flipH="1" flipV="1">
            <a:off x="3683732" y="3081568"/>
            <a:ext cx="1219944" cy="121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4" idx="3"/>
          </p:cNvCxnSpPr>
          <p:nvPr/>
        </p:nvCxnSpPr>
        <p:spPr>
          <a:xfrm flipH="1">
            <a:off x="7563780" y="5089289"/>
            <a:ext cx="6744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1"/>
            <a:endCxn id="3" idx="3"/>
          </p:cNvCxnSpPr>
          <p:nvPr/>
        </p:nvCxnSpPr>
        <p:spPr>
          <a:xfrm flipH="1">
            <a:off x="4403812" y="5787797"/>
            <a:ext cx="1512168" cy="7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0"/>
            <a:endCxn id="2" idx="2"/>
          </p:cNvCxnSpPr>
          <p:nvPr/>
        </p:nvCxnSpPr>
        <p:spPr>
          <a:xfrm flipH="1" flipV="1">
            <a:off x="2837638" y="3445712"/>
            <a:ext cx="720080" cy="20581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631504" y="138204"/>
            <a:ext cx="8784976" cy="65527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861474" y="1812277"/>
            <a:ext cx="2610741" cy="33364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  <a:endParaRPr lang="en-US" baseline="-25000" dirty="0"/>
          </a:p>
          <a:p>
            <a:endParaRPr lang="en-US" dirty="0"/>
          </a:p>
          <a:p>
            <a:r>
              <a:rPr lang="en-US" dirty="0"/>
              <a:t>More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Sea-level 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Ocean acidification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10962129">
            <a:off x="6596145" y="3183786"/>
            <a:ext cx="1083107" cy="3600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0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544" y="2717422"/>
            <a:ext cx="1692188" cy="72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1624" y="5503909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3792" y="607693"/>
            <a:ext cx="16921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Atmospheric chemistry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8209" y="1760162"/>
            <a:ext cx="1689481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change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2144" y="4365105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79577" y="1427582"/>
            <a:ext cx="1647107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Emissions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60096" y="823717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Concentrations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83996" y="3162540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impact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9776" y="4293096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 Damage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15980" y="5535769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Mortality</a:t>
            </a:r>
          </a:p>
        </p:txBody>
      </p:sp>
      <p:cxnSp>
        <p:nvCxnSpPr>
          <p:cNvPr id="16" name="Straight Arrow Connector 15"/>
          <p:cNvCxnSpPr>
            <a:stCxn id="2" idx="0"/>
            <a:endCxn id="9" idx="2"/>
          </p:cNvCxnSpPr>
          <p:nvPr/>
        </p:nvCxnSpPr>
        <p:spPr>
          <a:xfrm flipV="1">
            <a:off x="2837638" y="1931638"/>
            <a:ext cx="265492" cy="78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4" idx="1"/>
          </p:cNvCxnSpPr>
          <p:nvPr/>
        </p:nvCxnSpPr>
        <p:spPr>
          <a:xfrm flipV="1">
            <a:off x="3103130" y="967734"/>
            <a:ext cx="1120662" cy="4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10" idx="1"/>
          </p:cNvCxnSpPr>
          <p:nvPr/>
        </p:nvCxnSpPr>
        <p:spPr>
          <a:xfrm>
            <a:off x="5915980" y="967733"/>
            <a:ext cx="1044116" cy="10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783997" y="1327773"/>
            <a:ext cx="1028953" cy="43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1" idx="0"/>
          </p:cNvCxnSpPr>
          <p:nvPr/>
        </p:nvCxnSpPr>
        <p:spPr>
          <a:xfrm flipH="1">
            <a:off x="8607897" y="2484346"/>
            <a:ext cx="205053" cy="67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6" idx="0"/>
          </p:cNvCxnSpPr>
          <p:nvPr/>
        </p:nvCxnSpPr>
        <p:spPr>
          <a:xfrm flipH="1">
            <a:off x="8238238" y="3666596"/>
            <a:ext cx="3696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12" idx="3"/>
          </p:cNvCxnSpPr>
          <p:nvPr/>
        </p:nvCxnSpPr>
        <p:spPr>
          <a:xfrm flipH="1" flipV="1">
            <a:off x="5727576" y="4545125"/>
            <a:ext cx="1664568" cy="182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0"/>
            <a:endCxn id="2" idx="3"/>
          </p:cNvCxnSpPr>
          <p:nvPr/>
        </p:nvCxnSpPr>
        <p:spPr>
          <a:xfrm flipH="1" flipV="1">
            <a:off x="3683732" y="3081568"/>
            <a:ext cx="1219944" cy="121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4" idx="3"/>
          </p:cNvCxnSpPr>
          <p:nvPr/>
        </p:nvCxnSpPr>
        <p:spPr>
          <a:xfrm flipH="1">
            <a:off x="7563780" y="5089289"/>
            <a:ext cx="6744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1"/>
            <a:endCxn id="3" idx="3"/>
          </p:cNvCxnSpPr>
          <p:nvPr/>
        </p:nvCxnSpPr>
        <p:spPr>
          <a:xfrm flipH="1">
            <a:off x="4403812" y="5787797"/>
            <a:ext cx="1512168" cy="7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0"/>
            <a:endCxn id="2" idx="2"/>
          </p:cNvCxnSpPr>
          <p:nvPr/>
        </p:nvCxnSpPr>
        <p:spPr>
          <a:xfrm flipH="1" flipV="1">
            <a:off x="2837638" y="3445712"/>
            <a:ext cx="720080" cy="20581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75520" y="169348"/>
            <a:ext cx="8784976" cy="65527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30587" y="2444019"/>
            <a:ext cx="16921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Biosphere feedbacks</a:t>
            </a:r>
          </a:p>
        </p:txBody>
      </p:sp>
      <p:cxnSp>
        <p:nvCxnSpPr>
          <p:cNvPr id="30" name="Straight Arrow Connector 29"/>
          <p:cNvCxnSpPr>
            <a:stCxn id="27" idx="1"/>
            <a:endCxn id="9" idx="3"/>
          </p:cNvCxnSpPr>
          <p:nvPr/>
        </p:nvCxnSpPr>
        <p:spPr>
          <a:xfrm flipH="1" flipV="1">
            <a:off x="3926683" y="1679611"/>
            <a:ext cx="1103904" cy="1124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  <a:endCxn id="27" idx="3"/>
          </p:cNvCxnSpPr>
          <p:nvPr/>
        </p:nvCxnSpPr>
        <p:spPr>
          <a:xfrm flipH="1" flipV="1">
            <a:off x="6722776" y="2804060"/>
            <a:ext cx="1061221" cy="610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3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544" y="2717422"/>
            <a:ext cx="1692188" cy="72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1624" y="5503909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3792" y="607693"/>
            <a:ext cx="16921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Atmospheric chemistry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8209" y="1760162"/>
            <a:ext cx="1689481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change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2144" y="4365105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79577" y="1427582"/>
            <a:ext cx="1647107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Emissions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60096" y="823717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Concentrations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83996" y="3162540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impact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9776" y="4293096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 Damage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15980" y="5535769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Mortality</a:t>
            </a:r>
          </a:p>
        </p:txBody>
      </p:sp>
      <p:cxnSp>
        <p:nvCxnSpPr>
          <p:cNvPr id="16" name="Straight Arrow Connector 15"/>
          <p:cNvCxnSpPr>
            <a:stCxn id="2" idx="0"/>
            <a:endCxn id="9" idx="2"/>
          </p:cNvCxnSpPr>
          <p:nvPr/>
        </p:nvCxnSpPr>
        <p:spPr>
          <a:xfrm flipV="1">
            <a:off x="2837638" y="1931638"/>
            <a:ext cx="265492" cy="78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4" idx="1"/>
          </p:cNvCxnSpPr>
          <p:nvPr/>
        </p:nvCxnSpPr>
        <p:spPr>
          <a:xfrm flipV="1">
            <a:off x="3103130" y="967734"/>
            <a:ext cx="1120662" cy="4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10" idx="1"/>
          </p:cNvCxnSpPr>
          <p:nvPr/>
        </p:nvCxnSpPr>
        <p:spPr>
          <a:xfrm>
            <a:off x="5915980" y="967733"/>
            <a:ext cx="1044116" cy="10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783997" y="1327773"/>
            <a:ext cx="1028953" cy="43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1" idx="0"/>
          </p:cNvCxnSpPr>
          <p:nvPr/>
        </p:nvCxnSpPr>
        <p:spPr>
          <a:xfrm flipH="1">
            <a:off x="8607897" y="2484346"/>
            <a:ext cx="205053" cy="67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6" idx="0"/>
          </p:cNvCxnSpPr>
          <p:nvPr/>
        </p:nvCxnSpPr>
        <p:spPr>
          <a:xfrm flipH="1">
            <a:off x="8238238" y="3666596"/>
            <a:ext cx="3696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12" idx="3"/>
          </p:cNvCxnSpPr>
          <p:nvPr/>
        </p:nvCxnSpPr>
        <p:spPr>
          <a:xfrm flipH="1" flipV="1">
            <a:off x="5727576" y="4545125"/>
            <a:ext cx="1664568" cy="182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0"/>
            <a:endCxn id="2" idx="3"/>
          </p:cNvCxnSpPr>
          <p:nvPr/>
        </p:nvCxnSpPr>
        <p:spPr>
          <a:xfrm flipH="1" flipV="1">
            <a:off x="3683732" y="3081568"/>
            <a:ext cx="1219944" cy="121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4" idx="3"/>
          </p:cNvCxnSpPr>
          <p:nvPr/>
        </p:nvCxnSpPr>
        <p:spPr>
          <a:xfrm flipH="1">
            <a:off x="7563780" y="5089289"/>
            <a:ext cx="6744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1"/>
            <a:endCxn id="3" idx="3"/>
          </p:cNvCxnSpPr>
          <p:nvPr/>
        </p:nvCxnSpPr>
        <p:spPr>
          <a:xfrm flipH="1">
            <a:off x="4403812" y="5787797"/>
            <a:ext cx="1512168" cy="7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0"/>
            <a:endCxn id="2" idx="2"/>
          </p:cNvCxnSpPr>
          <p:nvPr/>
        </p:nvCxnSpPr>
        <p:spPr>
          <a:xfrm flipH="1" flipV="1">
            <a:off x="2837638" y="3445712"/>
            <a:ext cx="720080" cy="20581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775520" y="169348"/>
            <a:ext cx="8784976" cy="65527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970654" y="2100280"/>
                <a:ext cx="3197354" cy="28537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dirty="0"/>
                  <a:t>Simple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One aggregate function (e.g.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0.0028388×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More complex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Damage function per type of impact (e.g. </a:t>
                </a:r>
                <a:r>
                  <a:rPr lang="en-US" dirty="0" err="1"/>
                  <a:t>ag</a:t>
                </a:r>
                <a:r>
                  <a:rPr lang="en-US" dirty="0"/>
                  <a:t>, </a:t>
                </a:r>
                <a:r>
                  <a:rPr lang="en-US" dirty="0" err="1"/>
                  <a:t>slr</a:t>
                </a:r>
                <a:r>
                  <a:rPr lang="en-US" dirty="0"/>
                  <a:t>, health)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Most complex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Interactions between sectors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654" y="2100280"/>
                <a:ext cx="3197354" cy="2853781"/>
              </a:xfrm>
              <a:prstGeom prst="rect">
                <a:avLst/>
              </a:prstGeom>
              <a:blipFill rotWithShape="0">
                <a:blip r:embed="rId2"/>
                <a:stretch>
                  <a:fillRect l="-1328" t="-1064" r="-1328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Arrow 32"/>
          <p:cNvSpPr/>
          <p:nvPr/>
        </p:nvSpPr>
        <p:spPr>
          <a:xfrm rot="10962129">
            <a:off x="6238523" y="4304256"/>
            <a:ext cx="108310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4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DICE-2007</a:t>
            </a:r>
          </a:p>
        </p:txBody>
      </p:sp>
      <p:pic>
        <p:nvPicPr>
          <p:cNvPr id="5" name="Picture 4" descr="nordhaus.econ.yale.edu/Balance_2nd_proofs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28358" r="32675" b="32686"/>
          <a:stretch/>
        </p:blipFill>
        <p:spPr>
          <a:xfrm>
            <a:off x="1775520" y="2717709"/>
            <a:ext cx="3960440" cy="2592288"/>
          </a:xfrm>
          <a:prstGeom prst="rect">
            <a:avLst/>
          </a:prstGeom>
        </p:spPr>
      </p:pic>
      <p:pic>
        <p:nvPicPr>
          <p:cNvPr id="6" name="Picture 5" descr="nordhaus.econ.yale.edu/Balance_2nd_proofs.pdf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11043" r="23225" b="4551"/>
          <a:stretch/>
        </p:blipFill>
        <p:spPr>
          <a:xfrm>
            <a:off x="5843464" y="1205541"/>
            <a:ext cx="482453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2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published SCC estimates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DICE/RICE				Bill Nordhaus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PAGE				Chris Hope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FUND				Richard Tol &amp; me</a:t>
            </a:r>
          </a:p>
        </p:txBody>
      </p:sp>
      <p:pic>
        <p:nvPicPr>
          <p:cNvPr id="8194" name="Picture 2" descr="http://nordhaus.econ.yale.edu/wdn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87757" y="1983977"/>
            <a:ext cx="829200" cy="12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jbs.cam.ac.uk/research/faculty/images/hop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69" y="3493875"/>
            <a:ext cx="10953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nu.zmaw.de/uploads/pics/richard_to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77" y="4899460"/>
            <a:ext cx="1000405" cy="150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david-anthoff.de/siteimages/davidanthoff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25" y="4899460"/>
            <a:ext cx="1014834" cy="150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9444681" y="1479167"/>
            <a:ext cx="2561968" cy="1136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Surveys, “meta-studies”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444681" y="3213231"/>
            <a:ext cx="2561968" cy="11368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Parametric variations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448800" y="4947295"/>
            <a:ext cx="2561968" cy="11368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Simplified versions</a:t>
            </a:r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8155459" y="2047578"/>
            <a:ext cx="1289222" cy="160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8089557" y="2047578"/>
            <a:ext cx="1355124" cy="942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>
            <a:off x="8155459" y="2047578"/>
            <a:ext cx="1289222" cy="1371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509686" y="3230040"/>
            <a:ext cx="939114" cy="513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974227" y="3747923"/>
            <a:ext cx="1466335" cy="268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509686" y="3747923"/>
            <a:ext cx="930876" cy="762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420260" y="3212079"/>
            <a:ext cx="2991472" cy="22904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332422" y="4805157"/>
            <a:ext cx="2079309" cy="69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019537" y="5502537"/>
            <a:ext cx="1392193" cy="380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5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the SCC?</a:t>
            </a:r>
          </a:p>
          <a:p>
            <a:r>
              <a:rPr lang="en-US" b="1" dirty="0"/>
              <a:t>What determines the SCC?</a:t>
            </a:r>
          </a:p>
          <a:p>
            <a:pPr lvl="1"/>
            <a:r>
              <a:rPr lang="en-US" dirty="0"/>
              <a:t>Model choice</a:t>
            </a:r>
          </a:p>
          <a:p>
            <a:pPr lvl="1"/>
            <a:r>
              <a:rPr lang="en-US" dirty="0"/>
              <a:t>Discount rate</a:t>
            </a:r>
          </a:p>
          <a:p>
            <a:pPr lvl="1"/>
            <a:r>
              <a:rPr lang="en-US" dirty="0"/>
              <a:t>Equity</a:t>
            </a:r>
          </a:p>
          <a:p>
            <a:pPr lvl="1"/>
            <a:r>
              <a:rPr lang="en-US" dirty="0"/>
              <a:t>Damage function</a:t>
            </a:r>
          </a:p>
          <a:p>
            <a:pPr lvl="1"/>
            <a:r>
              <a:rPr lang="en-US" dirty="0"/>
              <a:t>Uncertainty</a:t>
            </a:r>
          </a:p>
          <a:p>
            <a:r>
              <a:rPr lang="en-US" dirty="0"/>
              <a:t>Current research issues</a:t>
            </a:r>
          </a:p>
          <a:p>
            <a:r>
              <a:rPr lang="en-US" dirty="0"/>
              <a:t>Current research efforts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4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choice &amp; discount 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 some other sensitivities</a:t>
            </a:r>
          </a:p>
        </p:txBody>
      </p:sp>
    </p:spTree>
    <p:extLst>
      <p:ext uri="{BB962C8B-B14F-4D97-AF65-F5344CB8AC3E}">
        <p14:creationId xmlns:p14="http://schemas.microsoft.com/office/powerpoint/2010/main" val="1866321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ordhaus-2014-Estimates of the Social Cost of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2" t="10834" r="16974" b="72083"/>
          <a:stretch/>
        </p:blipFill>
        <p:spPr>
          <a:xfrm>
            <a:off x="1600200" y="1266825"/>
            <a:ext cx="8382000" cy="1676400"/>
          </a:xfrm>
          <a:prstGeom prst="rect">
            <a:avLst/>
          </a:prstGeom>
        </p:spPr>
      </p:pic>
      <p:pic>
        <p:nvPicPr>
          <p:cNvPr id="3" name="Picture 2" descr="Nordhaus-2014-Estimates of the Social Cost of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2" t="45973" r="16974" b="38376"/>
          <a:stretch/>
        </p:blipFill>
        <p:spPr>
          <a:xfrm>
            <a:off x="1600200" y="2943226"/>
            <a:ext cx="8287808" cy="15186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76696" y="6391275"/>
            <a:ext cx="251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Nordhaus (2014)</a:t>
            </a:r>
          </a:p>
        </p:txBody>
      </p:sp>
      <p:pic>
        <p:nvPicPr>
          <p:cNvPr id="6" name="Picture 5" descr="Nordhaus-2014-Estimates of the Social Cost of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2" t="61075" r="16974" b="35278"/>
          <a:stretch/>
        </p:blipFill>
        <p:spPr>
          <a:xfrm>
            <a:off x="1600200" y="4895678"/>
            <a:ext cx="8287808" cy="3539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48550" y="3467100"/>
            <a:ext cx="676275" cy="1782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9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the SCC?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Integrated assessment models</a:t>
            </a:r>
          </a:p>
          <a:p>
            <a:r>
              <a:rPr lang="en-US" dirty="0"/>
              <a:t>What determines the SCC?</a:t>
            </a:r>
          </a:p>
          <a:p>
            <a:r>
              <a:rPr lang="en-US" dirty="0"/>
              <a:t>Current research issues</a:t>
            </a:r>
          </a:p>
          <a:p>
            <a:r>
              <a:rPr lang="en-US" dirty="0"/>
              <a:t>Current research efforts</a:t>
            </a:r>
          </a:p>
        </p:txBody>
      </p:sp>
    </p:spTree>
    <p:extLst>
      <p:ext uri="{BB962C8B-B14F-4D97-AF65-F5344CB8AC3E}">
        <p14:creationId xmlns:p14="http://schemas.microsoft.com/office/powerpoint/2010/main" val="234651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3825"/>
            <a:ext cx="8191501" cy="62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278061" y="6400800"/>
            <a:ext cx="291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Waldhoff et al. (forthcoming)</a:t>
            </a:r>
          </a:p>
        </p:txBody>
      </p:sp>
    </p:spTree>
    <p:extLst>
      <p:ext uri="{BB962C8B-B14F-4D97-AF65-F5344CB8AC3E}">
        <p14:creationId xmlns:p14="http://schemas.microsoft.com/office/powerpoint/2010/main" val="3103174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81F45-FE7A-4B88-A322-C9683F91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&amp; aggregation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3B55A2-0F21-41AD-A795-3AF34459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Opportunity cost approach: we don’t want to waste resources, but try to stay out of distributional judgements (some variant of Kaldor Hicks)</a:t>
            </a:r>
          </a:p>
          <a:p>
            <a:r>
              <a:rPr lang="en-US" dirty="0"/>
              <a:t>Social Welfare approach: we take an ethical stance, encoded as a particular Social Welfare Function</a:t>
            </a:r>
          </a:p>
        </p:txBody>
      </p:sp>
    </p:spTree>
    <p:extLst>
      <p:ext uri="{BB962C8B-B14F-4D97-AF65-F5344CB8AC3E}">
        <p14:creationId xmlns:p14="http://schemas.microsoft.com/office/powerpoint/2010/main" val="202346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EA2B-ABF3-4F4F-AE1D-71ED258C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cost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1F59E-B91E-4BCF-842B-8AF833EC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should use the rate of return of other investments as our discount rate (what else could we have done?)</a:t>
            </a:r>
          </a:p>
          <a:p>
            <a:r>
              <a:rPr lang="en-US" dirty="0"/>
              <a:t>1) So we need a forecast of interest rates</a:t>
            </a:r>
          </a:p>
          <a:p>
            <a:r>
              <a:rPr lang="en-US" dirty="0"/>
              <a:t>2) And we need to figure out which interest rate is the relevant one</a:t>
            </a:r>
          </a:p>
          <a:p>
            <a:r>
              <a:rPr lang="en-US" dirty="0"/>
              <a:t>For 1), we could in principle use many different methods, but in the IAM literature with a neo classical growth core, the interest rate is determined endogenously (using the Ramsey rule). Note that the Ramsey rule might appear normative, but it is NOT in this approach</a:t>
            </a:r>
          </a:p>
          <a:p>
            <a:r>
              <a:rPr lang="en-US" dirty="0"/>
              <a:t>Question 2) has received a lot less attention, but there is a small literature on the climate beta</a:t>
            </a:r>
          </a:p>
        </p:txBody>
      </p:sp>
    </p:spTree>
    <p:extLst>
      <p:ext uri="{BB962C8B-B14F-4D97-AF65-F5344CB8AC3E}">
        <p14:creationId xmlns:p14="http://schemas.microsoft.com/office/powerpoint/2010/main" val="177621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29F6-6E71-493C-9D07-9D13F899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Welfare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2678-E19E-4161-BD0D-AC9DDE54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start with a Social Welfare Function, and derive your weights/discount factors from that</a:t>
            </a:r>
          </a:p>
          <a:p>
            <a:r>
              <a:rPr lang="en-US" dirty="0"/>
              <a:t>A particular case of SWF that exhibits aversion to inequality between individuals runs under the term “equity weighting” in the climate literature</a:t>
            </a:r>
          </a:p>
          <a:p>
            <a:r>
              <a:rPr lang="en-US" dirty="0"/>
              <a:t>Core idea is that of declining marginal welfare of consumption</a:t>
            </a:r>
          </a:p>
        </p:txBody>
      </p:sp>
    </p:spTree>
    <p:extLst>
      <p:ext uri="{BB962C8B-B14F-4D97-AF65-F5344CB8AC3E}">
        <p14:creationId xmlns:p14="http://schemas.microsoft.com/office/powerpoint/2010/main" val="405543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Damage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66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70373" y="4016107"/>
                <a:ext cx="5368777" cy="1309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373" y="4016107"/>
                <a:ext cx="5368777" cy="1309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88130" y="1996234"/>
                <a:ext cx="36810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130" y="1996234"/>
                <a:ext cx="3681071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39150" y="695325"/>
                <a:ext cx="19011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150" y="695325"/>
                <a:ext cx="190116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9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ww.esri.ie/UserFiles/publications/WP405/WP405.pdf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2" t="10834" r="12690" b="21528"/>
          <a:stretch/>
        </p:blipFill>
        <p:spPr>
          <a:xfrm>
            <a:off x="1190625" y="85725"/>
            <a:ext cx="8277225" cy="58675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94118" y="6391275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Anthoff et al. (under review)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67175" y="3476625"/>
            <a:ext cx="10477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$30/</a:t>
            </a:r>
            <a:r>
              <a:rPr lang="en-US" dirty="0" err="1"/>
              <a:t>tC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48025" y="1990725"/>
            <a:ext cx="1047750" cy="40005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$75/</a:t>
            </a:r>
            <a:r>
              <a:rPr lang="en-US" dirty="0" err="1"/>
              <a:t>tC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43125" y="3676650"/>
            <a:ext cx="1924050" cy="285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2085975" y="2390775"/>
            <a:ext cx="1685925" cy="128587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914525" y="3709949"/>
            <a:ext cx="200025" cy="200025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43100" y="3962246"/>
            <a:ext cx="200025" cy="20002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3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ww.whitehouse.gov/sites/default/files/omb/assets/inforeg/technical-update-social-cost-of-carbon-for-regulator-impact-analysis.pdf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7" t="16805" r="14362" b="28472"/>
          <a:stretch/>
        </p:blipFill>
        <p:spPr>
          <a:xfrm>
            <a:off x="927409" y="142876"/>
            <a:ext cx="10455738" cy="595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4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7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thoff-2013-The uncertainty abou.pdf - Adobe Acrobat Pr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5" t="26389" r="9241" b="2917"/>
          <a:stretch/>
        </p:blipFill>
        <p:spPr>
          <a:xfrm>
            <a:off x="457199" y="323850"/>
            <a:ext cx="8010525" cy="63313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0103800" y="6381750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Anthoff &amp; Tol (2013)</a:t>
            </a:r>
          </a:p>
        </p:txBody>
      </p:sp>
    </p:spTree>
    <p:extLst>
      <p:ext uri="{BB962C8B-B14F-4D97-AF65-F5344CB8AC3E}">
        <p14:creationId xmlns:p14="http://schemas.microsoft.com/office/powerpoint/2010/main" val="3923248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the SCC?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is it used?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determines the SCC?</a:t>
            </a:r>
          </a:p>
          <a:p>
            <a:r>
              <a:rPr lang="en-US" b="1" dirty="0"/>
              <a:t>Current research issues</a:t>
            </a:r>
          </a:p>
          <a:p>
            <a:pPr lvl="1"/>
            <a:r>
              <a:rPr lang="en-US" dirty="0"/>
              <a:t>Damage function calibration pipeline</a:t>
            </a:r>
          </a:p>
          <a:p>
            <a:pPr lvl="1"/>
            <a:r>
              <a:rPr lang="en-US" dirty="0"/>
              <a:t>Decision under uncertainty</a:t>
            </a:r>
          </a:p>
          <a:p>
            <a:pPr lvl="1"/>
            <a:r>
              <a:rPr lang="en-US" dirty="0"/>
              <a:t>Scenarios vs forecasts</a:t>
            </a:r>
          </a:p>
          <a:p>
            <a:r>
              <a:rPr lang="en-US" dirty="0"/>
              <a:t>Current research efforts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66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Damage function calibration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4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Damage function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 blocks</a:t>
            </a:r>
          </a:p>
          <a:p>
            <a:pPr lvl="1"/>
            <a:r>
              <a:rPr lang="en-US" dirty="0"/>
              <a:t>Lack of welfare impact estimates</a:t>
            </a:r>
          </a:p>
          <a:p>
            <a:pPr lvl="1"/>
            <a:r>
              <a:rPr lang="en-US" dirty="0"/>
              <a:t>Lack of global coverage</a:t>
            </a:r>
          </a:p>
          <a:p>
            <a:pPr lvl="1"/>
            <a:r>
              <a:rPr lang="en-US" dirty="0"/>
              <a:t>Other drivers than climate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Copy &amp; Paste numbers from published studies…</a:t>
            </a:r>
          </a:p>
          <a:p>
            <a:r>
              <a:rPr lang="en-US" dirty="0"/>
              <a:t>Future</a:t>
            </a:r>
          </a:p>
          <a:p>
            <a:pPr lvl="1"/>
            <a:r>
              <a:rPr lang="en-US" dirty="0"/>
              <a:t>Component based models</a:t>
            </a:r>
          </a:p>
          <a:p>
            <a:pPr lvl="1"/>
            <a:r>
              <a:rPr lang="en-US" dirty="0"/>
              <a:t>Automation of calibration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7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under uncertainty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1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05A09A-8461-44E5-B4D6-4C82B128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under uncertainty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E5CE4-FE82-4742-A76F-6998702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relatively new literature (with the exception of Kelly and Kolstad 1999) looks at the climate problem using frameworks from decision making under uncertainty (dynamic programming problems)</a:t>
            </a:r>
          </a:p>
          <a:p>
            <a:r>
              <a:rPr lang="en-US" dirty="0"/>
              <a:t>Key early work was Kelly and Kolstad (1999), and more recently the groups around Traeger and Judd.</a:t>
            </a:r>
          </a:p>
          <a:p>
            <a:r>
              <a:rPr lang="en-US" dirty="0"/>
              <a:t>Monte Carlo simulation:</a:t>
            </a:r>
          </a:p>
          <a:p>
            <a:pPr lvl="1"/>
            <a:r>
              <a:rPr lang="en-US" dirty="0"/>
              <a:t>You draw parameter values from distributions, then solve the model. Agents in the model do NOT face uncertainty</a:t>
            </a:r>
          </a:p>
          <a:p>
            <a:r>
              <a:rPr lang="en-US" dirty="0"/>
              <a:t>Decision making under uncertainty:</a:t>
            </a:r>
          </a:p>
          <a:p>
            <a:pPr lvl="1"/>
            <a:r>
              <a:rPr lang="en-US" dirty="0"/>
              <a:t>Agents in the model make their choices under uncertainty</a:t>
            </a:r>
          </a:p>
          <a:p>
            <a:r>
              <a:rPr lang="en-US" dirty="0"/>
              <a:t>Computationally not trivial to solve, distinct from the kind of models we are discussing today</a:t>
            </a:r>
          </a:p>
        </p:txBody>
      </p:sp>
    </p:spTree>
    <p:extLst>
      <p:ext uri="{BB962C8B-B14F-4D97-AF65-F5344CB8AC3E}">
        <p14:creationId xmlns:p14="http://schemas.microsoft.com/office/powerpoint/2010/main" val="214605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vs forecasts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7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537A-33EC-4E56-93E4-0C1B70AA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vs 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3571-7B5E-46FC-B576-37FF122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 don’t have likelihoods attached</a:t>
            </a:r>
          </a:p>
          <a:p>
            <a:r>
              <a:rPr lang="en-US" dirty="0"/>
              <a:t>And yet, they are often used as if they were some form of </a:t>
            </a:r>
            <a:r>
              <a:rPr lang="en-US" dirty="0" err="1"/>
              <a:t>probalistic</a:t>
            </a:r>
            <a:r>
              <a:rPr lang="en-US" dirty="0"/>
              <a:t> forecast (averaging over scenarios implicitly assigns probabilities)</a:t>
            </a:r>
          </a:p>
          <a:p>
            <a:r>
              <a:rPr lang="en-US" dirty="0"/>
              <a:t>This field has received very, very little attention in the past (but that is changing now)</a:t>
            </a:r>
          </a:p>
        </p:txBody>
      </p:sp>
    </p:spTree>
    <p:extLst>
      <p:ext uri="{BB962C8B-B14F-4D97-AF65-F5344CB8AC3E}">
        <p14:creationId xmlns:p14="http://schemas.microsoft.com/office/powerpoint/2010/main" val="29038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is the SCC?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is it used?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determines the SCC?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research issues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Damage function calibration pipeline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Decision under uncertainty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Scenarios vs forecasts</a:t>
            </a:r>
          </a:p>
          <a:p>
            <a:r>
              <a:rPr lang="en-US" b="1" dirty="0"/>
              <a:t>Current research efforts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40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BB87-2778-477C-804F-B0339AD3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large scale efforts underway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E190-F6DD-4601-843D-0EA5C407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Climate Impact Lab (Houser, Greenstone, Hsiang, Kopp et al.)</a:t>
            </a:r>
          </a:p>
          <a:p>
            <a:pPr lvl="1"/>
            <a:r>
              <a:rPr lang="en-US" dirty="0"/>
              <a:t>Develop new cost estimates of climate impacts using modern econometrics</a:t>
            </a:r>
          </a:p>
          <a:p>
            <a:r>
              <a:rPr lang="en-US" dirty="0"/>
              <a:t>RFF Social Cost of Carbon Initiative (network of partners)</a:t>
            </a:r>
          </a:p>
          <a:p>
            <a:pPr lvl="1"/>
            <a:r>
              <a:rPr lang="en-US" dirty="0"/>
              <a:t>Implement the National Academies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84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50133"/>
              </p:ext>
            </p:extLst>
          </p:nvPr>
        </p:nvGraphicFramePr>
        <p:xfrm>
          <a:off x="838200" y="597159"/>
          <a:ext cx="10515600" cy="557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1080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DE4C-B1BA-40CC-9F4D-F347DE73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RFF SCC Initiative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A052-F3FB-43D4-AA34-ABE81FBA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 a modular computational platform for integrated assessment models (</a:t>
            </a:r>
            <a:r>
              <a:rPr lang="en-US" dirty="0" err="1"/>
              <a:t>Mimi.jl</a:t>
            </a:r>
            <a:r>
              <a:rPr lang="en-US" dirty="0"/>
              <a:t>)</a:t>
            </a:r>
          </a:p>
          <a:p>
            <a:r>
              <a:rPr lang="en-US" dirty="0"/>
              <a:t>Develop probabilistic projections for relevant socio-economic variables, like GDP, population, emissions intensity</a:t>
            </a:r>
          </a:p>
          <a:p>
            <a:pPr lvl="1"/>
            <a:r>
              <a:rPr lang="en-US" dirty="0"/>
              <a:t>Statistical approach spearheaded by Stock, Muller and Watson</a:t>
            </a:r>
          </a:p>
          <a:p>
            <a:pPr lvl="1"/>
            <a:r>
              <a:rPr lang="en-US" dirty="0"/>
              <a:t>Expert elicitation spearheaded by Cooke</a:t>
            </a:r>
          </a:p>
          <a:p>
            <a:r>
              <a:rPr lang="en-US" dirty="0"/>
              <a:t>Create state-of-the-art natural science components (Berkeley, Penn State and Oxford collaboration)</a:t>
            </a:r>
          </a:p>
          <a:p>
            <a:r>
              <a:rPr lang="en-US" dirty="0"/>
              <a:t>Integrate existing damage estimates from the literature (and hopefully Impact Lab results once they are out)</a:t>
            </a:r>
          </a:p>
          <a:p>
            <a:r>
              <a:rPr lang="en-US" dirty="0"/>
              <a:t>Develop a discounting module compatible with the NAS recommendations (Pizer, Newell &amp; Prest)</a:t>
            </a:r>
          </a:p>
        </p:txBody>
      </p:sp>
    </p:spTree>
    <p:extLst>
      <p:ext uri="{BB962C8B-B14F-4D97-AF65-F5344CB8AC3E}">
        <p14:creationId xmlns:p14="http://schemas.microsoft.com/office/powerpoint/2010/main" val="214803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DE4C-B1BA-40CC-9F4D-F347DE73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RFF SCC Initiative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A052-F3FB-43D4-AA34-ABE81FBA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see our initiative very much as providing a platform for collaboration</a:t>
            </a:r>
          </a:p>
          <a:p>
            <a:r>
              <a:rPr lang="en-US" dirty="0"/>
              <a:t>We want other groups to create modules on the </a:t>
            </a:r>
            <a:r>
              <a:rPr lang="en-US" dirty="0" err="1"/>
              <a:t>Mimi.jl</a:t>
            </a:r>
            <a:r>
              <a:rPr lang="en-US" dirty="0"/>
              <a:t> platform</a:t>
            </a:r>
          </a:p>
          <a:p>
            <a:r>
              <a:rPr lang="en-US" dirty="0"/>
              <a:t>We can provide support and help to other groups (to a certain degree)</a:t>
            </a:r>
          </a:p>
        </p:txBody>
      </p:sp>
    </p:spTree>
    <p:extLst>
      <p:ext uri="{BB962C8B-B14F-4D97-AF65-F5344CB8AC3E}">
        <p14:creationId xmlns:p14="http://schemas.microsoft.com/office/powerpoint/2010/main" val="27500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5F88-2886-4787-9B96-3A46EC76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Mimi.jl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9212-AD28-4B6A-BA8C-0D78A9E2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 platform for integrated assessment models</a:t>
            </a:r>
          </a:p>
          <a:p>
            <a:r>
              <a:rPr lang="en-US" dirty="0"/>
              <a:t>Some goals:</a:t>
            </a:r>
          </a:p>
          <a:p>
            <a:pPr lvl="1"/>
            <a:r>
              <a:rPr lang="en-US" dirty="0"/>
              <a:t>Open source and free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Decentralized workflow</a:t>
            </a:r>
          </a:p>
          <a:p>
            <a:pPr lvl="1"/>
            <a:r>
              <a:rPr lang="en-US" dirty="0"/>
              <a:t>Transparency in research</a:t>
            </a:r>
          </a:p>
          <a:p>
            <a:r>
              <a:rPr lang="en-US" dirty="0"/>
              <a:t>Some non-goals:</a:t>
            </a:r>
          </a:p>
          <a:p>
            <a:pPr lvl="1"/>
            <a:r>
              <a:rPr lang="en-US" dirty="0"/>
              <a:t>We don’t aim to be the best platform for every type of IAM</a:t>
            </a:r>
          </a:p>
        </p:txBody>
      </p:sp>
    </p:spTree>
    <p:extLst>
      <p:ext uri="{BB962C8B-B14F-4D97-AF65-F5344CB8AC3E}">
        <p14:creationId xmlns:p14="http://schemas.microsoft.com/office/powerpoint/2010/main" val="97902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DEAD-3BF9-47AF-BF56-E17E65F1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models on </a:t>
            </a:r>
            <a:r>
              <a:rPr lang="en-US" dirty="0" err="1"/>
              <a:t>Mimi.jl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D947-ED2E-424D-BD03-9BE4406048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MimiFUND.jl</a:t>
            </a:r>
            <a:endParaRPr lang="en-US" dirty="0"/>
          </a:p>
          <a:p>
            <a:r>
              <a:rPr lang="en-US" dirty="0"/>
              <a:t>MimiDICE2010.jl</a:t>
            </a:r>
          </a:p>
          <a:p>
            <a:r>
              <a:rPr lang="en-US" dirty="0"/>
              <a:t>MimiDICE2013.jl</a:t>
            </a:r>
          </a:p>
          <a:p>
            <a:r>
              <a:rPr lang="en-US" dirty="0"/>
              <a:t>MimiRICE2010.jl</a:t>
            </a:r>
          </a:p>
          <a:p>
            <a:r>
              <a:rPr lang="en-US" dirty="0"/>
              <a:t>MimiPAGE2009.jl</a:t>
            </a:r>
          </a:p>
          <a:p>
            <a:r>
              <a:rPr lang="en-US" dirty="0"/>
              <a:t>Mimi-</a:t>
            </a:r>
            <a:r>
              <a:rPr lang="en-US" dirty="0" err="1"/>
              <a:t>SNEASY.jl</a:t>
            </a:r>
            <a:r>
              <a:rPr lang="en-US" dirty="0"/>
              <a:t> (private)</a:t>
            </a:r>
          </a:p>
          <a:p>
            <a:r>
              <a:rPr lang="en-US" dirty="0"/>
              <a:t>Mimi-</a:t>
            </a:r>
            <a:r>
              <a:rPr lang="en-US" dirty="0" err="1"/>
              <a:t>FAIR.jl</a:t>
            </a:r>
            <a:r>
              <a:rPr lang="en-US" dirty="0"/>
              <a:t> (private)</a:t>
            </a:r>
          </a:p>
          <a:p>
            <a:r>
              <a:rPr lang="en-US" dirty="0"/>
              <a:t>Mimi-</a:t>
            </a:r>
            <a:r>
              <a:rPr lang="en-US" dirty="0" err="1"/>
              <a:t>MAGICC.jl</a:t>
            </a:r>
            <a:r>
              <a:rPr lang="en-US" dirty="0"/>
              <a:t> (CH4 parts, closed)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9EDE3-4F9D-4929-9C07-3F609B47F1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Mimi-</a:t>
            </a:r>
            <a:r>
              <a:rPr lang="en-US" dirty="0" err="1"/>
              <a:t>HECTOR.jl</a:t>
            </a:r>
            <a:r>
              <a:rPr lang="en-US" dirty="0"/>
              <a:t> (CH4 parts, closed)</a:t>
            </a:r>
          </a:p>
          <a:p>
            <a:r>
              <a:rPr lang="en-US" dirty="0"/>
              <a:t>Mimi-</a:t>
            </a:r>
            <a:r>
              <a:rPr lang="en-US" dirty="0" err="1"/>
              <a:t>CIAM.jl</a:t>
            </a:r>
            <a:r>
              <a:rPr lang="en-US" dirty="0"/>
              <a:t> (closed)</a:t>
            </a:r>
          </a:p>
          <a:p>
            <a:r>
              <a:rPr lang="en-US" dirty="0"/>
              <a:t>Mimi-</a:t>
            </a:r>
            <a:r>
              <a:rPr lang="en-US" dirty="0" err="1"/>
              <a:t>BRICK.jl</a:t>
            </a:r>
            <a:r>
              <a:rPr lang="en-US" dirty="0"/>
              <a:t> (closed)</a:t>
            </a:r>
          </a:p>
          <a:p>
            <a:r>
              <a:rPr lang="en-US" dirty="0"/>
              <a:t>AWASH</a:t>
            </a:r>
          </a:p>
          <a:p>
            <a:r>
              <a:rPr lang="en-US" dirty="0"/>
              <a:t>PAGE-ICE</a:t>
            </a:r>
          </a:p>
          <a:p>
            <a:r>
              <a:rPr lang="en-US" dirty="0"/>
              <a:t>Local air pollution (Errickson, closed)</a:t>
            </a:r>
          </a:p>
          <a:p>
            <a:r>
              <a:rPr lang="en-US" dirty="0"/>
              <a:t>NICE (closed?)</a:t>
            </a:r>
          </a:p>
          <a:p>
            <a:r>
              <a:rPr lang="en-US" dirty="0"/>
              <a:t>NICER (closed?)</a:t>
            </a:r>
          </a:p>
        </p:txBody>
      </p:sp>
    </p:spTree>
    <p:extLst>
      <p:ext uri="{BB962C8B-B14F-4D97-AF65-F5344CB8AC3E}">
        <p14:creationId xmlns:p14="http://schemas.microsoft.com/office/powerpoint/2010/main" val="1292645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BE8B9C-0646-4CFF-A4BE-FB9188A3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using/collaborating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6DA67-5570-4554-A801-DB5BB560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UC Berkeley (my lab)</a:t>
            </a:r>
          </a:p>
          <a:p>
            <a:r>
              <a:rPr lang="en-US" dirty="0"/>
              <a:t>RFF</a:t>
            </a:r>
          </a:p>
          <a:p>
            <a:r>
              <a:rPr lang="en-US" dirty="0"/>
              <a:t>Penn State (Klaus Keller’s lab)</a:t>
            </a:r>
          </a:p>
          <a:p>
            <a:r>
              <a:rPr lang="en-US" dirty="0"/>
              <a:t>Princeton University (Marc Fleurbaey and Rob Socolow’s group)</a:t>
            </a:r>
          </a:p>
          <a:p>
            <a:r>
              <a:rPr lang="en-US" dirty="0"/>
              <a:t>FEEM [or whatever their new name is] (planned)</a:t>
            </a:r>
          </a:p>
          <a:p>
            <a:r>
              <a:rPr lang="en-US" dirty="0"/>
              <a:t>A proposal out of Duke (planned)</a:t>
            </a:r>
          </a:p>
          <a:p>
            <a:r>
              <a:rPr lang="en-US" dirty="0"/>
              <a:t>LSE (James Rising)</a:t>
            </a:r>
          </a:p>
        </p:txBody>
      </p:sp>
    </p:spTree>
    <p:extLst>
      <p:ext uri="{BB962C8B-B14F-4D97-AF65-F5344CB8AC3E}">
        <p14:creationId xmlns:p14="http://schemas.microsoft.com/office/powerpoint/2010/main" val="108066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in policy</a:t>
            </a:r>
          </a:p>
          <a:p>
            <a:r>
              <a:rPr lang="en-US" dirty="0"/>
              <a:t>Research state</a:t>
            </a:r>
          </a:p>
        </p:txBody>
      </p:sp>
    </p:spTree>
    <p:extLst>
      <p:ext uri="{BB962C8B-B14F-4D97-AF65-F5344CB8AC3E}">
        <p14:creationId xmlns:p14="http://schemas.microsoft.com/office/powerpoint/2010/main" val="11272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93598700"/>
              </p:ext>
            </p:extLst>
          </p:nvPr>
        </p:nvGraphicFramePr>
        <p:xfrm>
          <a:off x="3940994" y="256166"/>
          <a:ext cx="3991151" cy="2883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491522856"/>
              </p:ext>
            </p:extLst>
          </p:nvPr>
        </p:nvGraphicFramePr>
        <p:xfrm>
          <a:off x="8031296" y="257406"/>
          <a:ext cx="4005624" cy="2860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869262343"/>
              </p:ext>
            </p:extLst>
          </p:nvPr>
        </p:nvGraphicFramePr>
        <p:xfrm>
          <a:off x="465293" y="3658903"/>
          <a:ext cx="3759789" cy="2562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872403044"/>
              </p:ext>
            </p:extLst>
          </p:nvPr>
        </p:nvGraphicFramePr>
        <p:xfrm>
          <a:off x="4398949" y="3912669"/>
          <a:ext cx="3728014" cy="2540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44353498"/>
              </p:ext>
            </p:extLst>
          </p:nvPr>
        </p:nvGraphicFramePr>
        <p:xfrm>
          <a:off x="8286789" y="4192925"/>
          <a:ext cx="3691952" cy="251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927611"/>
              </p:ext>
            </p:extLst>
          </p:nvPr>
        </p:nvGraphicFramePr>
        <p:xfrm>
          <a:off x="210239" y="244619"/>
          <a:ext cx="3601597" cy="2862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0923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damage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653864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43810" y="4443101"/>
                <a:ext cx="9158854" cy="22094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𝑆𝐶𝐶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5400" b="0" i="1" smtClean="0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10" y="4443101"/>
                <a:ext cx="9158854" cy="22094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itl.nist.gov/div898/handbook/eda/section3/gif/norpd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559" y="2319756"/>
            <a:ext cx="1845013" cy="13594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79981" y="4539603"/>
                <a:ext cx="7758662" cy="20164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𝑆𝐶𝐶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𝑡𝑟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81" y="4539603"/>
                <a:ext cx="7758662" cy="20164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 rot="16913931">
            <a:off x="10026321" y="4285488"/>
            <a:ext cx="1128745" cy="3048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assessment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5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544" y="2717422"/>
            <a:ext cx="1692188" cy="72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1624" y="5503909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3792" y="607693"/>
            <a:ext cx="16921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Atmospheric chemistry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8209" y="1760162"/>
            <a:ext cx="1689481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change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2144" y="4365105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79577" y="1427582"/>
            <a:ext cx="1647107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Emissions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60096" y="823717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Concentrations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83996" y="3162540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impact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9776" y="4293096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 Damage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15980" y="5535769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Mortality</a:t>
            </a:r>
          </a:p>
        </p:txBody>
      </p:sp>
      <p:cxnSp>
        <p:nvCxnSpPr>
          <p:cNvPr id="16" name="Straight Arrow Connector 15"/>
          <p:cNvCxnSpPr>
            <a:stCxn id="2" idx="0"/>
            <a:endCxn id="9" idx="2"/>
          </p:cNvCxnSpPr>
          <p:nvPr/>
        </p:nvCxnSpPr>
        <p:spPr>
          <a:xfrm flipV="1">
            <a:off x="2837638" y="1931638"/>
            <a:ext cx="265492" cy="78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4" idx="1"/>
          </p:cNvCxnSpPr>
          <p:nvPr/>
        </p:nvCxnSpPr>
        <p:spPr>
          <a:xfrm flipV="1">
            <a:off x="3103130" y="967734"/>
            <a:ext cx="1120662" cy="4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10" idx="1"/>
          </p:cNvCxnSpPr>
          <p:nvPr/>
        </p:nvCxnSpPr>
        <p:spPr>
          <a:xfrm>
            <a:off x="5915980" y="967733"/>
            <a:ext cx="1044116" cy="10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783997" y="1327773"/>
            <a:ext cx="1028953" cy="43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1" idx="0"/>
          </p:cNvCxnSpPr>
          <p:nvPr/>
        </p:nvCxnSpPr>
        <p:spPr>
          <a:xfrm flipH="1">
            <a:off x="8607897" y="2484346"/>
            <a:ext cx="205053" cy="67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6" idx="0"/>
          </p:cNvCxnSpPr>
          <p:nvPr/>
        </p:nvCxnSpPr>
        <p:spPr>
          <a:xfrm flipH="1">
            <a:off x="8238238" y="3666596"/>
            <a:ext cx="3696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12" idx="3"/>
          </p:cNvCxnSpPr>
          <p:nvPr/>
        </p:nvCxnSpPr>
        <p:spPr>
          <a:xfrm flipH="1" flipV="1">
            <a:off x="5727576" y="4545125"/>
            <a:ext cx="1664568" cy="182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0"/>
            <a:endCxn id="2" idx="3"/>
          </p:cNvCxnSpPr>
          <p:nvPr/>
        </p:nvCxnSpPr>
        <p:spPr>
          <a:xfrm flipH="1" flipV="1">
            <a:off x="3683732" y="3081568"/>
            <a:ext cx="1219944" cy="121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4" idx="3"/>
          </p:cNvCxnSpPr>
          <p:nvPr/>
        </p:nvCxnSpPr>
        <p:spPr>
          <a:xfrm flipH="1">
            <a:off x="7563780" y="5089289"/>
            <a:ext cx="6744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1"/>
            <a:endCxn id="3" idx="3"/>
          </p:cNvCxnSpPr>
          <p:nvPr/>
        </p:nvCxnSpPr>
        <p:spPr>
          <a:xfrm flipH="1">
            <a:off x="4403812" y="5787797"/>
            <a:ext cx="1512168" cy="7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0"/>
            <a:endCxn id="2" idx="2"/>
          </p:cNvCxnSpPr>
          <p:nvPr/>
        </p:nvCxnSpPr>
        <p:spPr>
          <a:xfrm flipH="1" flipV="1">
            <a:off x="2837638" y="3445712"/>
            <a:ext cx="720080" cy="20581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65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544" y="2717422"/>
            <a:ext cx="1692188" cy="728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Economy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23792" y="607693"/>
            <a:ext cx="16921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Atmospheric chemistry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8209" y="1760162"/>
            <a:ext cx="1689481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change</a:t>
            </a:r>
          </a:p>
        </p:txBody>
      </p:sp>
      <p:sp>
        <p:nvSpPr>
          <p:cNvPr id="6" name="Rectangle 5"/>
          <p:cNvSpPr/>
          <p:nvPr/>
        </p:nvSpPr>
        <p:spPr>
          <a:xfrm>
            <a:off x="7392144" y="4365105"/>
            <a:ext cx="1692188" cy="72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Impacts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79577" y="1427582"/>
            <a:ext cx="1647107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Emissions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60096" y="823717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Concentrations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83996" y="3162540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impact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9776" y="4293096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 Damage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915980" y="5535769"/>
            <a:ext cx="1647800" cy="50405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Mortality</a:t>
            </a:r>
          </a:p>
        </p:txBody>
      </p:sp>
      <p:cxnSp>
        <p:nvCxnSpPr>
          <p:cNvPr id="16" name="Straight Arrow Connector 15"/>
          <p:cNvCxnSpPr>
            <a:stCxn id="2" idx="0"/>
            <a:endCxn id="9" idx="2"/>
          </p:cNvCxnSpPr>
          <p:nvPr/>
        </p:nvCxnSpPr>
        <p:spPr>
          <a:xfrm flipV="1">
            <a:off x="2837638" y="1931638"/>
            <a:ext cx="265492" cy="785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4" idx="1"/>
          </p:cNvCxnSpPr>
          <p:nvPr/>
        </p:nvCxnSpPr>
        <p:spPr>
          <a:xfrm flipV="1">
            <a:off x="3103130" y="967734"/>
            <a:ext cx="1120662" cy="4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10" idx="1"/>
          </p:cNvCxnSpPr>
          <p:nvPr/>
        </p:nvCxnSpPr>
        <p:spPr>
          <a:xfrm>
            <a:off x="5915980" y="967733"/>
            <a:ext cx="1044116" cy="108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783997" y="1327773"/>
            <a:ext cx="1028953" cy="43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1" idx="0"/>
          </p:cNvCxnSpPr>
          <p:nvPr/>
        </p:nvCxnSpPr>
        <p:spPr>
          <a:xfrm flipH="1">
            <a:off x="8607897" y="2484346"/>
            <a:ext cx="205053" cy="678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6" idx="0"/>
          </p:cNvCxnSpPr>
          <p:nvPr/>
        </p:nvCxnSpPr>
        <p:spPr>
          <a:xfrm flipH="1">
            <a:off x="8238238" y="3666596"/>
            <a:ext cx="3696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1"/>
            <a:endCxn id="12" idx="3"/>
          </p:cNvCxnSpPr>
          <p:nvPr/>
        </p:nvCxnSpPr>
        <p:spPr>
          <a:xfrm flipH="1" flipV="1">
            <a:off x="5727576" y="4545125"/>
            <a:ext cx="1664568" cy="182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0"/>
            <a:endCxn id="2" idx="3"/>
          </p:cNvCxnSpPr>
          <p:nvPr/>
        </p:nvCxnSpPr>
        <p:spPr>
          <a:xfrm flipH="1" flipV="1">
            <a:off x="3683732" y="3081568"/>
            <a:ext cx="1219944" cy="121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2"/>
            <a:endCxn id="14" idx="3"/>
          </p:cNvCxnSpPr>
          <p:nvPr/>
        </p:nvCxnSpPr>
        <p:spPr>
          <a:xfrm flipH="1">
            <a:off x="7563780" y="5089289"/>
            <a:ext cx="674458" cy="698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1"/>
            <a:endCxn id="3" idx="3"/>
          </p:cNvCxnSpPr>
          <p:nvPr/>
        </p:nvCxnSpPr>
        <p:spPr>
          <a:xfrm flipH="1">
            <a:off x="4403812" y="5787797"/>
            <a:ext cx="1512168" cy="78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0"/>
            <a:endCxn id="2" idx="2"/>
          </p:cNvCxnSpPr>
          <p:nvPr/>
        </p:nvCxnSpPr>
        <p:spPr>
          <a:xfrm flipH="1" flipV="1">
            <a:off x="2837638" y="3445712"/>
            <a:ext cx="720080" cy="20581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83024" y="260648"/>
            <a:ext cx="8784976" cy="65527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11624" y="5503909"/>
            <a:ext cx="1692188" cy="7241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31625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1295</Words>
  <Application>Microsoft Office PowerPoint</Application>
  <PresentationFormat>Widescreen</PresentationFormat>
  <Paragraphs>338</Paragraphs>
  <Slides>46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IAMs in climate economics and the SCC</vt:lpstr>
      <vt:lpstr>Outline</vt:lpstr>
      <vt:lpstr>Definition</vt:lpstr>
      <vt:lpstr>PowerPoint Presentation</vt:lpstr>
      <vt:lpstr>PowerPoint Presentation</vt:lpstr>
      <vt:lpstr>Marginal damage</vt:lpstr>
      <vt:lpstr>Integrated assessment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DICE-2007</vt:lpstr>
      <vt:lpstr>Sources of published SCC estimates</vt:lpstr>
      <vt:lpstr>Outline</vt:lpstr>
      <vt:lpstr>Model choice &amp; discount rate</vt:lpstr>
      <vt:lpstr>PowerPoint Presentation</vt:lpstr>
      <vt:lpstr>PowerPoint Presentation</vt:lpstr>
      <vt:lpstr>Discounting</vt:lpstr>
      <vt:lpstr>Discounting &amp; aggregation</vt:lpstr>
      <vt:lpstr>Opportunity cost approach</vt:lpstr>
      <vt:lpstr>Social Welfare approach</vt:lpstr>
      <vt:lpstr>Damage function</vt:lpstr>
      <vt:lpstr>PowerPoint Presentation</vt:lpstr>
      <vt:lpstr>PowerPoint Presentation</vt:lpstr>
      <vt:lpstr>Uncertainty</vt:lpstr>
      <vt:lpstr>PowerPoint Presentation</vt:lpstr>
      <vt:lpstr>PowerPoint Presentation</vt:lpstr>
      <vt:lpstr>Outline</vt:lpstr>
      <vt:lpstr>Damage function calibration pipeline</vt:lpstr>
      <vt:lpstr>Damage function pipeline</vt:lpstr>
      <vt:lpstr>Decision under uncertainty</vt:lpstr>
      <vt:lpstr>Decision making under uncertainty</vt:lpstr>
      <vt:lpstr>Scenarios vs forecasts</vt:lpstr>
      <vt:lpstr>Scenarios vs forecasts</vt:lpstr>
      <vt:lpstr>Outline</vt:lpstr>
      <vt:lpstr>Two large scale efforts underway</vt:lpstr>
      <vt:lpstr>RFF SCC Initiative I</vt:lpstr>
      <vt:lpstr>RFF SCC Initiative II</vt:lpstr>
      <vt:lpstr>Mimi.jl</vt:lpstr>
      <vt:lpstr>Existing models on Mimi.jl</vt:lpstr>
      <vt:lpstr>Groups using/collaborating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determines the Social Cost of Carbon?</dc:title>
  <dc:creator>David Anthoff</dc:creator>
  <cp:lastModifiedBy>David Anthoff</cp:lastModifiedBy>
  <cp:revision>61</cp:revision>
  <dcterms:created xsi:type="dcterms:W3CDTF">2014-09-20T21:04:17Z</dcterms:created>
  <dcterms:modified xsi:type="dcterms:W3CDTF">2019-06-21T10:38:22Z</dcterms:modified>
</cp:coreProperties>
</file>