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73" r:id="rId4"/>
    <p:sldId id="262" r:id="rId5"/>
    <p:sldId id="259" r:id="rId6"/>
    <p:sldId id="263" r:id="rId7"/>
    <p:sldId id="258" r:id="rId8"/>
    <p:sldId id="274" r:id="rId9"/>
    <p:sldId id="278" r:id="rId10"/>
    <p:sldId id="264" r:id="rId11"/>
    <p:sldId id="269" r:id="rId12"/>
    <p:sldId id="275" r:id="rId13"/>
    <p:sldId id="276" r:id="rId14"/>
    <p:sldId id="277" r:id="rId15"/>
    <p:sldId id="265" r:id="rId16"/>
    <p:sldId id="279" r:id="rId17"/>
    <p:sldId id="266" r:id="rId18"/>
    <p:sldId id="272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35EFAD-5179-44B2-9012-1E785530DE1B}">
          <p14:sldIdLst>
            <p14:sldId id="256"/>
            <p14:sldId id="261"/>
            <p14:sldId id="273"/>
            <p14:sldId id="262"/>
            <p14:sldId id="259"/>
            <p14:sldId id="263"/>
            <p14:sldId id="258"/>
            <p14:sldId id="274"/>
            <p14:sldId id="278"/>
            <p14:sldId id="264"/>
            <p14:sldId id="269"/>
            <p14:sldId id="275"/>
            <p14:sldId id="276"/>
            <p14:sldId id="277"/>
            <p14:sldId id="265"/>
            <p14:sldId id="279"/>
            <p14:sldId id="266"/>
            <p14:sldId id="272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16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EC4DA-CB0A-4A0A-8F56-6E0791944C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94A3-2B99-4327-9CBF-BECB5496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5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139-8359-4C2E-8F3A-44DBF9DF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68733"/>
            <a:ext cx="8825658" cy="1197746"/>
          </a:xfrm>
        </p:spPr>
        <p:txBody>
          <a:bodyPr anchor="ctr"/>
          <a:lstStyle/>
          <a:p>
            <a:r>
              <a:rPr lang="en-US" dirty="0"/>
              <a:t>Bank Term Deposits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818F-172C-4417-BE8E-AB0D5F6EF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041" y="3648725"/>
            <a:ext cx="8825658" cy="861420"/>
          </a:xfrm>
        </p:spPr>
        <p:txBody>
          <a:bodyPr/>
          <a:lstStyle/>
          <a:p>
            <a:r>
              <a:rPr lang="en-US" dirty="0"/>
              <a:t>David Ocampo</a:t>
            </a:r>
          </a:p>
        </p:txBody>
      </p:sp>
    </p:spTree>
    <p:extLst>
      <p:ext uri="{BB962C8B-B14F-4D97-AF65-F5344CB8AC3E}">
        <p14:creationId xmlns:p14="http://schemas.microsoft.com/office/powerpoint/2010/main" val="125691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6561-DD30-4586-BC1B-A555A1AB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772F-4542-46A6-8CED-65FDD5E7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Cleaned values within “</a:t>
            </a:r>
            <a:r>
              <a:rPr lang="en-US" dirty="0" err="1"/>
              <a:t>pdays</a:t>
            </a:r>
            <a:r>
              <a:rPr lang="en-US" dirty="0"/>
              <a:t>” and “previous” variables</a:t>
            </a:r>
          </a:p>
          <a:p>
            <a:pPr lvl="1"/>
            <a:r>
              <a:rPr lang="en-US" dirty="0"/>
              <a:t>Most values are 999 for “</a:t>
            </a:r>
            <a:r>
              <a:rPr lang="en-US" dirty="0" err="1"/>
              <a:t>pdays</a:t>
            </a:r>
            <a:r>
              <a:rPr lang="en-US" dirty="0"/>
              <a:t>”</a:t>
            </a:r>
          </a:p>
          <a:p>
            <a:r>
              <a:rPr lang="en-US" dirty="0"/>
              <a:t>Removed columns</a:t>
            </a:r>
          </a:p>
          <a:p>
            <a:pPr lvl="1"/>
            <a:r>
              <a:rPr lang="en-US" dirty="0"/>
              <a:t>Duration and Model Prediction</a:t>
            </a:r>
          </a:p>
          <a:p>
            <a:pPr lvl="1"/>
            <a:r>
              <a:rPr lang="en-US" dirty="0"/>
              <a:t>Columns similar to other columns</a:t>
            </a:r>
          </a:p>
          <a:p>
            <a:pPr lvl="1"/>
            <a:r>
              <a:rPr lang="en-US" dirty="0"/>
              <a:t>Columns not statistically significant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211C-12B4-4317-AEEB-3A33A60C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429-73A1-4D30-B4D8-F5F8FA40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Utilize a Generalized Linear Model (GLM)</a:t>
            </a:r>
          </a:p>
          <a:p>
            <a:r>
              <a:rPr lang="en-US" dirty="0"/>
              <a:t>Results are almost identical to current model</a:t>
            </a:r>
          </a:p>
          <a:p>
            <a:pPr lvl="1"/>
            <a:r>
              <a:rPr lang="en-US" dirty="0"/>
              <a:t>Current Model: 89.76%			New Model: 89.95%</a:t>
            </a:r>
          </a:p>
          <a:p>
            <a:r>
              <a:rPr lang="en-US" dirty="0"/>
              <a:t>Significant data:</a:t>
            </a:r>
          </a:p>
          <a:p>
            <a:pPr lvl="1"/>
            <a:r>
              <a:rPr lang="en-US" dirty="0"/>
              <a:t>Type of Job</a:t>
            </a:r>
          </a:p>
          <a:p>
            <a:pPr lvl="1"/>
            <a:r>
              <a:rPr lang="en-US" dirty="0"/>
              <a:t>Credit in Default</a:t>
            </a:r>
          </a:p>
          <a:p>
            <a:pPr lvl="1"/>
            <a:r>
              <a:rPr lang="en-US" dirty="0"/>
              <a:t>Number of Contacts Performed for this Campaign</a:t>
            </a:r>
          </a:p>
          <a:p>
            <a:pPr lvl="1"/>
            <a:r>
              <a:rPr lang="en-US" dirty="0"/>
              <a:t>Outcome of Previous Marketing Campaign</a:t>
            </a:r>
          </a:p>
          <a:p>
            <a:pPr lvl="1"/>
            <a:r>
              <a:rPr lang="en-US" dirty="0"/>
              <a:t>Employment Variation Rate</a:t>
            </a:r>
          </a:p>
          <a:p>
            <a:pPr lvl="1"/>
            <a:r>
              <a:rPr lang="en-US" dirty="0"/>
              <a:t>Consumer Confidence Index</a:t>
            </a:r>
          </a:p>
        </p:txBody>
      </p:sp>
    </p:spTree>
    <p:extLst>
      <p:ext uri="{BB962C8B-B14F-4D97-AF65-F5344CB8AC3E}">
        <p14:creationId xmlns:p14="http://schemas.microsoft.com/office/powerpoint/2010/main" val="25658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2C416-2FE7-478E-972A-7BE2AB1C0C15}"/>
              </a:ext>
            </a:extLst>
          </p:cNvPr>
          <p:cNvSpPr txBox="1">
            <a:spLocks/>
          </p:cNvSpPr>
          <p:nvPr/>
        </p:nvSpPr>
        <p:spPr>
          <a:xfrm>
            <a:off x="1154955" y="2468733"/>
            <a:ext cx="8825658" cy="119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TAKE AWAYS</a:t>
            </a:r>
          </a:p>
        </p:txBody>
      </p:sp>
    </p:spTree>
    <p:extLst>
      <p:ext uri="{BB962C8B-B14F-4D97-AF65-F5344CB8AC3E}">
        <p14:creationId xmlns:p14="http://schemas.microsoft.com/office/powerpoint/2010/main" val="97288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211C-12B4-4317-AEEB-3A33A60C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429-73A1-4D30-B4D8-F5F8FA40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Data has many unknown values</a:t>
            </a:r>
          </a:p>
          <a:p>
            <a:r>
              <a:rPr lang="en-US" dirty="0"/>
              <a:t>Previous Outcome Success greatly influences term deposits</a:t>
            </a:r>
          </a:p>
          <a:p>
            <a:pPr lvl="1"/>
            <a:r>
              <a:rPr lang="en-US" dirty="0"/>
              <a:t>Concentrate efforts on Customer Relations</a:t>
            </a:r>
          </a:p>
          <a:p>
            <a:r>
              <a:rPr lang="en-US" dirty="0"/>
              <a:t>Students and Retirees like Term Deposits</a:t>
            </a:r>
          </a:p>
          <a:p>
            <a:r>
              <a:rPr lang="en-US" dirty="0"/>
              <a:t>Model accuracy stays the same, but better understanding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2C416-2FE7-478E-972A-7BE2AB1C0C15}"/>
              </a:ext>
            </a:extLst>
          </p:cNvPr>
          <p:cNvSpPr txBox="1">
            <a:spLocks/>
          </p:cNvSpPr>
          <p:nvPr/>
        </p:nvSpPr>
        <p:spPr>
          <a:xfrm>
            <a:off x="1154955" y="2468733"/>
            <a:ext cx="8825658" cy="119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2690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0765-05A4-4B7B-BD32-9DE18AFD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78" y="2547848"/>
            <a:ext cx="9404723" cy="1400530"/>
          </a:xfrm>
        </p:spPr>
        <p:txBody>
          <a:bodyPr/>
          <a:lstStyle/>
          <a:p>
            <a:r>
              <a:rPr lang="en-US" dirty="0"/>
              <a:t>Technical Backup Slides</a:t>
            </a:r>
          </a:p>
        </p:txBody>
      </p:sp>
    </p:spTree>
    <p:extLst>
      <p:ext uri="{BB962C8B-B14F-4D97-AF65-F5344CB8AC3E}">
        <p14:creationId xmlns:p14="http://schemas.microsoft.com/office/powerpoint/2010/main" val="292443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2E57-79A1-4AC0-8DF4-FCA59F7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361C0-035E-4724-B69A-5F82E83FAF9D}"/>
              </a:ext>
            </a:extLst>
          </p:cNvPr>
          <p:cNvSpPr txBox="1"/>
          <p:nvPr/>
        </p:nvSpPr>
        <p:spPr>
          <a:xfrm>
            <a:off x="3650941" y="619083"/>
            <a:ext cx="609452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bankDataSet</a:t>
            </a:r>
            <a:r>
              <a:rPr lang="en-US" sz="1000" dirty="0"/>
              <a:t> &lt;- read.csv("C:/Users/david/Desktop/DSA Data Set.csv")</a:t>
            </a:r>
          </a:p>
          <a:p>
            <a:endParaRPr lang="en-US" sz="1000" dirty="0"/>
          </a:p>
          <a:p>
            <a:r>
              <a:rPr lang="en-US" sz="1000" dirty="0"/>
              <a:t>#fix skewed data for "</a:t>
            </a:r>
            <a:r>
              <a:rPr lang="en-US" sz="1000" dirty="0" err="1"/>
              <a:t>pdays</a:t>
            </a:r>
            <a:r>
              <a:rPr lang="en-US" sz="1000" dirty="0"/>
              <a:t>" and "previous"</a:t>
            </a:r>
          </a:p>
          <a:p>
            <a:r>
              <a:rPr lang="en-US" sz="1000" dirty="0" err="1"/>
              <a:t>bankDataSet$pdays</a:t>
            </a:r>
            <a:r>
              <a:rPr lang="en-US" sz="1000" dirty="0"/>
              <a:t>[</a:t>
            </a:r>
            <a:r>
              <a:rPr lang="en-US" sz="1000" dirty="0" err="1"/>
              <a:t>bankDataSet$pdays</a:t>
            </a:r>
            <a:r>
              <a:rPr lang="en-US" sz="1000" dirty="0"/>
              <a:t> == 999] &lt;- NA</a:t>
            </a:r>
          </a:p>
          <a:p>
            <a:r>
              <a:rPr lang="en-US" sz="1000" dirty="0" err="1"/>
              <a:t>bankDataSet$previous</a:t>
            </a:r>
            <a:r>
              <a:rPr lang="en-US" sz="1000" dirty="0"/>
              <a:t>[</a:t>
            </a:r>
            <a:r>
              <a:rPr lang="en-US" sz="1000" dirty="0" err="1"/>
              <a:t>bankDataSet$previous</a:t>
            </a:r>
            <a:r>
              <a:rPr lang="en-US" sz="1000" dirty="0"/>
              <a:t> == 0 ] &lt;- NA</a:t>
            </a:r>
          </a:p>
          <a:p>
            <a:r>
              <a:rPr lang="en-US" sz="1000" dirty="0"/>
              <a:t>summary(</a:t>
            </a:r>
            <a:r>
              <a:rPr lang="en-US" sz="1000" dirty="0" err="1"/>
              <a:t>bankDataSet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#take out columns</a:t>
            </a:r>
          </a:p>
          <a:p>
            <a:r>
              <a:rPr lang="en-US" sz="1000" dirty="0" err="1"/>
              <a:t>bankDataSet</a:t>
            </a:r>
            <a:r>
              <a:rPr lang="en-US" sz="1000" dirty="0"/>
              <a:t> &lt;- </a:t>
            </a:r>
            <a:r>
              <a:rPr lang="en-US" sz="1000" dirty="0" err="1"/>
              <a:t>bankDataSet</a:t>
            </a:r>
            <a:r>
              <a:rPr lang="en-US" sz="1000" dirty="0"/>
              <a:t>[-c(1,4,8,9,10,11,13,14,17,19,20,21)]</a:t>
            </a:r>
          </a:p>
          <a:p>
            <a:endParaRPr lang="en-US" sz="1000" dirty="0"/>
          </a:p>
          <a:p>
            <a:r>
              <a:rPr lang="en-US" sz="1000" dirty="0"/>
              <a:t>#create test and train data for generalized linear model</a:t>
            </a:r>
          </a:p>
          <a:p>
            <a:r>
              <a:rPr lang="en-US" sz="1000" dirty="0" err="1"/>
              <a:t>set.seed</a:t>
            </a:r>
            <a:r>
              <a:rPr lang="en-US" sz="1000" dirty="0"/>
              <a:t>(100)</a:t>
            </a:r>
          </a:p>
          <a:p>
            <a:r>
              <a:rPr lang="en-US" sz="1000" dirty="0" err="1"/>
              <a:t>ind</a:t>
            </a:r>
            <a:r>
              <a:rPr lang="en-US" sz="1000" dirty="0"/>
              <a:t> &lt;- sample(2,nrow(</a:t>
            </a:r>
            <a:r>
              <a:rPr lang="en-US" sz="1000" dirty="0" err="1"/>
              <a:t>bankDataSet</a:t>
            </a:r>
            <a:r>
              <a:rPr lang="en-US" sz="1000" dirty="0"/>
              <a:t>),replace = </a:t>
            </a:r>
            <a:r>
              <a:rPr lang="en-US" sz="1000" dirty="0" err="1"/>
              <a:t>TRUE,prob</a:t>
            </a:r>
            <a:r>
              <a:rPr lang="en-US" sz="1000" dirty="0"/>
              <a:t> = c(.7,.3))</a:t>
            </a:r>
          </a:p>
          <a:p>
            <a:r>
              <a:rPr lang="en-US" sz="1000" dirty="0" err="1"/>
              <a:t>train.data</a:t>
            </a:r>
            <a:r>
              <a:rPr lang="en-US" sz="1000" dirty="0"/>
              <a:t> &lt;- </a:t>
            </a:r>
            <a:r>
              <a:rPr lang="en-US" sz="1000" dirty="0" err="1"/>
              <a:t>bankDataSet</a:t>
            </a:r>
            <a:r>
              <a:rPr lang="en-US" sz="1000" dirty="0"/>
              <a:t>[</a:t>
            </a:r>
            <a:r>
              <a:rPr lang="en-US" sz="1000" dirty="0" err="1"/>
              <a:t>ind</a:t>
            </a:r>
            <a:r>
              <a:rPr lang="en-US" sz="1000" dirty="0"/>
              <a:t> == 1, ]</a:t>
            </a:r>
          </a:p>
          <a:p>
            <a:r>
              <a:rPr lang="en-US" sz="1000" dirty="0" err="1"/>
              <a:t>test.data</a:t>
            </a:r>
            <a:r>
              <a:rPr lang="en-US" sz="1000" dirty="0"/>
              <a:t> &lt;- </a:t>
            </a:r>
            <a:r>
              <a:rPr lang="en-US" sz="1000" dirty="0" err="1"/>
              <a:t>bankDataSet</a:t>
            </a:r>
            <a:r>
              <a:rPr lang="en-US" sz="1000" dirty="0"/>
              <a:t>[</a:t>
            </a:r>
            <a:r>
              <a:rPr lang="en-US" sz="1000" dirty="0" err="1"/>
              <a:t>ind</a:t>
            </a:r>
            <a:r>
              <a:rPr lang="en-US" sz="1000" dirty="0"/>
              <a:t> == 2, ]</a:t>
            </a:r>
          </a:p>
          <a:p>
            <a:endParaRPr lang="en-US" sz="1000" dirty="0"/>
          </a:p>
          <a:p>
            <a:r>
              <a:rPr lang="en-US" sz="1000" dirty="0"/>
              <a:t>#scatterplot matrix for multicollinearity test. Took out </a:t>
            </a:r>
            <a:r>
              <a:rPr lang="en-US" sz="1000" dirty="0" err="1"/>
              <a:t>cons.price.idx</a:t>
            </a:r>
            <a:r>
              <a:rPr lang="en-US" sz="1000" dirty="0"/>
              <a:t> due and euribor3m</a:t>
            </a:r>
          </a:p>
          <a:p>
            <a:r>
              <a:rPr lang="en-US" sz="1000" dirty="0"/>
              <a:t>data = </a:t>
            </a:r>
            <a:r>
              <a:rPr lang="en-US" sz="1000" dirty="0" err="1"/>
              <a:t>data.frame</a:t>
            </a:r>
            <a:r>
              <a:rPr lang="en-US" sz="1000" dirty="0"/>
              <a:t>(</a:t>
            </a:r>
            <a:r>
              <a:rPr lang="en-US" sz="1000" dirty="0" err="1"/>
              <a:t>test.data</a:t>
            </a:r>
            <a:r>
              <a:rPr lang="en-US" sz="1000" dirty="0"/>
              <a:t>)</a:t>
            </a:r>
          </a:p>
          <a:p>
            <a:r>
              <a:rPr lang="en-US" sz="1000" dirty="0"/>
              <a:t>plot(data)</a:t>
            </a:r>
          </a:p>
          <a:p>
            <a:endParaRPr lang="en-US" sz="1000" dirty="0"/>
          </a:p>
          <a:p>
            <a:r>
              <a:rPr lang="en-US" sz="1000" dirty="0"/>
              <a:t>#initial look at model variables</a:t>
            </a:r>
          </a:p>
          <a:p>
            <a:r>
              <a:rPr lang="en-US" sz="1000" dirty="0" err="1"/>
              <a:t>bankFormula</a:t>
            </a:r>
            <a:r>
              <a:rPr lang="en-US" sz="1000" dirty="0"/>
              <a:t> &lt;- y~.</a:t>
            </a:r>
          </a:p>
          <a:p>
            <a:r>
              <a:rPr lang="en-US" sz="1000" dirty="0"/>
              <a:t>model &lt;- </a:t>
            </a:r>
            <a:r>
              <a:rPr lang="en-US" sz="1000" dirty="0" err="1"/>
              <a:t>glm</a:t>
            </a:r>
            <a:r>
              <a:rPr lang="en-US" sz="1000" dirty="0"/>
              <a:t>(</a:t>
            </a:r>
            <a:r>
              <a:rPr lang="en-US" sz="1000" dirty="0" err="1"/>
              <a:t>bankFormula,family</a:t>
            </a:r>
            <a:r>
              <a:rPr lang="en-US" sz="1000" dirty="0"/>
              <a:t>=</a:t>
            </a:r>
            <a:r>
              <a:rPr lang="en-US" sz="1000" dirty="0" err="1"/>
              <a:t>binomial,data</a:t>
            </a:r>
            <a:r>
              <a:rPr lang="en-US" sz="1000" dirty="0"/>
              <a:t>=</a:t>
            </a:r>
            <a:r>
              <a:rPr lang="en-US" sz="1000" dirty="0" err="1"/>
              <a:t>train.data</a:t>
            </a:r>
            <a:r>
              <a:rPr lang="en-US" sz="1000" dirty="0"/>
              <a:t>)</a:t>
            </a:r>
          </a:p>
          <a:p>
            <a:r>
              <a:rPr lang="en-US" sz="1000" dirty="0"/>
              <a:t>summary(model)</a:t>
            </a:r>
          </a:p>
          <a:p>
            <a:endParaRPr lang="en-US" sz="1000" dirty="0"/>
          </a:p>
          <a:p>
            <a:r>
              <a:rPr lang="en-US" sz="1000" dirty="0"/>
              <a:t>#including only variables with p &lt; .05</a:t>
            </a:r>
          </a:p>
          <a:p>
            <a:r>
              <a:rPr lang="en-US" sz="1000" dirty="0" err="1"/>
              <a:t>bankFormula</a:t>
            </a:r>
            <a:r>
              <a:rPr lang="en-US" sz="1000" dirty="0"/>
              <a:t> &lt;- </a:t>
            </a:r>
            <a:r>
              <a:rPr lang="en-US" sz="1000" dirty="0" err="1"/>
              <a:t>y~job+default+campaign+poutcome+emp.var.rate+cons.conf.idx</a:t>
            </a:r>
            <a:endParaRPr lang="en-US" sz="1000" dirty="0"/>
          </a:p>
          <a:p>
            <a:r>
              <a:rPr lang="en-US" sz="1000" dirty="0"/>
              <a:t>model &lt;- </a:t>
            </a:r>
            <a:r>
              <a:rPr lang="en-US" sz="1000" dirty="0" err="1"/>
              <a:t>glm</a:t>
            </a:r>
            <a:r>
              <a:rPr lang="en-US" sz="1000" dirty="0"/>
              <a:t>(</a:t>
            </a:r>
            <a:r>
              <a:rPr lang="en-US" sz="1000" dirty="0" err="1"/>
              <a:t>bankFormula,family</a:t>
            </a:r>
            <a:r>
              <a:rPr lang="en-US" sz="1000" dirty="0"/>
              <a:t>=</a:t>
            </a:r>
            <a:r>
              <a:rPr lang="en-US" sz="1000" dirty="0" err="1"/>
              <a:t>binomial,data</a:t>
            </a:r>
            <a:r>
              <a:rPr lang="en-US" sz="1000" dirty="0"/>
              <a:t>=</a:t>
            </a:r>
            <a:r>
              <a:rPr lang="en-US" sz="1000" dirty="0" err="1"/>
              <a:t>train.data</a:t>
            </a:r>
            <a:r>
              <a:rPr lang="en-US" sz="1000" dirty="0"/>
              <a:t>)</a:t>
            </a:r>
          </a:p>
          <a:p>
            <a:r>
              <a:rPr lang="en-US" sz="1000" dirty="0"/>
              <a:t>summary(model)</a:t>
            </a:r>
          </a:p>
          <a:p>
            <a:endParaRPr lang="en-US" sz="1000" dirty="0"/>
          </a:p>
          <a:p>
            <a:r>
              <a:rPr lang="en-US" sz="1000" dirty="0"/>
              <a:t>#show stats for new model</a:t>
            </a:r>
          </a:p>
          <a:p>
            <a:r>
              <a:rPr lang="en-US" sz="1000" dirty="0" err="1"/>
              <a:t>trainTablePredictions</a:t>
            </a:r>
            <a:r>
              <a:rPr lang="en-US" sz="1000" dirty="0"/>
              <a:t> &lt;- table(round(</a:t>
            </a:r>
            <a:r>
              <a:rPr lang="en-US" sz="1000" dirty="0" err="1"/>
              <a:t>model$fitted.values</a:t>
            </a:r>
            <a:r>
              <a:rPr lang="en-US" sz="1000" dirty="0"/>
              <a:t>),</a:t>
            </a:r>
            <a:r>
              <a:rPr lang="en-US" sz="1000" dirty="0" err="1"/>
              <a:t>train.data$y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trainTableAccuracy</a:t>
            </a:r>
            <a:r>
              <a:rPr lang="en-US" sz="1000" dirty="0"/>
              <a:t> &lt;- (</a:t>
            </a:r>
            <a:r>
              <a:rPr lang="en-US" sz="1000" dirty="0" err="1"/>
              <a:t>trainTablePredictions</a:t>
            </a:r>
            <a:r>
              <a:rPr lang="en-US" sz="1000" dirty="0"/>
              <a:t>[1] + </a:t>
            </a:r>
            <a:r>
              <a:rPr lang="en-US" sz="1000" dirty="0" err="1"/>
              <a:t>trainTablePredictions</a:t>
            </a:r>
            <a:r>
              <a:rPr lang="en-US" sz="1000" dirty="0"/>
              <a:t>[4])/sum(</a:t>
            </a:r>
            <a:r>
              <a:rPr lang="en-US" sz="1000" dirty="0" err="1"/>
              <a:t>trainTablePredictions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testTablePredictions</a:t>
            </a:r>
            <a:r>
              <a:rPr lang="en-US" sz="1000" dirty="0"/>
              <a:t> &lt;- table(round(</a:t>
            </a:r>
            <a:r>
              <a:rPr lang="en-US" sz="1000" dirty="0" err="1"/>
              <a:t>predict.glm</a:t>
            </a:r>
            <a:r>
              <a:rPr lang="en-US" sz="1000" dirty="0"/>
              <a:t>(</a:t>
            </a:r>
            <a:r>
              <a:rPr lang="en-US" sz="1000" dirty="0" err="1"/>
              <a:t>model,test.data</a:t>
            </a:r>
            <a:r>
              <a:rPr lang="en-US" sz="1000" dirty="0"/>
              <a:t>, type="response")),</a:t>
            </a:r>
            <a:r>
              <a:rPr lang="en-US" sz="1000" dirty="0" err="1"/>
              <a:t>test.data$y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testTableAccuracy</a:t>
            </a:r>
            <a:r>
              <a:rPr lang="en-US" sz="1000" dirty="0"/>
              <a:t> &lt;- (</a:t>
            </a:r>
            <a:r>
              <a:rPr lang="en-US" sz="1000" dirty="0" err="1"/>
              <a:t>testTablePredictions</a:t>
            </a:r>
            <a:r>
              <a:rPr lang="en-US" sz="1000" dirty="0"/>
              <a:t>[1] + </a:t>
            </a:r>
            <a:r>
              <a:rPr lang="en-US" sz="1000" dirty="0" err="1"/>
              <a:t>testTablePredictions</a:t>
            </a:r>
            <a:r>
              <a:rPr lang="en-US" sz="1000" dirty="0"/>
              <a:t>[4])/sum(</a:t>
            </a:r>
            <a:r>
              <a:rPr lang="en-US" sz="1000" dirty="0" err="1"/>
              <a:t>testTablePredictions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16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E576-8D6D-4AE6-B50D-74F74BF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927D90-951A-4586-B112-16836178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93" y="1440280"/>
            <a:ext cx="9856214" cy="49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F278-0BA7-42AC-B5B7-C3732B75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010EF-C846-419C-A30F-C4190308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1" y="1152983"/>
            <a:ext cx="10866268" cy="54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10DB-BA25-4869-A2FE-49A71CAD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E5BF56-A9CD-4617-8582-C8FD4F18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700658"/>
            <a:ext cx="496321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D946-FC19-43F0-90D6-95F6FDDF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2AA-142F-48D4-AD5D-3E51876C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031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F4F-DA19-4FDE-B630-994DEA83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Variables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1DC43-F72D-45FD-AB8B-AB6135C6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04" y="1696726"/>
            <a:ext cx="6613191" cy="43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E54-9B4A-483E-9DA9-03D26A63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09E21-A208-43F2-AEE4-7490769B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4" y="2892334"/>
            <a:ext cx="9923071" cy="12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93953-C4F9-4792-B901-84633A45F5E7}"/>
              </a:ext>
            </a:extLst>
          </p:cNvPr>
          <p:cNvSpPr txBox="1">
            <a:spLocks/>
          </p:cNvSpPr>
          <p:nvPr/>
        </p:nvSpPr>
        <p:spPr>
          <a:xfrm>
            <a:off x="1154955" y="2468733"/>
            <a:ext cx="8825658" cy="119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CURRENT DATA</a:t>
            </a:r>
          </a:p>
        </p:txBody>
      </p:sp>
    </p:spTree>
    <p:extLst>
      <p:ext uri="{BB962C8B-B14F-4D97-AF65-F5344CB8AC3E}">
        <p14:creationId xmlns:p14="http://schemas.microsoft.com/office/powerpoint/2010/main" val="27395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D956-111E-4C1E-8D5B-5CE78A4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418E0C-0A0C-48E1-8079-9DA0798C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7549"/>
            <a:ext cx="5849166" cy="1028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F51491-08B5-41AD-9D3F-7CB78040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652604"/>
            <a:ext cx="3248478" cy="1038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529A6-380F-4D14-A0EC-02FA2FBB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917185"/>
            <a:ext cx="3038899" cy="10288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A6927F-2532-4789-8B48-C139E5024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5172240"/>
            <a:ext cx="502037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DB09-484E-4584-BFB5-F1D7589F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66C19-4835-4E68-AE8B-4696A64B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16" y="3162408"/>
            <a:ext cx="2231425" cy="1400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96D48-9D7B-4CDB-BF70-F61419FD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464" y="1437070"/>
            <a:ext cx="2231425" cy="13394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12D2F0-FB54-4FFF-9687-5FFEB4F1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464" y="3162408"/>
            <a:ext cx="2230896" cy="1400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EB4ACE-7F0E-42C9-8556-7DFC35C0D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345" y="1438218"/>
            <a:ext cx="2230896" cy="13394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0A9E03-2B4F-49D0-9DFB-F70EA54E8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224" y="4967342"/>
            <a:ext cx="2230897" cy="14374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271F13-CD01-46A1-827F-7515215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May 2008 to November 2010</a:t>
            </a:r>
          </a:p>
          <a:p>
            <a:r>
              <a:rPr lang="en-US" dirty="0"/>
              <a:t>Five sets of economic data</a:t>
            </a:r>
          </a:p>
          <a:p>
            <a:r>
              <a:rPr lang="en-US" dirty="0"/>
              <a:t>Recession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B4B-7A9F-4CC3-9B39-6BCA8FC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Deposits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9BD29-9470-4943-A982-0687E780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83671"/>
            <a:ext cx="891664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7655-1EE2-4B3B-86A6-2E3E5B34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01249"/>
          </a:xfrm>
        </p:spPr>
        <p:txBody>
          <a:bodyPr/>
          <a:lstStyle/>
          <a:p>
            <a:r>
              <a:rPr lang="en-US" dirty="0"/>
              <a:t>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4939-2B4A-455D-B655-AD90B7EF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966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Output: Predicts if customer subscribed to bank term deposit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 89.76%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A77F76-0752-439C-91A7-1F06DF6B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89" y="2496242"/>
            <a:ext cx="6068566" cy="2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2C416-2FE7-478E-972A-7BE2AB1C0C15}"/>
              </a:ext>
            </a:extLst>
          </p:cNvPr>
          <p:cNvSpPr txBox="1">
            <a:spLocks/>
          </p:cNvSpPr>
          <p:nvPr/>
        </p:nvSpPr>
        <p:spPr>
          <a:xfrm>
            <a:off x="1154955" y="2468733"/>
            <a:ext cx="8825658" cy="119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BUILDING A MODEL</a:t>
            </a:r>
          </a:p>
        </p:txBody>
      </p:sp>
    </p:spTree>
    <p:extLst>
      <p:ext uri="{BB962C8B-B14F-4D97-AF65-F5344CB8AC3E}">
        <p14:creationId xmlns:p14="http://schemas.microsoft.com/office/powerpoint/2010/main" val="349511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CDA-B4D2-4BA3-A62B-17EB2D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3CAF-EE71-4702-899E-09D0D330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Open source software – free</a:t>
            </a:r>
          </a:p>
          <a:p>
            <a:r>
              <a:rPr lang="en-US" dirty="0"/>
              <a:t>Make changes to data without affecting database</a:t>
            </a:r>
          </a:p>
          <a:p>
            <a:r>
              <a:rPr lang="en-US" dirty="0"/>
              <a:t>Create repeatable process</a:t>
            </a:r>
          </a:p>
          <a:p>
            <a:r>
              <a:rPr lang="en-US" dirty="0"/>
              <a:t>Split data into 2 sets</a:t>
            </a:r>
          </a:p>
          <a:p>
            <a:pPr lvl="1"/>
            <a:r>
              <a:rPr lang="en-US" dirty="0"/>
              <a:t>Train data (random 70%)</a:t>
            </a:r>
          </a:p>
          <a:p>
            <a:pPr lvl="1"/>
            <a:r>
              <a:rPr lang="en-US" dirty="0"/>
              <a:t>Test data (random 30%)</a:t>
            </a:r>
          </a:p>
        </p:txBody>
      </p:sp>
    </p:spTree>
    <p:extLst>
      <p:ext uri="{BB962C8B-B14F-4D97-AF65-F5344CB8AC3E}">
        <p14:creationId xmlns:p14="http://schemas.microsoft.com/office/powerpoint/2010/main" val="2435885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2556</TotalTime>
  <Words>566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Bank Term Deposits</vt:lpstr>
      <vt:lpstr>Overview</vt:lpstr>
      <vt:lpstr>PowerPoint Presentation</vt:lpstr>
      <vt:lpstr>Current Data Set</vt:lpstr>
      <vt:lpstr>Economic Background</vt:lpstr>
      <vt:lpstr>Term Deposits</vt:lpstr>
      <vt:lpstr>Current Model</vt:lpstr>
      <vt:lpstr>PowerPoint Presentation</vt:lpstr>
      <vt:lpstr>Software</vt:lpstr>
      <vt:lpstr>Cleaning Data</vt:lpstr>
      <vt:lpstr>Built Model</vt:lpstr>
      <vt:lpstr>PowerPoint Presentation</vt:lpstr>
      <vt:lpstr>Take Aways</vt:lpstr>
      <vt:lpstr>PowerPoint Presentation</vt:lpstr>
      <vt:lpstr>Technical Backup Slides</vt:lpstr>
      <vt:lpstr>R Script</vt:lpstr>
      <vt:lpstr>Summary of Data</vt:lpstr>
      <vt:lpstr>Test for Multicollinearity</vt:lpstr>
      <vt:lpstr>Summary of Model</vt:lpstr>
      <vt:lpstr>Significant Variables Model</vt:lpstr>
      <vt:lpstr>Accuracy of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Ocampo, David A CTR USARMY HQDA ASA FM (USA)</dc:creator>
  <cp:lastModifiedBy>Ocampo, David A CTR USARMY HQDA ASA FM (USA)</cp:lastModifiedBy>
  <cp:revision>43</cp:revision>
  <dcterms:created xsi:type="dcterms:W3CDTF">2021-06-19T19:27:00Z</dcterms:created>
  <dcterms:modified xsi:type="dcterms:W3CDTF">2021-06-21T14:16:56Z</dcterms:modified>
</cp:coreProperties>
</file>