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3" autoAdjust="0"/>
    <p:restoredTop sz="94660"/>
  </p:normalViewPr>
  <p:slideViewPr>
    <p:cSldViewPr>
      <p:cViewPr>
        <p:scale>
          <a:sx n="75" d="100"/>
          <a:sy n="75" d="100"/>
        </p:scale>
        <p:origin x="-49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7F2F853-36A2-4F22-8765-ECDEDFA9AAA0}" type="datetimeFigureOut">
              <a:rPr lang="es-CO" smtClean="0"/>
              <a:t>29/08/2015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C1285D5-FE97-41AB-8194-9F7001B5371D}"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7F2F853-36A2-4F22-8765-ECDEDFA9AAA0}" type="datetimeFigureOut">
              <a:rPr lang="es-CO" smtClean="0"/>
              <a:t>29/08/2015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C1285D5-FE97-41AB-8194-9F7001B5371D}"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7F2F853-36A2-4F22-8765-ECDEDFA9AAA0}" type="datetimeFigureOut">
              <a:rPr lang="es-CO" smtClean="0"/>
              <a:t>29/08/2015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C1285D5-FE97-41AB-8194-9F7001B5371D}" type="slidenum">
              <a:rPr lang="es-CO" smtClean="0"/>
              <a:t>‹Nº›</a:t>
            </a:fld>
            <a:endParaRPr lang="es-CO"/>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7F2F853-36A2-4F22-8765-ECDEDFA9AAA0}" type="datetimeFigureOut">
              <a:rPr lang="es-CO" smtClean="0"/>
              <a:t>29/08/2015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C1285D5-FE97-41AB-8194-9F7001B5371D}" type="slidenum">
              <a:rPr lang="es-CO" smtClean="0"/>
              <a:t>‹Nº›</a:t>
            </a:fld>
            <a:endParaRPr lang="es-CO"/>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F2F853-36A2-4F22-8765-ECDEDFA9AAA0}" type="datetimeFigureOut">
              <a:rPr lang="es-CO" smtClean="0"/>
              <a:t>29/08/2015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C1285D5-FE97-41AB-8194-9F7001B5371D}"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37F2F853-36A2-4F22-8765-ECDEDFA9AAA0}" type="datetimeFigureOut">
              <a:rPr lang="es-CO" smtClean="0"/>
              <a:t>29/08/2015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C1285D5-FE97-41AB-8194-9F7001B5371D}" type="slidenum">
              <a:rPr lang="es-CO" smtClean="0"/>
              <a:t>‹Nº›</a:t>
            </a:fld>
            <a:endParaRPr lang="es-CO"/>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7F2F853-36A2-4F22-8765-ECDEDFA9AAA0}" type="datetimeFigureOut">
              <a:rPr lang="es-CO" smtClean="0"/>
              <a:t>29/08/2015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C1285D5-FE97-41AB-8194-9F7001B5371D}"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37F2F853-36A2-4F22-8765-ECDEDFA9AAA0}" type="datetimeFigureOut">
              <a:rPr lang="es-CO" smtClean="0"/>
              <a:t>29/08/2015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C1285D5-FE97-41AB-8194-9F7001B5371D}"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7F2F853-36A2-4F22-8765-ECDEDFA9AAA0}" type="datetimeFigureOut">
              <a:rPr lang="es-CO" smtClean="0"/>
              <a:t>29/08/2015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C1285D5-FE97-41AB-8194-9F7001B5371D}"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7F2F853-36A2-4F22-8765-ECDEDFA9AAA0}" type="datetimeFigureOut">
              <a:rPr lang="es-CO" smtClean="0"/>
              <a:t>29/08/2015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C1285D5-FE97-41AB-8194-9F7001B5371D}" type="slidenum">
              <a:rPr lang="es-CO" smtClean="0"/>
              <a:t>‹Nº›</a:t>
            </a:fld>
            <a:endParaRPr lang="es-CO"/>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F2F853-36A2-4F22-8765-ECDEDFA9AAA0}" type="datetimeFigureOut">
              <a:rPr lang="es-CO" smtClean="0"/>
              <a:t>29/08/2015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C1285D5-FE97-41AB-8194-9F7001B5371D}" type="slidenum">
              <a:rPr lang="es-CO" smtClean="0"/>
              <a:t>‹Nº›</a:t>
            </a:fld>
            <a:endParaRPr lang="es-CO"/>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7F2F853-36A2-4F22-8765-ECDEDFA9AAA0}" type="datetimeFigureOut">
              <a:rPr lang="es-CO" smtClean="0"/>
              <a:t>29/08/2015</a:t>
            </a:fld>
            <a:endParaRPr lang="es-CO"/>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CO"/>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C1285D5-FE97-41AB-8194-9F7001B5371D}" type="slidenum">
              <a:rPr lang="es-CO" smtClean="0"/>
              <a:t>‹Nº›</a:t>
            </a:fld>
            <a:endParaRPr lang="es-CO"/>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942843"/>
            <a:ext cx="7772400" cy="2448272"/>
          </a:xfrm>
        </p:spPr>
        <p:txBody>
          <a:bodyPr>
            <a:noAutofit/>
          </a:bodyPr>
          <a:lstStyle/>
          <a:p>
            <a:r>
              <a:rPr lang="es-CO" sz="2800" dirty="0">
                <a:latin typeface="Arial" pitchFamily="34" charset="0"/>
                <a:cs typeface="Arial" pitchFamily="34" charset="0"/>
              </a:rPr>
              <a:t>CONSTRUCCION DE UN PROTOTIPO DE SISTEMA </a:t>
            </a:r>
            <a:r>
              <a:rPr lang="es-CO" sz="2800" dirty="0" smtClean="0">
                <a:latin typeface="Arial" pitchFamily="34" charset="0"/>
                <a:cs typeface="Arial" pitchFamily="34" charset="0"/>
              </a:rPr>
              <a:t>TELECARE PARA </a:t>
            </a:r>
            <a:r>
              <a:rPr lang="es-CO" sz="2800" dirty="0">
                <a:latin typeface="Arial" pitchFamily="34" charset="0"/>
                <a:cs typeface="Arial" pitchFamily="34" charset="0"/>
              </a:rPr>
              <a:t>MONITOREAR EL COMPORTAMIENTO DE UN </a:t>
            </a:r>
            <a:r>
              <a:rPr lang="es-CO" sz="2800" dirty="0" smtClean="0">
                <a:latin typeface="Arial" pitchFamily="34" charset="0"/>
                <a:cs typeface="Arial" pitchFamily="34" charset="0"/>
              </a:rPr>
              <a:t>PACIENTE DIAGNOSTICADO </a:t>
            </a:r>
            <a:r>
              <a:rPr lang="es-CO" sz="2800" dirty="0">
                <a:latin typeface="Arial" pitchFamily="34" charset="0"/>
                <a:cs typeface="Arial" pitchFamily="34" charset="0"/>
              </a:rPr>
              <a:t>CON TRASTORNO </a:t>
            </a:r>
            <a:r>
              <a:rPr lang="es-CO" sz="2800" dirty="0" smtClean="0">
                <a:latin typeface="Arial" pitchFamily="34" charset="0"/>
                <a:cs typeface="Arial" pitchFamily="34" charset="0"/>
              </a:rPr>
              <a:t> OBSESIVO </a:t>
            </a:r>
            <a:r>
              <a:rPr lang="es-CO" sz="2800" dirty="0">
                <a:latin typeface="Arial" pitchFamily="34" charset="0"/>
                <a:cs typeface="Arial" pitchFamily="34" charset="0"/>
              </a:rPr>
              <a:t>COMPULSIVO</a:t>
            </a:r>
            <a:endParaRPr lang="es-CO" sz="2800" dirty="0">
              <a:latin typeface="Arial" pitchFamily="34" charset="0"/>
              <a:cs typeface="Arial" pitchFamily="34" charset="0"/>
            </a:endParaRPr>
          </a:p>
        </p:txBody>
      </p:sp>
      <p:pic>
        <p:nvPicPr>
          <p:cNvPr id="1026" name="Picture 2" descr="https://encrypted-tbn1.gstatic.com/images?q=tbn:ANd9GcRapq7HXIJHxcHoltoo3IZrgNcwXzHo5MAgni-FCTbBwQAgVMYayJbLLS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260648"/>
            <a:ext cx="1356885" cy="1682195"/>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23528" y="5497949"/>
            <a:ext cx="3471078" cy="1015663"/>
          </a:xfrm>
          <a:prstGeom prst="rect">
            <a:avLst/>
          </a:prstGeom>
          <a:noFill/>
        </p:spPr>
        <p:txBody>
          <a:bodyPr wrap="none" rtlCol="0">
            <a:spAutoFit/>
          </a:bodyPr>
          <a:lstStyle/>
          <a:p>
            <a:r>
              <a:rPr lang="es-CO" sz="1200" dirty="0">
                <a:latin typeface="Arial" pitchFamily="34" charset="0"/>
                <a:cs typeface="Arial" pitchFamily="34" charset="0"/>
              </a:rPr>
              <a:t>UNIVERSIDAD DEL QUINDIO</a:t>
            </a:r>
          </a:p>
          <a:p>
            <a:r>
              <a:rPr lang="es-CO" sz="1200" dirty="0">
                <a:latin typeface="Arial" pitchFamily="34" charset="0"/>
                <a:cs typeface="Arial" pitchFamily="34" charset="0"/>
              </a:rPr>
              <a:t>FACULTAD DE INGENIERIA</a:t>
            </a:r>
          </a:p>
          <a:p>
            <a:r>
              <a:rPr lang="es-CO" sz="1200" dirty="0">
                <a:latin typeface="Arial" pitchFamily="34" charset="0"/>
                <a:cs typeface="Arial" pitchFamily="34" charset="0"/>
              </a:rPr>
              <a:t>INGENIERIA DE SISTEMAS Y COMPUTACION</a:t>
            </a:r>
          </a:p>
          <a:p>
            <a:r>
              <a:rPr lang="es-CO" sz="1200" dirty="0">
                <a:latin typeface="Arial" pitchFamily="34" charset="0"/>
                <a:cs typeface="Arial" pitchFamily="34" charset="0"/>
              </a:rPr>
              <a:t>ARMENIA</a:t>
            </a:r>
          </a:p>
          <a:p>
            <a:r>
              <a:rPr lang="es-CO" sz="1200" dirty="0">
                <a:latin typeface="Arial" pitchFamily="34" charset="0"/>
                <a:cs typeface="Arial" pitchFamily="34" charset="0"/>
              </a:rPr>
              <a:t>2015</a:t>
            </a:r>
          </a:p>
        </p:txBody>
      </p:sp>
    </p:spTree>
    <p:extLst>
      <p:ext uri="{BB962C8B-B14F-4D97-AF65-F5344CB8AC3E}">
        <p14:creationId xmlns:p14="http://schemas.microsoft.com/office/powerpoint/2010/main" val="950602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404664"/>
            <a:ext cx="7772400" cy="959420"/>
          </a:xfrm>
        </p:spPr>
        <p:txBody>
          <a:bodyPr/>
          <a:lstStyle/>
          <a:p>
            <a:r>
              <a:rPr lang="es-CO" dirty="0" smtClean="0"/>
              <a:t>Oracle Ápex</a:t>
            </a:r>
            <a:endParaRPr lang="es-CO" dirty="0"/>
          </a:p>
        </p:txBody>
      </p:sp>
      <p:sp>
        <p:nvSpPr>
          <p:cNvPr id="3" name="2 Subtítulo"/>
          <p:cNvSpPr>
            <a:spLocks noGrp="1"/>
          </p:cNvSpPr>
          <p:nvPr>
            <p:ph type="subTitle" idx="1"/>
          </p:nvPr>
        </p:nvSpPr>
        <p:spPr>
          <a:xfrm>
            <a:off x="1043608" y="4653136"/>
            <a:ext cx="7699424" cy="936104"/>
          </a:xfrm>
        </p:spPr>
        <p:txBody>
          <a:bodyPr/>
          <a:lstStyle/>
          <a:p>
            <a:r>
              <a:rPr lang="es-CO" dirty="0" smtClean="0"/>
              <a:t>Integra: Gestión del desarrollo software , ambiente de desarrollo y despliegue de  la aplicación en una misma herramienta.</a:t>
            </a:r>
            <a:endParaRPr lang="es-CO"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395388"/>
            <a:ext cx="4248472" cy="31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384598"/>
            <a:ext cx="4207878" cy="3175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683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404664"/>
            <a:ext cx="7772400" cy="916012"/>
          </a:xfrm>
        </p:spPr>
        <p:txBody>
          <a:bodyPr/>
          <a:lstStyle/>
          <a:p>
            <a:r>
              <a:rPr lang="es-CO" dirty="0" smtClean="0"/>
              <a:t>Interfaz Java</a:t>
            </a:r>
            <a:endParaRPr lang="es-CO"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4772906" cy="403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484784"/>
            <a:ext cx="2276475"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683568" y="5714568"/>
            <a:ext cx="4883068" cy="646331"/>
          </a:xfrm>
          <a:prstGeom prst="rect">
            <a:avLst/>
          </a:prstGeom>
          <a:noFill/>
        </p:spPr>
        <p:txBody>
          <a:bodyPr wrap="none" rtlCol="0">
            <a:spAutoFit/>
          </a:bodyPr>
          <a:lstStyle/>
          <a:p>
            <a:r>
              <a:rPr lang="es-CO" dirty="0" smtClean="0"/>
              <a:t>Aplicación encargada de hacer la conexión entre</a:t>
            </a:r>
          </a:p>
          <a:p>
            <a:r>
              <a:rPr lang="es-CO" dirty="0" smtClean="0"/>
              <a:t> la tarjeta de adquisición y la Base de datos</a:t>
            </a:r>
            <a:endParaRPr lang="es-CO" dirty="0"/>
          </a:p>
        </p:txBody>
      </p:sp>
    </p:spTree>
    <p:extLst>
      <p:ext uri="{BB962C8B-B14F-4D97-AF65-F5344CB8AC3E}">
        <p14:creationId xmlns:p14="http://schemas.microsoft.com/office/powerpoint/2010/main" val="3068743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smtClean="0"/>
              <a:t>Hardware</a:t>
            </a:r>
            <a:endParaRPr lang="es-CO"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20" y="1556791"/>
            <a:ext cx="22098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060" y="1556791"/>
            <a:ext cx="3854921" cy="2991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641152" y="4872532"/>
            <a:ext cx="7478915" cy="1569660"/>
          </a:xfrm>
          <a:prstGeom prst="rect">
            <a:avLst/>
          </a:prstGeom>
          <a:noFill/>
        </p:spPr>
        <p:txBody>
          <a:bodyPr wrap="square" rtlCol="0">
            <a:spAutoFit/>
          </a:bodyPr>
          <a:lstStyle/>
          <a:p>
            <a:pPr algn="just"/>
            <a:r>
              <a:rPr lang="es-CO" sz="1600" dirty="0">
                <a:latin typeface="Arial" pitchFamily="34" charset="0"/>
                <a:cs typeface="Arial" pitchFamily="34" charset="0"/>
              </a:rPr>
              <a:t>Para implementar el componente Hardware se </a:t>
            </a:r>
            <a:r>
              <a:rPr lang="es-CO" sz="1600" dirty="0" smtClean="0">
                <a:latin typeface="Arial" pitchFamily="34" charset="0"/>
                <a:cs typeface="Arial" pitchFamily="34" charset="0"/>
              </a:rPr>
              <a:t>decidió </a:t>
            </a:r>
            <a:r>
              <a:rPr lang="es-CO" sz="1600" dirty="0">
                <a:latin typeface="Arial" pitchFamily="34" charset="0"/>
                <a:cs typeface="Arial" pitchFamily="34" charset="0"/>
              </a:rPr>
              <a:t>usar el la plataforma de </a:t>
            </a:r>
            <a:endParaRPr lang="es-CO" sz="1600" dirty="0" smtClean="0">
              <a:latin typeface="Arial" pitchFamily="34" charset="0"/>
              <a:cs typeface="Arial" pitchFamily="34" charset="0"/>
            </a:endParaRPr>
          </a:p>
          <a:p>
            <a:pPr algn="just"/>
            <a:r>
              <a:rPr lang="es-CO" sz="1600" dirty="0" smtClean="0">
                <a:latin typeface="Arial" pitchFamily="34" charset="0"/>
                <a:cs typeface="Arial" pitchFamily="34" charset="0"/>
              </a:rPr>
              <a:t>Desarrollo </a:t>
            </a:r>
            <a:r>
              <a:rPr lang="es-CO" sz="1600" dirty="0" err="1" smtClean="0">
                <a:latin typeface="Arial" pitchFamily="34" charset="0"/>
                <a:cs typeface="Arial" pitchFamily="34" charset="0"/>
              </a:rPr>
              <a:t>Arduino</a:t>
            </a:r>
            <a:r>
              <a:rPr lang="es-CO" sz="1600" dirty="0" smtClean="0">
                <a:latin typeface="Arial" pitchFamily="34" charset="0"/>
                <a:cs typeface="Arial" pitchFamily="34" charset="0"/>
              </a:rPr>
              <a:t> específicamente </a:t>
            </a:r>
            <a:r>
              <a:rPr lang="es-CO" sz="1600" dirty="0">
                <a:latin typeface="Arial" pitchFamily="34" charset="0"/>
                <a:cs typeface="Arial" pitchFamily="34" charset="0"/>
              </a:rPr>
              <a:t>"</a:t>
            </a:r>
            <a:r>
              <a:rPr lang="es-CO" sz="1600" dirty="0" err="1">
                <a:latin typeface="Arial" pitchFamily="34" charset="0"/>
                <a:cs typeface="Arial" pitchFamily="34" charset="0"/>
              </a:rPr>
              <a:t>Arduino</a:t>
            </a:r>
            <a:r>
              <a:rPr lang="es-CO" sz="1600" dirty="0">
                <a:latin typeface="Arial" pitchFamily="34" charset="0"/>
                <a:cs typeface="Arial" pitchFamily="34" charset="0"/>
              </a:rPr>
              <a:t> </a:t>
            </a:r>
            <a:r>
              <a:rPr lang="es-CO" sz="1600" dirty="0" err="1" smtClean="0">
                <a:latin typeface="Arial" pitchFamily="34" charset="0"/>
                <a:cs typeface="Arial" pitchFamily="34" charset="0"/>
              </a:rPr>
              <a:t>leonarndo</a:t>
            </a:r>
            <a:r>
              <a:rPr lang="es-CO" sz="1600" dirty="0">
                <a:latin typeface="Arial" pitchFamily="34" charset="0"/>
                <a:cs typeface="Arial" pitchFamily="34" charset="0"/>
              </a:rPr>
              <a:t>" que entre otras </a:t>
            </a:r>
            <a:endParaRPr lang="es-CO" sz="1600" dirty="0" smtClean="0">
              <a:latin typeface="Arial" pitchFamily="34" charset="0"/>
              <a:cs typeface="Arial" pitchFamily="34" charset="0"/>
            </a:endParaRPr>
          </a:p>
          <a:p>
            <a:pPr algn="just"/>
            <a:r>
              <a:rPr lang="es-CO" sz="1600" dirty="0" smtClean="0">
                <a:latin typeface="Arial" pitchFamily="34" charset="0"/>
                <a:cs typeface="Arial" pitchFamily="34" charset="0"/>
              </a:rPr>
              <a:t>ventajas </a:t>
            </a:r>
            <a:r>
              <a:rPr lang="es-CO" sz="1600" dirty="0">
                <a:latin typeface="Arial" pitchFamily="34" charset="0"/>
                <a:cs typeface="Arial" pitchFamily="34" charset="0"/>
              </a:rPr>
              <a:t>se </a:t>
            </a:r>
            <a:r>
              <a:rPr lang="es-CO" sz="1600" dirty="0" smtClean="0">
                <a:latin typeface="Arial" pitchFamily="34" charset="0"/>
                <a:cs typeface="Arial" pitchFamily="34" charset="0"/>
              </a:rPr>
              <a:t>puede mencionar su </a:t>
            </a:r>
            <a:r>
              <a:rPr lang="es-CO" sz="1600" dirty="0">
                <a:latin typeface="Arial" pitchFamily="34" charset="0"/>
                <a:cs typeface="Arial" pitchFamily="34" charset="0"/>
              </a:rPr>
              <a:t>bajo costo y una comunidad activa de desarrollo</a:t>
            </a:r>
            <a:r>
              <a:rPr lang="es-CO" sz="1600" dirty="0" smtClean="0">
                <a:latin typeface="Arial" pitchFamily="34" charset="0"/>
                <a:cs typeface="Arial" pitchFamily="34" charset="0"/>
              </a:rPr>
              <a:t>,</a:t>
            </a:r>
          </a:p>
          <a:p>
            <a:pPr algn="just"/>
            <a:r>
              <a:rPr lang="es-CO" sz="1600" dirty="0" smtClean="0">
                <a:latin typeface="Arial" pitchFamily="34" charset="0"/>
                <a:cs typeface="Arial" pitchFamily="34" charset="0"/>
              </a:rPr>
              <a:t>el </a:t>
            </a:r>
            <a:r>
              <a:rPr lang="es-CO" sz="1600" dirty="0">
                <a:latin typeface="Arial" pitchFamily="34" charset="0"/>
                <a:cs typeface="Arial" pitchFamily="34" charset="0"/>
              </a:rPr>
              <a:t>lenguaje para </a:t>
            </a:r>
            <a:r>
              <a:rPr lang="es-CO" sz="1600" dirty="0" smtClean="0">
                <a:latin typeface="Arial" pitchFamily="34" charset="0"/>
                <a:cs typeface="Arial" pitchFamily="34" charset="0"/>
              </a:rPr>
              <a:t>programar este </a:t>
            </a:r>
            <a:r>
              <a:rPr lang="es-CO" sz="1600" dirty="0">
                <a:latin typeface="Arial" pitchFamily="34" charset="0"/>
                <a:cs typeface="Arial" pitchFamily="34" charset="0"/>
              </a:rPr>
              <a:t>dispositivo </a:t>
            </a:r>
            <a:r>
              <a:rPr lang="es-CO" sz="1600" dirty="0" smtClean="0">
                <a:latin typeface="Arial" pitchFamily="34" charset="0"/>
                <a:cs typeface="Arial" pitchFamily="34" charset="0"/>
              </a:rPr>
              <a:t>es </a:t>
            </a:r>
            <a:r>
              <a:rPr lang="es-CO" sz="1600" dirty="0">
                <a:latin typeface="Arial" pitchFamily="34" charset="0"/>
                <a:cs typeface="Arial" pitchFamily="34" charset="0"/>
              </a:rPr>
              <a:t>JAVA con lo cual se </a:t>
            </a:r>
            <a:r>
              <a:rPr lang="es-CO" sz="1600" dirty="0" smtClean="0">
                <a:latin typeface="Arial" pitchFamily="34" charset="0"/>
                <a:cs typeface="Arial" pitchFamily="34" charset="0"/>
              </a:rPr>
              <a:t>única </a:t>
            </a:r>
            <a:r>
              <a:rPr lang="es-CO" sz="1600" dirty="0">
                <a:latin typeface="Arial" pitchFamily="34" charset="0"/>
                <a:cs typeface="Arial" pitchFamily="34" charset="0"/>
              </a:rPr>
              <a:t>el </a:t>
            </a:r>
            <a:endParaRPr lang="es-CO" sz="1600" dirty="0" smtClean="0">
              <a:latin typeface="Arial" pitchFamily="34" charset="0"/>
              <a:cs typeface="Arial" pitchFamily="34" charset="0"/>
            </a:endParaRPr>
          </a:p>
          <a:p>
            <a:pPr algn="just"/>
            <a:r>
              <a:rPr lang="es-CO" sz="1600" dirty="0" smtClean="0">
                <a:latin typeface="Arial" pitchFamily="34" charset="0"/>
                <a:cs typeface="Arial" pitchFamily="34" charset="0"/>
              </a:rPr>
              <a:t>desarrollo </a:t>
            </a:r>
            <a:r>
              <a:rPr lang="es-CO" sz="1600" dirty="0">
                <a:latin typeface="Arial" pitchFamily="34" charset="0"/>
                <a:cs typeface="Arial" pitchFamily="34" charset="0"/>
              </a:rPr>
              <a:t>de la interfaz </a:t>
            </a:r>
            <a:r>
              <a:rPr lang="es-CO" sz="1600" dirty="0" smtClean="0">
                <a:latin typeface="Arial" pitchFamily="34" charset="0"/>
                <a:cs typeface="Arial" pitchFamily="34" charset="0"/>
              </a:rPr>
              <a:t>de captura </a:t>
            </a:r>
            <a:r>
              <a:rPr lang="es-CO" sz="1600" dirty="0">
                <a:latin typeface="Arial" pitchFamily="34" charset="0"/>
                <a:cs typeface="Arial" pitchFamily="34" charset="0"/>
              </a:rPr>
              <a:t>de datos como el </a:t>
            </a:r>
            <a:r>
              <a:rPr lang="es-CO" sz="1600" dirty="0" smtClean="0">
                <a:latin typeface="Arial" pitchFamily="34" charset="0"/>
                <a:cs typeface="Arial" pitchFamily="34" charset="0"/>
              </a:rPr>
              <a:t>desarrollo hardware</a:t>
            </a:r>
            <a:r>
              <a:rPr lang="es-CO" sz="1600" dirty="0">
                <a:latin typeface="Arial" pitchFamily="34" charset="0"/>
                <a:cs typeface="Arial" pitchFamily="34" charset="0"/>
              </a:rPr>
              <a:t>.</a:t>
            </a:r>
          </a:p>
        </p:txBody>
      </p:sp>
    </p:spTree>
    <p:extLst>
      <p:ext uri="{BB962C8B-B14F-4D97-AF65-F5344CB8AC3E}">
        <p14:creationId xmlns:p14="http://schemas.microsoft.com/office/powerpoint/2010/main" val="410161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Sensores</a:t>
            </a:r>
            <a:endParaRPr lang="es-CO"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277740"/>
            <a:ext cx="4176464" cy="3156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272" y="4506081"/>
            <a:ext cx="997567" cy="121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154" y="1988840"/>
            <a:ext cx="2635629" cy="102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73" y="3009729"/>
            <a:ext cx="2102566" cy="1496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259632" y="5777480"/>
            <a:ext cx="6147837" cy="923330"/>
          </a:xfrm>
          <a:prstGeom prst="rect">
            <a:avLst/>
          </a:prstGeom>
          <a:noFill/>
        </p:spPr>
        <p:txBody>
          <a:bodyPr wrap="none" rtlCol="0">
            <a:spAutoFit/>
          </a:bodyPr>
          <a:lstStyle/>
          <a:p>
            <a:r>
              <a:rPr lang="es-CO" dirty="0" smtClean="0"/>
              <a:t>Para la implementación  de prototipo se emulo con sensores </a:t>
            </a:r>
          </a:p>
          <a:p>
            <a:r>
              <a:rPr lang="es-CO" dirty="0" smtClean="0"/>
              <a:t>mas sencillos y de bajo costo la funcionalidad que tendría uno</a:t>
            </a:r>
          </a:p>
          <a:p>
            <a:r>
              <a:rPr lang="es-CO" dirty="0" smtClean="0"/>
              <a:t>Sensor de tipo profesional o industrial.</a:t>
            </a:r>
            <a:endParaRPr lang="es-CO" dirty="0"/>
          </a:p>
        </p:txBody>
      </p:sp>
    </p:spTree>
    <p:extLst>
      <p:ext uri="{BB962C8B-B14F-4D97-AF65-F5344CB8AC3E}">
        <p14:creationId xmlns:p14="http://schemas.microsoft.com/office/powerpoint/2010/main" val="3926586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11760" y="260648"/>
            <a:ext cx="4392488" cy="792088"/>
          </a:xfrm>
        </p:spPr>
        <p:txBody>
          <a:bodyPr/>
          <a:lstStyle/>
          <a:p>
            <a:r>
              <a:rPr lang="es-CO" dirty="0" smtClean="0"/>
              <a:t>Implementación</a:t>
            </a:r>
            <a:endParaRPr lang="es-CO"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24744"/>
            <a:ext cx="7416824" cy="5416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7152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971600" y="188640"/>
            <a:ext cx="7268344" cy="988020"/>
          </a:xfrm>
        </p:spPr>
        <p:txBody>
          <a:bodyPr/>
          <a:lstStyle/>
          <a:p>
            <a:r>
              <a:rPr lang="es-CO" dirty="0" smtClean="0"/>
              <a:t>Validación</a:t>
            </a:r>
            <a:endParaRPr lang="es-CO"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2458591" cy="2964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395536" y="1052736"/>
            <a:ext cx="2321469" cy="369332"/>
          </a:xfrm>
          <a:prstGeom prst="rect">
            <a:avLst/>
          </a:prstGeom>
          <a:noFill/>
        </p:spPr>
        <p:txBody>
          <a:bodyPr wrap="none" rtlCol="0">
            <a:spAutoFit/>
          </a:bodyPr>
          <a:lstStyle/>
          <a:p>
            <a:r>
              <a:rPr lang="es-CO" dirty="0" smtClean="0"/>
              <a:t>Prueba de Aceptación</a:t>
            </a:r>
            <a:endParaRPr lang="es-CO"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416" y="1628800"/>
            <a:ext cx="5616624" cy="426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251520" y="5879066"/>
            <a:ext cx="3065263" cy="369332"/>
          </a:xfrm>
          <a:prstGeom prst="rect">
            <a:avLst/>
          </a:prstGeom>
          <a:noFill/>
        </p:spPr>
        <p:txBody>
          <a:bodyPr wrap="none" rtlCol="0">
            <a:spAutoFit/>
          </a:bodyPr>
          <a:lstStyle/>
          <a:p>
            <a:r>
              <a:rPr lang="es-CO" dirty="0" smtClean="0"/>
              <a:t>Autenticación en la aplicación</a:t>
            </a:r>
            <a:endParaRPr lang="es-CO" dirty="0"/>
          </a:p>
        </p:txBody>
      </p:sp>
    </p:spTree>
    <p:extLst>
      <p:ext uri="{BB962C8B-B14F-4D97-AF65-F5344CB8AC3E}">
        <p14:creationId xmlns:p14="http://schemas.microsoft.com/office/powerpoint/2010/main" val="2819195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5"/>
            <a:ext cx="340499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Título"/>
          <p:cNvSpPr>
            <a:spLocks noGrp="1"/>
          </p:cNvSpPr>
          <p:nvPr>
            <p:ph type="title"/>
          </p:nvPr>
        </p:nvSpPr>
        <p:spPr/>
        <p:txBody>
          <a:bodyPr/>
          <a:lstStyle/>
          <a:p>
            <a:r>
              <a:rPr lang="es-CO" dirty="0" smtClean="0"/>
              <a:t>Entrevistar un paciente</a:t>
            </a:r>
            <a:endParaRPr lang="es-CO"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533" y="1916832"/>
            <a:ext cx="3493687"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492896"/>
            <a:ext cx="4459706" cy="3314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5669" y="2836950"/>
            <a:ext cx="3519714" cy="381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179512" y="5988208"/>
            <a:ext cx="4729180" cy="369332"/>
          </a:xfrm>
          <a:prstGeom prst="rect">
            <a:avLst/>
          </a:prstGeom>
          <a:noFill/>
        </p:spPr>
        <p:txBody>
          <a:bodyPr wrap="none" rtlCol="0">
            <a:spAutoFit/>
          </a:bodyPr>
          <a:lstStyle/>
          <a:p>
            <a:r>
              <a:rPr lang="es-CO" dirty="0" smtClean="0"/>
              <a:t>Apartes del proceso de entrevistar un paciente</a:t>
            </a:r>
            <a:endParaRPr lang="es-CO" dirty="0"/>
          </a:p>
        </p:txBody>
      </p:sp>
    </p:spTree>
    <p:extLst>
      <p:ext uri="{BB962C8B-B14F-4D97-AF65-F5344CB8AC3E}">
        <p14:creationId xmlns:p14="http://schemas.microsoft.com/office/powerpoint/2010/main" val="3881161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91680" y="332656"/>
            <a:ext cx="5184576" cy="771996"/>
          </a:xfrm>
        </p:spPr>
        <p:txBody>
          <a:bodyPr/>
          <a:lstStyle/>
          <a:p>
            <a:r>
              <a:rPr lang="es-CO" dirty="0" smtClean="0"/>
              <a:t>Tratamiento</a:t>
            </a:r>
            <a:endParaRPr lang="es-CO"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3" y="1033893"/>
            <a:ext cx="5184576" cy="435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1291850" y="5389662"/>
            <a:ext cx="6527749" cy="923330"/>
          </a:xfrm>
          <a:prstGeom prst="rect">
            <a:avLst/>
          </a:prstGeom>
          <a:noFill/>
        </p:spPr>
        <p:txBody>
          <a:bodyPr wrap="none" rtlCol="0">
            <a:spAutoFit/>
          </a:bodyPr>
          <a:lstStyle/>
          <a:p>
            <a:pPr algn="just"/>
            <a:r>
              <a:rPr lang="es-CO" dirty="0" smtClean="0"/>
              <a:t>Insumo principal para el diseño de  la intervención con sensores </a:t>
            </a:r>
          </a:p>
          <a:p>
            <a:pPr algn="just"/>
            <a:r>
              <a:rPr lang="es-CO" dirty="0" smtClean="0"/>
              <a:t>Dentro Del hogar del paciente a petición del medico tratante con </a:t>
            </a:r>
          </a:p>
          <a:p>
            <a:pPr algn="just"/>
            <a:r>
              <a:rPr lang="es-CO" dirty="0" smtClean="0"/>
              <a:t>el consentimiento Tanto del paciente como de su familia. </a:t>
            </a:r>
            <a:endParaRPr lang="es-CO" dirty="0"/>
          </a:p>
        </p:txBody>
      </p:sp>
    </p:spTree>
    <p:extLst>
      <p:ext uri="{BB962C8B-B14F-4D97-AF65-F5344CB8AC3E}">
        <p14:creationId xmlns:p14="http://schemas.microsoft.com/office/powerpoint/2010/main" val="1261744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smtClean="0"/>
              <a:t>Seguimiento al tratamiento</a:t>
            </a:r>
            <a:endParaRPr lang="es-CO"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07" y="1340768"/>
            <a:ext cx="423738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1989" y="1700808"/>
            <a:ext cx="539602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225205" y="3441680"/>
            <a:ext cx="3122657" cy="3416320"/>
          </a:xfrm>
          <a:prstGeom prst="rect">
            <a:avLst/>
          </a:prstGeom>
          <a:noFill/>
        </p:spPr>
        <p:txBody>
          <a:bodyPr wrap="square" rtlCol="0">
            <a:spAutoFit/>
          </a:bodyPr>
          <a:lstStyle/>
          <a:p>
            <a:r>
              <a:rPr lang="es-CO" dirty="0" smtClean="0"/>
              <a:t>El Medico consulta el numero de veces que un Paciente usó un determinado artefacto </a:t>
            </a:r>
          </a:p>
          <a:p>
            <a:r>
              <a:rPr lang="es-CO" dirty="0" smtClean="0"/>
              <a:t>o visitó determinado sitio Dentro de la casa que pueden estar relacionados  a su trastorno.</a:t>
            </a:r>
          </a:p>
          <a:p>
            <a:r>
              <a:rPr lang="es-CO" dirty="0" smtClean="0"/>
              <a:t>La aplicación le muestra como referente una media u objetivos a alcanzar parame- trizada por el mismo profesional </a:t>
            </a:r>
            <a:endParaRPr lang="es-CO" dirty="0"/>
          </a:p>
        </p:txBody>
      </p:sp>
    </p:spTree>
    <p:extLst>
      <p:ext uri="{BB962C8B-B14F-4D97-AF65-F5344CB8AC3E}">
        <p14:creationId xmlns:p14="http://schemas.microsoft.com/office/powerpoint/2010/main" val="314023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1691680" y="188640"/>
            <a:ext cx="5184576" cy="771996"/>
          </a:xfrm>
          <a:prstGeom prst="rect">
            <a:avLst/>
          </a:prstGeom>
        </p:spPr>
        <p:txBody>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smtClean="0"/>
              <a:t>Conclusiones</a:t>
            </a:r>
            <a:endParaRPr lang="es-CO" dirty="0"/>
          </a:p>
        </p:txBody>
      </p:sp>
      <p:sp>
        <p:nvSpPr>
          <p:cNvPr id="6" name="5 Subtítulo"/>
          <p:cNvSpPr>
            <a:spLocks noGrp="1"/>
          </p:cNvSpPr>
          <p:nvPr>
            <p:ph type="subTitle" idx="1"/>
          </p:nvPr>
        </p:nvSpPr>
        <p:spPr>
          <a:xfrm>
            <a:off x="971600" y="960636"/>
            <a:ext cx="7848872" cy="4916636"/>
          </a:xfrm>
        </p:spPr>
        <p:txBody>
          <a:bodyPr>
            <a:normAutofit fontScale="85000" lnSpcReduction="10000"/>
          </a:bodyPr>
          <a:lstStyle/>
          <a:p>
            <a:pPr algn="l"/>
            <a:r>
              <a:rPr lang="es-CO" dirty="0"/>
              <a:t>En este trabajo de grado se ha implementado un prototipo de sistema </a:t>
            </a:r>
            <a:r>
              <a:rPr lang="es-CO" dirty="0" err="1"/>
              <a:t>telecare</a:t>
            </a:r>
            <a:r>
              <a:rPr lang="es-CO" dirty="0"/>
              <a:t> para</a:t>
            </a:r>
          </a:p>
          <a:p>
            <a:pPr algn="l"/>
            <a:r>
              <a:rPr lang="es-CO" dirty="0"/>
              <a:t>pacientes diagnosticados con trastornos obsesivos compulsivos que resuelven la </a:t>
            </a:r>
            <a:r>
              <a:rPr lang="es-CO" dirty="0" smtClean="0"/>
              <a:t>problemática identificada</a:t>
            </a:r>
            <a:r>
              <a:rPr lang="es-CO" dirty="0"/>
              <a:t>. A partir de la interdisciplinaridad se puede desarrollar </a:t>
            </a:r>
            <a:r>
              <a:rPr lang="es-CO" dirty="0" smtClean="0"/>
              <a:t>una solución  tecnológica </a:t>
            </a:r>
            <a:r>
              <a:rPr lang="es-CO" dirty="0"/>
              <a:t>que satisface dichas necesidades con la principal </a:t>
            </a:r>
            <a:r>
              <a:rPr lang="es-CO" dirty="0" smtClean="0"/>
              <a:t>característica de que </a:t>
            </a:r>
            <a:r>
              <a:rPr lang="es-CO" dirty="0"/>
              <a:t>este prototipo es de bajo costo.</a:t>
            </a:r>
          </a:p>
          <a:p>
            <a:pPr algn="l"/>
            <a:r>
              <a:rPr lang="es-CO" dirty="0"/>
              <a:t>Igualmente el prototipo desarrollado permite monitorear los diferentes </a:t>
            </a:r>
            <a:r>
              <a:rPr lang="es-CO" dirty="0" smtClean="0"/>
              <a:t>comportamientos de </a:t>
            </a:r>
            <a:r>
              <a:rPr lang="es-CO" dirty="0"/>
              <a:t>los pacientes diagnosticados con TOC </a:t>
            </a:r>
            <a:r>
              <a:rPr lang="es-CO" dirty="0" smtClean="0"/>
              <a:t>identificados </a:t>
            </a:r>
            <a:r>
              <a:rPr lang="es-CO" dirty="0"/>
              <a:t>por el profesional de la salud, </a:t>
            </a:r>
            <a:r>
              <a:rPr lang="es-CO" dirty="0" smtClean="0"/>
              <a:t>al cual </a:t>
            </a:r>
            <a:r>
              <a:rPr lang="es-CO" dirty="0"/>
              <a:t>se le realizaron pruebas de usabilidad con usuarios expertos evaluando el nivel </a:t>
            </a:r>
            <a:r>
              <a:rPr lang="es-CO" dirty="0" smtClean="0"/>
              <a:t>de satisfacción </a:t>
            </a:r>
            <a:r>
              <a:rPr lang="es-CO" dirty="0"/>
              <a:t>de uso y de los procesos del sistema. Los resultados de estas pruebas </a:t>
            </a:r>
            <a:r>
              <a:rPr lang="es-CO" dirty="0" smtClean="0"/>
              <a:t>fueron satisfactorios </a:t>
            </a:r>
            <a:r>
              <a:rPr lang="es-CO" dirty="0"/>
              <a:t>respecto a su uso y los procesos del sistema cumplen con lo acordado </a:t>
            </a:r>
            <a:r>
              <a:rPr lang="es-CO" dirty="0" smtClean="0"/>
              <a:t>para dar solución </a:t>
            </a:r>
            <a:r>
              <a:rPr lang="es-CO" dirty="0"/>
              <a:t>a la </a:t>
            </a:r>
            <a:r>
              <a:rPr lang="es-CO" dirty="0" smtClean="0"/>
              <a:t>problemática </a:t>
            </a:r>
            <a:r>
              <a:rPr lang="es-CO" dirty="0"/>
              <a:t>planteada.</a:t>
            </a:r>
          </a:p>
          <a:p>
            <a:pPr algn="l"/>
            <a:r>
              <a:rPr lang="es-CO" dirty="0"/>
              <a:t>El desarrollo de este prototipo se realizo en diferentes entornos respecto al modulo implementado,</a:t>
            </a:r>
          </a:p>
          <a:p>
            <a:pPr algn="l"/>
            <a:r>
              <a:rPr lang="es-CO" dirty="0"/>
              <a:t>para el componente hardware se uso el entorno de desarrollo para </a:t>
            </a:r>
            <a:r>
              <a:rPr lang="es-CO" dirty="0" err="1"/>
              <a:t>Arduino</a:t>
            </a:r>
            <a:r>
              <a:rPr lang="es-CO" dirty="0"/>
              <a:t>,</a:t>
            </a:r>
          </a:p>
          <a:p>
            <a:pPr algn="l"/>
            <a:r>
              <a:rPr lang="es-CO" dirty="0"/>
              <a:t>el modulo de </a:t>
            </a:r>
            <a:r>
              <a:rPr lang="es-CO" dirty="0" smtClean="0"/>
              <a:t>comunicación </a:t>
            </a:r>
            <a:r>
              <a:rPr lang="es-CO" dirty="0"/>
              <a:t>entre el hardware y la </a:t>
            </a:r>
            <a:r>
              <a:rPr lang="es-CO" dirty="0" smtClean="0"/>
              <a:t>aplicación </a:t>
            </a:r>
            <a:r>
              <a:rPr lang="es-CO" dirty="0"/>
              <a:t>web se realizo bajo el </a:t>
            </a:r>
            <a:r>
              <a:rPr lang="es-CO" dirty="0" smtClean="0"/>
              <a:t>entorno de </a:t>
            </a:r>
            <a:r>
              <a:rPr lang="es-CO" dirty="0"/>
              <a:t>desarrollo Eclipse y la </a:t>
            </a:r>
            <a:r>
              <a:rPr lang="es-CO" dirty="0" smtClean="0"/>
              <a:t>aplicación </a:t>
            </a:r>
            <a:r>
              <a:rPr lang="es-CO" dirty="0"/>
              <a:t>web fue </a:t>
            </a:r>
            <a:r>
              <a:rPr lang="es-CO" dirty="0" smtClean="0"/>
              <a:t>útil </a:t>
            </a:r>
            <a:r>
              <a:rPr lang="es-CO" dirty="0"/>
              <a:t>utilizar la herramienta </a:t>
            </a:r>
            <a:r>
              <a:rPr lang="es-CO" dirty="0" smtClean="0"/>
              <a:t>desarrollo de </a:t>
            </a:r>
            <a:r>
              <a:rPr lang="es-CO" dirty="0"/>
              <a:t>Oracle </a:t>
            </a:r>
            <a:r>
              <a:rPr lang="es-CO" dirty="0" smtClean="0"/>
              <a:t>Aplicación </a:t>
            </a:r>
            <a:r>
              <a:rPr lang="es-CO" dirty="0"/>
              <a:t>Express (APEX) por su </a:t>
            </a:r>
            <a:r>
              <a:rPr lang="es-CO" dirty="0" smtClean="0"/>
              <a:t>ágil </a:t>
            </a:r>
            <a:r>
              <a:rPr lang="es-CO" dirty="0"/>
              <a:t>y </a:t>
            </a:r>
            <a:r>
              <a:rPr lang="es-CO" dirty="0" smtClean="0"/>
              <a:t>fácil </a:t>
            </a:r>
            <a:r>
              <a:rPr lang="es-CO" dirty="0"/>
              <a:t>desarrollo de paginas web </a:t>
            </a:r>
            <a:r>
              <a:rPr lang="es-CO" dirty="0" smtClean="0"/>
              <a:t>y generación </a:t>
            </a:r>
            <a:r>
              <a:rPr lang="es-CO" dirty="0"/>
              <a:t>de reportes </a:t>
            </a:r>
            <a:r>
              <a:rPr lang="es-CO" dirty="0" smtClean="0"/>
              <a:t>gráficos, </a:t>
            </a:r>
            <a:r>
              <a:rPr lang="es-CO" dirty="0"/>
              <a:t>la persistencia de datos esta manejada por el </a:t>
            </a:r>
            <a:r>
              <a:rPr lang="es-CO" dirty="0" smtClean="0"/>
              <a:t>sistema de </a:t>
            </a:r>
            <a:r>
              <a:rPr lang="es-CO" dirty="0"/>
              <a:t>base de datos Oracle 11g.</a:t>
            </a:r>
            <a:endParaRPr lang="es-CO" dirty="0"/>
          </a:p>
        </p:txBody>
      </p:sp>
    </p:spTree>
    <p:extLst>
      <p:ext uri="{BB962C8B-B14F-4D97-AF65-F5344CB8AC3E}">
        <p14:creationId xmlns:p14="http://schemas.microsoft.com/office/powerpoint/2010/main" val="2610538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1394095" y="658039"/>
            <a:ext cx="4245091" cy="887412"/>
          </a:xfrm>
        </p:spPr>
        <p:txBody>
          <a:bodyPr>
            <a:normAutofit fontScale="90000"/>
          </a:bodyPr>
          <a:lstStyle/>
          <a:p>
            <a:pPr algn="l"/>
            <a:r>
              <a:rPr lang="es-CO" dirty="0" smtClean="0">
                <a:latin typeface="Arial" pitchFamily="34" charset="0"/>
                <a:cs typeface="Arial" pitchFamily="34" charset="0"/>
              </a:rPr>
              <a:t>Grupo de trabajo:</a:t>
            </a:r>
            <a:endParaRPr lang="es-CO" dirty="0">
              <a:latin typeface="Arial" pitchFamily="34" charset="0"/>
              <a:cs typeface="Arial" pitchFamily="34" charset="0"/>
            </a:endParaRPr>
          </a:p>
        </p:txBody>
      </p:sp>
      <p:sp>
        <p:nvSpPr>
          <p:cNvPr id="6" name="5 Subtítulo"/>
          <p:cNvSpPr>
            <a:spLocks noGrp="1"/>
          </p:cNvSpPr>
          <p:nvPr>
            <p:ph type="subTitle" idx="1"/>
          </p:nvPr>
        </p:nvSpPr>
        <p:spPr>
          <a:xfrm>
            <a:off x="1403648" y="1772816"/>
            <a:ext cx="6400800" cy="1473200"/>
          </a:xfrm>
        </p:spPr>
        <p:txBody>
          <a:bodyPr/>
          <a:lstStyle/>
          <a:p>
            <a:pPr algn="l"/>
            <a:r>
              <a:rPr lang="es-CO" dirty="0" smtClean="0">
                <a:latin typeface="Arial" pitchFamily="34" charset="0"/>
                <a:cs typeface="Arial" pitchFamily="34" charset="0"/>
              </a:rPr>
              <a:t>Oscar David Arce</a:t>
            </a:r>
          </a:p>
          <a:p>
            <a:pPr algn="l"/>
            <a:r>
              <a:rPr lang="es-CO" dirty="0" smtClean="0">
                <a:latin typeface="Arial" pitchFamily="34" charset="0"/>
                <a:cs typeface="Arial" pitchFamily="34" charset="0"/>
              </a:rPr>
              <a:t>Jhon Fredy Galeano</a:t>
            </a:r>
          </a:p>
          <a:p>
            <a:pPr algn="l"/>
            <a:r>
              <a:rPr lang="es-CO" dirty="0" smtClean="0">
                <a:latin typeface="Arial" pitchFamily="34" charset="0"/>
                <a:cs typeface="Arial" pitchFamily="34" charset="0"/>
              </a:rPr>
              <a:t>Cesa Uriel Ochoa</a:t>
            </a:r>
            <a:endParaRPr lang="es-CO" dirty="0">
              <a:latin typeface="Arial" pitchFamily="34" charset="0"/>
              <a:cs typeface="Arial" pitchFamily="34" charset="0"/>
            </a:endParaRPr>
          </a:p>
        </p:txBody>
      </p:sp>
      <p:sp>
        <p:nvSpPr>
          <p:cNvPr id="7" name="4 Título"/>
          <p:cNvSpPr txBox="1">
            <a:spLocks/>
          </p:cNvSpPr>
          <p:nvPr/>
        </p:nvSpPr>
        <p:spPr>
          <a:xfrm>
            <a:off x="1403648" y="3140692"/>
            <a:ext cx="2952328" cy="88741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CO" sz="3200" dirty="0" smtClean="0">
                <a:latin typeface="Arial" pitchFamily="34" charset="0"/>
                <a:cs typeface="Arial" pitchFamily="34" charset="0"/>
              </a:rPr>
              <a:t>Director:</a:t>
            </a:r>
            <a:endParaRPr lang="es-CO" sz="3200" dirty="0">
              <a:latin typeface="Arial" pitchFamily="34" charset="0"/>
              <a:cs typeface="Arial" pitchFamily="34" charset="0"/>
            </a:endParaRPr>
          </a:p>
        </p:txBody>
      </p:sp>
      <p:sp>
        <p:nvSpPr>
          <p:cNvPr id="8" name="4 Título"/>
          <p:cNvSpPr txBox="1">
            <a:spLocks/>
          </p:cNvSpPr>
          <p:nvPr/>
        </p:nvSpPr>
        <p:spPr>
          <a:xfrm>
            <a:off x="1403648" y="4028104"/>
            <a:ext cx="4536504" cy="590194"/>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CO" sz="2800" dirty="0" smtClean="0">
                <a:latin typeface="Arial" pitchFamily="34" charset="0"/>
                <a:cs typeface="Arial" pitchFamily="34" charset="0"/>
              </a:rPr>
              <a:t>Ing. Faber Danilo Giraldo</a:t>
            </a:r>
            <a:endParaRPr lang="es-CO" sz="2800" dirty="0">
              <a:latin typeface="Arial" pitchFamily="34" charset="0"/>
              <a:cs typeface="Arial" pitchFamily="34" charset="0"/>
            </a:endParaRPr>
          </a:p>
        </p:txBody>
      </p:sp>
      <p:pic>
        <p:nvPicPr>
          <p:cNvPr id="9" name="Picture 2" descr="https://encrypted-tbn1.gstatic.com/images?q=tbn:ANd9GcRapq7HXIJHxcHoltoo3IZrgNcwXzHo5MAgni-FCTbBwQAgVMYayJbLLS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260648"/>
            <a:ext cx="1356885" cy="1682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263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516958"/>
            <a:ext cx="3812645" cy="851769"/>
          </a:xfrm>
        </p:spPr>
        <p:txBody>
          <a:bodyPr>
            <a:normAutofit fontScale="90000"/>
          </a:bodyPr>
          <a:lstStyle/>
          <a:p>
            <a:r>
              <a:rPr lang="es-CO" sz="5400" dirty="0" smtClean="0"/>
              <a:t>Contenido</a:t>
            </a:r>
            <a:endParaRPr lang="es-CO" sz="5400" dirty="0"/>
          </a:p>
        </p:txBody>
      </p:sp>
      <p:sp>
        <p:nvSpPr>
          <p:cNvPr id="3" name="2 Marcador de texto"/>
          <p:cNvSpPr>
            <a:spLocks noGrp="1"/>
          </p:cNvSpPr>
          <p:nvPr>
            <p:ph type="body" sz="half" idx="2"/>
          </p:nvPr>
        </p:nvSpPr>
        <p:spPr>
          <a:xfrm>
            <a:off x="323528" y="2852936"/>
            <a:ext cx="3818467" cy="1944216"/>
          </a:xfrm>
        </p:spPr>
        <p:txBody>
          <a:bodyPr>
            <a:normAutofit fontScale="85000" lnSpcReduction="20000"/>
          </a:bodyPr>
          <a:lstStyle/>
          <a:p>
            <a:r>
              <a:rPr lang="es-CO" sz="3600" dirty="0" smtClean="0"/>
              <a:t>Introducción</a:t>
            </a:r>
          </a:p>
          <a:p>
            <a:r>
              <a:rPr lang="es-CO" sz="3600" dirty="0" smtClean="0"/>
              <a:t>Metodología</a:t>
            </a:r>
            <a:endParaRPr lang="es-CO" sz="3600" dirty="0"/>
          </a:p>
          <a:p>
            <a:r>
              <a:rPr lang="es-CO" sz="3600" dirty="0" smtClean="0"/>
              <a:t>Desarrollo</a:t>
            </a:r>
          </a:p>
          <a:p>
            <a:r>
              <a:rPr lang="es-CO" sz="3600" dirty="0" smtClean="0"/>
              <a:t>Conclusiones</a:t>
            </a:r>
          </a:p>
          <a:p>
            <a:endParaRPr lang="es-CO" dirty="0"/>
          </a:p>
        </p:txBody>
      </p:sp>
      <p:pic>
        <p:nvPicPr>
          <p:cNvPr id="5" name="Picture 2" descr="https://encrypted-tbn1.gstatic.com/images?q=tbn:ANd9GcRapq7HXIJHxcHoltoo3IZrgNcwXzHo5MAgni-FCTbBwQAgVMYayJbLLS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260648"/>
            <a:ext cx="1356885" cy="16821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193833"/>
            <a:ext cx="4968552" cy="3781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805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420888"/>
            <a:ext cx="7772400" cy="2788220"/>
          </a:xfrm>
        </p:spPr>
        <p:txBody>
          <a:bodyPr>
            <a:noAutofit/>
          </a:bodyPr>
          <a:lstStyle/>
          <a:p>
            <a:pPr algn="just"/>
            <a:r>
              <a:rPr lang="es-CO" sz="2000" dirty="0"/>
              <a:t>El prototipo de sistema Telecare para monitorear el comportamiento de un paciente </a:t>
            </a:r>
            <a:r>
              <a:rPr lang="es-CO" sz="2000" dirty="0" smtClean="0"/>
              <a:t>diagnosticado con </a:t>
            </a:r>
            <a:r>
              <a:rPr lang="es-CO" sz="2000" dirty="0"/>
              <a:t>trastorno obsesivo compulsivo, es una </a:t>
            </a:r>
            <a:r>
              <a:rPr lang="es-CO" sz="2000" dirty="0" smtClean="0"/>
              <a:t>aplicación </a:t>
            </a:r>
            <a:r>
              <a:rPr lang="es-CO" sz="2000" dirty="0"/>
              <a:t>que integra </a:t>
            </a:r>
            <a:r>
              <a:rPr lang="es-CO" sz="2000" dirty="0" smtClean="0"/>
              <a:t>software y </a:t>
            </a:r>
            <a:r>
              <a:rPr lang="es-CO" sz="2000" dirty="0"/>
              <a:t>hardware para entregar </a:t>
            </a:r>
            <a:r>
              <a:rPr lang="es-CO" sz="2000" dirty="0" smtClean="0"/>
              <a:t>información </a:t>
            </a:r>
            <a:r>
              <a:rPr lang="es-CO" sz="2000" dirty="0"/>
              <a:t>al profesional de la salud a cerca del </a:t>
            </a:r>
            <a:r>
              <a:rPr lang="es-CO" sz="2000" dirty="0" smtClean="0"/>
              <a:t>comportamiento del </a:t>
            </a:r>
            <a:r>
              <a:rPr lang="es-CO" sz="2000" dirty="0"/>
              <a:t>paciente por medio de sensores instalados en el entorno donde habita</a:t>
            </a:r>
            <a:r>
              <a:rPr lang="es-CO" sz="2000" dirty="0" smtClean="0"/>
              <a:t>, con </a:t>
            </a:r>
            <a:r>
              <a:rPr lang="es-CO" sz="2000" dirty="0"/>
              <a:t>el objetivo de brindar </a:t>
            </a:r>
            <a:r>
              <a:rPr lang="es-CO" sz="2000" dirty="0" smtClean="0"/>
              <a:t>información </a:t>
            </a:r>
            <a:r>
              <a:rPr lang="es-CO" sz="2000" dirty="0"/>
              <a:t>que apoye las decisiones que el profesional </a:t>
            </a:r>
            <a:r>
              <a:rPr lang="es-CO" sz="2000" dirty="0" smtClean="0"/>
              <a:t>debe tomar </a:t>
            </a:r>
            <a:r>
              <a:rPr lang="es-CO" sz="2000" dirty="0"/>
              <a:t>sobre el tratamiento formulado a dicho paciente.</a:t>
            </a:r>
            <a:endParaRPr lang="es-CO" sz="2000" dirty="0"/>
          </a:p>
        </p:txBody>
      </p:sp>
      <p:sp>
        <p:nvSpPr>
          <p:cNvPr id="3" name="2 Marcador de texto"/>
          <p:cNvSpPr>
            <a:spLocks noGrp="1"/>
          </p:cNvSpPr>
          <p:nvPr>
            <p:ph type="subTitle" idx="1"/>
          </p:nvPr>
        </p:nvSpPr>
        <p:spPr>
          <a:xfrm>
            <a:off x="899592" y="1417970"/>
            <a:ext cx="6400800" cy="1049746"/>
          </a:xfrm>
        </p:spPr>
        <p:txBody>
          <a:bodyPr>
            <a:normAutofit/>
          </a:bodyPr>
          <a:lstStyle/>
          <a:p>
            <a:r>
              <a:rPr lang="es-CO" sz="4400" dirty="0" smtClean="0"/>
              <a:t>Introducción</a:t>
            </a:r>
            <a:endParaRPr lang="es-CO" sz="4400" dirty="0"/>
          </a:p>
        </p:txBody>
      </p:sp>
    </p:spTree>
    <p:extLst>
      <p:ext uri="{BB962C8B-B14F-4D97-AF65-F5344CB8AC3E}">
        <p14:creationId xmlns:p14="http://schemas.microsoft.com/office/powerpoint/2010/main" val="2683583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381348"/>
            <a:ext cx="7772400" cy="815404"/>
          </a:xfrm>
        </p:spPr>
        <p:txBody>
          <a:bodyPr/>
          <a:lstStyle/>
          <a:p>
            <a:r>
              <a:rPr lang="es-CO" dirty="0" smtClean="0"/>
              <a:t>Metodología de Desarrollo</a:t>
            </a:r>
            <a:endParaRPr lang="es-CO"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196752"/>
            <a:ext cx="4192686" cy="4082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2394106" y="5384176"/>
            <a:ext cx="3877985" cy="369332"/>
          </a:xfrm>
          <a:prstGeom prst="rect">
            <a:avLst/>
          </a:prstGeom>
          <a:noFill/>
        </p:spPr>
        <p:txBody>
          <a:bodyPr wrap="none" rtlCol="0">
            <a:spAutoFit/>
          </a:bodyPr>
          <a:lstStyle/>
          <a:p>
            <a:r>
              <a:rPr lang="es-CO" dirty="0" smtClean="0"/>
              <a:t>Metodología de desarrollo en cascada</a:t>
            </a:r>
            <a:endParaRPr lang="es-CO" dirty="0"/>
          </a:p>
        </p:txBody>
      </p:sp>
    </p:spTree>
    <p:extLst>
      <p:ext uri="{BB962C8B-B14F-4D97-AF65-F5344CB8AC3E}">
        <p14:creationId xmlns:p14="http://schemas.microsoft.com/office/powerpoint/2010/main" val="2034791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75856" y="116632"/>
            <a:ext cx="2950096" cy="887412"/>
          </a:xfrm>
        </p:spPr>
        <p:txBody>
          <a:bodyPr/>
          <a:lstStyle/>
          <a:p>
            <a:r>
              <a:rPr lang="es-CO" dirty="0" smtClean="0"/>
              <a:t>Análisis</a:t>
            </a:r>
            <a:endParaRPr lang="es-CO" dirty="0"/>
          </a:p>
        </p:txBody>
      </p:sp>
      <p:sp>
        <p:nvSpPr>
          <p:cNvPr id="3" name="2 CuadroTexto"/>
          <p:cNvSpPr txBox="1"/>
          <p:nvPr/>
        </p:nvSpPr>
        <p:spPr>
          <a:xfrm>
            <a:off x="591475" y="1087065"/>
            <a:ext cx="2021707" cy="461665"/>
          </a:xfrm>
          <a:prstGeom prst="rect">
            <a:avLst/>
          </a:prstGeom>
          <a:noFill/>
        </p:spPr>
        <p:txBody>
          <a:bodyPr wrap="none" rtlCol="0">
            <a:spAutoFit/>
          </a:bodyPr>
          <a:lstStyle/>
          <a:p>
            <a:r>
              <a:rPr lang="es-CO" sz="2400" b="1" dirty="0" smtClean="0">
                <a:solidFill>
                  <a:schemeClr val="bg1"/>
                </a:solidFill>
              </a:rPr>
              <a:t>Investigación:</a:t>
            </a:r>
            <a:endParaRPr lang="es-CO" sz="2400" b="1" dirty="0">
              <a:solidFill>
                <a:schemeClr val="bg1"/>
              </a:solidFill>
            </a:endParaRPr>
          </a:p>
        </p:txBody>
      </p:sp>
      <p:sp>
        <p:nvSpPr>
          <p:cNvPr id="4" name="3 CuadroTexto"/>
          <p:cNvSpPr txBox="1"/>
          <p:nvPr/>
        </p:nvSpPr>
        <p:spPr>
          <a:xfrm>
            <a:off x="570511" y="1532736"/>
            <a:ext cx="6984776" cy="3785652"/>
          </a:xfrm>
          <a:prstGeom prst="rect">
            <a:avLst/>
          </a:prstGeom>
          <a:noFill/>
        </p:spPr>
        <p:txBody>
          <a:bodyPr wrap="square" rtlCol="0">
            <a:spAutoFit/>
          </a:bodyPr>
          <a:lstStyle/>
          <a:p>
            <a:pPr algn="just"/>
            <a:r>
              <a:rPr lang="es-CO" sz="2000" b="1" dirty="0">
                <a:solidFill>
                  <a:schemeClr val="bg1"/>
                </a:solidFill>
              </a:rPr>
              <a:t>El TOC se caracteriza por la presencia de dos </a:t>
            </a:r>
            <a:r>
              <a:rPr lang="es-CO" sz="2000" b="1" dirty="0" smtClean="0">
                <a:solidFill>
                  <a:schemeClr val="bg1"/>
                </a:solidFill>
              </a:rPr>
              <a:t>fenómenos clínicos íntimamente </a:t>
            </a:r>
            <a:r>
              <a:rPr lang="es-CO" sz="2000" b="1" dirty="0">
                <a:solidFill>
                  <a:schemeClr val="bg1"/>
                </a:solidFill>
              </a:rPr>
              <a:t>relacionados</a:t>
            </a:r>
          </a:p>
          <a:p>
            <a:pPr algn="just"/>
            <a:r>
              <a:rPr lang="es-CO" sz="2000" b="1" dirty="0">
                <a:solidFill>
                  <a:schemeClr val="bg1"/>
                </a:solidFill>
              </a:rPr>
              <a:t>que son:</a:t>
            </a:r>
          </a:p>
          <a:p>
            <a:pPr algn="just"/>
            <a:r>
              <a:rPr lang="es-CO" sz="2000" b="1" dirty="0" smtClean="0">
                <a:solidFill>
                  <a:schemeClr val="bg1"/>
                </a:solidFill>
              </a:rPr>
              <a:t>Las </a:t>
            </a:r>
            <a:r>
              <a:rPr lang="es-CO" sz="2000" b="1" dirty="0">
                <a:solidFill>
                  <a:schemeClr val="bg1"/>
                </a:solidFill>
              </a:rPr>
              <a:t>Obsesiones: se </a:t>
            </a:r>
            <a:r>
              <a:rPr lang="es-CO" sz="2000" b="1" dirty="0" smtClean="0">
                <a:solidFill>
                  <a:schemeClr val="bg1"/>
                </a:solidFill>
              </a:rPr>
              <a:t>definen </a:t>
            </a:r>
            <a:r>
              <a:rPr lang="es-CO" sz="2000" b="1" dirty="0">
                <a:solidFill>
                  <a:schemeClr val="bg1"/>
                </a:solidFill>
              </a:rPr>
              <a:t>como ideas, </a:t>
            </a:r>
            <a:r>
              <a:rPr lang="es-CO" sz="2000" b="1" dirty="0" smtClean="0">
                <a:solidFill>
                  <a:schemeClr val="bg1"/>
                </a:solidFill>
              </a:rPr>
              <a:t>imágenes, melodías, </a:t>
            </a:r>
            <a:r>
              <a:rPr lang="es-CO" sz="2000" b="1" dirty="0">
                <a:solidFill>
                  <a:schemeClr val="bg1"/>
                </a:solidFill>
              </a:rPr>
              <a:t>impulsos o temores </a:t>
            </a:r>
            <a:r>
              <a:rPr lang="es-CO" sz="2000" b="1" dirty="0" smtClean="0">
                <a:solidFill>
                  <a:schemeClr val="bg1"/>
                </a:solidFill>
              </a:rPr>
              <a:t>a ceder </a:t>
            </a:r>
            <a:r>
              <a:rPr lang="es-CO" sz="2000" b="1" dirty="0">
                <a:solidFill>
                  <a:schemeClr val="bg1"/>
                </a:solidFill>
              </a:rPr>
              <a:t>a un impulso que aparecen en la conciencia de forma reiterativa, </a:t>
            </a:r>
            <a:r>
              <a:rPr lang="es-CO" sz="2000" b="1" dirty="0" smtClean="0">
                <a:solidFill>
                  <a:schemeClr val="bg1"/>
                </a:solidFill>
              </a:rPr>
              <a:t>persistente, intrusa </a:t>
            </a:r>
            <a:r>
              <a:rPr lang="es-CO" sz="2000" b="1" dirty="0">
                <a:solidFill>
                  <a:schemeClr val="bg1"/>
                </a:solidFill>
              </a:rPr>
              <a:t>e inapropiada </a:t>
            </a:r>
            <a:r>
              <a:rPr lang="es-CO" sz="2000" b="1" dirty="0" smtClean="0">
                <a:solidFill>
                  <a:schemeClr val="bg1"/>
                </a:solidFill>
              </a:rPr>
              <a:t>(egodistónicas) </a:t>
            </a:r>
            <a:r>
              <a:rPr lang="es-CO" sz="2000" b="1" dirty="0">
                <a:solidFill>
                  <a:schemeClr val="bg1"/>
                </a:solidFill>
              </a:rPr>
              <a:t>y generan intensa ansiedad o malestar.</a:t>
            </a:r>
          </a:p>
          <a:p>
            <a:pPr algn="just"/>
            <a:r>
              <a:rPr lang="es-CO" sz="2000" b="1" dirty="0" smtClean="0">
                <a:solidFill>
                  <a:schemeClr val="bg1"/>
                </a:solidFill>
              </a:rPr>
              <a:t>Las </a:t>
            </a:r>
            <a:r>
              <a:rPr lang="es-CO" sz="2000" b="1" dirty="0">
                <a:solidFill>
                  <a:schemeClr val="bg1"/>
                </a:solidFill>
              </a:rPr>
              <a:t>compulsiones: son comportamientos o actos mentales generalmente </a:t>
            </a:r>
            <a:r>
              <a:rPr lang="es-CO" sz="2000" b="1" dirty="0" smtClean="0">
                <a:solidFill>
                  <a:schemeClr val="bg1"/>
                </a:solidFill>
              </a:rPr>
              <a:t>repetitivos </a:t>
            </a:r>
          </a:p>
          <a:p>
            <a:pPr algn="just"/>
            <a:r>
              <a:rPr lang="es-CO" sz="2000" b="1" dirty="0" smtClean="0">
                <a:solidFill>
                  <a:schemeClr val="bg1"/>
                </a:solidFill>
              </a:rPr>
              <a:t>y estereotipados que el paciente se ve obligado a realizar para reducir el malestar.</a:t>
            </a:r>
            <a:endParaRPr lang="es-CO" sz="2000" b="1" dirty="0">
              <a:solidFill>
                <a:schemeClr val="bg1"/>
              </a:solidFill>
            </a:endParaRPr>
          </a:p>
        </p:txBody>
      </p:sp>
    </p:spTree>
    <p:extLst>
      <p:ext uri="{BB962C8B-B14F-4D97-AF65-F5344CB8AC3E}">
        <p14:creationId xmlns:p14="http://schemas.microsoft.com/office/powerpoint/2010/main" val="2372301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339030"/>
            <a:ext cx="8229600" cy="3161977"/>
          </a:xfrm>
          <a:prstGeom prst="rect">
            <a:avLst/>
          </a:prstGeom>
        </p:spPr>
        <p:txBody>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sz="2400" dirty="0" smtClean="0">
                <a:solidFill>
                  <a:schemeClr val="tx1"/>
                </a:solidFill>
              </a:rPr>
              <a:t>Monitoreo los elementos y lugares que tiene relación con un paciente diagnosticado con TOC</a:t>
            </a:r>
            <a:endParaRPr lang="es-CO" sz="2400" dirty="0">
              <a:solidFill>
                <a:schemeClr val="tx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636" y="1268760"/>
            <a:ext cx="655272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2485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32656"/>
            <a:ext cx="7772400" cy="820688"/>
          </a:xfrm>
        </p:spPr>
        <p:txBody>
          <a:bodyPr/>
          <a:lstStyle/>
          <a:p>
            <a:r>
              <a:rPr lang="es-CO" dirty="0" smtClean="0"/>
              <a:t>Requerimientos:</a:t>
            </a:r>
            <a:endParaRPr lang="es-CO" dirty="0"/>
          </a:p>
        </p:txBody>
      </p:sp>
      <p:sp>
        <p:nvSpPr>
          <p:cNvPr id="3" name="2 Subtítulo"/>
          <p:cNvSpPr>
            <a:spLocks noGrp="1"/>
          </p:cNvSpPr>
          <p:nvPr>
            <p:ph type="subTitle" idx="1"/>
          </p:nvPr>
        </p:nvSpPr>
        <p:spPr>
          <a:xfrm>
            <a:off x="179512" y="1196752"/>
            <a:ext cx="8856984" cy="4392488"/>
          </a:xfrm>
        </p:spPr>
        <p:txBody>
          <a:bodyPr>
            <a:noAutofit/>
          </a:bodyPr>
          <a:lstStyle/>
          <a:p>
            <a:pPr marL="285750" indent="-285750" algn="l">
              <a:buFont typeface="Arial" pitchFamily="34" charset="0"/>
              <a:buChar char="•"/>
            </a:pPr>
            <a:r>
              <a:rPr lang="es-CO" sz="1600" b="1" dirty="0"/>
              <a:t>El sistema debe considerar el rol Profesional de la salud, Cuidador, Paciente </a:t>
            </a:r>
            <a:r>
              <a:rPr lang="es-CO" sz="1600" b="1" dirty="0" smtClean="0"/>
              <a:t>y Administrador </a:t>
            </a:r>
            <a:r>
              <a:rPr lang="es-CO" sz="1600" b="1" dirty="0"/>
              <a:t>del sistema.</a:t>
            </a:r>
          </a:p>
          <a:p>
            <a:pPr marL="285750" indent="-285750" algn="l">
              <a:buFont typeface="Arial" pitchFamily="34" charset="0"/>
              <a:buChar char="•"/>
            </a:pPr>
            <a:r>
              <a:rPr lang="es-CO" sz="1600" b="1" dirty="0"/>
              <a:t> El sistema debe registrar y validar todas las acciones efectuadas de cada rol, </a:t>
            </a:r>
            <a:r>
              <a:rPr lang="es-CO" sz="1600" b="1" dirty="0" smtClean="0"/>
              <a:t>como la edición </a:t>
            </a:r>
            <a:r>
              <a:rPr lang="es-CO" sz="1600" b="1" dirty="0"/>
              <a:t>y la consulta.</a:t>
            </a:r>
          </a:p>
          <a:p>
            <a:pPr marL="285750" indent="-285750" algn="l">
              <a:buFont typeface="Arial" pitchFamily="34" charset="0"/>
              <a:buChar char="•"/>
            </a:pPr>
            <a:r>
              <a:rPr lang="es-CO" sz="1600" b="1" dirty="0"/>
              <a:t> El sistema debe registrar la entrevista del paciente para tener un soporte </a:t>
            </a:r>
            <a:r>
              <a:rPr lang="es-CO" sz="1600" b="1" dirty="0" smtClean="0"/>
              <a:t>del tratamiento </a:t>
            </a:r>
            <a:r>
              <a:rPr lang="es-CO" sz="1600" b="1" dirty="0"/>
              <a:t>generado por el profesional de la salud.</a:t>
            </a:r>
          </a:p>
          <a:p>
            <a:pPr marL="285750" indent="-285750" algn="l">
              <a:buFont typeface="Arial" pitchFamily="34" charset="0"/>
              <a:buChar char="•"/>
            </a:pPr>
            <a:r>
              <a:rPr lang="es-CO" sz="1600" b="1" dirty="0"/>
              <a:t> Administrar y registrar los sensores asociados a los comportamientos del paciente.</a:t>
            </a:r>
          </a:p>
          <a:p>
            <a:pPr marL="285750" indent="-285750" algn="l">
              <a:buFont typeface="Arial" pitchFamily="34" charset="0"/>
              <a:buChar char="•"/>
            </a:pPr>
            <a:r>
              <a:rPr lang="es-CO" sz="1600" b="1" dirty="0"/>
              <a:t> Implementar un mecanismo de monitoreo de actividades del paciente, que </a:t>
            </a:r>
            <a:r>
              <a:rPr lang="es-CO" sz="1600" b="1" dirty="0" smtClean="0"/>
              <a:t>permita visualizarse </a:t>
            </a:r>
            <a:r>
              <a:rPr lang="es-CO" sz="1600" b="1" dirty="0"/>
              <a:t>de manera </a:t>
            </a:r>
            <a:r>
              <a:rPr lang="es-CO" sz="1600" b="1" dirty="0" smtClean="0"/>
              <a:t>grafica </a:t>
            </a:r>
            <a:r>
              <a:rPr lang="es-CO" sz="1600" b="1" dirty="0"/>
              <a:t>en cualquier momento.</a:t>
            </a:r>
          </a:p>
          <a:p>
            <a:pPr marL="285750" indent="-285750" algn="l">
              <a:buFont typeface="Arial" pitchFamily="34" charset="0"/>
              <a:buChar char="•"/>
            </a:pPr>
            <a:r>
              <a:rPr lang="es-CO" sz="1600" b="1" dirty="0"/>
              <a:t> El sistema debe proveer una interfaz de usuario diferente para cada rol, </a:t>
            </a:r>
            <a:r>
              <a:rPr lang="es-CO" sz="1600" b="1" dirty="0" smtClean="0"/>
              <a:t>según los  privilegios </a:t>
            </a:r>
            <a:r>
              <a:rPr lang="es-CO" sz="1600" b="1" dirty="0"/>
              <a:t>de cada uno.</a:t>
            </a:r>
          </a:p>
          <a:p>
            <a:pPr marL="285750" indent="-285750" algn="l">
              <a:buFont typeface="Arial" pitchFamily="34" charset="0"/>
              <a:buChar char="•"/>
            </a:pPr>
            <a:r>
              <a:rPr lang="es-CO" sz="1600" b="1" dirty="0"/>
              <a:t> La </a:t>
            </a:r>
            <a:r>
              <a:rPr lang="es-CO" sz="1600" b="1" dirty="0" smtClean="0"/>
              <a:t>información </a:t>
            </a:r>
            <a:r>
              <a:rPr lang="es-CO" sz="1600" b="1" dirty="0"/>
              <a:t>de la actividad del paciente debe estar disponible 24/7.</a:t>
            </a:r>
          </a:p>
          <a:p>
            <a:pPr marL="285750" indent="-285750" algn="l">
              <a:buFont typeface="Arial" pitchFamily="34" charset="0"/>
              <a:buChar char="•"/>
            </a:pPr>
            <a:r>
              <a:rPr lang="es-CO" sz="1600" b="1" dirty="0"/>
              <a:t> El sistema debe permitirle al usuario seleccionar el tipo de </a:t>
            </a:r>
            <a:r>
              <a:rPr lang="es-CO" sz="1600" b="1" dirty="0" smtClean="0"/>
              <a:t>grafico </a:t>
            </a:r>
            <a:r>
              <a:rPr lang="es-CO" sz="1600" b="1" dirty="0"/>
              <a:t>para </a:t>
            </a:r>
            <a:r>
              <a:rPr lang="es-CO" sz="1600" b="1" dirty="0" smtClean="0"/>
              <a:t>presentar 	la información </a:t>
            </a:r>
            <a:r>
              <a:rPr lang="es-CO" sz="1600" b="1" dirty="0"/>
              <a:t>de la actividad del paciente.</a:t>
            </a:r>
          </a:p>
          <a:p>
            <a:pPr marL="285750" indent="-285750" algn="l">
              <a:buFont typeface="Arial" pitchFamily="34" charset="0"/>
              <a:buChar char="•"/>
            </a:pPr>
            <a:r>
              <a:rPr lang="es-CO" sz="1600" b="1" dirty="0" smtClean="0"/>
              <a:t>Anadir </a:t>
            </a:r>
            <a:r>
              <a:rPr lang="es-CO" sz="1600" b="1" dirty="0"/>
              <a:t>observaciones al paciente.</a:t>
            </a:r>
            <a:endParaRPr lang="es-CO" sz="1600" b="1" u="sng" dirty="0"/>
          </a:p>
        </p:txBody>
      </p:sp>
    </p:spTree>
    <p:extLst>
      <p:ext uri="{BB962C8B-B14F-4D97-AF65-F5344CB8AC3E}">
        <p14:creationId xmlns:p14="http://schemas.microsoft.com/office/powerpoint/2010/main" val="1269271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59632" y="156031"/>
            <a:ext cx="7268344" cy="743396"/>
          </a:xfrm>
        </p:spPr>
        <p:txBody>
          <a:bodyPr>
            <a:normAutofit fontScale="90000"/>
          </a:bodyPr>
          <a:lstStyle/>
          <a:p>
            <a:r>
              <a:rPr lang="es-CO" dirty="0" smtClean="0"/>
              <a:t>Diseño</a:t>
            </a:r>
            <a:endParaRPr lang="es-CO"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269131"/>
            <a:ext cx="6912768" cy="493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259632" y="899427"/>
            <a:ext cx="3168352" cy="369332"/>
          </a:xfrm>
          <a:prstGeom prst="rect">
            <a:avLst/>
          </a:prstGeom>
          <a:noFill/>
        </p:spPr>
        <p:txBody>
          <a:bodyPr wrap="square" rtlCol="0">
            <a:spAutoFit/>
          </a:bodyPr>
          <a:lstStyle/>
          <a:p>
            <a:r>
              <a:rPr lang="es-CO" dirty="0" smtClean="0"/>
              <a:t>Arquitectura implementada</a:t>
            </a:r>
            <a:endParaRPr lang="es-CO" dirty="0"/>
          </a:p>
        </p:txBody>
      </p:sp>
    </p:spTree>
    <p:extLst>
      <p:ext uri="{BB962C8B-B14F-4D97-AF65-F5344CB8AC3E}">
        <p14:creationId xmlns:p14="http://schemas.microsoft.com/office/powerpoint/2010/main" val="25336096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158</TotalTime>
  <Words>854</Words>
  <Application>Microsoft Office PowerPoint</Application>
  <PresentationFormat>Presentación en pantalla (4:3)</PresentationFormat>
  <Paragraphs>77</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Forma de onda</vt:lpstr>
      <vt:lpstr>CONSTRUCCION DE UN PROTOTIPO DE SISTEMA TELECARE PARA MONITOREAR EL COMPORTAMIENTO DE UN PACIENTE DIAGNOSTICADO CON TRASTORNO  OBSESIVO COMPULSIVO</vt:lpstr>
      <vt:lpstr>Grupo de trabajo:</vt:lpstr>
      <vt:lpstr>Contenido</vt:lpstr>
      <vt:lpstr>El prototipo de sistema Telecare para monitorear el comportamiento de un paciente diagnosticado con trastorno obsesivo compulsivo, es una aplicación que integra software y hardware para entregar información al profesional de la salud a cerca del comportamiento del paciente por medio de sensores instalados en el entorno donde habita, con el objetivo de brindar información que apoye las decisiones que el profesional debe tomar sobre el tratamiento formulado a dicho paciente.</vt:lpstr>
      <vt:lpstr>Metodología de Desarrollo</vt:lpstr>
      <vt:lpstr>Análisis</vt:lpstr>
      <vt:lpstr>Presentación de PowerPoint</vt:lpstr>
      <vt:lpstr>Requerimientos:</vt:lpstr>
      <vt:lpstr>Diseño</vt:lpstr>
      <vt:lpstr>Oracle Ápex</vt:lpstr>
      <vt:lpstr>Interfaz Java</vt:lpstr>
      <vt:lpstr>Hardware</vt:lpstr>
      <vt:lpstr>Sensores</vt:lpstr>
      <vt:lpstr>Implementación</vt:lpstr>
      <vt:lpstr>Validación</vt:lpstr>
      <vt:lpstr>Entrevistar un paciente</vt:lpstr>
      <vt:lpstr>Tratamiento</vt:lpstr>
      <vt:lpstr>Seguimiento al tratamiento</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CONSTRUCCION DE UN PROTOTIPO DE SISTEMA TELECARE PARA MONITOREAR EL COMPORTAMIENTO DE UN PACIENTE DIAGNOSTICADO CON TRASTORNO  OBSESIVO COMPULSIVO</dc:title>
  <dc:creator>Luffi</dc:creator>
  <cp:lastModifiedBy>Luffi</cp:lastModifiedBy>
  <cp:revision>26</cp:revision>
  <dcterms:created xsi:type="dcterms:W3CDTF">2015-08-29T21:10:21Z</dcterms:created>
  <dcterms:modified xsi:type="dcterms:W3CDTF">2015-08-29T23:48:51Z</dcterms:modified>
</cp:coreProperties>
</file>