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1C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5" d="100"/>
          <a:sy n="65" d="100"/>
        </p:scale>
        <p:origin x="912" y="78"/>
      </p:cViewPr>
      <p:guideLst>
        <p:guide orient="horz" pos="20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C2471-4687-42D7-8560-DC4FF0ECB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399CA-108F-40EF-B4D1-368B881B1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FBA44-1CA0-4F7D-92F7-66BD0A57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18EC-E81C-486B-8A9C-DF46130A42A6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377AE-FF72-400D-8084-BBB1C1995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A618D-C677-4A35-A445-15A52F07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6A72-2BA1-4EF8-A49F-F4E9D16E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47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0B5C-4135-4115-9E60-42C17AB2D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48623-0F8E-404B-BBEF-DD1A7CDA8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34788-D5CD-4D6F-98FD-54AA58D34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18EC-E81C-486B-8A9C-DF46130A42A6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C7AF6-4616-4805-80DE-B6075E41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74ADD-A5A9-45B8-9A7A-EEBE51C9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6A72-2BA1-4EF8-A49F-F4E9D16E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67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46BA43-AF49-4BFC-B299-B3396DCFCB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FAB263-7C99-4B7B-9736-3BCBF185A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635CA-72DE-421A-B42D-07950EF0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18EC-E81C-486B-8A9C-DF46130A42A6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E2147-7F9C-4B75-AB3C-526E1099A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DC841-2F0B-4A4E-B95B-4CD6DC6A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6A72-2BA1-4EF8-A49F-F4E9D16E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30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584AC-C84C-4F0D-8617-3BF0E096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9F104-1D3C-4807-ADEA-41CD2F275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7101A-7158-4EFE-9F9B-77A56615B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18EC-E81C-486B-8A9C-DF46130A42A6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A3F0C-5C06-47C4-97A2-335F304C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EFAE2-5BCE-453E-A98C-7EB22DA7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6A72-2BA1-4EF8-A49F-F4E9D16E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80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9E36B-B04E-4F98-99CB-3A975BCFB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2288A-FAB4-451D-B235-D7D988717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57E8E-5CF1-4FE4-A120-E1FA94DBF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18EC-E81C-486B-8A9C-DF46130A42A6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13BA6-CE1F-4D5B-988D-C55C518DC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46C7C-27FD-4B78-8C75-A58B54EAC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6A72-2BA1-4EF8-A49F-F4E9D16E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93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A98EA-158C-4334-B32B-4A06A0E7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6BA2E-5AB4-4BD8-A305-D0AE36F07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F6893-CE7A-47B7-AFE4-ECD369964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AB2F2-F1DE-489C-8346-F0C3E246F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18EC-E81C-486B-8A9C-DF46130A42A6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F88A4-94E2-4ED7-A4DA-F2F206803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45C1B-7ECB-4B5A-94BE-15EACB3C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6A72-2BA1-4EF8-A49F-F4E9D16E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83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03B74-E9CF-4DE3-8AD3-3EE15E71F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273FB-7476-4434-9627-28A9D882C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EAB76-151A-4364-BA0A-8B4679033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FC4EB-2A7C-496D-A151-85F7E9D63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FD9627-912F-4413-882C-5501D6F057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18C99D-C4CB-4594-8418-C72DD9FDB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18EC-E81C-486B-8A9C-DF46130A42A6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A7F9A-A253-42EA-81AF-EC77ABDB3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EA2D5-F8D5-4C16-AFB5-B83D52E4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6A72-2BA1-4EF8-A49F-F4E9D16E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96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669FF-E37D-4D79-930D-87C9E229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E2152E-57FC-4162-8AAC-13FFC3C6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18EC-E81C-486B-8A9C-DF46130A42A6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C4475-8559-4DE6-8F66-72A444C1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0ED78-3FE2-42C9-9C55-73C148FC0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6A72-2BA1-4EF8-A49F-F4E9D16E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92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D62ECE-CAAE-4EDE-A0D6-F259765FF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18EC-E81C-486B-8A9C-DF46130A42A6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A03425-BA97-4D2B-955F-D9A31793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AF871-5E19-4135-B893-760D1343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6A72-2BA1-4EF8-A49F-F4E9D16E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601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D37D7-0332-4C1F-AEB6-2A47F1890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D36FB-D732-4B08-B29F-55CD731C7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551B4-F7E3-41CF-8DA4-D0F30A226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DFC64-24A2-4472-BEE7-825AB6BAB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18EC-E81C-486B-8A9C-DF46130A42A6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CF100-F84F-4EA5-A3C3-ABED69164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636F4-8FFA-414D-A3A1-070D4E04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6A72-2BA1-4EF8-A49F-F4E9D16E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42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D769-F58A-4851-8E76-960A302C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4C7649-A081-4536-80E9-44677FC5B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CDD98-51D2-48C1-B0B1-06B3BADC7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7D056-5F45-465F-8DD0-6A5295FC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18EC-E81C-486B-8A9C-DF46130A42A6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4C2F1-D5D9-4797-9D7D-CB024BD80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481F7-6CA9-4BE5-B9BF-13037993B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6A72-2BA1-4EF8-A49F-F4E9D16E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6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121FF5-7762-4DAD-9CE5-30B175319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6BEB9-DC55-44BC-8C07-C389231E3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C05D3-B4DF-423A-B76C-490CA6076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618EC-E81C-486B-8A9C-DF46130A42A6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02BD2-D4D7-4048-B950-F888016C4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943B1-0512-4617-8275-C1642A0DB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B6A72-2BA1-4EF8-A49F-F4E9D16E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76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idaristotle2012/Data_Science_Projects/tree/main/Motorbike_Customers_Analysis" TargetMode="External"/><Relationship Id="rId2" Type="http://schemas.openxmlformats.org/officeDocument/2006/relationships/hyperlink" Target="mailto:davidaristotle2012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BFA76-6008-4A9B-88EE-B2623B594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2" y="1504335"/>
            <a:ext cx="4087306" cy="1924665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GB" sz="7200" dirty="0"/>
              <a:t>Motorbike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F8CC4-8E6D-4026-B80A-453577B45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3849329"/>
            <a:ext cx="4087305" cy="1924665"/>
          </a:xfrm>
        </p:spPr>
        <p:txBody>
          <a:bodyPr anchor="t">
            <a:normAutofit/>
          </a:bodyPr>
          <a:lstStyle/>
          <a:p>
            <a:pPr algn="l"/>
            <a:r>
              <a:rPr lang="en-GB" dirty="0"/>
              <a:t>David Chung</a:t>
            </a:r>
          </a:p>
          <a:p>
            <a:pPr algn="l"/>
            <a:r>
              <a:rPr lang="en-GB" dirty="0">
                <a:hlinkClick r:id="rId2"/>
              </a:rPr>
              <a:t>davidaristotle2012@gmail.com</a:t>
            </a:r>
            <a:endParaRPr lang="en-GB" dirty="0"/>
          </a:p>
          <a:p>
            <a:pPr algn="l"/>
            <a:r>
              <a:rPr lang="en-GB" dirty="0"/>
              <a:t>0627899157</a:t>
            </a:r>
          </a:p>
          <a:p>
            <a:pPr algn="l"/>
            <a:r>
              <a:rPr lang="en-GB" dirty="0">
                <a:hlinkClick r:id="rId3"/>
              </a:rPr>
              <a:t>GitHub</a:t>
            </a:r>
            <a:endParaRPr lang="en-GB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Red scooter in the road">
            <a:extLst>
              <a:ext uri="{FF2B5EF4-FFF2-40B4-BE49-F238E27FC236}">
                <a16:creationId xmlns:a16="http://schemas.microsoft.com/office/drawing/2014/main" id="{019D4102-9193-4A9F-B802-E05434ADAA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284" r="18306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69927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FAAD983-1194-44D4-9D18-7DCBF4837A1B}"/>
              </a:ext>
            </a:extLst>
          </p:cNvPr>
          <p:cNvSpPr txBox="1">
            <a:spLocks/>
          </p:cNvSpPr>
          <p:nvPr/>
        </p:nvSpPr>
        <p:spPr>
          <a:xfrm>
            <a:off x="1265904" y="587852"/>
            <a:ext cx="10515600" cy="612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chemeClr val="accent1"/>
                </a:solidFill>
                <a:latin typeface="Avenir LT Std 55 Roman" panose="020B0703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ZA" dirty="0">
                <a:solidFill>
                  <a:srgbClr val="A71C20"/>
                </a:solidFill>
              </a:rPr>
              <a:t>Aim</a:t>
            </a:r>
            <a:endParaRPr kumimoji="0" lang="en-ZA" sz="4400" b="0" i="0" u="none" strike="noStrike" kern="1200" cap="none" spc="0" normalizeH="0" baseline="0" noProof="0" dirty="0">
              <a:ln>
                <a:noFill/>
              </a:ln>
              <a:solidFill>
                <a:srgbClr val="A71C20"/>
              </a:solidFill>
              <a:effectLst/>
              <a:uLnTx/>
              <a:uFillTx/>
              <a:latin typeface="Avenir LT Std 55 Roman" panose="020B0703020203020204" pitchFamily="34" charset="0"/>
              <a:ea typeface="+mn-ea"/>
              <a:cs typeface="+mn-cs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F1B9FDB-684C-455D-B1C0-AD78C6FA67C6}"/>
              </a:ext>
            </a:extLst>
          </p:cNvPr>
          <p:cNvSpPr txBox="1">
            <a:spLocks/>
          </p:cNvSpPr>
          <p:nvPr/>
        </p:nvSpPr>
        <p:spPr>
          <a:xfrm>
            <a:off x="1267492" y="1386365"/>
            <a:ext cx="10515600" cy="612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ZA" sz="2400" b="0" i="0" u="none" strike="noStrike" kern="1200" cap="none" spc="0" normalizeH="0" baseline="0" noProof="0" dirty="0">
                <a:ln>
                  <a:noFill/>
                </a:ln>
                <a:solidFill>
                  <a:srgbClr val="A71C20"/>
                </a:solidFill>
                <a:effectLst/>
                <a:uLnTx/>
                <a:uFillTx/>
                <a:latin typeface="Avenir LT Std 35 Light" panose="020B0402020203020204" pitchFamily="34" charset="0"/>
                <a:ea typeface="+mn-ea"/>
                <a:cs typeface="+mn-cs"/>
              </a:rPr>
              <a:t>To investigate the type of customers who will buy bikes.</a:t>
            </a:r>
            <a:endParaRPr kumimoji="0" lang="en-ZA" sz="3200" b="0" i="0" u="none" strike="noStrike" kern="1200" cap="none" spc="0" normalizeH="0" baseline="0" noProof="0" dirty="0">
              <a:ln>
                <a:noFill/>
              </a:ln>
              <a:solidFill>
                <a:srgbClr val="A71C20"/>
              </a:solidFill>
              <a:effectLst/>
              <a:uLnTx/>
              <a:uFillTx/>
              <a:latin typeface="Avenir LT Std 35 Light" panose="020B0402020203020204" pitchFamily="34" charset="0"/>
              <a:ea typeface="+mn-ea"/>
              <a:cs typeface="+mn-cs"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D6028CB-1323-453B-B137-D638028FDE84}"/>
              </a:ext>
            </a:extLst>
          </p:cNvPr>
          <p:cNvSpPr txBox="1">
            <a:spLocks/>
          </p:cNvSpPr>
          <p:nvPr/>
        </p:nvSpPr>
        <p:spPr>
          <a:xfrm>
            <a:off x="1265904" y="2468026"/>
            <a:ext cx="10515600" cy="612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chemeClr val="accent1"/>
                </a:solidFill>
                <a:latin typeface="Avenir LT Std 55 Roman" panose="020B0703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ZA" dirty="0">
                <a:solidFill>
                  <a:srgbClr val="A71C20"/>
                </a:solidFill>
              </a:rPr>
              <a:t>Objectives</a:t>
            </a:r>
            <a:endParaRPr kumimoji="0" lang="en-ZA" sz="4400" b="0" i="0" u="none" strike="noStrike" kern="1200" cap="none" spc="0" normalizeH="0" baseline="0" noProof="0" dirty="0">
              <a:ln>
                <a:noFill/>
              </a:ln>
              <a:solidFill>
                <a:srgbClr val="A71C20"/>
              </a:solidFill>
              <a:effectLst/>
              <a:uLnTx/>
              <a:uFillTx/>
              <a:latin typeface="Avenir LT Std 55 Roman" panose="020B0703020203020204" pitchFamily="34" charset="0"/>
              <a:ea typeface="+mn-ea"/>
              <a:cs typeface="+mn-cs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AF28CD7-E08A-4CE7-9B24-9469557BC2A9}"/>
              </a:ext>
            </a:extLst>
          </p:cNvPr>
          <p:cNvSpPr txBox="1">
            <a:spLocks/>
          </p:cNvSpPr>
          <p:nvPr/>
        </p:nvSpPr>
        <p:spPr>
          <a:xfrm>
            <a:off x="1265904" y="3211232"/>
            <a:ext cx="10515600" cy="30125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2400" b="0" i="0" u="none" strike="noStrike" kern="1200" cap="none" spc="0" normalizeH="0" baseline="0" noProof="0" dirty="0">
                <a:ln>
                  <a:noFill/>
                </a:ln>
                <a:solidFill>
                  <a:srgbClr val="A71C20"/>
                </a:solidFill>
                <a:effectLst/>
                <a:uLnTx/>
                <a:uFillTx/>
                <a:latin typeface="Avenir LT Std 35 Light" panose="020B0402020203020204" pitchFamily="34" charset="0"/>
                <a:ea typeface="+mn-ea"/>
                <a:cs typeface="+mn-cs"/>
              </a:rPr>
              <a:t>To perform Data Wrangling </a:t>
            </a:r>
            <a:r>
              <a:rPr lang="en-ZA" sz="2400" dirty="0">
                <a:solidFill>
                  <a:srgbClr val="A71C20"/>
                </a:solidFill>
              </a:rPr>
              <a:t>for analysis.</a:t>
            </a:r>
            <a:endParaRPr kumimoji="0" lang="en-ZA" sz="2400" b="0" i="0" u="none" strike="noStrike" kern="1200" cap="none" spc="0" normalizeH="0" baseline="0" noProof="0" dirty="0">
              <a:ln>
                <a:noFill/>
              </a:ln>
              <a:solidFill>
                <a:srgbClr val="A71C20"/>
              </a:solidFill>
              <a:effectLst/>
              <a:uLnTx/>
              <a:uFillTx/>
              <a:latin typeface="Avenir LT Std 35 Light" panose="020B0402020203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2400" b="0" i="0" u="none" strike="noStrike" kern="1200" cap="none" spc="0" normalizeH="0" baseline="0" noProof="0" dirty="0">
                <a:ln>
                  <a:noFill/>
                </a:ln>
                <a:solidFill>
                  <a:srgbClr val="A71C20"/>
                </a:solidFill>
                <a:effectLst/>
                <a:uLnTx/>
                <a:uFillTx/>
                <a:latin typeface="Avenir LT Std 35 Light" panose="020B0402020203020204" pitchFamily="34" charset="0"/>
                <a:ea typeface="+mn-ea"/>
                <a:cs typeface="+mn-cs"/>
              </a:rPr>
              <a:t>To determine the most significant factors that affect a customer’s decision.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ZA" sz="2400" dirty="0">
                <a:solidFill>
                  <a:srgbClr val="A71C20"/>
                </a:solidFill>
              </a:rPr>
              <a:t>To develop appropriate ML models using Python.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rgbClr val="A71C20"/>
                </a:solidFill>
              </a:rPr>
              <a:t>To make suggestions based on the findings.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ZA" sz="2400" dirty="0">
              <a:solidFill>
                <a:srgbClr val="A71C20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ZA" sz="2400" dirty="0">
              <a:solidFill>
                <a:srgbClr val="A71C20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ZA" sz="2400" b="0" i="0" u="none" strike="noStrike" kern="1200" cap="none" spc="0" normalizeH="0" baseline="0" noProof="0" dirty="0">
              <a:ln>
                <a:noFill/>
              </a:ln>
              <a:solidFill>
                <a:srgbClr val="A71C20"/>
              </a:solidFill>
              <a:effectLst/>
              <a:uLnTx/>
              <a:uFillTx/>
              <a:latin typeface="Avenir LT Std 35 Light" panose="020B0402020203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ZA" sz="2400" b="0" i="0" u="none" strike="noStrike" kern="1200" cap="none" spc="0" normalizeH="0" baseline="0" noProof="0" dirty="0">
                <a:ln>
                  <a:noFill/>
                </a:ln>
                <a:solidFill>
                  <a:srgbClr val="A71C20"/>
                </a:solidFill>
                <a:effectLst/>
                <a:uLnTx/>
                <a:uFillTx/>
                <a:latin typeface="Avenir LT Std 35 Light" panose="020B0402020203020204" pitchFamily="34" charset="0"/>
                <a:ea typeface="+mn-ea"/>
                <a:cs typeface="+mn-cs"/>
              </a:rPr>
              <a:t> </a:t>
            </a:r>
            <a:endParaRPr kumimoji="0" lang="en-ZA" sz="3200" b="0" i="0" u="none" strike="noStrike" kern="1200" cap="none" spc="0" normalizeH="0" baseline="0" noProof="0" dirty="0">
              <a:ln>
                <a:noFill/>
              </a:ln>
              <a:solidFill>
                <a:srgbClr val="A71C20"/>
              </a:solidFill>
              <a:effectLst/>
              <a:uLnTx/>
              <a:uFillTx/>
              <a:latin typeface="Avenir LT Std 35 Light" panose="020B04020202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49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5C1E11-6B0B-4CBC-A210-DF8DCB2CAA7A}"/>
              </a:ext>
            </a:extLst>
          </p:cNvPr>
          <p:cNvSpPr txBox="1">
            <a:spLocks/>
          </p:cNvSpPr>
          <p:nvPr/>
        </p:nvSpPr>
        <p:spPr>
          <a:xfrm>
            <a:off x="1103672" y="491742"/>
            <a:ext cx="10515600" cy="612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chemeClr val="accent1"/>
                </a:solidFill>
                <a:latin typeface="Avenir LT Std 55 Roman" panose="020B0703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ZA" dirty="0">
                <a:solidFill>
                  <a:srgbClr val="A71C20"/>
                </a:solidFill>
              </a:rPr>
              <a:t>Data Processing</a:t>
            </a:r>
            <a:endParaRPr kumimoji="0" lang="en-ZA" sz="4400" b="0" i="0" u="none" strike="noStrike" kern="1200" cap="none" spc="0" normalizeH="0" baseline="0" noProof="0" dirty="0">
              <a:ln>
                <a:noFill/>
              </a:ln>
              <a:solidFill>
                <a:srgbClr val="A71C20"/>
              </a:solidFill>
              <a:effectLst/>
              <a:uLnTx/>
              <a:uFillTx/>
              <a:latin typeface="Avenir LT Std 55 Roman" panose="020B0703020203020204" pitchFamily="34" charset="0"/>
              <a:ea typeface="+mn-ea"/>
              <a:cs typeface="+mn-cs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F792842D-E7BC-40CF-B316-451708C2C9C9}"/>
              </a:ext>
            </a:extLst>
          </p:cNvPr>
          <p:cNvSpPr/>
          <p:nvPr/>
        </p:nvSpPr>
        <p:spPr>
          <a:xfrm>
            <a:off x="5553863" y="3572968"/>
            <a:ext cx="1084273" cy="1338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F574A8-BE5C-49EC-A935-5674086DA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433" y="2527731"/>
            <a:ext cx="8877131" cy="9863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AEE88E-5C58-414C-BEB8-E61B5322F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52" y="5020001"/>
            <a:ext cx="10565296" cy="9863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70FF69E2-B540-4A44-9F7B-FF51C158333F}"/>
              </a:ext>
            </a:extLst>
          </p:cNvPr>
          <p:cNvSpPr txBox="1">
            <a:spLocks/>
          </p:cNvSpPr>
          <p:nvPr/>
        </p:nvSpPr>
        <p:spPr>
          <a:xfrm>
            <a:off x="863048" y="1468382"/>
            <a:ext cx="10515600" cy="6127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ZA" sz="2400" b="0" i="0" u="none" strike="noStrike" kern="1200" cap="none" spc="0" normalizeH="0" baseline="0" noProof="0" dirty="0">
                <a:ln>
                  <a:noFill/>
                </a:ln>
                <a:solidFill>
                  <a:srgbClr val="A71C20"/>
                </a:solidFill>
                <a:effectLst/>
                <a:uLnTx/>
                <a:uFillTx/>
                <a:latin typeface="Avenir LT Std 35 Light" panose="020B0402020203020204" pitchFamily="34" charset="0"/>
                <a:ea typeface="+mn-ea"/>
                <a:cs typeface="+mn-cs"/>
              </a:rPr>
              <a:t>After </a:t>
            </a:r>
            <a:r>
              <a:rPr lang="en-ZA" sz="2400" dirty="0">
                <a:solidFill>
                  <a:srgbClr val="A71C20"/>
                </a:solidFill>
              </a:rPr>
              <a:t>cleaning the table, categorical da</a:t>
            </a:r>
            <a:r>
              <a:rPr kumimoji="0" lang="en-ZA" sz="2400" b="0" i="0" u="none" strike="noStrike" kern="1200" cap="none" spc="0" normalizeH="0" baseline="0" noProof="0" dirty="0">
                <a:ln>
                  <a:noFill/>
                </a:ln>
                <a:solidFill>
                  <a:srgbClr val="A71C20"/>
                </a:solidFill>
                <a:effectLst/>
                <a:uLnTx/>
                <a:uFillTx/>
                <a:latin typeface="Avenir LT Std 35 Light" panose="020B0402020203020204" pitchFamily="34" charset="0"/>
                <a:ea typeface="+mn-ea"/>
                <a:cs typeface="+mn-cs"/>
              </a:rPr>
              <a:t>ta was converted to a numeric format.</a:t>
            </a:r>
            <a:endParaRPr lang="en-ZA" sz="2400" dirty="0">
              <a:solidFill>
                <a:srgbClr val="A71C20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ZA" sz="2400" dirty="0">
              <a:solidFill>
                <a:srgbClr val="A71C20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ZA" sz="2400" dirty="0">
              <a:solidFill>
                <a:srgbClr val="A71C20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ZA" sz="2400" b="0" i="0" u="none" strike="noStrike" kern="1200" cap="none" spc="0" normalizeH="0" baseline="0" noProof="0" dirty="0">
              <a:ln>
                <a:noFill/>
              </a:ln>
              <a:solidFill>
                <a:srgbClr val="A71C20"/>
              </a:solidFill>
              <a:effectLst/>
              <a:uLnTx/>
              <a:uFillTx/>
              <a:latin typeface="Avenir LT Std 35 Light" panose="020B0402020203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ZA" sz="2400" b="0" i="0" u="none" strike="noStrike" kern="1200" cap="none" spc="0" normalizeH="0" baseline="0" noProof="0" dirty="0">
                <a:ln>
                  <a:noFill/>
                </a:ln>
                <a:solidFill>
                  <a:srgbClr val="A71C20"/>
                </a:solidFill>
                <a:effectLst/>
                <a:uLnTx/>
                <a:uFillTx/>
                <a:latin typeface="Avenir LT Std 35 Light" panose="020B0402020203020204" pitchFamily="34" charset="0"/>
                <a:ea typeface="+mn-ea"/>
                <a:cs typeface="+mn-cs"/>
              </a:rPr>
              <a:t> </a:t>
            </a:r>
            <a:endParaRPr kumimoji="0" lang="en-ZA" sz="3200" b="0" i="0" u="none" strike="noStrike" kern="1200" cap="none" spc="0" normalizeH="0" baseline="0" noProof="0" dirty="0">
              <a:ln>
                <a:noFill/>
              </a:ln>
              <a:solidFill>
                <a:srgbClr val="A71C20"/>
              </a:solidFill>
              <a:effectLst/>
              <a:uLnTx/>
              <a:uFillTx/>
              <a:latin typeface="Avenir LT Std 35 Light" panose="020B04020202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645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FAAD983-1194-44D4-9D18-7DCBF4837A1B}"/>
              </a:ext>
            </a:extLst>
          </p:cNvPr>
          <p:cNvSpPr txBox="1">
            <a:spLocks/>
          </p:cNvSpPr>
          <p:nvPr/>
        </p:nvSpPr>
        <p:spPr>
          <a:xfrm>
            <a:off x="1265904" y="587852"/>
            <a:ext cx="10515600" cy="612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chemeClr val="accent1"/>
                </a:solidFill>
                <a:latin typeface="Avenir LT Std 55 Roman" panose="020B0703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ZA" sz="4400" b="0" i="0" u="none" strike="noStrike" kern="1200" cap="none" spc="0" normalizeH="0" baseline="0" noProof="0" dirty="0">
                <a:ln>
                  <a:noFill/>
                </a:ln>
                <a:solidFill>
                  <a:srgbClr val="A71C20"/>
                </a:solidFill>
                <a:effectLst/>
                <a:uLnTx/>
                <a:uFillTx/>
                <a:latin typeface="Avenir LT Std 55 Roman" panose="020B0703020203020204" pitchFamily="34" charset="0"/>
                <a:ea typeface="+mn-ea"/>
                <a:cs typeface="+mn-cs"/>
              </a:rPr>
              <a:t>Feature Importance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F1B9FDB-684C-455D-B1C0-AD78C6FA67C6}"/>
              </a:ext>
            </a:extLst>
          </p:cNvPr>
          <p:cNvSpPr txBox="1">
            <a:spLocks/>
          </p:cNvSpPr>
          <p:nvPr/>
        </p:nvSpPr>
        <p:spPr>
          <a:xfrm>
            <a:off x="1265904" y="1293496"/>
            <a:ext cx="10515600" cy="9733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ZA" sz="2400" dirty="0">
                <a:solidFill>
                  <a:srgbClr val="A71C20"/>
                </a:solidFill>
              </a:rPr>
              <a:t>The importance of each column in determining whether a customer will buy a bike was found using a Random Tree Classifier. (Larger Importance means more significant)</a:t>
            </a:r>
            <a:endParaRPr kumimoji="0" lang="en-ZA" sz="2400" b="0" i="0" u="none" strike="noStrike" kern="1200" cap="none" spc="0" normalizeH="0" baseline="0" noProof="0" dirty="0">
              <a:ln>
                <a:noFill/>
              </a:ln>
              <a:solidFill>
                <a:srgbClr val="A71C20"/>
              </a:solidFill>
              <a:effectLst/>
              <a:uLnTx/>
              <a:uFillTx/>
              <a:latin typeface="Avenir LT Std 35 Light" panose="020B0402020203020204" pitchFamily="34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23007C-673D-4B79-95EB-AE93B0D31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08" y="2359742"/>
            <a:ext cx="10926096" cy="3910406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5F0B4D15-BF0F-40EF-BB1D-D07EE95EDEDB}"/>
              </a:ext>
            </a:extLst>
          </p:cNvPr>
          <p:cNvSpPr/>
          <p:nvPr/>
        </p:nvSpPr>
        <p:spPr>
          <a:xfrm>
            <a:off x="1265904" y="2525336"/>
            <a:ext cx="1407853" cy="630494"/>
          </a:xfrm>
          <a:prstGeom prst="rightArrow">
            <a:avLst/>
          </a:prstGeom>
          <a:solidFill>
            <a:srgbClr val="A71C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861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AC7186-3F3F-48B0-9A35-ADA9E7EC8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497" y="1040755"/>
            <a:ext cx="5840566" cy="552227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D95D42-6A1F-4A39-9A1F-83F091DC96B5}"/>
              </a:ext>
            </a:extLst>
          </p:cNvPr>
          <p:cNvSpPr txBox="1">
            <a:spLocks/>
          </p:cNvSpPr>
          <p:nvPr/>
        </p:nvSpPr>
        <p:spPr>
          <a:xfrm>
            <a:off x="838200" y="427980"/>
            <a:ext cx="10515600" cy="612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chemeClr val="accent1"/>
                </a:solidFill>
                <a:latin typeface="Avenir LT Std 55 Roman" panose="020B0703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ZA" sz="4400" b="0" i="0" u="none" strike="noStrike" kern="1200" cap="none" spc="0" normalizeH="0" baseline="0" noProof="0" dirty="0">
                <a:ln>
                  <a:noFill/>
                </a:ln>
                <a:solidFill>
                  <a:srgbClr val="A71C20"/>
                </a:solidFill>
                <a:effectLst/>
                <a:uLnTx/>
                <a:uFillTx/>
                <a:latin typeface="Avenir LT Std 55 Roman" panose="020B0703020203020204" pitchFamily="34" charset="0"/>
                <a:ea typeface="+mn-ea"/>
                <a:cs typeface="+mn-cs"/>
              </a:rPr>
              <a:t>Age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7E374B-AF6B-435C-99D1-31A07194D2B5}"/>
              </a:ext>
            </a:extLst>
          </p:cNvPr>
          <p:cNvSpPr txBox="1">
            <a:spLocks/>
          </p:cNvSpPr>
          <p:nvPr/>
        </p:nvSpPr>
        <p:spPr>
          <a:xfrm>
            <a:off x="6415547" y="1576119"/>
            <a:ext cx="4279490" cy="37057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2400" b="0" i="0" u="none" strike="noStrike" kern="1200" cap="none" spc="0" normalizeH="0" baseline="0" noProof="0" dirty="0">
                <a:ln>
                  <a:noFill/>
                </a:ln>
                <a:solidFill>
                  <a:srgbClr val="A71C20"/>
                </a:solidFill>
                <a:effectLst/>
                <a:uLnTx/>
                <a:uFillTx/>
                <a:latin typeface="Avenir LT Std 35 Light" panose="020B0402020203020204" pitchFamily="34" charset="0"/>
                <a:ea typeface="+mn-ea"/>
                <a:cs typeface="+mn-cs"/>
              </a:rPr>
              <a:t>Around </a:t>
            </a:r>
            <a:r>
              <a:rPr lang="en-ZA" sz="2400" dirty="0">
                <a:solidFill>
                  <a:srgbClr val="A71C20"/>
                </a:solidFill>
              </a:rPr>
              <a:t>80</a:t>
            </a:r>
            <a:r>
              <a:rPr kumimoji="0" lang="en-ZA" sz="2400" b="0" i="0" u="none" strike="noStrike" kern="1200" cap="none" spc="0" normalizeH="0" baseline="0" noProof="0" dirty="0">
                <a:ln>
                  <a:noFill/>
                </a:ln>
                <a:solidFill>
                  <a:srgbClr val="A71C20"/>
                </a:solidFill>
                <a:effectLst/>
                <a:uLnTx/>
                <a:uFillTx/>
                <a:latin typeface="Avenir LT Std 35 Light" panose="020B0402020203020204" pitchFamily="34" charset="0"/>
                <a:ea typeface="+mn-ea"/>
                <a:cs typeface="+mn-cs"/>
              </a:rPr>
              <a:t>% of </a:t>
            </a:r>
            <a:r>
              <a:rPr lang="en-ZA" sz="2400" dirty="0">
                <a:solidFill>
                  <a:srgbClr val="A71C20"/>
                </a:solidFill>
              </a:rPr>
              <a:t>people </a:t>
            </a:r>
            <a:r>
              <a:rPr kumimoji="0" lang="en-ZA" sz="2400" b="0" i="0" u="none" strike="noStrike" kern="1200" cap="none" spc="0" normalizeH="0" baseline="0" noProof="0" dirty="0">
                <a:ln>
                  <a:noFill/>
                </a:ln>
                <a:solidFill>
                  <a:srgbClr val="A71C20"/>
                </a:solidFill>
                <a:effectLst/>
                <a:uLnTx/>
                <a:uFillTx/>
                <a:latin typeface="Avenir LT Std 35 Light" panose="020B0402020203020204" pitchFamily="34" charset="0"/>
                <a:ea typeface="+mn-ea"/>
                <a:cs typeface="+mn-cs"/>
              </a:rPr>
              <a:t>age</a:t>
            </a:r>
            <a:r>
              <a:rPr lang="en-ZA" sz="2400" dirty="0">
                <a:solidFill>
                  <a:srgbClr val="A71C20"/>
                </a:solidFill>
              </a:rPr>
              <a:t>d 30-40 have purchased a bike.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ZA" sz="2400" dirty="0">
              <a:solidFill>
                <a:srgbClr val="A71C20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ZA" sz="2400" dirty="0">
                <a:solidFill>
                  <a:srgbClr val="A71C20"/>
                </a:solidFill>
              </a:rPr>
              <a:t>For ages 40-60, this is 45%.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ZA" sz="2400" dirty="0">
              <a:solidFill>
                <a:srgbClr val="A71C20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ZA" sz="2400" dirty="0">
                <a:solidFill>
                  <a:srgbClr val="A71C20"/>
                </a:solidFill>
              </a:rPr>
              <a:t>For ages 25-30, this is 35%.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ZA" sz="2400" b="0" i="0" u="none" strike="noStrike" kern="1200" cap="none" spc="0" normalizeH="0" baseline="0" noProof="0" dirty="0">
              <a:ln>
                <a:noFill/>
              </a:ln>
              <a:solidFill>
                <a:srgbClr val="A71C20"/>
              </a:solidFill>
              <a:effectLst/>
              <a:uLnTx/>
              <a:uFillTx/>
              <a:latin typeface="Avenir LT Std 35 Light" panose="020B04020202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2503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D95D42-6A1F-4A39-9A1F-83F091DC96B5}"/>
              </a:ext>
            </a:extLst>
          </p:cNvPr>
          <p:cNvSpPr txBox="1">
            <a:spLocks/>
          </p:cNvSpPr>
          <p:nvPr/>
        </p:nvSpPr>
        <p:spPr>
          <a:xfrm>
            <a:off x="838200" y="427980"/>
            <a:ext cx="10515600" cy="612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chemeClr val="accent1"/>
                </a:solidFill>
                <a:latin typeface="Avenir LT Std 55 Roman" panose="020B0703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ZA" sz="4400" b="0" i="0" u="none" strike="noStrike" kern="1200" cap="none" spc="0" normalizeH="0" baseline="0" noProof="0" dirty="0">
                <a:ln>
                  <a:noFill/>
                </a:ln>
                <a:solidFill>
                  <a:srgbClr val="A71C20"/>
                </a:solidFill>
                <a:effectLst/>
                <a:uLnTx/>
                <a:uFillTx/>
                <a:latin typeface="Avenir LT Std 55 Roman" panose="020B0703020203020204" pitchFamily="34" charset="0"/>
                <a:ea typeface="+mn-ea"/>
                <a:cs typeface="+mn-cs"/>
              </a:rPr>
              <a:t>Cars Owned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7E374B-AF6B-435C-99D1-31A07194D2B5}"/>
              </a:ext>
            </a:extLst>
          </p:cNvPr>
          <p:cNvSpPr txBox="1">
            <a:spLocks/>
          </p:cNvSpPr>
          <p:nvPr/>
        </p:nvSpPr>
        <p:spPr>
          <a:xfrm>
            <a:off x="1008382" y="5285672"/>
            <a:ext cx="9969911" cy="771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ZA" sz="2400" dirty="0">
                <a:solidFill>
                  <a:srgbClr val="A71C20"/>
                </a:solidFill>
              </a:rPr>
              <a:t>65% of people across all ages who don’t have a car have bought a motorbike. This is 58% for people with a car.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ZA" sz="2400" b="0" i="0" u="none" strike="noStrike" kern="1200" cap="none" spc="0" normalizeH="0" baseline="0" noProof="0" dirty="0">
              <a:ln>
                <a:noFill/>
              </a:ln>
              <a:solidFill>
                <a:srgbClr val="A71C20"/>
              </a:solidFill>
              <a:effectLst/>
              <a:uLnTx/>
              <a:uFillTx/>
              <a:latin typeface="Avenir LT Std 35 Light" panose="020B0402020203020204" pitchFamily="34" charset="0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AA0D6F-30B5-48AE-8574-CF721D478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25" y="1040755"/>
            <a:ext cx="10997827" cy="401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81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FAAD983-1194-44D4-9D18-7DCBF4837A1B}"/>
              </a:ext>
            </a:extLst>
          </p:cNvPr>
          <p:cNvSpPr txBox="1">
            <a:spLocks/>
          </p:cNvSpPr>
          <p:nvPr/>
        </p:nvSpPr>
        <p:spPr>
          <a:xfrm>
            <a:off x="1265904" y="587852"/>
            <a:ext cx="10515600" cy="612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chemeClr val="accent1"/>
                </a:solidFill>
                <a:latin typeface="Avenir LT Std 55 Roman" panose="020B0703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ZA" sz="4400" b="0" i="0" u="none" strike="noStrike" kern="1200" cap="none" spc="0" normalizeH="0" baseline="0" noProof="0" dirty="0">
                <a:ln>
                  <a:noFill/>
                </a:ln>
                <a:solidFill>
                  <a:srgbClr val="A71C20"/>
                </a:solidFill>
                <a:effectLst/>
                <a:uLnTx/>
                <a:uFillTx/>
                <a:latin typeface="Avenir LT Std 55 Roman" panose="020B0703020203020204" pitchFamily="34" charset="0"/>
                <a:ea typeface="+mn-ea"/>
                <a:cs typeface="+mn-cs"/>
              </a:rPr>
              <a:t>Modelling and Prediction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F1B9FDB-684C-455D-B1C0-AD78C6FA67C6}"/>
              </a:ext>
            </a:extLst>
          </p:cNvPr>
          <p:cNvSpPr txBox="1">
            <a:spLocks/>
          </p:cNvSpPr>
          <p:nvPr/>
        </p:nvSpPr>
        <p:spPr>
          <a:xfrm>
            <a:off x="1267492" y="1386365"/>
            <a:ext cx="10515600" cy="923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ZA" sz="2000" dirty="0">
                <a:solidFill>
                  <a:srgbClr val="A71C20"/>
                </a:solidFill>
              </a:rPr>
              <a:t>Logistic Regression, Decision Tree and Random Forests Models were developed. The prediction performance were relatively poor.( 5 fold Cross-Validation was used in both cases)</a:t>
            </a:r>
            <a:endParaRPr kumimoji="0" lang="en-ZA" sz="2000" b="0" i="0" u="none" strike="noStrike" kern="1200" cap="none" spc="0" normalizeH="0" baseline="0" noProof="0" dirty="0">
              <a:ln>
                <a:noFill/>
              </a:ln>
              <a:solidFill>
                <a:srgbClr val="A71C20"/>
              </a:solidFill>
              <a:effectLst/>
              <a:uLnTx/>
              <a:uFillTx/>
              <a:latin typeface="Avenir LT Std 35 Light" panose="020B0402020203020204" pitchFamily="34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DA28A1-4C7F-48E4-AD91-7D1844755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904" y="2032695"/>
            <a:ext cx="3991627" cy="34389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115DA9-2806-44ED-8CE6-B22B804DE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6344" y="2032695"/>
            <a:ext cx="2202075" cy="33209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66C141-EFDA-46DE-8A59-D9DB2A25E667}"/>
              </a:ext>
            </a:extLst>
          </p:cNvPr>
          <p:cNvSpPr txBox="1"/>
          <p:nvPr/>
        </p:nvSpPr>
        <p:spPr>
          <a:xfrm>
            <a:off x="779458" y="5486367"/>
            <a:ext cx="496451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000" dirty="0">
                <a:solidFill>
                  <a:srgbClr val="A71C20"/>
                </a:solidFill>
              </a:rPr>
              <a:t>The logistic regression was underfit. This is probably due to non-linear relationships in the data.</a:t>
            </a:r>
            <a:endParaRPr lang="en-GB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D8469E-CA4F-4F39-A42C-F6126AB967CE}"/>
              </a:ext>
            </a:extLst>
          </p:cNvPr>
          <p:cNvSpPr txBox="1"/>
          <p:nvPr/>
        </p:nvSpPr>
        <p:spPr>
          <a:xfrm>
            <a:off x="6223233" y="5486367"/>
            <a:ext cx="56682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000" dirty="0">
                <a:solidFill>
                  <a:srgbClr val="A71C20"/>
                </a:solidFill>
              </a:rPr>
              <a:t>The Decision Tree was severely overfit despite having used the best hyperparameters (obtained from Cross Validation).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49386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FAAD983-1194-44D4-9D18-7DCBF4837A1B}"/>
              </a:ext>
            </a:extLst>
          </p:cNvPr>
          <p:cNvSpPr txBox="1">
            <a:spLocks/>
          </p:cNvSpPr>
          <p:nvPr/>
        </p:nvSpPr>
        <p:spPr>
          <a:xfrm>
            <a:off x="838200" y="526444"/>
            <a:ext cx="10515600" cy="612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chemeClr val="accent1"/>
                </a:solidFill>
                <a:latin typeface="Avenir LT Std 55 Roman" panose="020B0703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ZA" sz="4000" b="0" i="0" u="none" strike="noStrike" kern="1200" cap="none" spc="0" normalizeH="0" baseline="0" noProof="0" dirty="0">
                <a:ln>
                  <a:noFill/>
                </a:ln>
                <a:solidFill>
                  <a:srgbClr val="A71C20"/>
                </a:solidFill>
                <a:effectLst/>
                <a:uLnTx/>
                <a:uFillTx/>
                <a:latin typeface="Avenir LT Std 55 Roman" panose="020B0703020203020204" pitchFamily="34" charset="0"/>
                <a:ea typeface="+mn-ea"/>
                <a:cs typeface="+mn-cs"/>
              </a:rPr>
              <a:t>Marketing Recommendations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F1B9FDB-684C-455D-B1C0-AD78C6FA67C6}"/>
              </a:ext>
            </a:extLst>
          </p:cNvPr>
          <p:cNvSpPr txBox="1">
            <a:spLocks/>
          </p:cNvSpPr>
          <p:nvPr/>
        </p:nvSpPr>
        <p:spPr>
          <a:xfrm>
            <a:off x="838200" y="1139219"/>
            <a:ext cx="10515600" cy="22932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ZA" sz="2400" b="0" i="0" u="none" strike="noStrike" kern="1200" cap="none" spc="0" normalizeH="0" baseline="0" noProof="0" dirty="0">
                <a:ln>
                  <a:noFill/>
                </a:ln>
                <a:solidFill>
                  <a:srgbClr val="A71C20"/>
                </a:solidFill>
                <a:effectLst/>
                <a:uLnTx/>
                <a:uFillTx/>
                <a:latin typeface="Avenir LT Std 35 Light" panose="020B0402020203020204" pitchFamily="34" charset="0"/>
                <a:ea typeface="+mn-ea"/>
                <a:cs typeface="+mn-cs"/>
              </a:rPr>
              <a:t>Since bike ownership goes from 35% to 80% from age group 25-30 to 30-40, it can be implied that a lot of people aged 25-30 will be buying bikes in the next few years. (as they change age groups)</a:t>
            </a:r>
            <a:r>
              <a:rPr lang="en-ZA" sz="2400" dirty="0">
                <a:solidFill>
                  <a:srgbClr val="A71C20"/>
                </a:solidFill>
              </a:rPr>
              <a:t>Therefore, I would recommend aiming for 25-30 year olds. 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ZA" sz="2400" dirty="0">
                <a:solidFill>
                  <a:srgbClr val="A71C20"/>
                </a:solidFill>
              </a:rPr>
              <a:t>Facebook could be used as a marketing platform because it has many users in the age range 25-34 (Around 35%). It also offers cheap customisable adds.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ZA" sz="3200" b="0" i="0" u="none" strike="noStrike" kern="1200" cap="none" spc="0" normalizeH="0" baseline="0" noProof="0" dirty="0">
              <a:ln>
                <a:noFill/>
              </a:ln>
              <a:solidFill>
                <a:srgbClr val="A71C20"/>
              </a:solidFill>
              <a:effectLst/>
              <a:uLnTx/>
              <a:uFillTx/>
              <a:latin typeface="Avenir LT Std 35 Light" panose="020B0402020203020204" pitchFamily="34" charset="0"/>
              <a:ea typeface="+mn-ea"/>
              <a:cs typeface="+mn-cs"/>
            </a:endParaRP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792D810-4F6C-4246-958B-ACDDE2175506}"/>
              </a:ext>
            </a:extLst>
          </p:cNvPr>
          <p:cNvSpPr txBox="1">
            <a:spLocks/>
          </p:cNvSpPr>
          <p:nvPr/>
        </p:nvSpPr>
        <p:spPr>
          <a:xfrm>
            <a:off x="1265904" y="2273370"/>
            <a:ext cx="10515600" cy="612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ZA" sz="3200" b="0" i="0" u="none" strike="noStrike" kern="1200" cap="none" spc="0" normalizeH="0" baseline="0" noProof="0" dirty="0">
              <a:ln>
                <a:noFill/>
              </a:ln>
              <a:solidFill>
                <a:srgbClr val="A71C20"/>
              </a:solidFill>
              <a:effectLst/>
              <a:uLnTx/>
              <a:uFillTx/>
              <a:latin typeface="Avenir LT Std 35 Light" panose="020B0402020203020204" pitchFamily="34" charset="0"/>
              <a:ea typeface="+mn-ea"/>
              <a:cs typeface="+mn-cs"/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2B19174-0020-44AE-A702-2E50C2CBAB0E}"/>
              </a:ext>
            </a:extLst>
          </p:cNvPr>
          <p:cNvSpPr txBox="1">
            <a:spLocks/>
          </p:cNvSpPr>
          <p:nvPr/>
        </p:nvSpPr>
        <p:spPr>
          <a:xfrm>
            <a:off x="838200" y="3652500"/>
            <a:ext cx="10515600" cy="612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chemeClr val="accent1"/>
                </a:solidFill>
                <a:latin typeface="Avenir LT Std 55 Roman" panose="020B0703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ZA" sz="4000" b="0" i="0" u="none" strike="noStrike" kern="1200" cap="none" spc="0" normalizeH="0" baseline="0" noProof="0" dirty="0">
                <a:ln>
                  <a:noFill/>
                </a:ln>
                <a:solidFill>
                  <a:srgbClr val="A71C20"/>
                </a:solidFill>
                <a:effectLst/>
                <a:uLnTx/>
                <a:uFillTx/>
                <a:latin typeface="Avenir LT Std 55 Roman" panose="020B0703020203020204" pitchFamily="34" charset="0"/>
                <a:ea typeface="+mn-ea"/>
                <a:cs typeface="+mn-cs"/>
              </a:rPr>
              <a:t>Store Location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40123CEF-728E-4539-8420-FF939FDF0415}"/>
              </a:ext>
            </a:extLst>
          </p:cNvPr>
          <p:cNvSpPr txBox="1">
            <a:spLocks/>
          </p:cNvSpPr>
          <p:nvPr/>
        </p:nvSpPr>
        <p:spPr>
          <a:xfrm>
            <a:off x="838200" y="4198803"/>
            <a:ext cx="10515600" cy="1884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ZA" sz="2400" dirty="0">
                <a:solidFill>
                  <a:srgbClr val="A71C20"/>
                </a:solidFill>
              </a:rPr>
              <a:t>Research must be done on where 25-30 year olds shop. Especially those without cars. This could include shopping malls, sport centres, etc.</a:t>
            </a:r>
            <a:endParaRPr kumimoji="0" lang="en-ZA" sz="3200" b="0" i="0" u="none" strike="noStrike" kern="1200" cap="none" spc="0" normalizeH="0" baseline="0" noProof="0" dirty="0">
              <a:ln>
                <a:noFill/>
              </a:ln>
              <a:solidFill>
                <a:srgbClr val="A71C20"/>
              </a:solidFill>
              <a:effectLst/>
              <a:uLnTx/>
              <a:uFillTx/>
              <a:latin typeface="Avenir LT Std 35 Light" panose="020B04020202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5737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349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Avenir LT Std 35 Light</vt:lpstr>
      <vt:lpstr>Avenir LT Std 55 Roman</vt:lpstr>
      <vt:lpstr>Arial</vt:lpstr>
      <vt:lpstr>Calibri</vt:lpstr>
      <vt:lpstr>Calibri Light</vt:lpstr>
      <vt:lpstr>Office Theme</vt:lpstr>
      <vt:lpstr>Motorbike Case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Chung Chai Tsang</dc:creator>
  <cp:lastModifiedBy>David Chung Chai Tsang</cp:lastModifiedBy>
  <cp:revision>3</cp:revision>
  <dcterms:created xsi:type="dcterms:W3CDTF">2022-01-23T06:55:54Z</dcterms:created>
  <dcterms:modified xsi:type="dcterms:W3CDTF">2022-01-23T09:48:40Z</dcterms:modified>
</cp:coreProperties>
</file>