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8"/>
  </p:notesMasterIdLst>
  <p:sldIdLst>
    <p:sldId id="256" r:id="rId2"/>
    <p:sldId id="257" r:id="rId3"/>
    <p:sldId id="258" r:id="rId4"/>
    <p:sldId id="259" r:id="rId5"/>
    <p:sldId id="260" r:id="rId6"/>
    <p:sldId id="261" r:id="rId7"/>
    <p:sldId id="268" r:id="rId8"/>
    <p:sldId id="262" r:id="rId9"/>
    <p:sldId id="269" r:id="rId10"/>
    <p:sldId id="270" r:id="rId11"/>
    <p:sldId id="263" r:id="rId12"/>
    <p:sldId id="264" r:id="rId13"/>
    <p:sldId id="265" r:id="rId14"/>
    <p:sldId id="271" r:id="rId15"/>
    <p:sldId id="266" r:id="rId16"/>
    <p:sldId id="267"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Calibri Light" panose="020F0302020204030204" pitchFamily="34" charset="0"/>
      <p:regular r:id="rId23"/>
      <p:italic r:id="rId24"/>
    </p:embeddedFont>
    <p:embeddedFont>
      <p:font typeface="Consolas" panose="020B0609020204030204" pitchFamily="49" charset="0"/>
      <p:regular r:id="rId25"/>
      <p:bold r:id="rId26"/>
      <p:italic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710" autoAdjust="0"/>
  </p:normalViewPr>
  <p:slideViewPr>
    <p:cSldViewPr snapToGrid="0">
      <p:cViewPr varScale="1">
        <p:scale>
          <a:sx n="77" d="100"/>
          <a:sy n="77" d="100"/>
        </p:scale>
        <p:origin x="256"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en.wikipedia.org/wiki/Frances_Spence" TargetMode="External"/><Relationship Id="rId3" Type="http://schemas.openxmlformats.org/officeDocument/2006/relationships/hyperlink" Target="https://en.wikipedia.org/wiki/Kathleen_Antonelli" TargetMode="External"/><Relationship Id="rId7" Type="http://schemas.openxmlformats.org/officeDocument/2006/relationships/hyperlink" Target="https://en.wikipedia.org/wiki/Marlyn_Wescoff"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en.wikipedia.org/wiki/Betty_Holberton" TargetMode="External"/><Relationship Id="rId5" Type="http://schemas.openxmlformats.org/officeDocument/2006/relationships/hyperlink" Target="https://en.wikipedia.org/wiki/Jean_Bartik" TargetMode="External"/><Relationship Id="rId4" Type="http://schemas.openxmlformats.org/officeDocument/2006/relationships/hyperlink" Target="https://en.wikipedia.org/wiki/Computer" TargetMode="External"/><Relationship Id="rId9" Type="http://schemas.openxmlformats.org/officeDocument/2006/relationships/hyperlink" Target="https://en.wikipedia.org/wiki/Ruth_Teitelbaum" TargetMode="Externa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en.wikipedia.org/wiki/Frances_Spence" TargetMode="External"/><Relationship Id="rId3" Type="http://schemas.openxmlformats.org/officeDocument/2006/relationships/hyperlink" Target="https://en.wikipedia.org/wiki/Kathleen_Antonelli" TargetMode="External"/><Relationship Id="rId7" Type="http://schemas.openxmlformats.org/officeDocument/2006/relationships/hyperlink" Target="https://en.wikipedia.org/wiki/Marlyn_Wescoff"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en.wikipedia.org/wiki/Betty_Holberton" TargetMode="External"/><Relationship Id="rId5" Type="http://schemas.openxmlformats.org/officeDocument/2006/relationships/hyperlink" Target="https://en.wikipedia.org/wiki/Jean_Bartik" TargetMode="External"/><Relationship Id="rId4" Type="http://schemas.openxmlformats.org/officeDocument/2006/relationships/hyperlink" Target="https://en.wikipedia.org/wiki/Computer" TargetMode="External"/><Relationship Id="rId9" Type="http://schemas.openxmlformats.org/officeDocument/2006/relationships/hyperlink" Target="https://en.wikipedia.org/wiki/Ruth_Teitelbaum"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en.wikipedia.org/wiki/Frances_Spence" TargetMode="External"/><Relationship Id="rId3" Type="http://schemas.openxmlformats.org/officeDocument/2006/relationships/hyperlink" Target="https://en.wikipedia.org/wiki/Kathleen_Antonelli" TargetMode="External"/><Relationship Id="rId7" Type="http://schemas.openxmlformats.org/officeDocument/2006/relationships/hyperlink" Target="https://en.wikipedia.org/wiki/Marlyn_Wescoff"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en.wikipedia.org/wiki/Betty_Holberton" TargetMode="External"/><Relationship Id="rId5" Type="http://schemas.openxmlformats.org/officeDocument/2006/relationships/hyperlink" Target="https://en.wikipedia.org/wiki/Jean_Bartik" TargetMode="External"/><Relationship Id="rId4" Type="http://schemas.openxmlformats.org/officeDocument/2006/relationships/hyperlink" Target="https://en.wikipedia.org/wiki/Computer" TargetMode="External"/><Relationship Id="rId9" Type="http://schemas.openxmlformats.org/officeDocument/2006/relationships/hyperlink" Target="https://en.wikipedia.org/wiki/Ruth_Teitelbau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d665fe25d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d665fe25d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d665fe25d0_0_1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gd665fe25d0_0_1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sz="1200" b="0" i="0" u="sng" strike="noStrike"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ENIAC: </a:t>
            </a:r>
            <a:r>
              <a:rPr lang="en" sz="1200" b="0" i="0" dirty="0">
                <a:solidFill>
                  <a:schemeClr val="dk1"/>
                </a:solidFill>
                <a:latin typeface="Calibri"/>
                <a:ea typeface="Calibri"/>
                <a:cs typeface="Calibri"/>
                <a:sym typeface="Calibri"/>
              </a:rPr>
              <a:t>the first electronic general-purpose </a:t>
            </a:r>
            <a:r>
              <a:rPr lang="en" sz="1200" b="0" i="0" u="sng" strike="noStrike" dirty="0">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computer</a:t>
            </a:r>
            <a:r>
              <a:rPr lang="en" sz="1200" b="0" i="0" u="none" strike="noStrike" dirty="0">
                <a:solidFill>
                  <a:schemeClr val="dk1"/>
                </a:solidFill>
                <a:latin typeface="Calibri"/>
                <a:ea typeface="Calibri"/>
                <a:cs typeface="Calibri"/>
                <a:sym typeface="Calibri"/>
              </a:rPr>
              <a:t> (1945)</a:t>
            </a:r>
            <a:endParaRPr sz="1200" b="0" i="0" u="sng" strike="noStrike"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endParaRPr>
          </a:p>
          <a:p>
            <a:pPr marL="0" lvl="0" indent="0" algn="l" rtl="0">
              <a:spcBef>
                <a:spcPts val="0"/>
              </a:spcBef>
              <a:spcAft>
                <a:spcPts val="0"/>
              </a:spcAft>
              <a:buNone/>
            </a:pPr>
            <a:endParaRPr sz="1200" b="0" i="0" u="sng" strike="noStrike"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endParaRPr>
          </a:p>
          <a:p>
            <a:pPr marL="0" lvl="0" indent="0" algn="l" rtl="0">
              <a:spcBef>
                <a:spcPts val="0"/>
              </a:spcBef>
              <a:spcAft>
                <a:spcPts val="0"/>
              </a:spcAft>
              <a:buNone/>
            </a:pPr>
            <a:r>
              <a:rPr lang="en" sz="1200" b="0" i="0" u="sng" strike="noStrike"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Kay McNulty</a:t>
            </a:r>
            <a:r>
              <a:rPr lang="en" sz="1200" b="0" i="0" dirty="0">
                <a:solidFill>
                  <a:schemeClr val="dk1"/>
                </a:solidFill>
                <a:latin typeface="Calibri"/>
                <a:ea typeface="Calibri"/>
                <a:cs typeface="Calibri"/>
                <a:sym typeface="Calibri"/>
              </a:rPr>
              <a:t>, </a:t>
            </a:r>
            <a:r>
              <a:rPr lang="en" sz="1200" b="0" i="0" u="sng" strike="noStrike" dirty="0">
                <a:solidFill>
                  <a:schemeClr val="dk1"/>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Betty Jennings</a:t>
            </a:r>
            <a:r>
              <a:rPr lang="en" sz="1200" b="0" i="0" dirty="0">
                <a:solidFill>
                  <a:schemeClr val="dk1"/>
                </a:solidFill>
                <a:latin typeface="Calibri"/>
                <a:ea typeface="Calibri"/>
                <a:cs typeface="Calibri"/>
                <a:sym typeface="Calibri"/>
              </a:rPr>
              <a:t>, </a:t>
            </a:r>
            <a:r>
              <a:rPr lang="en" sz="1200" b="0" i="0" u="sng" strike="noStrike" dirty="0">
                <a:solidFill>
                  <a:schemeClr val="dk1"/>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Betty Snyder</a:t>
            </a:r>
            <a:r>
              <a:rPr lang="en" sz="1200" b="0" i="0" dirty="0">
                <a:solidFill>
                  <a:schemeClr val="dk1"/>
                </a:solidFill>
                <a:latin typeface="Calibri"/>
                <a:ea typeface="Calibri"/>
                <a:cs typeface="Calibri"/>
                <a:sym typeface="Calibri"/>
              </a:rPr>
              <a:t>, </a:t>
            </a:r>
            <a:r>
              <a:rPr lang="en" sz="1200" b="0" i="0" u="sng" strike="noStrike" dirty="0">
                <a:solidFill>
                  <a:schemeClr val="dk1"/>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Marlyn Meltzer</a:t>
            </a:r>
            <a:r>
              <a:rPr lang="en" sz="1200" b="0" i="0" dirty="0">
                <a:solidFill>
                  <a:schemeClr val="dk1"/>
                </a:solidFill>
                <a:latin typeface="Calibri"/>
                <a:ea typeface="Calibri"/>
                <a:cs typeface="Calibri"/>
                <a:sym typeface="Calibri"/>
              </a:rPr>
              <a:t>, </a:t>
            </a:r>
            <a:r>
              <a:rPr lang="en" sz="1200" b="0" i="0" u="sng" strike="noStrike" dirty="0">
                <a:solidFill>
                  <a:schemeClr val="dk1"/>
                </a:solidFill>
                <a:latin typeface="Calibri"/>
                <a:ea typeface="Calibri"/>
                <a:cs typeface="Calibri"/>
                <a:sym typeface="Calibri"/>
                <a:hlinkClick r:id="rId8">
                  <a:extLst>
                    <a:ext uri="{A12FA001-AC4F-418D-AE19-62706E023703}">
                      <ahyp:hlinkClr xmlns:ahyp="http://schemas.microsoft.com/office/drawing/2018/hyperlinkcolor" val="tx"/>
                    </a:ext>
                  </a:extLst>
                </a:hlinkClick>
              </a:rPr>
              <a:t>Fran Bilas</a:t>
            </a:r>
            <a:r>
              <a:rPr lang="en" sz="1200" b="0" i="0" dirty="0">
                <a:solidFill>
                  <a:schemeClr val="dk1"/>
                </a:solidFill>
                <a:latin typeface="Calibri"/>
                <a:ea typeface="Calibri"/>
                <a:cs typeface="Calibri"/>
                <a:sym typeface="Calibri"/>
              </a:rPr>
              <a:t>, and </a:t>
            </a:r>
            <a:r>
              <a:rPr lang="en" sz="1200" b="0" i="0" u="sng" strike="noStrike" dirty="0">
                <a:solidFill>
                  <a:schemeClr val="dk1"/>
                </a:solidFill>
                <a:latin typeface="Calibri"/>
                <a:ea typeface="Calibri"/>
                <a:cs typeface="Calibri"/>
                <a:sym typeface="Calibri"/>
                <a:hlinkClick r:id="rId9">
                  <a:extLst>
                    <a:ext uri="{A12FA001-AC4F-418D-AE19-62706E023703}">
                      <ahyp:hlinkClr xmlns:ahyp="http://schemas.microsoft.com/office/drawing/2018/hyperlinkcolor" val="tx"/>
                    </a:ext>
                  </a:extLst>
                </a:hlinkClick>
              </a:rPr>
              <a:t>Ruth Lichterman</a:t>
            </a:r>
            <a:endParaRPr sz="1200" b="0" i="0" u="none" strike="noStrike" dirty="0">
              <a:solidFill>
                <a:schemeClr val="dk1"/>
              </a:solidFill>
              <a:latin typeface="Calibri"/>
              <a:ea typeface="Calibri"/>
              <a:cs typeface="Calibri"/>
              <a:sym typeface="Calibri"/>
            </a:endParaRPr>
          </a:p>
          <a:p>
            <a:pPr marL="0" lvl="0" indent="0" algn="l" rtl="0">
              <a:spcBef>
                <a:spcPts val="0"/>
              </a:spcBef>
              <a:spcAft>
                <a:spcPts val="0"/>
              </a:spcAft>
              <a:buNone/>
            </a:pPr>
            <a:endParaRPr sz="1200" b="0" i="0" u="none" strike="noStrik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The photo shows, I am guessing</a:t>
            </a:r>
            <a:r>
              <a:rPr lang="en" sz="1200" b="0" i="0" u="none" strike="noStrike" dirty="0">
                <a:solidFill>
                  <a:schemeClr val="dk1"/>
                </a:solidFill>
                <a:latin typeface="Calibri"/>
                <a:ea typeface="Calibri"/>
                <a:cs typeface="Calibri"/>
                <a:sym typeface="Calibri"/>
              </a:rPr>
              <a:t>, (</a:t>
            </a:r>
            <a:r>
              <a:rPr lang="en" sz="1200" b="0" i="0" u="sng" strike="noStrike" dirty="0">
                <a:solidFill>
                  <a:schemeClr val="dk1"/>
                </a:solidFill>
                <a:latin typeface="Calibri"/>
                <a:ea typeface="Calibri"/>
                <a:cs typeface="Calibri"/>
                <a:sym typeface="Calibri"/>
                <a:hlinkClick r:id="rId9">
                  <a:extLst>
                    <a:ext uri="{A12FA001-AC4F-418D-AE19-62706E023703}">
                      <ahyp:hlinkClr xmlns:ahyp="http://schemas.microsoft.com/office/drawing/2018/hyperlinkcolor" val="tx"/>
                    </a:ext>
                  </a:extLst>
                </a:hlinkClick>
              </a:rPr>
              <a:t>Ruth Lichterman</a:t>
            </a:r>
            <a:r>
              <a:rPr lang="en" sz="1200" b="0" i="0" u="none" strike="noStrike" dirty="0">
                <a:solidFill>
                  <a:schemeClr val="dk1"/>
                </a:solidFill>
                <a:latin typeface="Calibri"/>
                <a:ea typeface="Calibri"/>
                <a:cs typeface="Calibri"/>
                <a:sym typeface="Calibri"/>
              </a:rPr>
              <a:t>?), </a:t>
            </a:r>
            <a:r>
              <a:rPr lang="en" sz="1200" b="0" i="0" dirty="0">
                <a:solidFill>
                  <a:schemeClr val="dk1"/>
                </a:solidFill>
                <a:latin typeface="Calibri"/>
                <a:ea typeface="Calibri"/>
                <a:cs typeface="Calibri"/>
                <a:sym typeface="Calibri"/>
              </a:rPr>
              <a:t>Marlyn Meltzer,</a:t>
            </a:r>
            <a:r>
              <a:rPr lang="en" sz="1200" b="0" i="0" u="none" strike="noStrike" dirty="0">
                <a:solidFill>
                  <a:schemeClr val="dk1"/>
                </a:solidFill>
                <a:latin typeface="Calibri"/>
                <a:ea typeface="Calibri"/>
                <a:cs typeface="Calibri"/>
                <a:sym typeface="Calibri"/>
              </a:rPr>
              <a:t> Betty Jennings</a:t>
            </a:r>
            <a:endParaRPr dirty="0"/>
          </a:p>
        </p:txBody>
      </p:sp>
      <p:sp>
        <p:nvSpPr>
          <p:cNvPr id="155" name="Google Shape;155;gd665fe25d0_0_12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250468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d665fe25d0_0_1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gd665fe25d0_0_1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sz="1200" b="0" i="0" u="sng" strike="noStrike">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ENIAC: </a:t>
            </a:r>
            <a:r>
              <a:rPr lang="en" sz="1200" b="0" i="0">
                <a:solidFill>
                  <a:schemeClr val="dk1"/>
                </a:solidFill>
                <a:latin typeface="Calibri"/>
                <a:ea typeface="Calibri"/>
                <a:cs typeface="Calibri"/>
                <a:sym typeface="Calibri"/>
              </a:rPr>
              <a:t>the first electronic general-purpose </a:t>
            </a:r>
            <a:r>
              <a:rPr lang="en" sz="1200" b="0" i="0" u="sng" strike="noStrike">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computer</a:t>
            </a:r>
            <a:r>
              <a:rPr lang="en" sz="1200" b="0" i="0" u="none" strike="noStrike">
                <a:solidFill>
                  <a:schemeClr val="dk1"/>
                </a:solidFill>
                <a:latin typeface="Calibri"/>
                <a:ea typeface="Calibri"/>
                <a:cs typeface="Calibri"/>
                <a:sym typeface="Calibri"/>
              </a:rPr>
              <a:t> (1945)</a:t>
            </a:r>
            <a:endParaRPr sz="1200" b="0" i="0" u="sng" strike="noStrike">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endParaRPr>
          </a:p>
          <a:p>
            <a:pPr marL="0" lvl="0" indent="0" algn="l" rtl="0">
              <a:spcBef>
                <a:spcPts val="0"/>
              </a:spcBef>
              <a:spcAft>
                <a:spcPts val="0"/>
              </a:spcAft>
              <a:buNone/>
            </a:pPr>
            <a:endParaRPr sz="1200" b="0" i="0" u="sng" strike="noStrike">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endParaRPr>
          </a:p>
          <a:p>
            <a:pPr marL="0" lvl="0" indent="0" algn="l" rtl="0">
              <a:spcBef>
                <a:spcPts val="0"/>
              </a:spcBef>
              <a:spcAft>
                <a:spcPts val="0"/>
              </a:spcAft>
              <a:buNone/>
            </a:pPr>
            <a:r>
              <a:rPr lang="en" sz="1200" b="0" i="0" u="sng" strike="noStrike">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Kay McNulty</a:t>
            </a:r>
            <a:r>
              <a:rPr lang="en" sz="1200" b="0" i="0">
                <a:solidFill>
                  <a:schemeClr val="dk1"/>
                </a:solidFill>
                <a:latin typeface="Calibri"/>
                <a:ea typeface="Calibri"/>
                <a:cs typeface="Calibri"/>
                <a:sym typeface="Calibri"/>
              </a:rPr>
              <a:t>, </a:t>
            </a:r>
            <a:r>
              <a:rPr lang="en" sz="1200" b="0" i="0" u="sng" strike="noStrike">
                <a:solidFill>
                  <a:schemeClr val="dk1"/>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Betty Jennings</a:t>
            </a:r>
            <a:r>
              <a:rPr lang="en" sz="1200" b="0" i="0">
                <a:solidFill>
                  <a:schemeClr val="dk1"/>
                </a:solidFill>
                <a:latin typeface="Calibri"/>
                <a:ea typeface="Calibri"/>
                <a:cs typeface="Calibri"/>
                <a:sym typeface="Calibri"/>
              </a:rPr>
              <a:t>, </a:t>
            </a:r>
            <a:r>
              <a:rPr lang="en" sz="1200" b="0" i="0" u="sng" strike="noStrike">
                <a:solidFill>
                  <a:schemeClr val="dk1"/>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Betty Snyder</a:t>
            </a:r>
            <a:r>
              <a:rPr lang="en" sz="1200" b="0" i="0">
                <a:solidFill>
                  <a:schemeClr val="dk1"/>
                </a:solidFill>
                <a:latin typeface="Calibri"/>
                <a:ea typeface="Calibri"/>
                <a:cs typeface="Calibri"/>
                <a:sym typeface="Calibri"/>
              </a:rPr>
              <a:t>, </a:t>
            </a:r>
            <a:r>
              <a:rPr lang="en" sz="1200" b="0" i="0" u="sng" strike="noStrike">
                <a:solidFill>
                  <a:schemeClr val="dk1"/>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Marlyn Meltzer</a:t>
            </a:r>
            <a:r>
              <a:rPr lang="en" sz="1200" b="0" i="0">
                <a:solidFill>
                  <a:schemeClr val="dk1"/>
                </a:solidFill>
                <a:latin typeface="Calibri"/>
                <a:ea typeface="Calibri"/>
                <a:cs typeface="Calibri"/>
                <a:sym typeface="Calibri"/>
              </a:rPr>
              <a:t>, </a:t>
            </a:r>
            <a:r>
              <a:rPr lang="en" sz="1200" b="0" i="0" u="sng" strike="noStrike">
                <a:solidFill>
                  <a:schemeClr val="dk1"/>
                </a:solidFill>
                <a:latin typeface="Calibri"/>
                <a:ea typeface="Calibri"/>
                <a:cs typeface="Calibri"/>
                <a:sym typeface="Calibri"/>
                <a:hlinkClick r:id="rId8">
                  <a:extLst>
                    <a:ext uri="{A12FA001-AC4F-418D-AE19-62706E023703}">
                      <ahyp:hlinkClr xmlns:ahyp="http://schemas.microsoft.com/office/drawing/2018/hyperlinkcolor" val="tx"/>
                    </a:ext>
                  </a:extLst>
                </a:hlinkClick>
              </a:rPr>
              <a:t>Fran Bilas</a:t>
            </a:r>
            <a:r>
              <a:rPr lang="en" sz="1200" b="0" i="0">
                <a:solidFill>
                  <a:schemeClr val="dk1"/>
                </a:solidFill>
                <a:latin typeface="Calibri"/>
                <a:ea typeface="Calibri"/>
                <a:cs typeface="Calibri"/>
                <a:sym typeface="Calibri"/>
              </a:rPr>
              <a:t>, and </a:t>
            </a:r>
            <a:r>
              <a:rPr lang="en" sz="1200" b="0" i="0" u="sng" strike="noStrike">
                <a:solidFill>
                  <a:schemeClr val="dk1"/>
                </a:solidFill>
                <a:latin typeface="Calibri"/>
                <a:ea typeface="Calibri"/>
                <a:cs typeface="Calibri"/>
                <a:sym typeface="Calibri"/>
                <a:hlinkClick r:id="rId9">
                  <a:extLst>
                    <a:ext uri="{A12FA001-AC4F-418D-AE19-62706E023703}">
                      <ahyp:hlinkClr xmlns:ahyp="http://schemas.microsoft.com/office/drawing/2018/hyperlinkcolor" val="tx"/>
                    </a:ext>
                  </a:extLst>
                </a:hlinkClick>
              </a:rPr>
              <a:t>Ruth Lichterman</a:t>
            </a:r>
            <a:endParaRPr sz="1200" b="0" i="0" u="none" strike="noStrike">
              <a:solidFill>
                <a:schemeClr val="dk1"/>
              </a:solidFill>
              <a:latin typeface="Calibri"/>
              <a:ea typeface="Calibri"/>
              <a:cs typeface="Calibri"/>
              <a:sym typeface="Calibri"/>
            </a:endParaRPr>
          </a:p>
          <a:p>
            <a:pPr marL="0" lvl="0" indent="0" algn="l" rtl="0">
              <a:spcBef>
                <a:spcPts val="0"/>
              </a:spcBef>
              <a:spcAft>
                <a:spcPts val="0"/>
              </a:spcAft>
              <a:buNone/>
            </a:pPr>
            <a:endParaRPr sz="1200" b="0" i="0" u="none" strike="noStrik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en" sz="1200">
                <a:solidFill>
                  <a:schemeClr val="dk1"/>
                </a:solidFill>
                <a:latin typeface="Calibri"/>
                <a:ea typeface="Calibri"/>
                <a:cs typeface="Calibri"/>
                <a:sym typeface="Calibri"/>
              </a:rPr>
              <a:t>The photo shows, I am guessing</a:t>
            </a:r>
            <a:r>
              <a:rPr lang="en" sz="1200" b="0" i="0" u="none" strike="noStrike">
                <a:solidFill>
                  <a:schemeClr val="dk1"/>
                </a:solidFill>
                <a:latin typeface="Calibri"/>
                <a:ea typeface="Calibri"/>
                <a:cs typeface="Calibri"/>
                <a:sym typeface="Calibri"/>
              </a:rPr>
              <a:t>, (</a:t>
            </a:r>
            <a:r>
              <a:rPr lang="en" sz="1200" b="0" i="0" u="sng" strike="noStrike">
                <a:solidFill>
                  <a:schemeClr val="dk1"/>
                </a:solidFill>
                <a:latin typeface="Calibri"/>
                <a:ea typeface="Calibri"/>
                <a:cs typeface="Calibri"/>
                <a:sym typeface="Calibri"/>
                <a:hlinkClick r:id="rId9">
                  <a:extLst>
                    <a:ext uri="{A12FA001-AC4F-418D-AE19-62706E023703}">
                      <ahyp:hlinkClr xmlns:ahyp="http://schemas.microsoft.com/office/drawing/2018/hyperlinkcolor" val="tx"/>
                    </a:ext>
                  </a:extLst>
                </a:hlinkClick>
              </a:rPr>
              <a:t>Ruth Lichterman</a:t>
            </a:r>
            <a:r>
              <a:rPr lang="en" sz="1200" b="0" i="0" u="none" strike="noStrike">
                <a:solidFill>
                  <a:schemeClr val="dk1"/>
                </a:solidFill>
                <a:latin typeface="Calibri"/>
                <a:ea typeface="Calibri"/>
                <a:cs typeface="Calibri"/>
                <a:sym typeface="Calibri"/>
              </a:rPr>
              <a:t>?), </a:t>
            </a:r>
            <a:r>
              <a:rPr lang="en" sz="1200" b="0" i="0">
                <a:solidFill>
                  <a:schemeClr val="dk1"/>
                </a:solidFill>
                <a:latin typeface="Calibri"/>
                <a:ea typeface="Calibri"/>
                <a:cs typeface="Calibri"/>
                <a:sym typeface="Calibri"/>
              </a:rPr>
              <a:t>Marlyn Meltzer,</a:t>
            </a:r>
            <a:r>
              <a:rPr lang="en" sz="1200" b="0" i="0" u="none" strike="noStrike">
                <a:solidFill>
                  <a:schemeClr val="dk1"/>
                </a:solidFill>
                <a:latin typeface="Calibri"/>
                <a:ea typeface="Calibri"/>
                <a:cs typeface="Calibri"/>
                <a:sym typeface="Calibri"/>
              </a:rPr>
              <a:t> Betty Jennings</a:t>
            </a:r>
            <a:endParaRPr/>
          </a:p>
        </p:txBody>
      </p:sp>
      <p:sp>
        <p:nvSpPr>
          <p:cNvPr id="155" name="Google Shape;155;gd665fe25d0_0_12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d665fe25d0_0_1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gd665fe25d0_0_1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Then in the early 1950s, Grace Hopper proposed creating a programming language based on English with a “compiler” that would turn that code into  binary computer instructions.</a:t>
            </a:r>
            <a:endParaRPr/>
          </a:p>
          <a:p>
            <a:pPr marL="0" lvl="0" indent="0" algn="l" rtl="0">
              <a:spcBef>
                <a:spcPts val="0"/>
              </a:spcBef>
              <a:spcAft>
                <a:spcPts val="0"/>
              </a:spcAft>
              <a:buNone/>
            </a:pPr>
            <a:endParaRPr/>
          </a:p>
          <a:p>
            <a:pPr marL="0" lvl="0" indent="0" algn="l" rtl="0">
              <a:spcBef>
                <a:spcPts val="0"/>
              </a:spcBef>
              <a:spcAft>
                <a:spcPts val="0"/>
              </a:spcAft>
              <a:buNone/>
            </a:pPr>
            <a:r>
              <a:rPr lang="en"/>
              <a:t>She proceeded to create her own compiler and later helped design of some of the most important and influential early programming languages.</a:t>
            </a:r>
            <a:endParaRPr/>
          </a:p>
        </p:txBody>
      </p:sp>
      <p:sp>
        <p:nvSpPr>
          <p:cNvPr id="170" name="Google Shape;170;gd665fe25d0_0_1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665fe25d0_0_1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gd665fe25d0_0_1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So instead of what we used to do, with programmers taking what someone wants to happen and figuring out the binary computer code themselves...</a:t>
            </a:r>
            <a:endParaRPr/>
          </a:p>
        </p:txBody>
      </p:sp>
      <p:sp>
        <p:nvSpPr>
          <p:cNvPr id="183" name="Google Shape;183;gd665fe25d0_0_15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d665fe25d0_0_1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gd665fe25d0_0_16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dirty="0"/>
              <a:t>We now use an intermediate “programming language”.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In this class we will take ideas for programs written in English and translate them into Python code. The Python Interpreter will then translate this code into binary instructions, which the computer will then run.</a:t>
            </a:r>
            <a:endParaRPr dirty="0"/>
          </a:p>
          <a:p>
            <a:pPr marL="0" lvl="0" indent="0" algn="l" rtl="0">
              <a:spcBef>
                <a:spcPts val="0"/>
              </a:spcBef>
              <a:spcAft>
                <a:spcPts val="0"/>
              </a:spcAft>
              <a:buNone/>
            </a:pPr>
            <a:r>
              <a:rPr lang="en" dirty="0"/>
              <a:t> </a:t>
            </a:r>
            <a:endParaRPr dirty="0"/>
          </a:p>
        </p:txBody>
      </p:sp>
      <p:sp>
        <p:nvSpPr>
          <p:cNvPr id="197" name="Google Shape;197;gd665fe25d0_0_16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492507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d665fe25d0_0_1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gd665fe25d0_0_16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We now use an intermediate “programming language”.</a:t>
            </a:r>
            <a:endParaRPr/>
          </a:p>
          <a:p>
            <a:pPr marL="0" lvl="0" indent="0" algn="l" rtl="0">
              <a:spcBef>
                <a:spcPts val="0"/>
              </a:spcBef>
              <a:spcAft>
                <a:spcPts val="0"/>
              </a:spcAft>
              <a:buNone/>
            </a:pPr>
            <a:endParaRPr/>
          </a:p>
          <a:p>
            <a:pPr marL="0" lvl="0" indent="0" algn="l" rtl="0">
              <a:spcBef>
                <a:spcPts val="0"/>
              </a:spcBef>
              <a:spcAft>
                <a:spcPts val="0"/>
              </a:spcAft>
              <a:buNone/>
            </a:pPr>
            <a:r>
              <a:rPr lang="en"/>
              <a:t>In this class we will take ideas for programs written in English and translate them into Python code. The Python Interpreter will then translate this code into binary instructions, which the computer will then run.</a:t>
            </a:r>
            <a:endParaRPr/>
          </a:p>
          <a:p>
            <a:pPr marL="0" lvl="0" indent="0" algn="l" rtl="0">
              <a:spcBef>
                <a:spcPts val="0"/>
              </a:spcBef>
              <a:spcAft>
                <a:spcPts val="0"/>
              </a:spcAft>
              <a:buNone/>
            </a:pPr>
            <a:r>
              <a:rPr lang="en"/>
              <a:t> </a:t>
            </a:r>
            <a:endParaRPr/>
          </a:p>
        </p:txBody>
      </p:sp>
      <p:sp>
        <p:nvSpPr>
          <p:cNvPr id="197" name="Google Shape;197;gd665fe25d0_0_16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d665fe25d0_0_1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gd665fe25d0_0_18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gd665fe25d0_0_18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d665fe25d0_0_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 name="Google Shape;68;gd665fe25d0_0_4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In order to explain what programming is, I will start with an analogy.</a:t>
            </a:r>
            <a:endParaRPr/>
          </a:p>
        </p:txBody>
      </p:sp>
      <p:sp>
        <p:nvSpPr>
          <p:cNvPr id="69" name="Google Shape;69;gd665fe25d0_0_4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d665fe25d0_0_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 name="Google Shape;78;gd665fe25d0_0_5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
              <a:t>Ask class: Given the translators on the screen, how can we translate from English to Arabic?</a:t>
            </a:r>
            <a:endParaRPr/>
          </a:p>
          <a:p>
            <a:pPr marL="0" lvl="0" indent="0" algn="l" rtl="0">
              <a:spcBef>
                <a:spcPts val="0"/>
              </a:spcBef>
              <a:spcAft>
                <a:spcPts val="0"/>
              </a:spcAft>
              <a:buNone/>
            </a:pPr>
            <a:endParaRPr/>
          </a:p>
        </p:txBody>
      </p:sp>
      <p:sp>
        <p:nvSpPr>
          <p:cNvPr id="79" name="Google Shape;79;gd665fe25d0_0_5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d665fe25d0_0_7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 that we use an intermediate language (French) to communicate between the English and Arabic speakers (the concept of intermediate language will show up again in a bit…)</a:t>
            </a:r>
            <a:endParaRPr/>
          </a:p>
        </p:txBody>
      </p:sp>
      <p:sp>
        <p:nvSpPr>
          <p:cNvPr id="98" name="Google Shape;98;gd665fe25d0_0_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665fe25d0_0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gd665fe25d0_0_9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We will see similar translation paths in writing instructions for computers, but let’s set up the situation.</a:t>
            </a:r>
            <a:endParaRPr/>
          </a:p>
        </p:txBody>
      </p:sp>
      <p:sp>
        <p:nvSpPr>
          <p:cNvPr id="121" name="Google Shape;121;gd665fe25d0_0_9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d665fe25d0_0_1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gd665fe25d0_0_10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A person can come up with an English statement of what they want the computer to do.</a:t>
            </a:r>
            <a:endParaRPr/>
          </a:p>
        </p:txBody>
      </p:sp>
      <p:sp>
        <p:nvSpPr>
          <p:cNvPr id="130" name="Google Shape;130;gd665fe25d0_0_10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665fe25d0_0_1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gd665fe25d0_0_1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A computer runs instructions that are written in binary</a:t>
            </a:r>
            <a:endParaRPr/>
          </a:p>
        </p:txBody>
      </p:sp>
      <p:sp>
        <p:nvSpPr>
          <p:cNvPr id="141" name="Google Shape;141;gd665fe25d0_0_1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650934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665fe25d0_0_1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gd665fe25d0_0_1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A computer runs instructions that are written in binary</a:t>
            </a:r>
            <a:endParaRPr/>
          </a:p>
        </p:txBody>
      </p:sp>
      <p:sp>
        <p:nvSpPr>
          <p:cNvPr id="141" name="Google Shape;141;gd665fe25d0_0_1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d665fe25d0_0_1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gd665fe25d0_0_1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sz="1200" b="0" i="0" u="sng" strike="noStrike"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ENIAC: </a:t>
            </a:r>
            <a:r>
              <a:rPr lang="en" sz="1200" b="0" i="0" dirty="0">
                <a:solidFill>
                  <a:schemeClr val="dk1"/>
                </a:solidFill>
                <a:latin typeface="Calibri"/>
                <a:ea typeface="Calibri"/>
                <a:cs typeface="Calibri"/>
                <a:sym typeface="Calibri"/>
              </a:rPr>
              <a:t>the first electronic general-purpose </a:t>
            </a:r>
            <a:r>
              <a:rPr lang="en" sz="1200" b="0" i="0" u="sng" strike="noStrike" dirty="0">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computer</a:t>
            </a:r>
            <a:r>
              <a:rPr lang="en" sz="1200" b="0" i="0" u="none" strike="noStrike" dirty="0">
                <a:solidFill>
                  <a:schemeClr val="dk1"/>
                </a:solidFill>
                <a:latin typeface="Calibri"/>
                <a:ea typeface="Calibri"/>
                <a:cs typeface="Calibri"/>
                <a:sym typeface="Calibri"/>
              </a:rPr>
              <a:t> (1945)</a:t>
            </a:r>
            <a:endParaRPr sz="1200" b="0" i="0" u="sng" strike="noStrike"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endParaRPr>
          </a:p>
          <a:p>
            <a:pPr marL="0" lvl="0" indent="0" algn="l" rtl="0">
              <a:spcBef>
                <a:spcPts val="0"/>
              </a:spcBef>
              <a:spcAft>
                <a:spcPts val="0"/>
              </a:spcAft>
              <a:buNone/>
            </a:pPr>
            <a:endParaRPr sz="1200" b="0" i="0" u="sng" strike="noStrike"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endParaRPr>
          </a:p>
          <a:p>
            <a:pPr marL="0" lvl="0" indent="0" algn="l" rtl="0">
              <a:spcBef>
                <a:spcPts val="0"/>
              </a:spcBef>
              <a:spcAft>
                <a:spcPts val="0"/>
              </a:spcAft>
              <a:buNone/>
            </a:pPr>
            <a:r>
              <a:rPr lang="en" sz="1200" b="0" i="0" u="sng" strike="noStrike"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Kay McNulty</a:t>
            </a:r>
            <a:r>
              <a:rPr lang="en" sz="1200" b="0" i="0" dirty="0">
                <a:solidFill>
                  <a:schemeClr val="dk1"/>
                </a:solidFill>
                <a:latin typeface="Calibri"/>
                <a:ea typeface="Calibri"/>
                <a:cs typeface="Calibri"/>
                <a:sym typeface="Calibri"/>
              </a:rPr>
              <a:t>, </a:t>
            </a:r>
            <a:r>
              <a:rPr lang="en" sz="1200" b="0" i="0" u="sng" strike="noStrike" dirty="0">
                <a:solidFill>
                  <a:schemeClr val="dk1"/>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Betty Jennings</a:t>
            </a:r>
            <a:r>
              <a:rPr lang="en" sz="1200" b="0" i="0" dirty="0">
                <a:solidFill>
                  <a:schemeClr val="dk1"/>
                </a:solidFill>
                <a:latin typeface="Calibri"/>
                <a:ea typeface="Calibri"/>
                <a:cs typeface="Calibri"/>
                <a:sym typeface="Calibri"/>
              </a:rPr>
              <a:t>, </a:t>
            </a:r>
            <a:r>
              <a:rPr lang="en" sz="1200" b="0" i="0" u="sng" strike="noStrike" dirty="0">
                <a:solidFill>
                  <a:schemeClr val="dk1"/>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Betty Snyder</a:t>
            </a:r>
            <a:r>
              <a:rPr lang="en" sz="1200" b="0" i="0" dirty="0">
                <a:solidFill>
                  <a:schemeClr val="dk1"/>
                </a:solidFill>
                <a:latin typeface="Calibri"/>
                <a:ea typeface="Calibri"/>
                <a:cs typeface="Calibri"/>
                <a:sym typeface="Calibri"/>
              </a:rPr>
              <a:t>, </a:t>
            </a:r>
            <a:r>
              <a:rPr lang="en" sz="1200" b="0" i="0" u="sng" strike="noStrike" dirty="0">
                <a:solidFill>
                  <a:schemeClr val="dk1"/>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Marlyn Meltzer</a:t>
            </a:r>
            <a:r>
              <a:rPr lang="en" sz="1200" b="0" i="0" dirty="0">
                <a:solidFill>
                  <a:schemeClr val="dk1"/>
                </a:solidFill>
                <a:latin typeface="Calibri"/>
                <a:ea typeface="Calibri"/>
                <a:cs typeface="Calibri"/>
                <a:sym typeface="Calibri"/>
              </a:rPr>
              <a:t>, </a:t>
            </a:r>
            <a:r>
              <a:rPr lang="en" sz="1200" b="0" i="0" u="sng" strike="noStrike" dirty="0">
                <a:solidFill>
                  <a:schemeClr val="dk1"/>
                </a:solidFill>
                <a:latin typeface="Calibri"/>
                <a:ea typeface="Calibri"/>
                <a:cs typeface="Calibri"/>
                <a:sym typeface="Calibri"/>
                <a:hlinkClick r:id="rId8">
                  <a:extLst>
                    <a:ext uri="{A12FA001-AC4F-418D-AE19-62706E023703}">
                      <ahyp:hlinkClr xmlns:ahyp="http://schemas.microsoft.com/office/drawing/2018/hyperlinkcolor" val="tx"/>
                    </a:ext>
                  </a:extLst>
                </a:hlinkClick>
              </a:rPr>
              <a:t>Fran Bilas</a:t>
            </a:r>
            <a:r>
              <a:rPr lang="en" sz="1200" b="0" i="0" dirty="0">
                <a:solidFill>
                  <a:schemeClr val="dk1"/>
                </a:solidFill>
                <a:latin typeface="Calibri"/>
                <a:ea typeface="Calibri"/>
                <a:cs typeface="Calibri"/>
                <a:sym typeface="Calibri"/>
              </a:rPr>
              <a:t>, and </a:t>
            </a:r>
            <a:r>
              <a:rPr lang="en" sz="1200" b="0" i="0" u="sng" strike="noStrike" dirty="0">
                <a:solidFill>
                  <a:schemeClr val="dk1"/>
                </a:solidFill>
                <a:latin typeface="Calibri"/>
                <a:ea typeface="Calibri"/>
                <a:cs typeface="Calibri"/>
                <a:sym typeface="Calibri"/>
                <a:hlinkClick r:id="rId9">
                  <a:extLst>
                    <a:ext uri="{A12FA001-AC4F-418D-AE19-62706E023703}">
                      <ahyp:hlinkClr xmlns:ahyp="http://schemas.microsoft.com/office/drawing/2018/hyperlinkcolor" val="tx"/>
                    </a:ext>
                  </a:extLst>
                </a:hlinkClick>
              </a:rPr>
              <a:t>Ruth Lichterman</a:t>
            </a:r>
            <a:endParaRPr sz="1200" b="0" i="0" u="none" strike="noStrike" dirty="0">
              <a:solidFill>
                <a:schemeClr val="dk1"/>
              </a:solidFill>
              <a:latin typeface="Calibri"/>
              <a:ea typeface="Calibri"/>
              <a:cs typeface="Calibri"/>
              <a:sym typeface="Calibri"/>
            </a:endParaRPr>
          </a:p>
          <a:p>
            <a:pPr marL="0" lvl="0" indent="0" algn="l" rtl="0">
              <a:spcBef>
                <a:spcPts val="0"/>
              </a:spcBef>
              <a:spcAft>
                <a:spcPts val="0"/>
              </a:spcAft>
              <a:buNone/>
            </a:pPr>
            <a:endParaRPr sz="1200" b="0" i="0" u="none" strike="noStrik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The photo shows, I am guessing</a:t>
            </a:r>
            <a:r>
              <a:rPr lang="en" sz="1200" b="0" i="0" u="none" strike="noStrike" dirty="0">
                <a:solidFill>
                  <a:schemeClr val="dk1"/>
                </a:solidFill>
                <a:latin typeface="Calibri"/>
                <a:ea typeface="Calibri"/>
                <a:cs typeface="Calibri"/>
                <a:sym typeface="Calibri"/>
              </a:rPr>
              <a:t>, (</a:t>
            </a:r>
            <a:r>
              <a:rPr lang="en" sz="1200" b="0" i="0" u="sng" strike="noStrike" dirty="0">
                <a:solidFill>
                  <a:schemeClr val="dk1"/>
                </a:solidFill>
                <a:latin typeface="Calibri"/>
                <a:ea typeface="Calibri"/>
                <a:cs typeface="Calibri"/>
                <a:sym typeface="Calibri"/>
                <a:hlinkClick r:id="rId9">
                  <a:extLst>
                    <a:ext uri="{A12FA001-AC4F-418D-AE19-62706E023703}">
                      <ahyp:hlinkClr xmlns:ahyp="http://schemas.microsoft.com/office/drawing/2018/hyperlinkcolor" val="tx"/>
                    </a:ext>
                  </a:extLst>
                </a:hlinkClick>
              </a:rPr>
              <a:t>Ruth Lichterman</a:t>
            </a:r>
            <a:r>
              <a:rPr lang="en" sz="1200" b="0" i="0" u="none" strike="noStrike" dirty="0">
                <a:solidFill>
                  <a:schemeClr val="dk1"/>
                </a:solidFill>
                <a:latin typeface="Calibri"/>
                <a:ea typeface="Calibri"/>
                <a:cs typeface="Calibri"/>
                <a:sym typeface="Calibri"/>
              </a:rPr>
              <a:t>?), </a:t>
            </a:r>
            <a:r>
              <a:rPr lang="en" sz="1200" b="0" i="0" dirty="0">
                <a:solidFill>
                  <a:schemeClr val="dk1"/>
                </a:solidFill>
                <a:latin typeface="Calibri"/>
                <a:ea typeface="Calibri"/>
                <a:cs typeface="Calibri"/>
                <a:sym typeface="Calibri"/>
              </a:rPr>
              <a:t>Marlyn Meltzer,</a:t>
            </a:r>
            <a:r>
              <a:rPr lang="en" sz="1200" b="0" i="0" u="none" strike="noStrike" dirty="0">
                <a:solidFill>
                  <a:schemeClr val="dk1"/>
                </a:solidFill>
                <a:latin typeface="Calibri"/>
                <a:ea typeface="Calibri"/>
                <a:cs typeface="Calibri"/>
                <a:sym typeface="Calibri"/>
              </a:rPr>
              <a:t> Betty Jennings</a:t>
            </a:r>
            <a:endParaRPr dirty="0"/>
          </a:p>
        </p:txBody>
      </p:sp>
      <p:sp>
        <p:nvSpPr>
          <p:cNvPr id="155" name="Google Shape;155;gd665fe25d0_0_12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302159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87153-F981-6079-5403-669B3B2DD99D}"/>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011135E2-8481-37DD-0BF1-86D217B60148}"/>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60E70D81-4754-2DC0-B7F4-6872ACA152C2}"/>
              </a:ext>
            </a:extLst>
          </p:cNvPr>
          <p:cNvSpPr>
            <a:spLocks noGrp="1"/>
          </p:cNvSpPr>
          <p:nvPr>
            <p:ph type="dt" sz="half" idx="10"/>
          </p:nvPr>
        </p:nvSpPr>
        <p:spPr/>
        <p:txBody>
          <a:bodyPr/>
          <a:lstStyle/>
          <a:p>
            <a:fld id="{A1C1F8E0-371C-41A1-9078-7244C6910078}" type="datetimeFigureOut">
              <a:rPr lang="en-US" smtClean="0"/>
              <a:t>7/7/2022</a:t>
            </a:fld>
            <a:endParaRPr lang="en-US"/>
          </a:p>
        </p:txBody>
      </p:sp>
      <p:sp>
        <p:nvSpPr>
          <p:cNvPr id="5" name="Footer Placeholder 4">
            <a:extLst>
              <a:ext uri="{FF2B5EF4-FFF2-40B4-BE49-F238E27FC236}">
                <a16:creationId xmlns:a16="http://schemas.microsoft.com/office/drawing/2014/main" id="{FE2BB845-95A6-2171-3CD5-7C84024396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A7A555-8196-B3D9-DE77-E9D0D9FC65E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6278803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1BE60-80C5-965F-5A48-3227E01593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F4F19B-B56D-DA3D-7314-937AA5A1E0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86D1FB-8DA8-72D1-653B-A23301438203}"/>
              </a:ext>
            </a:extLst>
          </p:cNvPr>
          <p:cNvSpPr>
            <a:spLocks noGrp="1"/>
          </p:cNvSpPr>
          <p:nvPr>
            <p:ph type="dt" sz="half" idx="10"/>
          </p:nvPr>
        </p:nvSpPr>
        <p:spPr/>
        <p:txBody>
          <a:bodyPr/>
          <a:lstStyle/>
          <a:p>
            <a:fld id="{A1C1F8E0-371C-41A1-9078-7244C6910078}" type="datetimeFigureOut">
              <a:rPr lang="en-US" smtClean="0"/>
              <a:t>7/7/2022</a:t>
            </a:fld>
            <a:endParaRPr lang="en-US"/>
          </a:p>
        </p:txBody>
      </p:sp>
      <p:sp>
        <p:nvSpPr>
          <p:cNvPr id="5" name="Footer Placeholder 4">
            <a:extLst>
              <a:ext uri="{FF2B5EF4-FFF2-40B4-BE49-F238E27FC236}">
                <a16:creationId xmlns:a16="http://schemas.microsoft.com/office/drawing/2014/main" id="{698428D7-7833-C207-0188-060D334BD4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ADA8DD-0718-0FE5-0259-063432508A8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3657190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B57360-C03C-8485-00DD-B8A18DAC79F4}"/>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F80D28-9669-15AF-9798-0E31012165B2}"/>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801694-9E6C-2365-C275-7FEBF4041389}"/>
              </a:ext>
            </a:extLst>
          </p:cNvPr>
          <p:cNvSpPr>
            <a:spLocks noGrp="1"/>
          </p:cNvSpPr>
          <p:nvPr>
            <p:ph type="dt" sz="half" idx="10"/>
          </p:nvPr>
        </p:nvSpPr>
        <p:spPr/>
        <p:txBody>
          <a:bodyPr/>
          <a:lstStyle/>
          <a:p>
            <a:fld id="{A1C1F8E0-371C-41A1-9078-7244C6910078}" type="datetimeFigureOut">
              <a:rPr lang="en-US" smtClean="0"/>
              <a:t>7/7/2022</a:t>
            </a:fld>
            <a:endParaRPr lang="en-US"/>
          </a:p>
        </p:txBody>
      </p:sp>
      <p:sp>
        <p:nvSpPr>
          <p:cNvPr id="5" name="Footer Placeholder 4">
            <a:extLst>
              <a:ext uri="{FF2B5EF4-FFF2-40B4-BE49-F238E27FC236}">
                <a16:creationId xmlns:a16="http://schemas.microsoft.com/office/drawing/2014/main" id="{12D041A3-9B21-FBEA-F119-CEBB541AB2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C7398-AC99-3D67-54D0-F908B994FE9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2336403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262F34"/>
              </a:buClr>
              <a:buSzPts val="3600"/>
              <a:buNone/>
              <a:defRPr sz="3600">
                <a:solidFill>
                  <a:srgbClr val="262F34"/>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789852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8A3FA-74B3-049D-5ED5-58424AD8E2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6D5BE9-4575-E531-DFAA-B99F153AE3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42C60-8440-8367-FCA0-BA5A8D7E5B2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E853C47B-D974-5FD1-0179-22D97C26B9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1BFC70-A3A2-5BE4-894B-F1FD87801A0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30294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85E0-070A-D11A-4095-BF9AAA1B94A3}"/>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0AC0F04A-E5AE-4A9B-DA71-F6BFB3C31C4C}"/>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1A9E20-90D2-44E1-0F6C-AB83C0B1DEC9}"/>
              </a:ext>
            </a:extLst>
          </p:cNvPr>
          <p:cNvSpPr>
            <a:spLocks noGrp="1"/>
          </p:cNvSpPr>
          <p:nvPr>
            <p:ph type="dt" sz="half" idx="10"/>
          </p:nvPr>
        </p:nvSpPr>
        <p:spPr/>
        <p:txBody>
          <a:bodyPr/>
          <a:lstStyle/>
          <a:p>
            <a:fld id="{A1C1F8E0-371C-41A1-9078-7244C6910078}" type="datetimeFigureOut">
              <a:rPr lang="en-US" smtClean="0"/>
              <a:t>7/7/2022</a:t>
            </a:fld>
            <a:endParaRPr lang="en-US"/>
          </a:p>
        </p:txBody>
      </p:sp>
      <p:sp>
        <p:nvSpPr>
          <p:cNvPr id="5" name="Footer Placeholder 4">
            <a:extLst>
              <a:ext uri="{FF2B5EF4-FFF2-40B4-BE49-F238E27FC236}">
                <a16:creationId xmlns:a16="http://schemas.microsoft.com/office/drawing/2014/main" id="{4F4A967A-99DD-BBF3-4613-772DF7464F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8EF035-C97F-FE76-B745-9B71A4CE136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1701822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34985-BE20-C804-8522-9FF5A71E99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82326B-2648-1B2D-FABB-04FCD697B03E}"/>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589B22-EB32-5D4A-04A6-4C55C20AE21B}"/>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D7FD33-7E3E-0ED7-0127-ECCA08C7896F}"/>
              </a:ext>
            </a:extLst>
          </p:cNvPr>
          <p:cNvSpPr>
            <a:spLocks noGrp="1"/>
          </p:cNvSpPr>
          <p:nvPr>
            <p:ph type="dt" sz="half" idx="10"/>
          </p:nvPr>
        </p:nvSpPr>
        <p:spPr/>
        <p:txBody>
          <a:bodyPr/>
          <a:lstStyle/>
          <a:p>
            <a:fld id="{A1C1F8E0-371C-41A1-9078-7244C6910078}" type="datetimeFigureOut">
              <a:rPr lang="en-US" smtClean="0"/>
              <a:t>7/7/2022</a:t>
            </a:fld>
            <a:endParaRPr lang="en-US"/>
          </a:p>
        </p:txBody>
      </p:sp>
      <p:sp>
        <p:nvSpPr>
          <p:cNvPr id="6" name="Footer Placeholder 5">
            <a:extLst>
              <a:ext uri="{FF2B5EF4-FFF2-40B4-BE49-F238E27FC236}">
                <a16:creationId xmlns:a16="http://schemas.microsoft.com/office/drawing/2014/main" id="{194F1CDA-6DA2-B4A6-499D-ED67C39C64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48EA26-4EF9-05FF-C7F1-1F94BE0C501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0502675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636B1-4370-51A5-9107-75569868701A}"/>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49E242-A001-FDFA-D6D0-CDA21422D47E}"/>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0D3CD68-4169-CF5A-C81F-6F73DB4740B7}"/>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2565AC-585C-1FC2-DF6A-09AAE48250D3}"/>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E1DD6C8-70A1-0402-5BF0-FBB4A044E430}"/>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5DF0A9-02EC-36F3-3BD4-E7EB2A18E404}"/>
              </a:ext>
            </a:extLst>
          </p:cNvPr>
          <p:cNvSpPr>
            <a:spLocks noGrp="1"/>
          </p:cNvSpPr>
          <p:nvPr>
            <p:ph type="dt" sz="half" idx="10"/>
          </p:nvPr>
        </p:nvSpPr>
        <p:spPr/>
        <p:txBody>
          <a:bodyPr/>
          <a:lstStyle/>
          <a:p>
            <a:fld id="{A1C1F8E0-371C-41A1-9078-7244C6910078}" type="datetimeFigureOut">
              <a:rPr lang="en-US" smtClean="0"/>
              <a:t>7/7/2022</a:t>
            </a:fld>
            <a:endParaRPr lang="en-US"/>
          </a:p>
        </p:txBody>
      </p:sp>
      <p:sp>
        <p:nvSpPr>
          <p:cNvPr id="8" name="Footer Placeholder 7">
            <a:extLst>
              <a:ext uri="{FF2B5EF4-FFF2-40B4-BE49-F238E27FC236}">
                <a16:creationId xmlns:a16="http://schemas.microsoft.com/office/drawing/2014/main" id="{6A2BC2AF-0AB1-1756-BD3D-1BC936856F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1205C0-B2BD-0237-6A32-F24D7641C45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5236516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973AE-D956-6C12-BE30-2465ABBD87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9CC8D6-3C6B-56CA-121C-955139AFE25A}"/>
              </a:ext>
            </a:extLst>
          </p:cNvPr>
          <p:cNvSpPr>
            <a:spLocks noGrp="1"/>
          </p:cNvSpPr>
          <p:nvPr>
            <p:ph type="dt" sz="half" idx="10"/>
          </p:nvPr>
        </p:nvSpPr>
        <p:spPr/>
        <p:txBody>
          <a:bodyPr/>
          <a:lstStyle/>
          <a:p>
            <a:fld id="{A1C1F8E0-371C-41A1-9078-7244C6910078}" type="datetimeFigureOut">
              <a:rPr lang="en-US" smtClean="0"/>
              <a:t>7/7/2022</a:t>
            </a:fld>
            <a:endParaRPr lang="en-US"/>
          </a:p>
        </p:txBody>
      </p:sp>
      <p:sp>
        <p:nvSpPr>
          <p:cNvPr id="4" name="Footer Placeholder 3">
            <a:extLst>
              <a:ext uri="{FF2B5EF4-FFF2-40B4-BE49-F238E27FC236}">
                <a16:creationId xmlns:a16="http://schemas.microsoft.com/office/drawing/2014/main" id="{0EB81B81-2FFB-D666-557D-FE29EB1DD0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10A2CA-80C6-C2B4-5A5F-F4B0BC5990D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1445446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F097B7-3948-A01D-9C60-899EAFFFB86C}"/>
              </a:ext>
            </a:extLst>
          </p:cNvPr>
          <p:cNvSpPr>
            <a:spLocks noGrp="1"/>
          </p:cNvSpPr>
          <p:nvPr>
            <p:ph type="dt" sz="half" idx="10"/>
          </p:nvPr>
        </p:nvSpPr>
        <p:spPr/>
        <p:txBody>
          <a:bodyPr/>
          <a:lstStyle/>
          <a:p>
            <a:fld id="{A1C1F8E0-371C-41A1-9078-7244C6910078}" type="datetimeFigureOut">
              <a:rPr lang="en-US" smtClean="0"/>
              <a:t>7/7/2022</a:t>
            </a:fld>
            <a:endParaRPr lang="en-US"/>
          </a:p>
        </p:txBody>
      </p:sp>
      <p:sp>
        <p:nvSpPr>
          <p:cNvPr id="3" name="Footer Placeholder 2">
            <a:extLst>
              <a:ext uri="{FF2B5EF4-FFF2-40B4-BE49-F238E27FC236}">
                <a16:creationId xmlns:a16="http://schemas.microsoft.com/office/drawing/2014/main" id="{BF302977-2312-4D3D-81D8-192837A889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191132-0CDF-9870-90D1-A63D9869CEF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26743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09B0D-0CD9-FC02-89D2-9027A99B7F74}"/>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4819BE70-4996-1E01-E824-F51FB16DACE7}"/>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BDFA32-308D-80A2-E5EE-0AB2CCE5AEA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7BC9C86-1ED1-2A1E-86AE-43F9DECE5C93}"/>
              </a:ext>
            </a:extLst>
          </p:cNvPr>
          <p:cNvSpPr>
            <a:spLocks noGrp="1"/>
          </p:cNvSpPr>
          <p:nvPr>
            <p:ph type="dt" sz="half" idx="10"/>
          </p:nvPr>
        </p:nvSpPr>
        <p:spPr/>
        <p:txBody>
          <a:bodyPr/>
          <a:lstStyle/>
          <a:p>
            <a:fld id="{A1C1F8E0-371C-41A1-9078-7244C6910078}" type="datetimeFigureOut">
              <a:rPr lang="en-US" smtClean="0"/>
              <a:t>7/7/2022</a:t>
            </a:fld>
            <a:endParaRPr lang="en-US"/>
          </a:p>
        </p:txBody>
      </p:sp>
      <p:sp>
        <p:nvSpPr>
          <p:cNvPr id="6" name="Footer Placeholder 5">
            <a:extLst>
              <a:ext uri="{FF2B5EF4-FFF2-40B4-BE49-F238E27FC236}">
                <a16:creationId xmlns:a16="http://schemas.microsoft.com/office/drawing/2014/main" id="{0E491E2F-26C0-108B-C766-F86E00013A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E3428E-9BE3-6872-1411-145A7E36EF4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5017384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75C74-20BF-87F4-5668-F24CB3491137}"/>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CC03AB6E-DDC8-19F9-2DE4-331EA6D6BD4C}"/>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CAC8DB2D-88D2-279D-49DE-97665E27C69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624B2F4-5E07-E31C-FA17-35AC23DAE665}"/>
              </a:ext>
            </a:extLst>
          </p:cNvPr>
          <p:cNvSpPr>
            <a:spLocks noGrp="1"/>
          </p:cNvSpPr>
          <p:nvPr>
            <p:ph type="dt" sz="half" idx="10"/>
          </p:nvPr>
        </p:nvSpPr>
        <p:spPr/>
        <p:txBody>
          <a:bodyPr/>
          <a:lstStyle/>
          <a:p>
            <a:fld id="{A1C1F8E0-371C-41A1-9078-7244C6910078}" type="datetimeFigureOut">
              <a:rPr lang="en-US" smtClean="0"/>
              <a:t>7/7/2022</a:t>
            </a:fld>
            <a:endParaRPr lang="en-US"/>
          </a:p>
        </p:txBody>
      </p:sp>
      <p:sp>
        <p:nvSpPr>
          <p:cNvPr id="6" name="Footer Placeholder 5">
            <a:extLst>
              <a:ext uri="{FF2B5EF4-FFF2-40B4-BE49-F238E27FC236}">
                <a16:creationId xmlns:a16="http://schemas.microsoft.com/office/drawing/2014/main" id="{B136BCF3-F6FB-7D6A-56D1-FADD275045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1CF078-FAF4-A03E-E3A6-5475D994ABA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0664285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1AB509-5835-0C1F-A2F3-D59A86B63D6E}"/>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AB321E-EA6C-0835-7446-67E0AC2A6238}"/>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5BE9CE-18A6-6611-1EFC-E0EC8FEEC683}"/>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1C1F8E0-371C-41A1-9078-7244C6910078}" type="datetimeFigureOut">
              <a:rPr lang="en-US" smtClean="0"/>
              <a:t>7/7/2022</a:t>
            </a:fld>
            <a:endParaRPr lang="en-US"/>
          </a:p>
        </p:txBody>
      </p:sp>
      <p:sp>
        <p:nvSpPr>
          <p:cNvPr id="5" name="Footer Placeholder 4">
            <a:extLst>
              <a:ext uri="{FF2B5EF4-FFF2-40B4-BE49-F238E27FC236}">
                <a16:creationId xmlns:a16="http://schemas.microsoft.com/office/drawing/2014/main" id="{CE579BCF-EB97-BC1B-879C-DD1F508F4E51}"/>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70573D2-A0A5-248F-1D48-96D62F64D726}"/>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6300593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1.jp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1.jp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Programming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1"/>
          <p:cNvSpPr txBox="1">
            <a:spLocks noGrp="1"/>
          </p:cNvSpPr>
          <p:nvPr>
            <p:ph type="title"/>
          </p:nvPr>
        </p:nvSpPr>
        <p:spPr>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Talking to Computers: First Programmers</a:t>
            </a:r>
            <a:endParaRPr/>
          </a:p>
        </p:txBody>
      </p:sp>
      <p:cxnSp>
        <p:nvCxnSpPr>
          <p:cNvPr id="159" name="Google Shape;159;p21"/>
          <p:cNvCxnSpPr/>
          <p:nvPr/>
        </p:nvCxnSpPr>
        <p:spPr>
          <a:xfrm rot="10800000" flipH="1">
            <a:off x="2367642" y="2129396"/>
            <a:ext cx="643800" cy="666600"/>
          </a:xfrm>
          <a:prstGeom prst="straightConnector1">
            <a:avLst/>
          </a:prstGeom>
          <a:noFill/>
          <a:ln w="50800" cap="flat" cmpd="sng">
            <a:solidFill>
              <a:schemeClr val="dk2"/>
            </a:solidFill>
            <a:prstDash val="solid"/>
            <a:miter lim="800000"/>
            <a:headEnd type="none" w="sm" len="sm"/>
            <a:tailEnd type="none" w="sm" len="sm"/>
          </a:ln>
        </p:spPr>
      </p:cxnSp>
      <p:cxnSp>
        <p:nvCxnSpPr>
          <p:cNvPr id="160" name="Google Shape;160;p21"/>
          <p:cNvCxnSpPr>
            <a:cxnSpLocks/>
          </p:cNvCxnSpPr>
          <p:nvPr/>
        </p:nvCxnSpPr>
        <p:spPr>
          <a:xfrm rot="10800000">
            <a:off x="5985150" y="2129425"/>
            <a:ext cx="909900" cy="740100"/>
          </a:xfrm>
          <a:prstGeom prst="straightConnector1">
            <a:avLst/>
          </a:prstGeom>
          <a:noFill/>
          <a:ln w="50800" cap="flat" cmpd="sng">
            <a:solidFill>
              <a:schemeClr val="dk2"/>
            </a:solidFill>
            <a:prstDash val="solid"/>
            <a:miter lim="800000"/>
            <a:headEnd type="none" w="sm" len="sm"/>
            <a:tailEnd type="none" w="sm" len="sm"/>
          </a:ln>
        </p:spPr>
      </p:cxnSp>
      <p:sp>
        <p:nvSpPr>
          <p:cNvPr id="161" name="Google Shape;161;p21"/>
          <p:cNvSpPr txBox="1"/>
          <p:nvPr/>
        </p:nvSpPr>
        <p:spPr>
          <a:xfrm>
            <a:off x="3420797" y="1071816"/>
            <a:ext cx="3219600" cy="392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2100" b="1" dirty="0">
                <a:solidFill>
                  <a:schemeClr val="dk1"/>
                </a:solidFill>
                <a:latin typeface="Calibri"/>
                <a:ea typeface="Calibri"/>
                <a:cs typeface="Calibri"/>
                <a:sym typeface="Calibri"/>
              </a:rPr>
              <a:t>First Programmers</a:t>
            </a:r>
            <a:endParaRPr sz="2100" b="1" dirty="0">
              <a:solidFill>
                <a:schemeClr val="dk1"/>
              </a:solidFill>
              <a:latin typeface="Calibri"/>
              <a:ea typeface="Calibri"/>
              <a:cs typeface="Calibri"/>
              <a:sym typeface="Calibri"/>
            </a:endParaRPr>
          </a:p>
        </p:txBody>
      </p:sp>
      <p:pic>
        <p:nvPicPr>
          <p:cNvPr id="163" name="Google Shape;163;p21" descr="female ENIAC programmers "/>
          <p:cNvPicPr preferRelativeResize="0"/>
          <p:nvPr/>
        </p:nvPicPr>
        <p:blipFill rotWithShape="1">
          <a:blip r:embed="rId3">
            <a:alphaModFix/>
          </a:blip>
          <a:srcRect/>
          <a:stretch/>
        </p:blipFill>
        <p:spPr>
          <a:xfrm>
            <a:off x="3178628" y="1438231"/>
            <a:ext cx="2715527" cy="1357764"/>
          </a:xfrm>
          <a:prstGeom prst="rect">
            <a:avLst/>
          </a:prstGeom>
          <a:noFill/>
          <a:ln>
            <a:noFill/>
          </a:ln>
        </p:spPr>
      </p:pic>
      <p:sp>
        <p:nvSpPr>
          <p:cNvPr id="14" name="Google Shape;145;p20">
            <a:extLst>
              <a:ext uri="{FF2B5EF4-FFF2-40B4-BE49-F238E27FC236}">
                <a16:creationId xmlns:a16="http://schemas.microsoft.com/office/drawing/2014/main" id="{489C945C-0A37-4452-1EFD-BE6E00429464}"/>
              </a:ext>
            </a:extLst>
          </p:cNvPr>
          <p:cNvSpPr txBox="1"/>
          <p:nvPr/>
        </p:nvSpPr>
        <p:spPr>
          <a:xfrm>
            <a:off x="6984786" y="2211625"/>
            <a:ext cx="2098463" cy="13158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dirty="0">
                <a:solidFill>
                  <a:schemeClr val="dk1"/>
                </a:solidFill>
                <a:latin typeface="Calibri"/>
                <a:ea typeface="Calibri"/>
                <a:cs typeface="Calibri"/>
                <a:sym typeface="Calibri"/>
              </a:rPr>
              <a:t>“011010000110010101101100011011000110111100100001”</a:t>
            </a:r>
            <a:endParaRPr dirty="0"/>
          </a:p>
        </p:txBody>
      </p:sp>
      <p:pic>
        <p:nvPicPr>
          <p:cNvPr id="15" name="Google Shape;146;p20" descr="Image result for clip art computer">
            <a:extLst>
              <a:ext uri="{FF2B5EF4-FFF2-40B4-BE49-F238E27FC236}">
                <a16:creationId xmlns:a16="http://schemas.microsoft.com/office/drawing/2014/main" id="{DAEB2B43-3277-49AE-4C3E-E99492E7E271}"/>
              </a:ext>
            </a:extLst>
          </p:cNvPr>
          <p:cNvPicPr preferRelativeResize="0"/>
          <p:nvPr/>
        </p:nvPicPr>
        <p:blipFill rotWithShape="1">
          <a:blip r:embed="rId4">
            <a:alphaModFix/>
          </a:blip>
          <a:srcRect/>
          <a:stretch/>
        </p:blipFill>
        <p:spPr>
          <a:xfrm>
            <a:off x="7187065" y="3158544"/>
            <a:ext cx="1514167" cy="1491853"/>
          </a:xfrm>
          <a:prstGeom prst="rect">
            <a:avLst/>
          </a:prstGeom>
          <a:noFill/>
          <a:ln>
            <a:noFill/>
          </a:ln>
        </p:spPr>
      </p:pic>
      <p:sp>
        <p:nvSpPr>
          <p:cNvPr id="16" name="Google Shape;147;p20">
            <a:extLst>
              <a:ext uri="{FF2B5EF4-FFF2-40B4-BE49-F238E27FC236}">
                <a16:creationId xmlns:a16="http://schemas.microsoft.com/office/drawing/2014/main" id="{1B4AF9BE-0279-DB45-51AC-987D2D619BF2}"/>
              </a:ext>
            </a:extLst>
          </p:cNvPr>
          <p:cNvSpPr txBox="1"/>
          <p:nvPr/>
        </p:nvSpPr>
        <p:spPr>
          <a:xfrm>
            <a:off x="546025" y="1773050"/>
            <a:ext cx="1670308"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2400" b="1" dirty="0">
                <a:solidFill>
                  <a:schemeClr val="dk1"/>
                </a:solidFill>
                <a:latin typeface="Calibri"/>
                <a:ea typeface="Calibri"/>
                <a:cs typeface="Calibri"/>
                <a:sym typeface="Calibri"/>
              </a:rPr>
              <a:t>English</a:t>
            </a:r>
            <a:endParaRPr sz="1100" dirty="0"/>
          </a:p>
        </p:txBody>
      </p:sp>
      <p:sp>
        <p:nvSpPr>
          <p:cNvPr id="17" name="Google Shape;148;p20">
            <a:extLst>
              <a:ext uri="{FF2B5EF4-FFF2-40B4-BE49-F238E27FC236}">
                <a16:creationId xmlns:a16="http://schemas.microsoft.com/office/drawing/2014/main" id="{328D54DF-6709-819A-4CC4-68F1309CF3D9}"/>
              </a:ext>
            </a:extLst>
          </p:cNvPr>
          <p:cNvSpPr txBox="1"/>
          <p:nvPr/>
        </p:nvSpPr>
        <p:spPr>
          <a:xfrm>
            <a:off x="7386639" y="1773050"/>
            <a:ext cx="127770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2400" b="1" dirty="0">
                <a:solidFill>
                  <a:schemeClr val="dk1"/>
                </a:solidFill>
                <a:latin typeface="Calibri"/>
                <a:ea typeface="Calibri"/>
                <a:cs typeface="Calibri"/>
                <a:sym typeface="Calibri"/>
              </a:rPr>
              <a:t>Binary</a:t>
            </a:r>
            <a:endParaRPr sz="1100" dirty="0"/>
          </a:p>
        </p:txBody>
      </p:sp>
      <p:sp>
        <p:nvSpPr>
          <p:cNvPr id="18" name="Google Shape;149;p20">
            <a:extLst>
              <a:ext uri="{FF2B5EF4-FFF2-40B4-BE49-F238E27FC236}">
                <a16:creationId xmlns:a16="http://schemas.microsoft.com/office/drawing/2014/main" id="{94E0A236-0FAF-C30F-CFA8-ADA2239A2627}"/>
              </a:ext>
            </a:extLst>
          </p:cNvPr>
          <p:cNvSpPr txBox="1"/>
          <p:nvPr/>
        </p:nvSpPr>
        <p:spPr>
          <a:xfrm>
            <a:off x="269420" y="2261348"/>
            <a:ext cx="2188200" cy="6924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None/>
            </a:pPr>
            <a:r>
              <a:rPr lang="en" dirty="0">
                <a:solidFill>
                  <a:schemeClr val="dk1"/>
                </a:solidFill>
                <a:latin typeface="Calibri"/>
                <a:ea typeface="Calibri"/>
                <a:cs typeface="Calibri"/>
                <a:sym typeface="Calibri"/>
              </a:rPr>
              <a:t>“Retweet all tweets that mention me.”</a:t>
            </a:r>
            <a:endParaRPr sz="1100" dirty="0"/>
          </a:p>
        </p:txBody>
      </p:sp>
      <p:pic>
        <p:nvPicPr>
          <p:cNvPr id="19" name="Google Shape;151;p20" descr="Image result for clip art person">
            <a:extLst>
              <a:ext uri="{FF2B5EF4-FFF2-40B4-BE49-F238E27FC236}">
                <a16:creationId xmlns:a16="http://schemas.microsoft.com/office/drawing/2014/main" id="{C15FA333-C7C2-578C-53B9-BA54C7AB7DC6}"/>
              </a:ext>
            </a:extLst>
          </p:cNvPr>
          <p:cNvPicPr preferRelativeResize="0"/>
          <p:nvPr/>
        </p:nvPicPr>
        <p:blipFill rotWithShape="1">
          <a:blip r:embed="rId5">
            <a:alphaModFix/>
          </a:blip>
          <a:srcRect/>
          <a:stretch/>
        </p:blipFill>
        <p:spPr>
          <a:xfrm>
            <a:off x="552437" y="3095540"/>
            <a:ext cx="1016510" cy="1191925"/>
          </a:xfrm>
          <a:prstGeom prst="rect">
            <a:avLst/>
          </a:prstGeom>
          <a:noFill/>
          <a:ln>
            <a:noFill/>
          </a:ln>
        </p:spPr>
      </p:pic>
      <p:sp>
        <p:nvSpPr>
          <p:cNvPr id="21" name="TextBox 20">
            <a:extLst>
              <a:ext uri="{FF2B5EF4-FFF2-40B4-BE49-F238E27FC236}">
                <a16:creationId xmlns:a16="http://schemas.microsoft.com/office/drawing/2014/main" id="{928762BC-5E53-2A5D-2490-615DBB0D6578}"/>
              </a:ext>
            </a:extLst>
          </p:cNvPr>
          <p:cNvSpPr txBox="1"/>
          <p:nvPr/>
        </p:nvSpPr>
        <p:spPr>
          <a:xfrm>
            <a:off x="3251045" y="2869525"/>
            <a:ext cx="2556587" cy="1077218"/>
          </a:xfrm>
          <a:prstGeom prst="rect">
            <a:avLst/>
          </a:prstGeom>
          <a:noFill/>
        </p:spPr>
        <p:txBody>
          <a:bodyPr wrap="square">
            <a:spAutoFit/>
          </a:bodyPr>
          <a:lstStyle/>
          <a:p>
            <a:pPr marL="0" lvl="0" indent="0" rtl="0">
              <a:spcBef>
                <a:spcPts val="0"/>
              </a:spcBef>
              <a:spcAft>
                <a:spcPts val="0"/>
              </a:spcAft>
              <a:buNone/>
            </a:pPr>
            <a:r>
              <a:rPr lang="en-US" sz="1600" b="0" i="0" strike="noStrike" dirty="0">
                <a:solidFill>
                  <a:schemeClr val="dk1"/>
                </a:solidFill>
                <a:latin typeface="Calibri"/>
                <a:ea typeface="Calibri"/>
                <a:cs typeface="Calibri"/>
                <a:sym typeface="Calibri"/>
              </a:rPr>
              <a:t>Three of the six original programmers on the ENIAC, the first electronic general-purpose computer (1945)</a:t>
            </a:r>
          </a:p>
        </p:txBody>
      </p:sp>
    </p:spTree>
    <p:extLst>
      <p:ext uri="{BB962C8B-B14F-4D97-AF65-F5344CB8AC3E}">
        <p14:creationId xmlns:p14="http://schemas.microsoft.com/office/powerpoint/2010/main" val="4265918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1"/>
          <p:cNvSpPr txBox="1">
            <a:spLocks noGrp="1"/>
          </p:cNvSpPr>
          <p:nvPr>
            <p:ph type="title"/>
          </p:nvPr>
        </p:nvSpPr>
        <p:spPr>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Talking to Computers: First Programmers</a:t>
            </a:r>
            <a:endParaRPr/>
          </a:p>
        </p:txBody>
      </p:sp>
      <p:sp>
        <p:nvSpPr>
          <p:cNvPr id="164" name="Google Shape;164;p21"/>
          <p:cNvSpPr txBox="1">
            <a:spLocks noGrp="1"/>
          </p:cNvSpPr>
          <p:nvPr>
            <p:ph idx="1"/>
          </p:nvPr>
        </p:nvSpPr>
        <p:spPr>
          <a:xfrm>
            <a:off x="2512596" y="3038369"/>
            <a:ext cx="4206300" cy="1877700"/>
          </a:xfrm>
          <a:prstGeom prst="rect">
            <a:avLst/>
          </a:prstGeom>
          <a:noFill/>
          <a:ln>
            <a:noFill/>
          </a:ln>
        </p:spPr>
        <p:txBody>
          <a:bodyPr spcFirstLastPara="1" wrap="square" lIns="68575" tIns="34275" rIns="68575" bIns="34275" anchor="t" anchorCtr="0">
            <a:noAutofit/>
          </a:bodyPr>
          <a:lstStyle/>
          <a:p>
            <a:pPr marL="177800" lvl="0" indent="-177800" algn="l" rtl="0">
              <a:lnSpc>
                <a:spcPct val="70000"/>
              </a:lnSpc>
              <a:spcBef>
                <a:spcPts val="0"/>
              </a:spcBef>
              <a:spcAft>
                <a:spcPts val="0"/>
              </a:spcAft>
              <a:buClr>
                <a:schemeClr val="dk1"/>
              </a:buClr>
              <a:buSzPts val="1600"/>
              <a:buChar char="●"/>
            </a:pPr>
            <a:r>
              <a:rPr lang="en" sz="1600"/>
              <a:t>Computers can do two things </a:t>
            </a:r>
            <a:r>
              <a:rPr lang="en" sz="1600" b="1"/>
              <a:t>very</a:t>
            </a:r>
            <a:r>
              <a:rPr lang="en" sz="1600"/>
              <a:t> quickly:</a:t>
            </a:r>
            <a:endParaRPr/>
          </a:p>
          <a:p>
            <a:pPr marL="558800" lvl="1" indent="-222250" algn="l" rtl="0">
              <a:lnSpc>
                <a:spcPct val="70000"/>
              </a:lnSpc>
              <a:spcBef>
                <a:spcPts val="400"/>
              </a:spcBef>
              <a:spcAft>
                <a:spcPts val="0"/>
              </a:spcAft>
              <a:buClr>
                <a:schemeClr val="dk1"/>
              </a:buClr>
              <a:buSzPts val="1300"/>
              <a:buFont typeface="Calibri"/>
              <a:buChar char="-"/>
            </a:pPr>
            <a:r>
              <a:rPr lang="en" sz="1300" b="1"/>
              <a:t>Arithmetic </a:t>
            </a:r>
            <a:endParaRPr sz="1300"/>
          </a:p>
          <a:p>
            <a:pPr marL="901700" lvl="2" indent="-222250" algn="l" rtl="0">
              <a:lnSpc>
                <a:spcPct val="70000"/>
              </a:lnSpc>
              <a:spcBef>
                <a:spcPts val="400"/>
              </a:spcBef>
              <a:spcAft>
                <a:spcPts val="0"/>
              </a:spcAft>
              <a:buClr>
                <a:schemeClr val="dk1"/>
              </a:buClr>
              <a:buSzPts val="1300"/>
              <a:buFont typeface="Calibri"/>
              <a:buChar char="-"/>
            </a:pPr>
            <a:r>
              <a:rPr lang="en" sz="1300"/>
              <a:t>2 + 2 = 4</a:t>
            </a:r>
            <a:endParaRPr sz="1300" b="1"/>
          </a:p>
          <a:p>
            <a:pPr marL="558800" lvl="1" indent="-222250" algn="l" rtl="0">
              <a:lnSpc>
                <a:spcPct val="70000"/>
              </a:lnSpc>
              <a:spcBef>
                <a:spcPts val="400"/>
              </a:spcBef>
              <a:spcAft>
                <a:spcPts val="0"/>
              </a:spcAft>
              <a:buClr>
                <a:schemeClr val="dk1"/>
              </a:buClr>
              <a:buSzPts val="1300"/>
              <a:buFont typeface="Calibri"/>
              <a:buChar char="-"/>
            </a:pPr>
            <a:r>
              <a:rPr lang="en" sz="1300" b="1"/>
              <a:t>Follow logical steps </a:t>
            </a:r>
            <a:endParaRPr sz="1300"/>
          </a:p>
          <a:p>
            <a:pPr marL="901700" lvl="2" indent="-222250" algn="l" rtl="0">
              <a:lnSpc>
                <a:spcPct val="70000"/>
              </a:lnSpc>
              <a:spcBef>
                <a:spcPts val="400"/>
              </a:spcBef>
              <a:spcAft>
                <a:spcPts val="0"/>
              </a:spcAft>
              <a:buClr>
                <a:schemeClr val="dk1"/>
              </a:buClr>
              <a:buSzPts val="1300"/>
              <a:buFont typeface="Calibri"/>
              <a:buChar char="-"/>
            </a:pPr>
            <a:r>
              <a:rPr lang="en" sz="1300" b="1"/>
              <a:t>When</a:t>
            </a:r>
            <a:r>
              <a:rPr lang="en" sz="1300"/>
              <a:t> you press this </a:t>
            </a:r>
            <a:r>
              <a:rPr lang="en" sz="1200"/>
              <a:t>button, </a:t>
            </a:r>
            <a:r>
              <a:rPr lang="en" sz="1200" b="1"/>
              <a:t>then</a:t>
            </a:r>
            <a:r>
              <a:rPr lang="en" sz="1200"/>
              <a:t> close the program</a:t>
            </a:r>
            <a:endParaRPr/>
          </a:p>
          <a:p>
            <a:pPr marL="177800" lvl="0" indent="-177800" algn="l" rtl="0">
              <a:lnSpc>
                <a:spcPct val="70000"/>
              </a:lnSpc>
              <a:spcBef>
                <a:spcPts val="800"/>
              </a:spcBef>
              <a:spcAft>
                <a:spcPts val="0"/>
              </a:spcAft>
              <a:buClr>
                <a:schemeClr val="dk1"/>
              </a:buClr>
              <a:buSzPts val="1600"/>
              <a:buChar char="●"/>
            </a:pPr>
            <a:r>
              <a:rPr lang="en" sz="1600"/>
              <a:t>BUT…</a:t>
            </a:r>
            <a:endParaRPr/>
          </a:p>
          <a:p>
            <a:pPr marL="177800" lvl="0" indent="-177800" algn="l" rtl="0">
              <a:lnSpc>
                <a:spcPct val="70000"/>
              </a:lnSpc>
              <a:spcBef>
                <a:spcPts val="800"/>
              </a:spcBef>
              <a:spcAft>
                <a:spcPts val="0"/>
              </a:spcAft>
              <a:buClr>
                <a:schemeClr val="dk1"/>
              </a:buClr>
              <a:buSzPts val="1600"/>
              <a:buChar char="●"/>
            </a:pPr>
            <a:r>
              <a:rPr lang="en" sz="1600"/>
              <a:t>This process is </a:t>
            </a:r>
            <a:r>
              <a:rPr lang="en" sz="1600" b="1"/>
              <a:t>very</a:t>
            </a:r>
            <a:r>
              <a:rPr lang="en" sz="1600"/>
              <a:t> tedious</a:t>
            </a:r>
            <a:endParaRPr/>
          </a:p>
          <a:p>
            <a:pPr marL="558800" lvl="1" indent="-127000" algn="l" rtl="0">
              <a:lnSpc>
                <a:spcPct val="70000"/>
              </a:lnSpc>
              <a:spcBef>
                <a:spcPts val="400"/>
              </a:spcBef>
              <a:spcAft>
                <a:spcPts val="0"/>
              </a:spcAft>
              <a:buClr>
                <a:schemeClr val="dk1"/>
              </a:buClr>
              <a:buSzPts val="1400"/>
              <a:buFont typeface="Calibri"/>
              <a:buNone/>
            </a:pPr>
            <a:endParaRPr sz="1400"/>
          </a:p>
          <a:p>
            <a:pPr marL="177800" lvl="0" indent="-76200" algn="l" rtl="0">
              <a:lnSpc>
                <a:spcPct val="70000"/>
              </a:lnSpc>
              <a:spcBef>
                <a:spcPts val="800"/>
              </a:spcBef>
              <a:spcAft>
                <a:spcPts val="0"/>
              </a:spcAft>
              <a:buClr>
                <a:schemeClr val="dk1"/>
              </a:buClr>
              <a:buSzPts val="1600"/>
              <a:buNone/>
            </a:pPr>
            <a:endParaRPr sz="1600"/>
          </a:p>
          <a:p>
            <a:pPr marL="520700" lvl="1" indent="-88900" algn="l" rtl="0">
              <a:lnSpc>
                <a:spcPct val="70000"/>
              </a:lnSpc>
              <a:spcBef>
                <a:spcPts val="400"/>
              </a:spcBef>
              <a:spcAft>
                <a:spcPts val="1600"/>
              </a:spcAft>
              <a:buClr>
                <a:schemeClr val="dk1"/>
              </a:buClr>
              <a:buSzPts val="1400"/>
              <a:buNone/>
            </a:pPr>
            <a:endParaRPr sz="1400"/>
          </a:p>
        </p:txBody>
      </p:sp>
      <p:sp>
        <p:nvSpPr>
          <p:cNvPr id="158" name="Google Shape;158;p21"/>
          <p:cNvSpPr txBox="1"/>
          <p:nvPr/>
        </p:nvSpPr>
        <p:spPr>
          <a:xfrm>
            <a:off x="6895050" y="2211625"/>
            <a:ext cx="2188200" cy="13158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1">
                <a:solidFill>
                  <a:schemeClr val="dk1"/>
                </a:solidFill>
                <a:latin typeface="Calibri"/>
                <a:ea typeface="Calibri"/>
                <a:cs typeface="Calibri"/>
                <a:sym typeface="Calibri"/>
              </a:rPr>
              <a:t>Computer:</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“00101010100010101010010101011101010101101001010101001010001010101001010010101001010010010101010010101001”</a:t>
            </a:r>
            <a:endParaRPr sz="1100"/>
          </a:p>
        </p:txBody>
      </p:sp>
      <p:cxnSp>
        <p:nvCxnSpPr>
          <p:cNvPr id="159" name="Google Shape;159;p21"/>
          <p:cNvCxnSpPr/>
          <p:nvPr/>
        </p:nvCxnSpPr>
        <p:spPr>
          <a:xfrm rot="10800000" flipH="1">
            <a:off x="2367642" y="2129396"/>
            <a:ext cx="643800" cy="666600"/>
          </a:xfrm>
          <a:prstGeom prst="straightConnector1">
            <a:avLst/>
          </a:prstGeom>
          <a:noFill/>
          <a:ln w="50800" cap="flat" cmpd="sng">
            <a:solidFill>
              <a:schemeClr val="dk2"/>
            </a:solidFill>
            <a:prstDash val="solid"/>
            <a:miter lim="800000"/>
            <a:headEnd type="none" w="sm" len="sm"/>
            <a:tailEnd type="none" w="sm" len="sm"/>
          </a:ln>
        </p:spPr>
      </p:cxnSp>
      <p:cxnSp>
        <p:nvCxnSpPr>
          <p:cNvPr id="160" name="Google Shape;160;p21"/>
          <p:cNvCxnSpPr>
            <a:stCxn id="158" idx="1"/>
          </p:cNvCxnSpPr>
          <p:nvPr/>
        </p:nvCxnSpPr>
        <p:spPr>
          <a:xfrm rot="10800000">
            <a:off x="5985150" y="2129425"/>
            <a:ext cx="909900" cy="740100"/>
          </a:xfrm>
          <a:prstGeom prst="straightConnector1">
            <a:avLst/>
          </a:prstGeom>
          <a:noFill/>
          <a:ln w="50800" cap="flat" cmpd="sng">
            <a:solidFill>
              <a:schemeClr val="dk2"/>
            </a:solidFill>
            <a:prstDash val="solid"/>
            <a:miter lim="800000"/>
            <a:headEnd type="none" w="sm" len="sm"/>
            <a:tailEnd type="none" w="sm" len="sm"/>
          </a:ln>
        </p:spPr>
      </p:cxnSp>
      <p:sp>
        <p:nvSpPr>
          <p:cNvPr id="161" name="Google Shape;161;p21"/>
          <p:cNvSpPr txBox="1"/>
          <p:nvPr/>
        </p:nvSpPr>
        <p:spPr>
          <a:xfrm>
            <a:off x="3121006" y="1071809"/>
            <a:ext cx="3219600" cy="392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2100" b="1" dirty="0">
                <a:solidFill>
                  <a:schemeClr val="dk1"/>
                </a:solidFill>
                <a:latin typeface="Calibri"/>
                <a:ea typeface="Calibri"/>
                <a:cs typeface="Calibri"/>
                <a:sym typeface="Calibri"/>
              </a:rPr>
              <a:t>First Programmers </a:t>
            </a:r>
            <a:r>
              <a:rPr lang="en" sz="1500" b="1" dirty="0">
                <a:solidFill>
                  <a:schemeClr val="dk1"/>
                </a:solidFill>
                <a:latin typeface="Calibri"/>
                <a:ea typeface="Calibri"/>
                <a:cs typeface="Calibri"/>
                <a:sym typeface="Calibri"/>
              </a:rPr>
              <a:t>(1940s)</a:t>
            </a:r>
            <a:endParaRPr sz="2100" b="1" dirty="0">
              <a:solidFill>
                <a:schemeClr val="dk1"/>
              </a:solidFill>
              <a:latin typeface="Calibri"/>
              <a:ea typeface="Calibri"/>
              <a:cs typeface="Calibri"/>
              <a:sym typeface="Calibri"/>
            </a:endParaRPr>
          </a:p>
        </p:txBody>
      </p:sp>
      <p:pic>
        <p:nvPicPr>
          <p:cNvPr id="162" name="Google Shape;162;p21" descr="Image result for clip art computer"/>
          <p:cNvPicPr preferRelativeResize="0"/>
          <p:nvPr/>
        </p:nvPicPr>
        <p:blipFill rotWithShape="1">
          <a:blip r:embed="rId3">
            <a:alphaModFix/>
          </a:blip>
          <a:srcRect/>
          <a:stretch/>
        </p:blipFill>
        <p:spPr>
          <a:xfrm>
            <a:off x="7187065" y="3527376"/>
            <a:ext cx="1514167" cy="1491853"/>
          </a:xfrm>
          <a:prstGeom prst="rect">
            <a:avLst/>
          </a:prstGeom>
          <a:noFill/>
          <a:ln>
            <a:noFill/>
          </a:ln>
        </p:spPr>
      </p:pic>
      <p:pic>
        <p:nvPicPr>
          <p:cNvPr id="163" name="Google Shape;163;p21" descr="female ENIAC programmers "/>
          <p:cNvPicPr preferRelativeResize="0"/>
          <p:nvPr/>
        </p:nvPicPr>
        <p:blipFill rotWithShape="1">
          <a:blip r:embed="rId4">
            <a:alphaModFix/>
          </a:blip>
          <a:srcRect/>
          <a:stretch/>
        </p:blipFill>
        <p:spPr>
          <a:xfrm>
            <a:off x="3178628" y="1438231"/>
            <a:ext cx="2715527" cy="1357764"/>
          </a:xfrm>
          <a:prstGeom prst="rect">
            <a:avLst/>
          </a:prstGeom>
          <a:noFill/>
          <a:ln>
            <a:noFill/>
          </a:ln>
        </p:spPr>
      </p:pic>
      <p:sp>
        <p:nvSpPr>
          <p:cNvPr id="165" name="Google Shape;165;p21"/>
          <p:cNvSpPr txBox="1"/>
          <p:nvPr/>
        </p:nvSpPr>
        <p:spPr>
          <a:xfrm>
            <a:off x="269420" y="2345872"/>
            <a:ext cx="2188200" cy="692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1">
                <a:solidFill>
                  <a:schemeClr val="dk1"/>
                </a:solidFill>
                <a:latin typeface="Calibri"/>
                <a:ea typeface="Calibri"/>
                <a:cs typeface="Calibri"/>
                <a:sym typeface="Calibri"/>
              </a:rPr>
              <a:t>Person:</a:t>
            </a:r>
            <a:endParaRPr sz="1100"/>
          </a:p>
          <a:p>
            <a:pPr marL="0" lvl="0" indent="0" algn="l" rtl="0">
              <a:spcBef>
                <a:spcPts val="0"/>
              </a:spcBef>
              <a:spcAft>
                <a:spcPts val="0"/>
              </a:spcAft>
              <a:buNone/>
            </a:pPr>
            <a:r>
              <a:rPr lang="en">
                <a:solidFill>
                  <a:schemeClr val="dk1"/>
                </a:solidFill>
                <a:latin typeface="Calibri"/>
                <a:ea typeface="Calibri"/>
                <a:cs typeface="Calibri"/>
                <a:sym typeface="Calibri"/>
              </a:rPr>
              <a:t>“Retweet all tweets that mention me.”</a:t>
            </a:r>
            <a:endParaRPr sz="1100"/>
          </a:p>
        </p:txBody>
      </p:sp>
      <p:pic>
        <p:nvPicPr>
          <p:cNvPr id="166" name="Google Shape;166;p21" descr="Image result for clip art person"/>
          <p:cNvPicPr preferRelativeResize="0"/>
          <p:nvPr/>
        </p:nvPicPr>
        <p:blipFill rotWithShape="1">
          <a:blip r:embed="rId5">
            <a:alphaModFix/>
          </a:blip>
          <a:srcRect/>
          <a:stretch/>
        </p:blipFill>
        <p:spPr>
          <a:xfrm>
            <a:off x="552437" y="3787100"/>
            <a:ext cx="1016510" cy="11919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4">
                                            <p:txEl>
                                              <p:pRg st="0" end="0"/>
                                            </p:txEl>
                                          </p:spTgt>
                                        </p:tgtEl>
                                        <p:attrNameLst>
                                          <p:attrName>style.visibility</p:attrName>
                                        </p:attrNameLst>
                                      </p:cBhvr>
                                      <p:to>
                                        <p:strVal val="visible"/>
                                      </p:to>
                                    </p:set>
                                    <p:animEffect transition="in" filter="fade">
                                      <p:cBhvr>
                                        <p:cTn id="7" dur="500"/>
                                        <p:tgtEl>
                                          <p:spTgt spid="1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4">
                                            <p:txEl>
                                              <p:pRg st="1" end="1"/>
                                            </p:txEl>
                                          </p:spTgt>
                                        </p:tgtEl>
                                        <p:attrNameLst>
                                          <p:attrName>style.visibility</p:attrName>
                                        </p:attrNameLst>
                                      </p:cBhvr>
                                      <p:to>
                                        <p:strVal val="visible"/>
                                      </p:to>
                                    </p:set>
                                    <p:animEffect transition="in" filter="fade">
                                      <p:cBhvr>
                                        <p:cTn id="12" dur="500"/>
                                        <p:tgtEl>
                                          <p:spTgt spid="1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4">
                                            <p:txEl>
                                              <p:pRg st="2" end="2"/>
                                            </p:txEl>
                                          </p:spTgt>
                                        </p:tgtEl>
                                        <p:attrNameLst>
                                          <p:attrName>style.visibility</p:attrName>
                                        </p:attrNameLst>
                                      </p:cBhvr>
                                      <p:to>
                                        <p:strVal val="visible"/>
                                      </p:to>
                                    </p:set>
                                    <p:animEffect transition="in" filter="fade">
                                      <p:cBhvr>
                                        <p:cTn id="17" dur="500"/>
                                        <p:tgtEl>
                                          <p:spTgt spid="16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4">
                                            <p:txEl>
                                              <p:pRg st="3" end="3"/>
                                            </p:txEl>
                                          </p:spTgt>
                                        </p:tgtEl>
                                        <p:attrNameLst>
                                          <p:attrName>style.visibility</p:attrName>
                                        </p:attrNameLst>
                                      </p:cBhvr>
                                      <p:to>
                                        <p:strVal val="visible"/>
                                      </p:to>
                                    </p:set>
                                    <p:animEffect transition="in" filter="fade">
                                      <p:cBhvr>
                                        <p:cTn id="22" dur="500"/>
                                        <p:tgtEl>
                                          <p:spTgt spid="16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4">
                                            <p:txEl>
                                              <p:pRg st="4" end="4"/>
                                            </p:txEl>
                                          </p:spTgt>
                                        </p:tgtEl>
                                        <p:attrNameLst>
                                          <p:attrName>style.visibility</p:attrName>
                                        </p:attrNameLst>
                                      </p:cBhvr>
                                      <p:to>
                                        <p:strVal val="visible"/>
                                      </p:to>
                                    </p:set>
                                    <p:animEffect transition="in" filter="fade">
                                      <p:cBhvr>
                                        <p:cTn id="27" dur="500"/>
                                        <p:tgtEl>
                                          <p:spTgt spid="16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4">
                                            <p:txEl>
                                              <p:pRg st="5" end="5"/>
                                            </p:txEl>
                                          </p:spTgt>
                                        </p:tgtEl>
                                        <p:attrNameLst>
                                          <p:attrName>style.visibility</p:attrName>
                                        </p:attrNameLst>
                                      </p:cBhvr>
                                      <p:to>
                                        <p:strVal val="visible"/>
                                      </p:to>
                                    </p:set>
                                    <p:animEffect transition="in" filter="fade">
                                      <p:cBhvr>
                                        <p:cTn id="32" dur="500"/>
                                        <p:tgtEl>
                                          <p:spTgt spid="16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4">
                                            <p:txEl>
                                              <p:pRg st="6" end="6"/>
                                            </p:txEl>
                                          </p:spTgt>
                                        </p:tgtEl>
                                        <p:attrNameLst>
                                          <p:attrName>style.visibility</p:attrName>
                                        </p:attrNameLst>
                                      </p:cBhvr>
                                      <p:to>
                                        <p:strVal val="visible"/>
                                      </p:to>
                                    </p:set>
                                    <p:animEffect transition="in" filter="fade">
                                      <p:cBhvr>
                                        <p:cTn id="37" dur="500"/>
                                        <p:tgtEl>
                                          <p:spTgt spid="16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64">
                                            <p:txEl>
                                              <p:pRg st="7" end="7"/>
                                            </p:txEl>
                                          </p:spTgt>
                                        </p:tgtEl>
                                        <p:attrNameLst>
                                          <p:attrName>style.visibility</p:attrName>
                                        </p:attrNameLst>
                                      </p:cBhvr>
                                      <p:to>
                                        <p:strVal val="visible"/>
                                      </p:to>
                                    </p:set>
                                    <p:animEffect transition="in" filter="fade">
                                      <p:cBhvr>
                                        <p:cTn id="42" dur="500"/>
                                        <p:tgtEl>
                                          <p:spTgt spid="16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4">
                                            <p:txEl>
                                              <p:pRg st="8" end="8"/>
                                            </p:txEl>
                                          </p:spTgt>
                                        </p:tgtEl>
                                        <p:attrNameLst>
                                          <p:attrName>style.visibility</p:attrName>
                                        </p:attrNameLst>
                                      </p:cBhvr>
                                      <p:to>
                                        <p:strVal val="visible"/>
                                      </p:to>
                                    </p:set>
                                    <p:animEffect transition="in" filter="fade">
                                      <p:cBhvr>
                                        <p:cTn id="47" dur="500"/>
                                        <p:tgtEl>
                                          <p:spTgt spid="16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4">
                                            <p:txEl>
                                              <p:pRg st="9" end="9"/>
                                            </p:txEl>
                                          </p:spTgt>
                                        </p:tgtEl>
                                        <p:attrNameLst>
                                          <p:attrName>style.visibility</p:attrName>
                                        </p:attrNameLst>
                                      </p:cBhvr>
                                      <p:to>
                                        <p:strVal val="visible"/>
                                      </p:to>
                                    </p:set>
                                    <p:animEffect transition="in" filter="fade">
                                      <p:cBhvr>
                                        <p:cTn id="52" dur="500"/>
                                        <p:tgtEl>
                                          <p:spTgt spid="16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2"/>
          <p:cNvSpPr txBox="1"/>
          <p:nvPr/>
        </p:nvSpPr>
        <p:spPr>
          <a:xfrm>
            <a:off x="6895050" y="2211625"/>
            <a:ext cx="2142000" cy="13158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1">
                <a:solidFill>
                  <a:schemeClr val="dk1"/>
                </a:solidFill>
                <a:latin typeface="Calibri"/>
                <a:ea typeface="Calibri"/>
                <a:cs typeface="Calibri"/>
                <a:sym typeface="Calibri"/>
              </a:rPr>
              <a:t>Computer:</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“00101010100010101010010101011101010101101001010101001010001010101001010010101001010010010101010010101001”</a:t>
            </a:r>
            <a:endParaRPr sz="1100"/>
          </a:p>
        </p:txBody>
      </p:sp>
      <p:pic>
        <p:nvPicPr>
          <p:cNvPr id="173" name="Google Shape;173;p22" descr="Image result for clip art computer"/>
          <p:cNvPicPr preferRelativeResize="0"/>
          <p:nvPr/>
        </p:nvPicPr>
        <p:blipFill rotWithShape="1">
          <a:blip r:embed="rId3">
            <a:alphaModFix/>
          </a:blip>
          <a:srcRect/>
          <a:stretch/>
        </p:blipFill>
        <p:spPr>
          <a:xfrm>
            <a:off x="7187065" y="3527376"/>
            <a:ext cx="1514167" cy="1491853"/>
          </a:xfrm>
          <a:prstGeom prst="rect">
            <a:avLst/>
          </a:prstGeom>
          <a:noFill/>
          <a:ln>
            <a:noFill/>
          </a:ln>
        </p:spPr>
      </p:pic>
      <p:sp>
        <p:nvSpPr>
          <p:cNvPr id="174" name="Google Shape;174;p22"/>
          <p:cNvSpPr txBox="1"/>
          <p:nvPr/>
        </p:nvSpPr>
        <p:spPr>
          <a:xfrm>
            <a:off x="3413065" y="4697153"/>
            <a:ext cx="2318100" cy="2769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a:solidFill>
                  <a:schemeClr val="dk1"/>
                </a:solidFill>
                <a:latin typeface="Calibri"/>
                <a:ea typeface="Calibri"/>
                <a:cs typeface="Calibri"/>
                <a:sym typeface="Calibri"/>
              </a:rPr>
              <a:t>Grace Hopper (photo c. 1960)</a:t>
            </a:r>
            <a:endParaRPr sz="1100"/>
          </a:p>
        </p:txBody>
      </p:sp>
      <p:sp>
        <p:nvSpPr>
          <p:cNvPr id="175" name="Google Shape;175;p22"/>
          <p:cNvSpPr txBox="1"/>
          <p:nvPr/>
        </p:nvSpPr>
        <p:spPr>
          <a:xfrm>
            <a:off x="3190819" y="1274273"/>
            <a:ext cx="3028800" cy="10389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2100" b="1">
                <a:solidFill>
                  <a:schemeClr val="dk1"/>
                </a:solidFill>
                <a:latin typeface="Calibri"/>
                <a:ea typeface="Calibri"/>
                <a:cs typeface="Calibri"/>
                <a:sym typeface="Calibri"/>
              </a:rPr>
              <a:t>What if there were a computer language based on English? </a:t>
            </a:r>
            <a:r>
              <a:rPr lang="en" sz="1800" b="1">
                <a:solidFill>
                  <a:schemeClr val="dk1"/>
                </a:solidFill>
                <a:latin typeface="Calibri"/>
                <a:ea typeface="Calibri"/>
                <a:cs typeface="Calibri"/>
                <a:sym typeface="Calibri"/>
              </a:rPr>
              <a:t>(1950s)</a:t>
            </a:r>
            <a:endParaRPr sz="2100" b="1">
              <a:solidFill>
                <a:schemeClr val="dk1"/>
              </a:solidFill>
              <a:latin typeface="Calibri"/>
              <a:ea typeface="Calibri"/>
              <a:cs typeface="Calibri"/>
              <a:sym typeface="Calibri"/>
            </a:endParaRPr>
          </a:p>
        </p:txBody>
      </p:sp>
      <p:pic>
        <p:nvPicPr>
          <p:cNvPr id="176" name="Google Shape;176;p22" descr="https://upload.wikimedia.org/wikipedia/commons/3/37/Grace_Hopper_and_UNIVAC.jpg"/>
          <p:cNvPicPr preferRelativeResize="0"/>
          <p:nvPr/>
        </p:nvPicPr>
        <p:blipFill rotWithShape="1">
          <a:blip r:embed="rId4">
            <a:alphaModFix/>
          </a:blip>
          <a:srcRect/>
          <a:stretch/>
        </p:blipFill>
        <p:spPr>
          <a:xfrm>
            <a:off x="3261620" y="2384981"/>
            <a:ext cx="2605087" cy="2285164"/>
          </a:xfrm>
          <a:prstGeom prst="rect">
            <a:avLst/>
          </a:prstGeom>
          <a:noFill/>
          <a:ln>
            <a:noFill/>
          </a:ln>
        </p:spPr>
      </p:pic>
      <p:sp>
        <p:nvSpPr>
          <p:cNvPr id="177" name="Google Shape;177;p22"/>
          <p:cNvSpPr txBox="1"/>
          <p:nvPr/>
        </p:nvSpPr>
        <p:spPr>
          <a:xfrm>
            <a:off x="269420" y="2345872"/>
            <a:ext cx="2188200" cy="692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1">
                <a:solidFill>
                  <a:schemeClr val="dk1"/>
                </a:solidFill>
                <a:latin typeface="Calibri"/>
                <a:ea typeface="Calibri"/>
                <a:cs typeface="Calibri"/>
                <a:sym typeface="Calibri"/>
              </a:rPr>
              <a:t>Person:</a:t>
            </a:r>
            <a:endParaRPr sz="1100"/>
          </a:p>
          <a:p>
            <a:pPr marL="0" lvl="0" indent="0" algn="l" rtl="0">
              <a:spcBef>
                <a:spcPts val="0"/>
              </a:spcBef>
              <a:spcAft>
                <a:spcPts val="0"/>
              </a:spcAft>
              <a:buNone/>
            </a:pPr>
            <a:r>
              <a:rPr lang="en">
                <a:solidFill>
                  <a:schemeClr val="dk1"/>
                </a:solidFill>
                <a:latin typeface="Calibri"/>
                <a:ea typeface="Calibri"/>
                <a:cs typeface="Calibri"/>
                <a:sym typeface="Calibri"/>
              </a:rPr>
              <a:t>“Retweet all tweets that mention me.”</a:t>
            </a:r>
            <a:endParaRPr sz="1100"/>
          </a:p>
        </p:txBody>
      </p:sp>
      <p:sp>
        <p:nvSpPr>
          <p:cNvPr id="178" name="Google Shape;178;p22"/>
          <p:cNvSpPr txBox="1">
            <a:spLocks noGrp="1"/>
          </p:cNvSpPr>
          <p:nvPr>
            <p:ph type="title"/>
          </p:nvPr>
        </p:nvSpPr>
        <p:spPr>
          <a:xfrm>
            <a:off x="329545" y="-17459"/>
            <a:ext cx="85152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Talking to Computers: A Better Way</a:t>
            </a:r>
            <a:endParaRPr/>
          </a:p>
        </p:txBody>
      </p:sp>
      <p:pic>
        <p:nvPicPr>
          <p:cNvPr id="179" name="Google Shape;179;p22" descr="Image result for clip art person"/>
          <p:cNvPicPr preferRelativeResize="0"/>
          <p:nvPr/>
        </p:nvPicPr>
        <p:blipFill rotWithShape="1">
          <a:blip r:embed="rId5">
            <a:alphaModFix/>
          </a:blip>
          <a:srcRect/>
          <a:stretch/>
        </p:blipFill>
        <p:spPr>
          <a:xfrm>
            <a:off x="552437" y="3787100"/>
            <a:ext cx="1016510" cy="1191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3"/>
          <p:cNvSpPr txBox="1"/>
          <p:nvPr/>
        </p:nvSpPr>
        <p:spPr>
          <a:xfrm>
            <a:off x="6895050" y="2211625"/>
            <a:ext cx="2134200" cy="13158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1">
                <a:solidFill>
                  <a:schemeClr val="dk1"/>
                </a:solidFill>
                <a:latin typeface="Calibri"/>
                <a:ea typeface="Calibri"/>
                <a:cs typeface="Calibri"/>
                <a:sym typeface="Calibri"/>
              </a:rPr>
              <a:t>Computer:</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“00101010100010101010010101011101010101101001010101001010001010101001010010101001010010010101010010101001”</a:t>
            </a:r>
            <a:endParaRPr sz="1100"/>
          </a:p>
        </p:txBody>
      </p:sp>
      <p:pic>
        <p:nvPicPr>
          <p:cNvPr id="186" name="Google Shape;186;p23" descr="Image result for clip art computer"/>
          <p:cNvPicPr preferRelativeResize="0"/>
          <p:nvPr/>
        </p:nvPicPr>
        <p:blipFill rotWithShape="1">
          <a:blip r:embed="rId3">
            <a:alphaModFix/>
          </a:blip>
          <a:srcRect/>
          <a:stretch/>
        </p:blipFill>
        <p:spPr>
          <a:xfrm>
            <a:off x="7187065" y="3527376"/>
            <a:ext cx="1514167" cy="1491853"/>
          </a:xfrm>
          <a:prstGeom prst="rect">
            <a:avLst/>
          </a:prstGeom>
          <a:noFill/>
          <a:ln>
            <a:noFill/>
          </a:ln>
        </p:spPr>
      </p:pic>
      <p:pic>
        <p:nvPicPr>
          <p:cNvPr id="187" name="Google Shape;187;p23" descr="Image result for clip art person"/>
          <p:cNvPicPr preferRelativeResize="0"/>
          <p:nvPr/>
        </p:nvPicPr>
        <p:blipFill rotWithShape="1">
          <a:blip r:embed="rId4">
            <a:alphaModFix/>
          </a:blip>
          <a:srcRect/>
          <a:stretch/>
        </p:blipFill>
        <p:spPr>
          <a:xfrm>
            <a:off x="4219646" y="1480330"/>
            <a:ext cx="654581" cy="767528"/>
          </a:xfrm>
          <a:prstGeom prst="rect">
            <a:avLst/>
          </a:prstGeom>
          <a:noFill/>
          <a:ln>
            <a:noFill/>
          </a:ln>
        </p:spPr>
      </p:pic>
      <p:cxnSp>
        <p:nvCxnSpPr>
          <p:cNvPr id="188" name="Google Shape;188;p23"/>
          <p:cNvCxnSpPr/>
          <p:nvPr/>
        </p:nvCxnSpPr>
        <p:spPr>
          <a:xfrm rot="10800000" flipH="1">
            <a:off x="1985789" y="1947749"/>
            <a:ext cx="2074800" cy="500400"/>
          </a:xfrm>
          <a:prstGeom prst="straightConnector1">
            <a:avLst/>
          </a:prstGeom>
          <a:noFill/>
          <a:ln w="50800" cap="flat" cmpd="sng">
            <a:solidFill>
              <a:schemeClr val="dk1"/>
            </a:solidFill>
            <a:prstDash val="solid"/>
            <a:miter lim="800000"/>
            <a:headEnd type="none" w="sm" len="sm"/>
            <a:tailEnd type="none" w="sm" len="sm"/>
          </a:ln>
        </p:spPr>
      </p:cxnSp>
      <p:cxnSp>
        <p:nvCxnSpPr>
          <p:cNvPr id="189" name="Google Shape;189;p23"/>
          <p:cNvCxnSpPr/>
          <p:nvPr/>
        </p:nvCxnSpPr>
        <p:spPr>
          <a:xfrm rot="10800000">
            <a:off x="5033169" y="1947632"/>
            <a:ext cx="1785600" cy="264000"/>
          </a:xfrm>
          <a:prstGeom prst="straightConnector1">
            <a:avLst/>
          </a:prstGeom>
          <a:noFill/>
          <a:ln w="50800" cap="flat" cmpd="sng">
            <a:solidFill>
              <a:schemeClr val="dk1"/>
            </a:solidFill>
            <a:prstDash val="solid"/>
            <a:miter lim="800000"/>
            <a:headEnd type="none" w="sm" len="sm"/>
            <a:tailEnd type="none" w="sm" len="sm"/>
          </a:ln>
        </p:spPr>
      </p:cxnSp>
      <p:sp>
        <p:nvSpPr>
          <p:cNvPr id="190" name="Google Shape;190;p23"/>
          <p:cNvSpPr txBox="1"/>
          <p:nvPr/>
        </p:nvSpPr>
        <p:spPr>
          <a:xfrm>
            <a:off x="4060600" y="2345875"/>
            <a:ext cx="1083900" cy="2769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400">
                <a:solidFill>
                  <a:schemeClr val="dk1"/>
                </a:solidFill>
                <a:latin typeface="Calibri"/>
                <a:ea typeface="Calibri"/>
                <a:cs typeface="Calibri"/>
                <a:sym typeface="Calibri"/>
              </a:rPr>
              <a:t>Programmer</a:t>
            </a:r>
            <a:endParaRPr sz="1100"/>
          </a:p>
        </p:txBody>
      </p:sp>
      <p:sp>
        <p:nvSpPr>
          <p:cNvPr id="191" name="Google Shape;191;p23"/>
          <p:cNvSpPr txBox="1"/>
          <p:nvPr/>
        </p:nvSpPr>
        <p:spPr>
          <a:xfrm>
            <a:off x="269420" y="2345872"/>
            <a:ext cx="2188200" cy="692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1">
                <a:solidFill>
                  <a:schemeClr val="dk1"/>
                </a:solidFill>
                <a:latin typeface="Calibri"/>
                <a:ea typeface="Calibri"/>
                <a:cs typeface="Calibri"/>
                <a:sym typeface="Calibri"/>
              </a:rPr>
              <a:t>Person:</a:t>
            </a:r>
            <a:endParaRPr sz="1100"/>
          </a:p>
          <a:p>
            <a:pPr marL="0" lvl="0" indent="0" algn="l" rtl="0">
              <a:spcBef>
                <a:spcPts val="0"/>
              </a:spcBef>
              <a:spcAft>
                <a:spcPts val="0"/>
              </a:spcAft>
              <a:buNone/>
            </a:pPr>
            <a:r>
              <a:rPr lang="en">
                <a:solidFill>
                  <a:schemeClr val="dk1"/>
                </a:solidFill>
                <a:latin typeface="Calibri"/>
                <a:ea typeface="Calibri"/>
                <a:cs typeface="Calibri"/>
                <a:sym typeface="Calibri"/>
              </a:rPr>
              <a:t>“Retweet all tweets that mention me.”</a:t>
            </a:r>
            <a:endParaRPr sz="1100"/>
          </a:p>
        </p:txBody>
      </p:sp>
      <p:sp>
        <p:nvSpPr>
          <p:cNvPr id="192" name="Google Shape;192;p23"/>
          <p:cNvSpPr txBox="1">
            <a:spLocks noGrp="1"/>
          </p:cNvSpPr>
          <p:nvPr>
            <p:ph type="title"/>
          </p:nvPr>
        </p:nvSpPr>
        <p:spPr>
          <a:xfrm>
            <a:off x="329545" y="-17459"/>
            <a:ext cx="85152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Talking to Computers: A Better Way</a:t>
            </a:r>
            <a:endParaRPr/>
          </a:p>
        </p:txBody>
      </p:sp>
      <p:pic>
        <p:nvPicPr>
          <p:cNvPr id="193" name="Google Shape;193;p23" descr="Image result for clip art person"/>
          <p:cNvPicPr preferRelativeResize="0"/>
          <p:nvPr/>
        </p:nvPicPr>
        <p:blipFill rotWithShape="1">
          <a:blip r:embed="rId5">
            <a:alphaModFix/>
          </a:blip>
          <a:srcRect/>
          <a:stretch/>
        </p:blipFill>
        <p:spPr>
          <a:xfrm>
            <a:off x="552437" y="3787100"/>
            <a:ext cx="1016510" cy="1191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4"/>
          <p:cNvSpPr/>
          <p:nvPr/>
        </p:nvSpPr>
        <p:spPr>
          <a:xfrm>
            <a:off x="2222830" y="2763709"/>
            <a:ext cx="4709986" cy="2082606"/>
          </a:xfrm>
          <a:prstGeom prst="rect">
            <a:avLst/>
          </a:prstGeom>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spcFirstLastPara="1" wrap="square" lIns="68575" tIns="34275" rIns="68575" bIns="34275" anchor="t" anchorCtr="0">
            <a:noAutofit/>
          </a:bodyPr>
          <a:lstStyle/>
          <a:p>
            <a:pPr marL="0" lvl="0" indent="0" algn="l" rtl="0">
              <a:spcBef>
                <a:spcPts val="0"/>
              </a:spcBef>
              <a:spcAft>
                <a:spcPts val="0"/>
              </a:spcAft>
              <a:buNone/>
            </a:pPr>
            <a:r>
              <a:rPr lang="en" sz="1200" b="1" dirty="0">
                <a:solidFill>
                  <a:schemeClr val="accent6"/>
                </a:solidFill>
                <a:latin typeface="Consolas" panose="020B0609020204030204" pitchFamily="49" charset="0"/>
                <a:ea typeface="Courier New"/>
                <a:cs typeface="Courier New"/>
                <a:sym typeface="Courier New"/>
              </a:rPr>
              <a:t># get my twitter id</a:t>
            </a:r>
            <a:endParaRPr sz="1200" b="1" dirty="0">
              <a:solidFill>
                <a:schemeClr val="accent6"/>
              </a:solidFill>
              <a:latin typeface="Consolas" panose="020B0609020204030204" pitchFamily="49" charset="0"/>
              <a:ea typeface="Courier New"/>
              <a:cs typeface="Courier New"/>
              <a:sym typeface="Courier New"/>
            </a:endParaRPr>
          </a:p>
          <a:p>
            <a:pPr marL="0" lvl="0" indent="0" algn="l" rtl="0">
              <a:spcBef>
                <a:spcPts val="0"/>
              </a:spcBef>
              <a:spcAft>
                <a:spcPts val="0"/>
              </a:spcAft>
              <a:buNone/>
            </a:pPr>
            <a:r>
              <a:rPr lang="en" sz="1200" b="1" dirty="0">
                <a:solidFill>
                  <a:schemeClr val="dk1"/>
                </a:solidFill>
                <a:latin typeface="Consolas" panose="020B0609020204030204" pitchFamily="49" charset="0"/>
                <a:ea typeface="Courier New"/>
                <a:cs typeface="Courier New"/>
                <a:sym typeface="Courier New"/>
              </a:rPr>
              <a:t>my_info = client.get_user(id = "me", user_auth = True)</a:t>
            </a:r>
            <a:endParaRPr sz="1200" b="1" dirty="0">
              <a:solidFill>
                <a:schemeClr val="dk1"/>
              </a:solidFill>
              <a:latin typeface="Consolas" panose="020B0609020204030204" pitchFamily="49" charset="0"/>
              <a:ea typeface="Courier New"/>
              <a:cs typeface="Courier New"/>
              <a:sym typeface="Courier New"/>
            </a:endParaRPr>
          </a:p>
          <a:p>
            <a:pPr marL="0" lvl="0" indent="0" algn="l" rtl="0">
              <a:spcBef>
                <a:spcPts val="0"/>
              </a:spcBef>
              <a:spcAft>
                <a:spcPts val="0"/>
              </a:spcAft>
              <a:buNone/>
            </a:pPr>
            <a:r>
              <a:rPr lang="en" sz="1200" b="1" dirty="0">
                <a:solidFill>
                  <a:schemeClr val="dk1"/>
                </a:solidFill>
                <a:latin typeface="Consolas" panose="020B0609020204030204" pitchFamily="49" charset="0"/>
                <a:ea typeface="Courier New"/>
                <a:cs typeface="Courier New"/>
                <a:sym typeface="Courier New"/>
              </a:rPr>
              <a:t>my_id = my_info.data.id</a:t>
            </a:r>
            <a:endParaRPr sz="1200" b="1" dirty="0">
              <a:solidFill>
                <a:schemeClr val="dk1"/>
              </a:solidFill>
              <a:latin typeface="Consolas" panose="020B0609020204030204" pitchFamily="49" charset="0"/>
              <a:ea typeface="Courier New"/>
              <a:cs typeface="Courier New"/>
              <a:sym typeface="Courier New"/>
            </a:endParaRPr>
          </a:p>
          <a:p>
            <a:pPr marL="0" lvl="0" indent="0" algn="l" rtl="0">
              <a:spcBef>
                <a:spcPts val="0"/>
              </a:spcBef>
              <a:spcAft>
                <a:spcPts val="0"/>
              </a:spcAft>
              <a:buNone/>
            </a:pPr>
            <a:endParaRPr sz="1200" b="1" dirty="0">
              <a:solidFill>
                <a:schemeClr val="dk1"/>
              </a:solidFill>
              <a:latin typeface="Consolas" panose="020B0609020204030204" pitchFamily="49" charset="0"/>
              <a:ea typeface="Courier New"/>
              <a:cs typeface="Courier New"/>
              <a:sym typeface="Courier New"/>
            </a:endParaRPr>
          </a:p>
          <a:p>
            <a:pPr marL="0" lvl="0" indent="0" algn="l" rtl="0">
              <a:spcBef>
                <a:spcPts val="0"/>
              </a:spcBef>
              <a:spcAft>
                <a:spcPts val="0"/>
              </a:spcAft>
              <a:buNone/>
            </a:pPr>
            <a:r>
              <a:rPr lang="en" sz="1200" b="1" dirty="0">
                <a:solidFill>
                  <a:schemeClr val="accent6"/>
                </a:solidFill>
                <a:latin typeface="Consolas" panose="020B0609020204030204" pitchFamily="49" charset="0"/>
                <a:ea typeface="Courier New"/>
                <a:cs typeface="Courier New"/>
                <a:sym typeface="Courier New"/>
              </a:rPr>
              <a:t># get all tweets that mention me</a:t>
            </a:r>
            <a:endParaRPr sz="1200" b="1" dirty="0">
              <a:solidFill>
                <a:schemeClr val="accent6"/>
              </a:solidFill>
              <a:latin typeface="Consolas" panose="020B0609020204030204" pitchFamily="49" charset="0"/>
              <a:ea typeface="Courier New"/>
              <a:cs typeface="Courier New"/>
              <a:sym typeface="Courier New"/>
            </a:endParaRPr>
          </a:p>
          <a:p>
            <a:pPr marL="0" lvl="0" indent="0" algn="l" rtl="0">
              <a:spcBef>
                <a:spcPts val="0"/>
              </a:spcBef>
              <a:spcAft>
                <a:spcPts val="0"/>
              </a:spcAft>
              <a:buNone/>
            </a:pPr>
            <a:r>
              <a:rPr lang="en" sz="1200" b="1" dirty="0">
                <a:solidFill>
                  <a:schemeClr val="dk1"/>
                </a:solidFill>
                <a:latin typeface="Consolas" panose="020B0609020204030204" pitchFamily="49" charset="0"/>
                <a:ea typeface="Courier New"/>
                <a:cs typeface="Courier New"/>
                <a:sym typeface="Courier New"/>
              </a:rPr>
              <a:t>mentions = client.get_users_mentions(id = my_id)</a:t>
            </a:r>
            <a:endParaRPr sz="1200" b="1" dirty="0">
              <a:solidFill>
                <a:schemeClr val="dk1"/>
              </a:solidFill>
              <a:latin typeface="Consolas" panose="020B0609020204030204" pitchFamily="49" charset="0"/>
              <a:ea typeface="Courier New"/>
              <a:cs typeface="Courier New"/>
              <a:sym typeface="Courier New"/>
            </a:endParaRPr>
          </a:p>
          <a:p>
            <a:pPr marL="0" lvl="0" indent="0" algn="l" rtl="0">
              <a:spcBef>
                <a:spcPts val="0"/>
              </a:spcBef>
              <a:spcAft>
                <a:spcPts val="0"/>
              </a:spcAft>
              <a:buNone/>
            </a:pPr>
            <a:endParaRPr sz="1200" b="1" dirty="0">
              <a:solidFill>
                <a:schemeClr val="dk1"/>
              </a:solidFill>
              <a:latin typeface="Consolas" panose="020B0609020204030204" pitchFamily="49" charset="0"/>
              <a:ea typeface="Courier New"/>
              <a:cs typeface="Courier New"/>
              <a:sym typeface="Courier New"/>
            </a:endParaRPr>
          </a:p>
          <a:p>
            <a:pPr marL="0" lvl="0" indent="0" algn="l" rtl="0">
              <a:spcBef>
                <a:spcPts val="0"/>
              </a:spcBef>
              <a:spcAft>
                <a:spcPts val="0"/>
              </a:spcAft>
              <a:buNone/>
            </a:pPr>
            <a:r>
              <a:rPr lang="en" sz="1200" b="1" dirty="0">
                <a:solidFill>
                  <a:schemeClr val="accent6"/>
                </a:solidFill>
                <a:latin typeface="Consolas" panose="020B0609020204030204" pitchFamily="49" charset="0"/>
                <a:ea typeface="Courier New"/>
                <a:cs typeface="Courier New"/>
                <a:sym typeface="Courier New"/>
              </a:rPr>
              <a:t># for each of the tweets that mention me:</a:t>
            </a:r>
            <a:endParaRPr sz="1200" b="1" dirty="0">
              <a:solidFill>
                <a:schemeClr val="accent6"/>
              </a:solidFill>
              <a:latin typeface="Consolas" panose="020B0609020204030204" pitchFamily="49" charset="0"/>
              <a:ea typeface="Courier New"/>
              <a:cs typeface="Courier New"/>
              <a:sym typeface="Courier New"/>
            </a:endParaRPr>
          </a:p>
          <a:p>
            <a:pPr marL="0" lvl="0" indent="0" algn="l" rtl="0">
              <a:spcBef>
                <a:spcPts val="0"/>
              </a:spcBef>
              <a:spcAft>
                <a:spcPts val="0"/>
              </a:spcAft>
              <a:buNone/>
            </a:pPr>
            <a:r>
              <a:rPr lang="en" sz="1200" b="1" dirty="0">
                <a:solidFill>
                  <a:schemeClr val="dk1"/>
                </a:solidFill>
                <a:latin typeface="Consolas" panose="020B0609020204030204" pitchFamily="49" charset="0"/>
                <a:ea typeface="Courier New"/>
                <a:cs typeface="Courier New"/>
                <a:sym typeface="Courier New"/>
              </a:rPr>
              <a:t>for mention in mentions.data:</a:t>
            </a:r>
            <a:endParaRPr sz="1200" b="1" dirty="0">
              <a:solidFill>
                <a:schemeClr val="dk1"/>
              </a:solidFill>
              <a:latin typeface="Consolas" panose="020B0609020204030204" pitchFamily="49" charset="0"/>
              <a:ea typeface="Courier New"/>
              <a:cs typeface="Courier New"/>
              <a:sym typeface="Courier New"/>
            </a:endParaRPr>
          </a:p>
          <a:p>
            <a:pPr marL="0" lvl="0" indent="0" algn="l" rtl="0">
              <a:spcBef>
                <a:spcPts val="0"/>
              </a:spcBef>
              <a:spcAft>
                <a:spcPts val="0"/>
              </a:spcAft>
              <a:buNone/>
            </a:pPr>
            <a:r>
              <a:rPr lang="en" sz="1200" b="1" dirty="0">
                <a:solidFill>
                  <a:schemeClr val="dk1"/>
                </a:solidFill>
                <a:latin typeface="Consolas" panose="020B0609020204030204" pitchFamily="49" charset="0"/>
                <a:ea typeface="Courier New"/>
                <a:cs typeface="Courier New"/>
                <a:sym typeface="Courier New"/>
              </a:rPr>
              <a:t>    </a:t>
            </a:r>
            <a:r>
              <a:rPr lang="en" sz="1200" b="1" dirty="0">
                <a:solidFill>
                  <a:schemeClr val="accent6"/>
                </a:solidFill>
                <a:latin typeface="Consolas" panose="020B0609020204030204" pitchFamily="49" charset="0"/>
                <a:ea typeface="Courier New"/>
                <a:cs typeface="Courier New"/>
                <a:sym typeface="Courier New"/>
              </a:rPr>
              <a:t># retweet the tweet</a:t>
            </a:r>
          </a:p>
          <a:p>
            <a:pPr marL="0" lvl="0" indent="0" algn="l" rtl="0">
              <a:spcBef>
                <a:spcPts val="0"/>
              </a:spcBef>
              <a:spcAft>
                <a:spcPts val="0"/>
              </a:spcAft>
              <a:buNone/>
            </a:pPr>
            <a:r>
              <a:rPr lang="en" sz="1200" b="1" dirty="0">
                <a:solidFill>
                  <a:schemeClr val="accent6"/>
                </a:solidFill>
                <a:latin typeface="Consolas" panose="020B0609020204030204" pitchFamily="49" charset="0"/>
                <a:ea typeface="Courier New"/>
                <a:cs typeface="Courier New"/>
                <a:sym typeface="Courier New"/>
              </a:rPr>
              <a:t>    </a:t>
            </a:r>
            <a:r>
              <a:rPr lang="en" sz="1200" b="1" dirty="0">
                <a:solidFill>
                  <a:schemeClr val="dk1"/>
                </a:solidFill>
                <a:latin typeface="Consolas" panose="020B0609020204030204" pitchFamily="49" charset="0"/>
                <a:ea typeface="Courier New"/>
                <a:cs typeface="Courier New"/>
                <a:sym typeface="Courier New"/>
              </a:rPr>
              <a:t>client.retweet(mention.id)</a:t>
            </a:r>
            <a:endParaRPr sz="1200" b="1" dirty="0">
              <a:solidFill>
                <a:schemeClr val="dk1"/>
              </a:solidFill>
              <a:latin typeface="Consolas" panose="020B0609020204030204" pitchFamily="49" charset="0"/>
              <a:ea typeface="Courier New"/>
              <a:cs typeface="Courier New"/>
              <a:sym typeface="Courier New"/>
            </a:endParaRPr>
          </a:p>
        </p:txBody>
      </p:sp>
      <p:sp>
        <p:nvSpPr>
          <p:cNvPr id="200" name="Google Shape;200;p24"/>
          <p:cNvSpPr txBox="1">
            <a:spLocks noGrp="1"/>
          </p:cNvSpPr>
          <p:nvPr>
            <p:ph type="title"/>
          </p:nvPr>
        </p:nvSpPr>
        <p:spPr>
          <a:xfrm>
            <a:off x="329545" y="-17459"/>
            <a:ext cx="85152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Talking to Computers: A Better Way</a:t>
            </a:r>
            <a:endParaRPr/>
          </a:p>
        </p:txBody>
      </p:sp>
      <p:pic>
        <p:nvPicPr>
          <p:cNvPr id="203" name="Google Shape;203;p24" descr="Image result for clip art person"/>
          <p:cNvPicPr preferRelativeResize="0"/>
          <p:nvPr/>
        </p:nvPicPr>
        <p:blipFill rotWithShape="1">
          <a:blip r:embed="rId3">
            <a:alphaModFix/>
          </a:blip>
          <a:srcRect/>
          <a:stretch/>
        </p:blipFill>
        <p:spPr>
          <a:xfrm>
            <a:off x="2761865" y="1268791"/>
            <a:ext cx="654581" cy="767528"/>
          </a:xfrm>
          <a:prstGeom prst="rect">
            <a:avLst/>
          </a:prstGeom>
          <a:noFill/>
          <a:ln>
            <a:noFill/>
          </a:ln>
        </p:spPr>
      </p:pic>
      <p:sp>
        <p:nvSpPr>
          <p:cNvPr id="204" name="Google Shape;204;p24"/>
          <p:cNvSpPr txBox="1"/>
          <p:nvPr/>
        </p:nvSpPr>
        <p:spPr>
          <a:xfrm>
            <a:off x="3285415" y="1655128"/>
            <a:ext cx="2339400" cy="10389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2400" b="1" dirty="0">
                <a:solidFill>
                  <a:schemeClr val="dk1"/>
                </a:solidFill>
                <a:latin typeface="Calibri"/>
                <a:ea typeface="Calibri"/>
                <a:cs typeface="Calibri"/>
                <a:sym typeface="Calibri"/>
              </a:rPr>
              <a:t>Programming Language</a:t>
            </a:r>
            <a:endParaRPr sz="1100" dirty="0"/>
          </a:p>
          <a:p>
            <a:pPr marL="0" marR="0" lvl="0" indent="0" algn="ctr" rtl="0">
              <a:spcBef>
                <a:spcPts val="0"/>
              </a:spcBef>
              <a:spcAft>
                <a:spcPts val="0"/>
              </a:spcAft>
              <a:buNone/>
            </a:pPr>
            <a:r>
              <a:rPr lang="en" sz="1500" b="1" dirty="0">
                <a:solidFill>
                  <a:schemeClr val="dk1"/>
                </a:solidFill>
                <a:latin typeface="Calibri"/>
                <a:ea typeface="Calibri"/>
                <a:cs typeface="Calibri"/>
                <a:sym typeface="Calibri"/>
              </a:rPr>
              <a:t>(Python, R, Java, etc.)</a:t>
            </a:r>
            <a:endParaRPr sz="1100" dirty="0"/>
          </a:p>
        </p:txBody>
      </p:sp>
      <p:pic>
        <p:nvPicPr>
          <p:cNvPr id="205" name="Google Shape;205;p24" descr="Image result for computer program"/>
          <p:cNvPicPr preferRelativeResize="0"/>
          <p:nvPr/>
        </p:nvPicPr>
        <p:blipFill rotWithShape="1">
          <a:blip r:embed="rId4">
            <a:alphaModFix/>
          </a:blip>
          <a:srcRect/>
          <a:stretch/>
        </p:blipFill>
        <p:spPr>
          <a:xfrm rot="10800000">
            <a:off x="5695125" y="1296471"/>
            <a:ext cx="881337" cy="661003"/>
          </a:xfrm>
          <a:prstGeom prst="rect">
            <a:avLst/>
          </a:prstGeom>
          <a:noFill/>
          <a:ln>
            <a:noFill/>
          </a:ln>
        </p:spPr>
      </p:pic>
      <p:cxnSp>
        <p:nvCxnSpPr>
          <p:cNvPr id="206" name="Google Shape;206;p24"/>
          <p:cNvCxnSpPr/>
          <p:nvPr/>
        </p:nvCxnSpPr>
        <p:spPr>
          <a:xfrm rot="10800000" flipH="1">
            <a:off x="1985789" y="1955249"/>
            <a:ext cx="732000" cy="492900"/>
          </a:xfrm>
          <a:prstGeom prst="straightConnector1">
            <a:avLst/>
          </a:prstGeom>
          <a:noFill/>
          <a:ln w="50800" cap="flat" cmpd="sng">
            <a:solidFill>
              <a:schemeClr val="dk1"/>
            </a:solidFill>
            <a:prstDash val="solid"/>
            <a:miter lim="800000"/>
            <a:headEnd type="none" w="sm" len="sm"/>
            <a:tailEnd type="none" w="sm" len="sm"/>
          </a:ln>
        </p:spPr>
      </p:cxnSp>
      <p:cxnSp>
        <p:nvCxnSpPr>
          <p:cNvPr id="207" name="Google Shape;207;p24"/>
          <p:cNvCxnSpPr>
            <a:cxnSpLocks/>
          </p:cNvCxnSpPr>
          <p:nvPr/>
        </p:nvCxnSpPr>
        <p:spPr>
          <a:xfrm flipH="1" flipV="1">
            <a:off x="6646868" y="2036431"/>
            <a:ext cx="320861" cy="374547"/>
          </a:xfrm>
          <a:prstGeom prst="straightConnector1">
            <a:avLst/>
          </a:prstGeom>
          <a:noFill/>
          <a:ln w="50800" cap="flat" cmpd="sng">
            <a:solidFill>
              <a:schemeClr val="dk1"/>
            </a:solidFill>
            <a:prstDash val="solid"/>
            <a:miter lim="800000"/>
            <a:headEnd type="none" w="sm" len="sm"/>
            <a:tailEnd type="none" w="sm" len="sm"/>
          </a:ln>
        </p:spPr>
      </p:cxnSp>
      <p:cxnSp>
        <p:nvCxnSpPr>
          <p:cNvPr id="208" name="Google Shape;208;p24"/>
          <p:cNvCxnSpPr/>
          <p:nvPr/>
        </p:nvCxnSpPr>
        <p:spPr>
          <a:xfrm flipH="1">
            <a:off x="3416419" y="1589847"/>
            <a:ext cx="2077200" cy="4200"/>
          </a:xfrm>
          <a:prstGeom prst="straightConnector1">
            <a:avLst/>
          </a:prstGeom>
          <a:noFill/>
          <a:ln w="50800" cap="flat" cmpd="sng">
            <a:solidFill>
              <a:schemeClr val="dk1"/>
            </a:solidFill>
            <a:prstDash val="solid"/>
            <a:miter lim="800000"/>
            <a:headEnd type="none" w="sm" len="sm"/>
            <a:tailEnd type="none" w="sm" len="sm"/>
          </a:ln>
        </p:spPr>
      </p:cxnSp>
      <p:sp>
        <p:nvSpPr>
          <p:cNvPr id="209" name="Google Shape;209;p24"/>
          <p:cNvSpPr txBox="1"/>
          <p:nvPr/>
        </p:nvSpPr>
        <p:spPr>
          <a:xfrm>
            <a:off x="1503627" y="1171812"/>
            <a:ext cx="1425411" cy="244329"/>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dirty="0">
                <a:solidFill>
                  <a:schemeClr val="dk1"/>
                </a:solidFill>
                <a:latin typeface="Calibri"/>
                <a:ea typeface="Calibri"/>
                <a:cs typeface="Calibri"/>
                <a:sym typeface="Calibri"/>
              </a:rPr>
              <a:t>Programmer</a:t>
            </a:r>
            <a:endParaRPr dirty="0"/>
          </a:p>
        </p:txBody>
      </p:sp>
      <p:sp>
        <p:nvSpPr>
          <p:cNvPr id="210" name="Google Shape;210;p24"/>
          <p:cNvSpPr txBox="1"/>
          <p:nvPr/>
        </p:nvSpPr>
        <p:spPr>
          <a:xfrm>
            <a:off x="6512519" y="1144327"/>
            <a:ext cx="1425411" cy="543629"/>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dirty="0">
                <a:solidFill>
                  <a:schemeClr val="dk1"/>
                </a:solidFill>
                <a:latin typeface="Calibri"/>
                <a:ea typeface="Calibri"/>
                <a:cs typeface="Calibri"/>
                <a:sym typeface="Calibri"/>
              </a:rPr>
              <a:t>Interpreter / Compiler  </a:t>
            </a:r>
            <a:endParaRPr dirty="0"/>
          </a:p>
        </p:txBody>
      </p:sp>
      <p:sp>
        <p:nvSpPr>
          <p:cNvPr id="16" name="Google Shape;145;p20">
            <a:extLst>
              <a:ext uri="{FF2B5EF4-FFF2-40B4-BE49-F238E27FC236}">
                <a16:creationId xmlns:a16="http://schemas.microsoft.com/office/drawing/2014/main" id="{14664975-8746-EAC6-6315-0D4D6A055671}"/>
              </a:ext>
            </a:extLst>
          </p:cNvPr>
          <p:cNvSpPr txBox="1"/>
          <p:nvPr/>
        </p:nvSpPr>
        <p:spPr>
          <a:xfrm>
            <a:off x="6984786" y="2269812"/>
            <a:ext cx="2098463" cy="13158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dirty="0">
                <a:solidFill>
                  <a:schemeClr val="dk1"/>
                </a:solidFill>
                <a:latin typeface="Calibri"/>
                <a:ea typeface="Calibri"/>
                <a:cs typeface="Calibri"/>
                <a:sym typeface="Calibri"/>
              </a:rPr>
              <a:t>“011010000110010101101100011011000110111100100001”</a:t>
            </a:r>
            <a:endParaRPr dirty="0"/>
          </a:p>
        </p:txBody>
      </p:sp>
      <p:pic>
        <p:nvPicPr>
          <p:cNvPr id="17" name="Google Shape;146;p20" descr="Image result for clip art computer">
            <a:extLst>
              <a:ext uri="{FF2B5EF4-FFF2-40B4-BE49-F238E27FC236}">
                <a16:creationId xmlns:a16="http://schemas.microsoft.com/office/drawing/2014/main" id="{BAADBBCB-42DC-22D2-456D-58183812D547}"/>
              </a:ext>
            </a:extLst>
          </p:cNvPr>
          <p:cNvPicPr preferRelativeResize="0"/>
          <p:nvPr/>
        </p:nvPicPr>
        <p:blipFill rotWithShape="1">
          <a:blip r:embed="rId5">
            <a:alphaModFix/>
          </a:blip>
          <a:srcRect/>
          <a:stretch/>
        </p:blipFill>
        <p:spPr>
          <a:xfrm>
            <a:off x="7187065" y="3216731"/>
            <a:ext cx="1514167" cy="1491853"/>
          </a:xfrm>
          <a:prstGeom prst="rect">
            <a:avLst/>
          </a:prstGeom>
          <a:noFill/>
          <a:ln>
            <a:noFill/>
          </a:ln>
        </p:spPr>
      </p:pic>
      <p:sp>
        <p:nvSpPr>
          <p:cNvPr id="18" name="Google Shape;147;p20">
            <a:extLst>
              <a:ext uri="{FF2B5EF4-FFF2-40B4-BE49-F238E27FC236}">
                <a16:creationId xmlns:a16="http://schemas.microsoft.com/office/drawing/2014/main" id="{526C4DED-F944-1B71-375F-4E9C02FDC5A4}"/>
              </a:ext>
            </a:extLst>
          </p:cNvPr>
          <p:cNvSpPr txBox="1"/>
          <p:nvPr/>
        </p:nvSpPr>
        <p:spPr>
          <a:xfrm>
            <a:off x="404709" y="1980870"/>
            <a:ext cx="1670308"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2400" b="1" dirty="0">
                <a:solidFill>
                  <a:schemeClr val="dk1"/>
                </a:solidFill>
                <a:latin typeface="Calibri"/>
                <a:ea typeface="Calibri"/>
                <a:cs typeface="Calibri"/>
                <a:sym typeface="Calibri"/>
              </a:rPr>
              <a:t>English</a:t>
            </a:r>
            <a:endParaRPr sz="1100" dirty="0"/>
          </a:p>
        </p:txBody>
      </p:sp>
      <p:sp>
        <p:nvSpPr>
          <p:cNvPr id="19" name="Google Shape;148;p20">
            <a:extLst>
              <a:ext uri="{FF2B5EF4-FFF2-40B4-BE49-F238E27FC236}">
                <a16:creationId xmlns:a16="http://schemas.microsoft.com/office/drawing/2014/main" id="{4FD099FF-4DA3-27A8-A626-17CB80B5AC33}"/>
              </a:ext>
            </a:extLst>
          </p:cNvPr>
          <p:cNvSpPr txBox="1"/>
          <p:nvPr/>
        </p:nvSpPr>
        <p:spPr>
          <a:xfrm>
            <a:off x="7386639" y="1831237"/>
            <a:ext cx="127770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2400" b="1" dirty="0">
                <a:solidFill>
                  <a:schemeClr val="dk1"/>
                </a:solidFill>
                <a:latin typeface="Calibri"/>
                <a:ea typeface="Calibri"/>
                <a:cs typeface="Calibri"/>
                <a:sym typeface="Calibri"/>
              </a:rPr>
              <a:t>Binary</a:t>
            </a:r>
            <a:endParaRPr sz="1100" dirty="0"/>
          </a:p>
        </p:txBody>
      </p:sp>
      <p:sp>
        <p:nvSpPr>
          <p:cNvPr id="20" name="Google Shape;149;p20">
            <a:extLst>
              <a:ext uri="{FF2B5EF4-FFF2-40B4-BE49-F238E27FC236}">
                <a16:creationId xmlns:a16="http://schemas.microsoft.com/office/drawing/2014/main" id="{0D4845C4-11D8-8A57-BC90-80DA6B72B9C5}"/>
              </a:ext>
            </a:extLst>
          </p:cNvPr>
          <p:cNvSpPr txBox="1"/>
          <p:nvPr/>
        </p:nvSpPr>
        <p:spPr>
          <a:xfrm>
            <a:off x="128104" y="2469168"/>
            <a:ext cx="2188200" cy="6924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None/>
            </a:pPr>
            <a:r>
              <a:rPr lang="en" dirty="0">
                <a:solidFill>
                  <a:schemeClr val="dk1"/>
                </a:solidFill>
                <a:latin typeface="Calibri"/>
                <a:ea typeface="Calibri"/>
                <a:cs typeface="Calibri"/>
                <a:sym typeface="Calibri"/>
              </a:rPr>
              <a:t>“Retweet all tweets that mention me.”</a:t>
            </a:r>
            <a:endParaRPr sz="1100" dirty="0"/>
          </a:p>
        </p:txBody>
      </p:sp>
      <p:pic>
        <p:nvPicPr>
          <p:cNvPr id="21" name="Google Shape;151;p20" descr="Image result for clip art person">
            <a:extLst>
              <a:ext uri="{FF2B5EF4-FFF2-40B4-BE49-F238E27FC236}">
                <a16:creationId xmlns:a16="http://schemas.microsoft.com/office/drawing/2014/main" id="{A58636F8-CA43-4255-48AF-EC9A7017C7A6}"/>
              </a:ext>
            </a:extLst>
          </p:cNvPr>
          <p:cNvPicPr preferRelativeResize="0"/>
          <p:nvPr/>
        </p:nvPicPr>
        <p:blipFill rotWithShape="1">
          <a:blip r:embed="rId6">
            <a:alphaModFix/>
          </a:blip>
          <a:srcRect/>
          <a:stretch/>
        </p:blipFill>
        <p:spPr>
          <a:xfrm>
            <a:off x="411121" y="3303360"/>
            <a:ext cx="1016510" cy="1191925"/>
          </a:xfrm>
          <a:prstGeom prst="rect">
            <a:avLst/>
          </a:prstGeom>
          <a:noFill/>
          <a:ln>
            <a:noFill/>
          </a:ln>
        </p:spPr>
      </p:pic>
    </p:spTree>
    <p:extLst>
      <p:ext uri="{BB962C8B-B14F-4D97-AF65-F5344CB8AC3E}">
        <p14:creationId xmlns:p14="http://schemas.microsoft.com/office/powerpoint/2010/main" val="1074396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fade">
                                      <p:cBhvr>
                                        <p:cTn id="7" dur="500"/>
                                        <p:tgtEl>
                                          <p:spTgt spid="1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99"/>
                                        </p:tgtEl>
                                      </p:cBhvr>
                                    </p:animEffect>
                                    <p:set>
                                      <p:cBhvr>
                                        <p:cTn id="12" dur="1" fill="hold">
                                          <p:stCondLst>
                                            <p:cond delay="500"/>
                                          </p:stCondLst>
                                        </p:cTn>
                                        <p:tgtEl>
                                          <p:spTgt spid="19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4"/>
          <p:cNvSpPr/>
          <p:nvPr/>
        </p:nvSpPr>
        <p:spPr>
          <a:xfrm>
            <a:off x="1784600" y="2880425"/>
            <a:ext cx="5135400" cy="21468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None/>
            </a:pPr>
            <a:r>
              <a:rPr lang="en" sz="1200" b="1" dirty="0">
                <a:solidFill>
                  <a:srgbClr val="B6D7A8"/>
                </a:solidFill>
                <a:latin typeface="Courier New"/>
                <a:ea typeface="Courier New"/>
                <a:cs typeface="Courier New"/>
                <a:sym typeface="Courier New"/>
              </a:rPr>
              <a:t># get my twitter id</a:t>
            </a:r>
            <a:endParaRPr sz="1200" b="1" dirty="0">
              <a:solidFill>
                <a:srgbClr val="B6D7A8"/>
              </a:solidFill>
              <a:latin typeface="Courier New"/>
              <a:ea typeface="Courier New"/>
              <a:cs typeface="Courier New"/>
              <a:sym typeface="Courier New"/>
            </a:endParaRPr>
          </a:p>
          <a:p>
            <a:pPr marL="0" lvl="0" indent="0" algn="l" rtl="0">
              <a:spcBef>
                <a:spcPts val="0"/>
              </a:spcBef>
              <a:spcAft>
                <a:spcPts val="0"/>
              </a:spcAft>
              <a:buNone/>
            </a:pPr>
            <a:r>
              <a:rPr lang="en" sz="1200" b="1" dirty="0">
                <a:solidFill>
                  <a:schemeClr val="dk1"/>
                </a:solidFill>
                <a:latin typeface="Courier New"/>
                <a:ea typeface="Courier New"/>
                <a:cs typeface="Courier New"/>
                <a:sym typeface="Courier New"/>
              </a:rPr>
              <a:t>my_info = client.get_user(id = "me", user_auth = True)</a:t>
            </a:r>
            <a:endParaRPr sz="1200"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dirty="0">
                <a:solidFill>
                  <a:schemeClr val="dk1"/>
                </a:solidFill>
                <a:latin typeface="Courier New"/>
                <a:ea typeface="Courier New"/>
                <a:cs typeface="Courier New"/>
                <a:sym typeface="Courier New"/>
              </a:rPr>
              <a:t>my_id = my_info.data.id</a:t>
            </a:r>
            <a:endParaRPr sz="1200" b="1" dirty="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200"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dirty="0">
                <a:solidFill>
                  <a:srgbClr val="B6D7A8"/>
                </a:solidFill>
                <a:latin typeface="Courier New"/>
                <a:ea typeface="Courier New"/>
                <a:cs typeface="Courier New"/>
                <a:sym typeface="Courier New"/>
              </a:rPr>
              <a:t># get all tweets that mention me</a:t>
            </a:r>
            <a:endParaRPr sz="1200" b="1" dirty="0">
              <a:solidFill>
                <a:srgbClr val="B6D7A8"/>
              </a:solidFill>
              <a:latin typeface="Courier New"/>
              <a:ea typeface="Courier New"/>
              <a:cs typeface="Courier New"/>
              <a:sym typeface="Courier New"/>
            </a:endParaRPr>
          </a:p>
          <a:p>
            <a:pPr marL="0" lvl="0" indent="0" algn="l" rtl="0">
              <a:spcBef>
                <a:spcPts val="0"/>
              </a:spcBef>
              <a:spcAft>
                <a:spcPts val="0"/>
              </a:spcAft>
              <a:buNone/>
            </a:pPr>
            <a:r>
              <a:rPr lang="en" sz="1200" b="1" dirty="0">
                <a:solidFill>
                  <a:schemeClr val="dk1"/>
                </a:solidFill>
                <a:latin typeface="Courier New"/>
                <a:ea typeface="Courier New"/>
                <a:cs typeface="Courier New"/>
                <a:sym typeface="Courier New"/>
              </a:rPr>
              <a:t>mentions = client.get_users_mentions(id = my_id)</a:t>
            </a:r>
            <a:endParaRPr sz="1200" b="1" dirty="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200"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dirty="0">
                <a:solidFill>
                  <a:srgbClr val="B6D7A8"/>
                </a:solidFill>
                <a:latin typeface="Courier New"/>
                <a:ea typeface="Courier New"/>
                <a:cs typeface="Courier New"/>
                <a:sym typeface="Courier New"/>
              </a:rPr>
              <a:t># for each of the tweets that mention me:</a:t>
            </a:r>
            <a:endParaRPr sz="1200"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dirty="0">
                <a:solidFill>
                  <a:schemeClr val="dk1"/>
                </a:solidFill>
                <a:latin typeface="Courier New"/>
                <a:ea typeface="Courier New"/>
                <a:cs typeface="Courier New"/>
                <a:sym typeface="Courier New"/>
              </a:rPr>
              <a:t>for mention in mentions.data:</a:t>
            </a:r>
            <a:endParaRPr sz="1200"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dirty="0">
                <a:solidFill>
                  <a:schemeClr val="dk1"/>
                </a:solidFill>
                <a:latin typeface="Courier New"/>
                <a:ea typeface="Courier New"/>
                <a:cs typeface="Courier New"/>
                <a:sym typeface="Courier New"/>
              </a:rPr>
              <a:t>	</a:t>
            </a:r>
            <a:r>
              <a:rPr lang="en" sz="1200" b="1" dirty="0">
                <a:solidFill>
                  <a:srgbClr val="B6D7A8"/>
                </a:solidFill>
                <a:latin typeface="Courier New"/>
                <a:ea typeface="Courier New"/>
                <a:cs typeface="Courier New"/>
                <a:sym typeface="Courier New"/>
              </a:rPr>
              <a:t># retweet the tweet</a:t>
            </a:r>
            <a:endParaRPr sz="1200" b="1" dirty="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 sz="1200" b="1" dirty="0">
                <a:solidFill>
                  <a:schemeClr val="dk1"/>
                </a:solidFill>
                <a:latin typeface="Courier New"/>
                <a:ea typeface="Courier New"/>
                <a:cs typeface="Courier New"/>
                <a:sym typeface="Courier New"/>
              </a:rPr>
              <a:t>client.retweet(mention.id)</a:t>
            </a:r>
            <a:endParaRPr sz="1200" b="1" dirty="0">
              <a:solidFill>
                <a:schemeClr val="dk1"/>
              </a:solidFill>
              <a:latin typeface="Courier New"/>
              <a:ea typeface="Courier New"/>
              <a:cs typeface="Courier New"/>
              <a:sym typeface="Courier New"/>
            </a:endParaRPr>
          </a:p>
        </p:txBody>
      </p:sp>
      <p:sp>
        <p:nvSpPr>
          <p:cNvPr id="200" name="Google Shape;200;p24"/>
          <p:cNvSpPr txBox="1">
            <a:spLocks noGrp="1"/>
          </p:cNvSpPr>
          <p:nvPr>
            <p:ph type="title"/>
          </p:nvPr>
        </p:nvSpPr>
        <p:spPr>
          <a:xfrm>
            <a:off x="329545" y="-17459"/>
            <a:ext cx="85152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Talking to Computers: A Better Way</a:t>
            </a:r>
            <a:endParaRPr/>
          </a:p>
        </p:txBody>
      </p:sp>
      <p:sp>
        <p:nvSpPr>
          <p:cNvPr id="201" name="Google Shape;201;p24"/>
          <p:cNvSpPr txBox="1"/>
          <p:nvPr/>
        </p:nvSpPr>
        <p:spPr>
          <a:xfrm>
            <a:off x="6895050" y="2211625"/>
            <a:ext cx="2188200" cy="13158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1">
                <a:solidFill>
                  <a:schemeClr val="dk1"/>
                </a:solidFill>
                <a:latin typeface="Calibri"/>
                <a:ea typeface="Calibri"/>
                <a:cs typeface="Calibri"/>
                <a:sym typeface="Calibri"/>
              </a:rPr>
              <a:t>Computer:</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“00101010100010101010010101011101010101101001010101001010001010101001010010101001010010010101010010101001”</a:t>
            </a:r>
            <a:endParaRPr sz="1100"/>
          </a:p>
        </p:txBody>
      </p:sp>
      <p:pic>
        <p:nvPicPr>
          <p:cNvPr id="202" name="Google Shape;202;p24" descr="Image result for clip art computer"/>
          <p:cNvPicPr preferRelativeResize="0"/>
          <p:nvPr/>
        </p:nvPicPr>
        <p:blipFill rotWithShape="1">
          <a:blip r:embed="rId3">
            <a:alphaModFix/>
          </a:blip>
          <a:srcRect/>
          <a:stretch/>
        </p:blipFill>
        <p:spPr>
          <a:xfrm>
            <a:off x="7187065" y="3527376"/>
            <a:ext cx="1514167" cy="1491853"/>
          </a:xfrm>
          <a:prstGeom prst="rect">
            <a:avLst/>
          </a:prstGeom>
          <a:noFill/>
          <a:ln>
            <a:noFill/>
          </a:ln>
        </p:spPr>
      </p:pic>
      <p:pic>
        <p:nvPicPr>
          <p:cNvPr id="203" name="Google Shape;203;p24" descr="Image result for clip art person"/>
          <p:cNvPicPr preferRelativeResize="0"/>
          <p:nvPr/>
        </p:nvPicPr>
        <p:blipFill rotWithShape="1">
          <a:blip r:embed="rId4">
            <a:alphaModFix/>
          </a:blip>
          <a:srcRect/>
          <a:stretch/>
        </p:blipFill>
        <p:spPr>
          <a:xfrm>
            <a:off x="2761865" y="1268791"/>
            <a:ext cx="654581" cy="767528"/>
          </a:xfrm>
          <a:prstGeom prst="rect">
            <a:avLst/>
          </a:prstGeom>
          <a:noFill/>
          <a:ln>
            <a:noFill/>
          </a:ln>
        </p:spPr>
      </p:pic>
      <p:sp>
        <p:nvSpPr>
          <p:cNvPr id="204" name="Google Shape;204;p24"/>
          <p:cNvSpPr txBox="1"/>
          <p:nvPr/>
        </p:nvSpPr>
        <p:spPr>
          <a:xfrm>
            <a:off x="3285415" y="1655128"/>
            <a:ext cx="2339400" cy="10389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2400" b="1">
                <a:solidFill>
                  <a:schemeClr val="dk1"/>
                </a:solidFill>
                <a:latin typeface="Calibri"/>
                <a:ea typeface="Calibri"/>
                <a:cs typeface="Calibri"/>
                <a:sym typeface="Calibri"/>
              </a:rPr>
              <a:t>Programming Language</a:t>
            </a:r>
            <a:endParaRPr sz="1100"/>
          </a:p>
          <a:p>
            <a:pPr marL="0" marR="0" lvl="0" indent="0" algn="ctr" rtl="0">
              <a:spcBef>
                <a:spcPts val="0"/>
              </a:spcBef>
              <a:spcAft>
                <a:spcPts val="0"/>
              </a:spcAft>
              <a:buNone/>
            </a:pPr>
            <a:r>
              <a:rPr lang="en" sz="1500" b="1">
                <a:solidFill>
                  <a:schemeClr val="dk1"/>
                </a:solidFill>
                <a:latin typeface="Calibri"/>
                <a:ea typeface="Calibri"/>
                <a:cs typeface="Calibri"/>
                <a:sym typeface="Calibri"/>
              </a:rPr>
              <a:t>(R, Python, Java, etc.)</a:t>
            </a:r>
            <a:endParaRPr sz="1100"/>
          </a:p>
        </p:txBody>
      </p:sp>
      <p:pic>
        <p:nvPicPr>
          <p:cNvPr id="205" name="Google Shape;205;p24" descr="Image result for computer program"/>
          <p:cNvPicPr preferRelativeResize="0"/>
          <p:nvPr/>
        </p:nvPicPr>
        <p:blipFill rotWithShape="1">
          <a:blip r:embed="rId5">
            <a:alphaModFix/>
          </a:blip>
          <a:srcRect/>
          <a:stretch/>
        </p:blipFill>
        <p:spPr>
          <a:xfrm rot="10800000">
            <a:off x="5695125" y="1296471"/>
            <a:ext cx="881337" cy="661003"/>
          </a:xfrm>
          <a:prstGeom prst="rect">
            <a:avLst/>
          </a:prstGeom>
          <a:noFill/>
          <a:ln>
            <a:noFill/>
          </a:ln>
        </p:spPr>
      </p:pic>
      <p:cxnSp>
        <p:nvCxnSpPr>
          <p:cNvPr id="206" name="Google Shape;206;p24"/>
          <p:cNvCxnSpPr/>
          <p:nvPr/>
        </p:nvCxnSpPr>
        <p:spPr>
          <a:xfrm rot="10800000" flipH="1">
            <a:off x="1985789" y="1955249"/>
            <a:ext cx="732000" cy="492900"/>
          </a:xfrm>
          <a:prstGeom prst="straightConnector1">
            <a:avLst/>
          </a:prstGeom>
          <a:noFill/>
          <a:ln w="50800" cap="flat" cmpd="sng">
            <a:solidFill>
              <a:schemeClr val="dk1"/>
            </a:solidFill>
            <a:prstDash val="solid"/>
            <a:miter lim="800000"/>
            <a:headEnd type="none" w="sm" len="sm"/>
            <a:tailEnd type="none" w="sm" len="sm"/>
          </a:ln>
        </p:spPr>
      </p:cxnSp>
      <p:cxnSp>
        <p:nvCxnSpPr>
          <p:cNvPr id="207" name="Google Shape;207;p24"/>
          <p:cNvCxnSpPr/>
          <p:nvPr/>
        </p:nvCxnSpPr>
        <p:spPr>
          <a:xfrm rot="10800000">
            <a:off x="6646868" y="2036431"/>
            <a:ext cx="171900" cy="175200"/>
          </a:xfrm>
          <a:prstGeom prst="straightConnector1">
            <a:avLst/>
          </a:prstGeom>
          <a:noFill/>
          <a:ln w="50800" cap="flat" cmpd="sng">
            <a:solidFill>
              <a:schemeClr val="dk1"/>
            </a:solidFill>
            <a:prstDash val="solid"/>
            <a:miter lim="800000"/>
            <a:headEnd type="none" w="sm" len="sm"/>
            <a:tailEnd type="none" w="sm" len="sm"/>
          </a:ln>
        </p:spPr>
      </p:cxnSp>
      <p:cxnSp>
        <p:nvCxnSpPr>
          <p:cNvPr id="208" name="Google Shape;208;p24"/>
          <p:cNvCxnSpPr/>
          <p:nvPr/>
        </p:nvCxnSpPr>
        <p:spPr>
          <a:xfrm flipH="1">
            <a:off x="3416419" y="1589847"/>
            <a:ext cx="2077200" cy="4200"/>
          </a:xfrm>
          <a:prstGeom prst="straightConnector1">
            <a:avLst/>
          </a:prstGeom>
          <a:noFill/>
          <a:ln w="50800" cap="flat" cmpd="sng">
            <a:solidFill>
              <a:schemeClr val="dk1"/>
            </a:solidFill>
            <a:prstDash val="solid"/>
            <a:miter lim="800000"/>
            <a:headEnd type="none" w="sm" len="sm"/>
            <a:tailEnd type="none" w="sm" len="sm"/>
          </a:ln>
        </p:spPr>
      </p:cxnSp>
      <p:sp>
        <p:nvSpPr>
          <p:cNvPr id="209" name="Google Shape;209;p24"/>
          <p:cNvSpPr txBox="1"/>
          <p:nvPr/>
        </p:nvSpPr>
        <p:spPr>
          <a:xfrm>
            <a:off x="1784600" y="1246075"/>
            <a:ext cx="1083900" cy="2769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400">
                <a:solidFill>
                  <a:schemeClr val="dk1"/>
                </a:solidFill>
                <a:latin typeface="Calibri"/>
                <a:ea typeface="Calibri"/>
                <a:cs typeface="Calibri"/>
                <a:sym typeface="Calibri"/>
              </a:rPr>
              <a:t>Programmer</a:t>
            </a:r>
            <a:endParaRPr sz="1100"/>
          </a:p>
        </p:txBody>
      </p:sp>
      <p:sp>
        <p:nvSpPr>
          <p:cNvPr id="210" name="Google Shape;210;p24"/>
          <p:cNvSpPr txBox="1"/>
          <p:nvPr/>
        </p:nvSpPr>
        <p:spPr>
          <a:xfrm>
            <a:off x="6498625" y="1279625"/>
            <a:ext cx="1083900" cy="4845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a:solidFill>
                  <a:schemeClr val="dk1"/>
                </a:solidFill>
                <a:latin typeface="Calibri"/>
                <a:ea typeface="Calibri"/>
                <a:cs typeface="Calibri"/>
                <a:sym typeface="Calibri"/>
              </a:rPr>
              <a:t>Interpreter / </a:t>
            </a:r>
            <a:r>
              <a:rPr lang="en" sz="1400">
                <a:solidFill>
                  <a:schemeClr val="dk1"/>
                </a:solidFill>
                <a:latin typeface="Calibri"/>
                <a:ea typeface="Calibri"/>
                <a:cs typeface="Calibri"/>
                <a:sym typeface="Calibri"/>
              </a:rPr>
              <a:t>Compiler  </a:t>
            </a:r>
            <a:endParaRPr sz="1100"/>
          </a:p>
        </p:txBody>
      </p:sp>
      <p:sp>
        <p:nvSpPr>
          <p:cNvPr id="211" name="Google Shape;211;p24"/>
          <p:cNvSpPr txBox="1"/>
          <p:nvPr/>
        </p:nvSpPr>
        <p:spPr>
          <a:xfrm>
            <a:off x="269420" y="2345872"/>
            <a:ext cx="2188200" cy="692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1">
                <a:solidFill>
                  <a:schemeClr val="dk1"/>
                </a:solidFill>
                <a:latin typeface="Calibri"/>
                <a:ea typeface="Calibri"/>
                <a:cs typeface="Calibri"/>
                <a:sym typeface="Calibri"/>
              </a:rPr>
              <a:t>Person:</a:t>
            </a:r>
            <a:endParaRPr sz="1100"/>
          </a:p>
          <a:p>
            <a:pPr marL="0" lvl="0" indent="0" algn="l" rtl="0">
              <a:spcBef>
                <a:spcPts val="0"/>
              </a:spcBef>
              <a:spcAft>
                <a:spcPts val="0"/>
              </a:spcAft>
              <a:buNone/>
            </a:pPr>
            <a:r>
              <a:rPr lang="en">
                <a:solidFill>
                  <a:schemeClr val="dk1"/>
                </a:solidFill>
                <a:latin typeface="Calibri"/>
                <a:ea typeface="Calibri"/>
                <a:cs typeface="Calibri"/>
                <a:sym typeface="Calibri"/>
              </a:rPr>
              <a:t>“Retweet all tweets that mention me.”</a:t>
            </a:r>
            <a:endParaRPr sz="1100"/>
          </a:p>
        </p:txBody>
      </p:sp>
      <p:pic>
        <p:nvPicPr>
          <p:cNvPr id="212" name="Google Shape;212;p24" descr="Image result for clip art person"/>
          <p:cNvPicPr preferRelativeResize="0"/>
          <p:nvPr/>
        </p:nvPicPr>
        <p:blipFill rotWithShape="1">
          <a:blip r:embed="rId6">
            <a:alphaModFix/>
          </a:blip>
          <a:srcRect/>
          <a:stretch/>
        </p:blipFill>
        <p:spPr>
          <a:xfrm>
            <a:off x="552437" y="3787100"/>
            <a:ext cx="1016510" cy="11919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fade">
                                      <p:cBhvr>
                                        <p:cTn id="7" dur="500"/>
                                        <p:tgtEl>
                                          <p:spTgt spid="1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99"/>
                                        </p:tgtEl>
                                      </p:cBhvr>
                                    </p:animEffect>
                                    <p:set>
                                      <p:cBhvr>
                                        <p:cTn id="12" dur="1" fill="hold">
                                          <p:stCondLst>
                                            <p:cond delay="500"/>
                                          </p:stCondLst>
                                        </p:cTn>
                                        <p:tgtEl>
                                          <p:spTgt spid="19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5"/>
          <p:cNvSpPr txBox="1">
            <a:spLocks noGrp="1"/>
          </p:cNvSpPr>
          <p:nvPr>
            <p:ph type="title"/>
          </p:nvPr>
        </p:nvSpPr>
        <p:spPr>
          <a:xfrm>
            <a:off x="329545" y="-17459"/>
            <a:ext cx="85152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Talking to Computers: A Better Way</a:t>
            </a:r>
            <a:endParaRPr/>
          </a:p>
        </p:txBody>
      </p:sp>
      <p:sp>
        <p:nvSpPr>
          <p:cNvPr id="228" name="Google Shape;228;p25"/>
          <p:cNvSpPr txBox="1">
            <a:spLocks noGrp="1"/>
          </p:cNvSpPr>
          <p:nvPr>
            <p:ph idx="1"/>
          </p:nvPr>
        </p:nvSpPr>
        <p:spPr>
          <a:xfrm>
            <a:off x="2761865" y="2934820"/>
            <a:ext cx="3650700" cy="2208600"/>
          </a:xfrm>
          <a:prstGeom prst="rect">
            <a:avLst/>
          </a:prstGeom>
          <a:noFill/>
          <a:ln>
            <a:noFill/>
          </a:ln>
        </p:spPr>
        <p:txBody>
          <a:bodyPr spcFirstLastPara="1" wrap="square" lIns="68575" tIns="34275" rIns="68575" bIns="34275" anchor="t" anchorCtr="0">
            <a:noAutofit/>
          </a:bodyPr>
          <a:lstStyle/>
          <a:p>
            <a:pPr marL="177800" lvl="0" indent="0" algn="l" rtl="0">
              <a:lnSpc>
                <a:spcPct val="90000"/>
              </a:lnSpc>
              <a:spcBef>
                <a:spcPts val="0"/>
              </a:spcBef>
              <a:spcAft>
                <a:spcPts val="0"/>
              </a:spcAft>
              <a:buNone/>
            </a:pPr>
            <a:r>
              <a:rPr lang="en"/>
              <a:t>Programmer must do three things</a:t>
            </a:r>
            <a:endParaRPr/>
          </a:p>
          <a:p>
            <a:pPr marL="685800" lvl="1" indent="-342900" algn="l" rtl="0">
              <a:lnSpc>
                <a:spcPct val="90000"/>
              </a:lnSpc>
              <a:spcBef>
                <a:spcPts val="400"/>
              </a:spcBef>
              <a:spcAft>
                <a:spcPts val="0"/>
              </a:spcAft>
              <a:buClr>
                <a:schemeClr val="dk1"/>
              </a:buClr>
              <a:buSzPts val="1800"/>
              <a:buFont typeface="Calibri"/>
              <a:buAutoNum type="arabicPeriod"/>
            </a:pPr>
            <a:r>
              <a:rPr lang="en"/>
              <a:t>Break down problem into steps for a computer</a:t>
            </a:r>
            <a:endParaRPr/>
          </a:p>
          <a:p>
            <a:pPr marL="685800" lvl="1" indent="-342900" algn="l" rtl="0">
              <a:lnSpc>
                <a:spcPct val="90000"/>
              </a:lnSpc>
              <a:spcBef>
                <a:spcPts val="400"/>
              </a:spcBef>
              <a:spcAft>
                <a:spcPts val="0"/>
              </a:spcAft>
              <a:buClr>
                <a:schemeClr val="dk1"/>
              </a:buClr>
              <a:buSzPts val="1800"/>
              <a:buFont typeface="Calibri"/>
              <a:buAutoNum type="arabicPeriod"/>
            </a:pPr>
            <a:r>
              <a:rPr lang="en"/>
              <a:t>Write those steps down in a programming language</a:t>
            </a:r>
            <a:endParaRPr/>
          </a:p>
          <a:p>
            <a:pPr marL="685800" lvl="1" indent="-342900" algn="l" rtl="0">
              <a:lnSpc>
                <a:spcPct val="90000"/>
              </a:lnSpc>
              <a:spcBef>
                <a:spcPts val="400"/>
              </a:spcBef>
              <a:spcAft>
                <a:spcPts val="1600"/>
              </a:spcAft>
              <a:buClr>
                <a:schemeClr val="dk1"/>
              </a:buClr>
              <a:buSzPts val="1800"/>
              <a:buFont typeface="Calibri"/>
              <a:buAutoNum type="arabicPeriod"/>
            </a:pPr>
            <a:r>
              <a:rPr lang="en"/>
              <a:t>Run compiler / interpreter</a:t>
            </a:r>
            <a:endParaRPr/>
          </a:p>
        </p:txBody>
      </p:sp>
      <p:sp>
        <p:nvSpPr>
          <p:cNvPr id="219" name="Google Shape;219;p25"/>
          <p:cNvSpPr txBox="1"/>
          <p:nvPr/>
        </p:nvSpPr>
        <p:spPr>
          <a:xfrm>
            <a:off x="6895050" y="2211625"/>
            <a:ext cx="2188200" cy="13158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1">
                <a:solidFill>
                  <a:schemeClr val="dk1"/>
                </a:solidFill>
                <a:latin typeface="Calibri"/>
                <a:ea typeface="Calibri"/>
                <a:cs typeface="Calibri"/>
                <a:sym typeface="Calibri"/>
              </a:rPr>
              <a:t>Computer:</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“00101010100010101010010101011101010101101001010101001010001010101001010010101001010010010101010010101001”</a:t>
            </a:r>
            <a:endParaRPr sz="1100"/>
          </a:p>
        </p:txBody>
      </p:sp>
      <p:pic>
        <p:nvPicPr>
          <p:cNvPr id="220" name="Google Shape;220;p25" descr="Image result for clip art computer"/>
          <p:cNvPicPr preferRelativeResize="0"/>
          <p:nvPr/>
        </p:nvPicPr>
        <p:blipFill rotWithShape="1">
          <a:blip r:embed="rId3">
            <a:alphaModFix/>
          </a:blip>
          <a:srcRect/>
          <a:stretch/>
        </p:blipFill>
        <p:spPr>
          <a:xfrm>
            <a:off x="7187065" y="3527376"/>
            <a:ext cx="1514167" cy="1491853"/>
          </a:xfrm>
          <a:prstGeom prst="rect">
            <a:avLst/>
          </a:prstGeom>
          <a:noFill/>
          <a:ln>
            <a:noFill/>
          </a:ln>
        </p:spPr>
      </p:pic>
      <p:pic>
        <p:nvPicPr>
          <p:cNvPr id="221" name="Google Shape;221;p25" descr="Image result for clip art person"/>
          <p:cNvPicPr preferRelativeResize="0"/>
          <p:nvPr/>
        </p:nvPicPr>
        <p:blipFill rotWithShape="1">
          <a:blip r:embed="rId4">
            <a:alphaModFix/>
          </a:blip>
          <a:srcRect/>
          <a:stretch/>
        </p:blipFill>
        <p:spPr>
          <a:xfrm>
            <a:off x="2761865" y="1268791"/>
            <a:ext cx="654581" cy="767528"/>
          </a:xfrm>
          <a:prstGeom prst="rect">
            <a:avLst/>
          </a:prstGeom>
          <a:noFill/>
          <a:ln>
            <a:noFill/>
          </a:ln>
        </p:spPr>
      </p:pic>
      <p:sp>
        <p:nvSpPr>
          <p:cNvPr id="222" name="Google Shape;222;p25"/>
          <p:cNvSpPr txBox="1"/>
          <p:nvPr/>
        </p:nvSpPr>
        <p:spPr>
          <a:xfrm>
            <a:off x="3285415" y="1655128"/>
            <a:ext cx="2339400" cy="10389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2400" b="1">
                <a:solidFill>
                  <a:schemeClr val="dk1"/>
                </a:solidFill>
                <a:latin typeface="Calibri"/>
                <a:ea typeface="Calibri"/>
                <a:cs typeface="Calibri"/>
                <a:sym typeface="Calibri"/>
              </a:rPr>
              <a:t>Programming Language</a:t>
            </a:r>
            <a:endParaRPr sz="1100"/>
          </a:p>
          <a:p>
            <a:pPr marL="0" marR="0" lvl="0" indent="0" algn="ctr" rtl="0">
              <a:spcBef>
                <a:spcPts val="0"/>
              </a:spcBef>
              <a:spcAft>
                <a:spcPts val="0"/>
              </a:spcAft>
              <a:buNone/>
            </a:pPr>
            <a:r>
              <a:rPr lang="en" sz="1500" b="1">
                <a:solidFill>
                  <a:schemeClr val="dk1"/>
                </a:solidFill>
                <a:latin typeface="Calibri"/>
                <a:ea typeface="Calibri"/>
                <a:cs typeface="Calibri"/>
                <a:sym typeface="Calibri"/>
              </a:rPr>
              <a:t>(R, Python, Java, etc.)</a:t>
            </a:r>
            <a:endParaRPr sz="1100"/>
          </a:p>
        </p:txBody>
      </p:sp>
      <p:pic>
        <p:nvPicPr>
          <p:cNvPr id="223" name="Google Shape;223;p25" descr="Image result for computer program"/>
          <p:cNvPicPr preferRelativeResize="0"/>
          <p:nvPr/>
        </p:nvPicPr>
        <p:blipFill rotWithShape="1">
          <a:blip r:embed="rId5">
            <a:alphaModFix/>
          </a:blip>
          <a:srcRect/>
          <a:stretch/>
        </p:blipFill>
        <p:spPr>
          <a:xfrm rot="10800000">
            <a:off x="5695125" y="1296471"/>
            <a:ext cx="881337" cy="661003"/>
          </a:xfrm>
          <a:prstGeom prst="rect">
            <a:avLst/>
          </a:prstGeom>
          <a:noFill/>
          <a:ln>
            <a:noFill/>
          </a:ln>
        </p:spPr>
      </p:pic>
      <p:cxnSp>
        <p:nvCxnSpPr>
          <p:cNvPr id="224" name="Google Shape;224;p25"/>
          <p:cNvCxnSpPr/>
          <p:nvPr/>
        </p:nvCxnSpPr>
        <p:spPr>
          <a:xfrm rot="10800000" flipH="1">
            <a:off x="1985789" y="1955249"/>
            <a:ext cx="732000" cy="492900"/>
          </a:xfrm>
          <a:prstGeom prst="straightConnector1">
            <a:avLst/>
          </a:prstGeom>
          <a:noFill/>
          <a:ln w="50800" cap="flat" cmpd="sng">
            <a:solidFill>
              <a:schemeClr val="dk1"/>
            </a:solidFill>
            <a:prstDash val="solid"/>
            <a:miter lim="800000"/>
            <a:headEnd type="none" w="sm" len="sm"/>
            <a:tailEnd type="none" w="sm" len="sm"/>
          </a:ln>
        </p:spPr>
      </p:cxnSp>
      <p:cxnSp>
        <p:nvCxnSpPr>
          <p:cNvPr id="225" name="Google Shape;225;p25"/>
          <p:cNvCxnSpPr/>
          <p:nvPr/>
        </p:nvCxnSpPr>
        <p:spPr>
          <a:xfrm rot="10800000">
            <a:off x="6646868" y="2036431"/>
            <a:ext cx="171900" cy="175200"/>
          </a:xfrm>
          <a:prstGeom prst="straightConnector1">
            <a:avLst/>
          </a:prstGeom>
          <a:noFill/>
          <a:ln w="50800" cap="flat" cmpd="sng">
            <a:solidFill>
              <a:schemeClr val="dk1"/>
            </a:solidFill>
            <a:prstDash val="solid"/>
            <a:miter lim="800000"/>
            <a:headEnd type="none" w="sm" len="sm"/>
            <a:tailEnd type="none" w="sm" len="sm"/>
          </a:ln>
        </p:spPr>
      </p:cxnSp>
      <p:cxnSp>
        <p:nvCxnSpPr>
          <p:cNvPr id="226" name="Google Shape;226;p25"/>
          <p:cNvCxnSpPr/>
          <p:nvPr/>
        </p:nvCxnSpPr>
        <p:spPr>
          <a:xfrm flipH="1">
            <a:off x="3416419" y="1589847"/>
            <a:ext cx="2077200" cy="4200"/>
          </a:xfrm>
          <a:prstGeom prst="straightConnector1">
            <a:avLst/>
          </a:prstGeom>
          <a:noFill/>
          <a:ln w="50800" cap="flat" cmpd="sng">
            <a:solidFill>
              <a:schemeClr val="dk1"/>
            </a:solidFill>
            <a:prstDash val="solid"/>
            <a:miter lim="800000"/>
            <a:headEnd type="none" w="sm" len="sm"/>
            <a:tailEnd type="none" w="sm" len="sm"/>
          </a:ln>
        </p:spPr>
      </p:cxnSp>
      <p:sp>
        <p:nvSpPr>
          <p:cNvPr id="227" name="Google Shape;227;p25"/>
          <p:cNvSpPr txBox="1"/>
          <p:nvPr/>
        </p:nvSpPr>
        <p:spPr>
          <a:xfrm>
            <a:off x="1784600" y="1246075"/>
            <a:ext cx="1083900" cy="2769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400">
                <a:solidFill>
                  <a:schemeClr val="dk1"/>
                </a:solidFill>
                <a:latin typeface="Calibri"/>
                <a:ea typeface="Calibri"/>
                <a:cs typeface="Calibri"/>
                <a:sym typeface="Calibri"/>
              </a:rPr>
              <a:t>Programmer</a:t>
            </a:r>
            <a:endParaRPr sz="1100"/>
          </a:p>
        </p:txBody>
      </p:sp>
      <p:sp>
        <p:nvSpPr>
          <p:cNvPr id="229" name="Google Shape;229;p25"/>
          <p:cNvSpPr txBox="1"/>
          <p:nvPr/>
        </p:nvSpPr>
        <p:spPr>
          <a:xfrm>
            <a:off x="269420" y="2345872"/>
            <a:ext cx="2188200" cy="692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1">
                <a:solidFill>
                  <a:schemeClr val="dk1"/>
                </a:solidFill>
                <a:latin typeface="Calibri"/>
                <a:ea typeface="Calibri"/>
                <a:cs typeface="Calibri"/>
                <a:sym typeface="Calibri"/>
              </a:rPr>
              <a:t>Person:</a:t>
            </a:r>
            <a:endParaRPr sz="1100"/>
          </a:p>
          <a:p>
            <a:pPr marL="0" lvl="0" indent="0" algn="l" rtl="0">
              <a:spcBef>
                <a:spcPts val="0"/>
              </a:spcBef>
              <a:spcAft>
                <a:spcPts val="0"/>
              </a:spcAft>
              <a:buNone/>
            </a:pPr>
            <a:r>
              <a:rPr lang="en">
                <a:solidFill>
                  <a:schemeClr val="dk1"/>
                </a:solidFill>
                <a:latin typeface="Calibri"/>
                <a:ea typeface="Calibri"/>
                <a:cs typeface="Calibri"/>
                <a:sym typeface="Calibri"/>
              </a:rPr>
              <a:t>“Retweet all tweets that mention me.”</a:t>
            </a:r>
            <a:endParaRPr sz="1100"/>
          </a:p>
        </p:txBody>
      </p:sp>
      <p:pic>
        <p:nvPicPr>
          <p:cNvPr id="230" name="Google Shape;230;p25" descr="Image result for clip art person"/>
          <p:cNvPicPr preferRelativeResize="0"/>
          <p:nvPr/>
        </p:nvPicPr>
        <p:blipFill rotWithShape="1">
          <a:blip r:embed="rId6">
            <a:alphaModFix/>
          </a:blip>
          <a:srcRect/>
          <a:stretch/>
        </p:blipFill>
        <p:spPr>
          <a:xfrm>
            <a:off x="552437" y="3787100"/>
            <a:ext cx="1016510" cy="1191925"/>
          </a:xfrm>
          <a:prstGeom prst="rect">
            <a:avLst/>
          </a:prstGeom>
          <a:noFill/>
          <a:ln>
            <a:noFill/>
          </a:ln>
        </p:spPr>
      </p:pic>
      <p:sp>
        <p:nvSpPr>
          <p:cNvPr id="231" name="Google Shape;231;p25"/>
          <p:cNvSpPr txBox="1"/>
          <p:nvPr/>
        </p:nvSpPr>
        <p:spPr>
          <a:xfrm>
            <a:off x="6498625" y="1279625"/>
            <a:ext cx="1083900" cy="4845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a:solidFill>
                  <a:schemeClr val="dk1"/>
                </a:solidFill>
                <a:latin typeface="Calibri"/>
                <a:ea typeface="Calibri"/>
                <a:cs typeface="Calibri"/>
                <a:sym typeface="Calibri"/>
              </a:rPr>
              <a:t>Interpreter / </a:t>
            </a:r>
            <a:r>
              <a:rPr lang="en" sz="1400">
                <a:solidFill>
                  <a:schemeClr val="dk1"/>
                </a:solidFill>
                <a:latin typeface="Calibri"/>
                <a:ea typeface="Calibri"/>
                <a:cs typeface="Calibri"/>
                <a:sym typeface="Calibri"/>
              </a:rPr>
              <a:t>Compiler  </a:t>
            </a:r>
            <a:endParaRPr sz="1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8">
                                            <p:txEl>
                                              <p:pRg st="0" end="0"/>
                                            </p:txEl>
                                          </p:spTgt>
                                        </p:tgtEl>
                                        <p:attrNameLst>
                                          <p:attrName>style.visibility</p:attrName>
                                        </p:attrNameLst>
                                      </p:cBhvr>
                                      <p:to>
                                        <p:strVal val="visible"/>
                                      </p:to>
                                    </p:set>
                                    <p:animEffect transition="in" filter="fade">
                                      <p:cBhvr>
                                        <p:cTn id="7" dur="500"/>
                                        <p:tgtEl>
                                          <p:spTgt spid="2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8">
                                            <p:txEl>
                                              <p:pRg st="1" end="1"/>
                                            </p:txEl>
                                          </p:spTgt>
                                        </p:tgtEl>
                                        <p:attrNameLst>
                                          <p:attrName>style.visibility</p:attrName>
                                        </p:attrNameLst>
                                      </p:cBhvr>
                                      <p:to>
                                        <p:strVal val="visible"/>
                                      </p:to>
                                    </p:set>
                                    <p:animEffect transition="in" filter="fade">
                                      <p:cBhvr>
                                        <p:cTn id="12" dur="500"/>
                                        <p:tgtEl>
                                          <p:spTgt spid="2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8">
                                            <p:txEl>
                                              <p:pRg st="2" end="2"/>
                                            </p:txEl>
                                          </p:spTgt>
                                        </p:tgtEl>
                                        <p:attrNameLst>
                                          <p:attrName>style.visibility</p:attrName>
                                        </p:attrNameLst>
                                      </p:cBhvr>
                                      <p:to>
                                        <p:strVal val="visible"/>
                                      </p:to>
                                    </p:set>
                                    <p:animEffect transition="in" filter="fade">
                                      <p:cBhvr>
                                        <p:cTn id="17" dur="500"/>
                                        <p:tgtEl>
                                          <p:spTgt spid="22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8">
                                            <p:txEl>
                                              <p:pRg st="3" end="3"/>
                                            </p:txEl>
                                          </p:spTgt>
                                        </p:tgtEl>
                                        <p:attrNameLst>
                                          <p:attrName>style.visibility</p:attrName>
                                        </p:attrNameLst>
                                      </p:cBhvr>
                                      <p:to>
                                        <p:strVal val="visible"/>
                                      </p:to>
                                    </p:set>
                                    <p:animEffect transition="in" filter="fade">
                                      <p:cBhvr>
                                        <p:cTn id="22" dur="500"/>
                                        <p:tgtEl>
                                          <p:spTgt spid="22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dirty="0"/>
              <a:t>Different Languages (an analogy)</a:t>
            </a:r>
            <a:endParaRPr dirty="0"/>
          </a:p>
        </p:txBody>
      </p:sp>
      <p:sp>
        <p:nvSpPr>
          <p:cNvPr id="72" name="Google Shape;72;p15"/>
          <p:cNvSpPr txBox="1"/>
          <p:nvPr/>
        </p:nvSpPr>
        <p:spPr>
          <a:xfrm>
            <a:off x="870856" y="2623457"/>
            <a:ext cx="1426200" cy="4845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1" i="0" u="none" strike="noStrike" cap="none">
                <a:latin typeface="Calibri"/>
                <a:ea typeface="Calibri"/>
                <a:cs typeface="Calibri"/>
                <a:sym typeface="Calibri"/>
              </a:rPr>
              <a:t>Me</a:t>
            </a:r>
            <a:endParaRPr sz="1100"/>
          </a:p>
          <a:p>
            <a:pPr marL="0" marR="0" lvl="0" indent="0" algn="l" rtl="0">
              <a:spcBef>
                <a:spcPts val="0"/>
              </a:spcBef>
              <a:spcAft>
                <a:spcPts val="0"/>
              </a:spcAft>
              <a:buNone/>
            </a:pPr>
            <a:r>
              <a:rPr lang="en" sz="1400" b="1">
                <a:latin typeface="Calibri"/>
                <a:ea typeface="Calibri"/>
                <a:cs typeface="Calibri"/>
                <a:sym typeface="Calibri"/>
              </a:rPr>
              <a:t>-speaks English</a:t>
            </a:r>
            <a:endParaRPr sz="1100"/>
          </a:p>
        </p:txBody>
      </p:sp>
      <p:sp>
        <p:nvSpPr>
          <p:cNvPr id="73" name="Google Shape;73;p15"/>
          <p:cNvSpPr txBox="1"/>
          <p:nvPr/>
        </p:nvSpPr>
        <p:spPr>
          <a:xfrm>
            <a:off x="7184572" y="2672443"/>
            <a:ext cx="1556700" cy="4845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1">
                <a:latin typeface="Calibri"/>
                <a:ea typeface="Calibri"/>
                <a:cs typeface="Calibri"/>
                <a:sym typeface="Calibri"/>
              </a:rPr>
              <a:t>Someone else</a:t>
            </a:r>
            <a:endParaRPr sz="1100"/>
          </a:p>
          <a:p>
            <a:pPr marL="0" marR="0" lvl="0" indent="0" algn="l" rtl="0">
              <a:spcBef>
                <a:spcPts val="0"/>
              </a:spcBef>
              <a:spcAft>
                <a:spcPts val="0"/>
              </a:spcAft>
              <a:buNone/>
            </a:pPr>
            <a:r>
              <a:rPr lang="en" sz="1400" b="1">
                <a:latin typeface="Calibri"/>
                <a:ea typeface="Calibri"/>
                <a:cs typeface="Calibri"/>
                <a:sym typeface="Calibri"/>
              </a:rPr>
              <a:t>-speaks Arabic</a:t>
            </a:r>
            <a:endParaRPr sz="1100"/>
          </a:p>
        </p:txBody>
      </p:sp>
      <p:pic>
        <p:nvPicPr>
          <p:cNvPr id="74" name="Google Shape;74;p15" descr="Image result for clip art person"/>
          <p:cNvPicPr preferRelativeResize="0"/>
          <p:nvPr/>
        </p:nvPicPr>
        <p:blipFill rotWithShape="1">
          <a:blip r:embed="rId3">
            <a:alphaModFix/>
          </a:blip>
          <a:srcRect/>
          <a:stretch/>
        </p:blipFill>
        <p:spPr>
          <a:xfrm>
            <a:off x="559374" y="3300073"/>
            <a:ext cx="1397575" cy="1638742"/>
          </a:xfrm>
          <a:prstGeom prst="rect">
            <a:avLst/>
          </a:prstGeom>
          <a:noFill/>
          <a:ln>
            <a:noFill/>
          </a:ln>
        </p:spPr>
      </p:pic>
      <p:pic>
        <p:nvPicPr>
          <p:cNvPr id="75" name="Google Shape;75;p15" descr="Image result for clip art person"/>
          <p:cNvPicPr preferRelativeResize="0"/>
          <p:nvPr/>
        </p:nvPicPr>
        <p:blipFill rotWithShape="1">
          <a:blip r:embed="rId4">
            <a:alphaModFix/>
          </a:blip>
          <a:srcRect/>
          <a:stretch/>
        </p:blipFill>
        <p:spPr>
          <a:xfrm>
            <a:off x="6973900" y="3287550"/>
            <a:ext cx="1397575" cy="163866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1" name="Google Shape;81;p16" descr="Image result for clip art person"/>
          <p:cNvPicPr preferRelativeResize="0"/>
          <p:nvPr/>
        </p:nvPicPr>
        <p:blipFill rotWithShape="1">
          <a:blip r:embed="rId3">
            <a:alphaModFix/>
          </a:blip>
          <a:srcRect/>
          <a:stretch/>
        </p:blipFill>
        <p:spPr>
          <a:xfrm>
            <a:off x="4994558" y="2028101"/>
            <a:ext cx="640491" cy="751007"/>
          </a:xfrm>
          <a:prstGeom prst="rect">
            <a:avLst/>
          </a:prstGeom>
          <a:noFill/>
          <a:ln>
            <a:noFill/>
          </a:ln>
        </p:spPr>
      </p:pic>
      <p:sp>
        <p:nvSpPr>
          <p:cNvPr id="82" name="Google Shape;82;p16"/>
          <p:cNvSpPr txBox="1">
            <a:spLocks noGrp="1"/>
          </p:cNvSpPr>
          <p:nvPr>
            <p:ph type="title"/>
          </p:nvPr>
        </p:nvSpPr>
        <p:spPr>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Translators</a:t>
            </a:r>
            <a:endParaRPr/>
          </a:p>
        </p:txBody>
      </p:sp>
      <p:sp>
        <p:nvSpPr>
          <p:cNvPr id="84" name="Google Shape;84;p16"/>
          <p:cNvSpPr txBox="1"/>
          <p:nvPr/>
        </p:nvSpPr>
        <p:spPr>
          <a:xfrm>
            <a:off x="7184571" y="2672443"/>
            <a:ext cx="1745100" cy="4845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1">
                <a:latin typeface="Calibri"/>
                <a:ea typeface="Calibri"/>
                <a:cs typeface="Calibri"/>
                <a:sym typeface="Calibri"/>
              </a:rPr>
              <a:t>Someone else</a:t>
            </a:r>
            <a:endParaRPr sz="1100"/>
          </a:p>
          <a:p>
            <a:pPr marL="0" marR="0" lvl="0" indent="0" algn="l" rtl="0">
              <a:spcBef>
                <a:spcPts val="0"/>
              </a:spcBef>
              <a:spcAft>
                <a:spcPts val="0"/>
              </a:spcAft>
              <a:buNone/>
            </a:pPr>
            <a:r>
              <a:rPr lang="en" sz="1400" b="1">
                <a:latin typeface="Calibri"/>
                <a:ea typeface="Calibri"/>
                <a:cs typeface="Calibri"/>
                <a:sym typeface="Calibri"/>
              </a:rPr>
              <a:t>-speaks Arabic</a:t>
            </a:r>
            <a:endParaRPr sz="1100"/>
          </a:p>
        </p:txBody>
      </p:sp>
      <p:pic>
        <p:nvPicPr>
          <p:cNvPr id="85" name="Google Shape;85;p16" descr="Image result for clip art person"/>
          <p:cNvPicPr preferRelativeResize="0"/>
          <p:nvPr/>
        </p:nvPicPr>
        <p:blipFill rotWithShape="1">
          <a:blip r:embed="rId4">
            <a:alphaModFix/>
          </a:blip>
          <a:srcRect/>
          <a:stretch/>
        </p:blipFill>
        <p:spPr>
          <a:xfrm>
            <a:off x="3421945" y="1964515"/>
            <a:ext cx="654581" cy="767528"/>
          </a:xfrm>
          <a:prstGeom prst="rect">
            <a:avLst/>
          </a:prstGeom>
          <a:noFill/>
          <a:ln>
            <a:noFill/>
          </a:ln>
        </p:spPr>
      </p:pic>
      <p:pic>
        <p:nvPicPr>
          <p:cNvPr id="86" name="Google Shape;86;p16" descr="Image result for clip art person"/>
          <p:cNvPicPr preferRelativeResize="0"/>
          <p:nvPr/>
        </p:nvPicPr>
        <p:blipFill rotWithShape="1">
          <a:blip r:embed="rId5">
            <a:alphaModFix/>
          </a:blip>
          <a:srcRect/>
          <a:stretch/>
        </p:blipFill>
        <p:spPr>
          <a:xfrm>
            <a:off x="5519163" y="3413594"/>
            <a:ext cx="648641" cy="760562"/>
          </a:xfrm>
          <a:prstGeom prst="rect">
            <a:avLst/>
          </a:prstGeom>
          <a:noFill/>
          <a:ln>
            <a:noFill/>
          </a:ln>
        </p:spPr>
      </p:pic>
      <p:sp>
        <p:nvSpPr>
          <p:cNvPr id="87" name="Google Shape;87;p16"/>
          <p:cNvSpPr txBox="1"/>
          <p:nvPr/>
        </p:nvSpPr>
        <p:spPr>
          <a:xfrm>
            <a:off x="2913038" y="1570706"/>
            <a:ext cx="1017900" cy="4845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a:latin typeface="Calibri"/>
                <a:ea typeface="Calibri"/>
                <a:cs typeface="Calibri"/>
                <a:sym typeface="Calibri"/>
              </a:rPr>
              <a:t>English</a:t>
            </a:r>
            <a:endParaRPr sz="1100"/>
          </a:p>
          <a:p>
            <a:pPr marL="0" marR="0" lvl="0" indent="0" algn="l" rtl="0">
              <a:spcBef>
                <a:spcPts val="0"/>
              </a:spcBef>
              <a:spcAft>
                <a:spcPts val="0"/>
              </a:spcAft>
              <a:buNone/>
            </a:pPr>
            <a:r>
              <a:rPr lang="en" sz="1400">
                <a:latin typeface="Calibri"/>
                <a:ea typeface="Calibri"/>
                <a:cs typeface="Calibri"/>
                <a:sym typeface="Calibri"/>
              </a:rPr>
              <a:t>French</a:t>
            </a:r>
            <a:endParaRPr sz="1100"/>
          </a:p>
        </p:txBody>
      </p:sp>
      <p:sp>
        <p:nvSpPr>
          <p:cNvPr id="88" name="Google Shape;88;p16"/>
          <p:cNvSpPr txBox="1"/>
          <p:nvPr/>
        </p:nvSpPr>
        <p:spPr>
          <a:xfrm>
            <a:off x="4933308" y="1447966"/>
            <a:ext cx="1017900" cy="4845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a:latin typeface="Calibri"/>
                <a:ea typeface="Calibri"/>
                <a:cs typeface="Calibri"/>
                <a:sym typeface="Calibri"/>
              </a:rPr>
              <a:t>Spanish</a:t>
            </a:r>
            <a:endParaRPr sz="1100"/>
          </a:p>
          <a:p>
            <a:pPr marL="0" marR="0" lvl="0" indent="0" algn="l" rtl="0">
              <a:spcBef>
                <a:spcPts val="0"/>
              </a:spcBef>
              <a:spcAft>
                <a:spcPts val="0"/>
              </a:spcAft>
              <a:buNone/>
            </a:pPr>
            <a:r>
              <a:rPr lang="en" sz="1400">
                <a:latin typeface="Calibri"/>
                <a:ea typeface="Calibri"/>
                <a:cs typeface="Calibri"/>
                <a:sym typeface="Calibri"/>
              </a:rPr>
              <a:t>French</a:t>
            </a:r>
            <a:endParaRPr sz="1100"/>
          </a:p>
        </p:txBody>
      </p:sp>
      <p:sp>
        <p:nvSpPr>
          <p:cNvPr id="89" name="Google Shape;89;p16"/>
          <p:cNvSpPr txBox="1"/>
          <p:nvPr/>
        </p:nvSpPr>
        <p:spPr>
          <a:xfrm>
            <a:off x="5498879" y="4318223"/>
            <a:ext cx="1017900" cy="4845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a:latin typeface="Calibri"/>
                <a:ea typeface="Calibri"/>
                <a:cs typeface="Calibri"/>
                <a:sym typeface="Calibri"/>
              </a:rPr>
              <a:t>French</a:t>
            </a:r>
            <a:endParaRPr sz="1100"/>
          </a:p>
          <a:p>
            <a:pPr marL="0" marR="0" lvl="0" indent="0" algn="l" rtl="0">
              <a:spcBef>
                <a:spcPts val="0"/>
              </a:spcBef>
              <a:spcAft>
                <a:spcPts val="0"/>
              </a:spcAft>
              <a:buNone/>
            </a:pPr>
            <a:r>
              <a:rPr lang="en" sz="1400">
                <a:latin typeface="Calibri"/>
                <a:ea typeface="Calibri"/>
                <a:cs typeface="Calibri"/>
                <a:sym typeface="Calibri"/>
              </a:rPr>
              <a:t>Arabic</a:t>
            </a:r>
            <a:endParaRPr sz="1100"/>
          </a:p>
        </p:txBody>
      </p:sp>
      <p:sp>
        <p:nvSpPr>
          <p:cNvPr id="90" name="Google Shape;90;p16"/>
          <p:cNvSpPr txBox="1"/>
          <p:nvPr/>
        </p:nvSpPr>
        <p:spPr>
          <a:xfrm>
            <a:off x="2692058" y="4055867"/>
            <a:ext cx="1017900" cy="4845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a:latin typeface="Calibri"/>
                <a:ea typeface="Calibri"/>
                <a:cs typeface="Calibri"/>
                <a:sym typeface="Calibri"/>
              </a:rPr>
              <a:t>English</a:t>
            </a:r>
            <a:endParaRPr sz="1100"/>
          </a:p>
          <a:p>
            <a:pPr marL="0" marR="0" lvl="0" indent="0" algn="l" rtl="0">
              <a:spcBef>
                <a:spcPts val="0"/>
              </a:spcBef>
              <a:spcAft>
                <a:spcPts val="0"/>
              </a:spcAft>
              <a:buNone/>
            </a:pPr>
            <a:r>
              <a:rPr lang="en" sz="1400">
                <a:latin typeface="Calibri"/>
                <a:ea typeface="Calibri"/>
                <a:cs typeface="Calibri"/>
                <a:sym typeface="Calibri"/>
              </a:rPr>
              <a:t>German</a:t>
            </a:r>
            <a:endParaRPr sz="1100"/>
          </a:p>
        </p:txBody>
      </p:sp>
      <p:sp>
        <p:nvSpPr>
          <p:cNvPr id="91" name="Google Shape;91;p16"/>
          <p:cNvSpPr txBox="1"/>
          <p:nvPr/>
        </p:nvSpPr>
        <p:spPr>
          <a:xfrm>
            <a:off x="4044843" y="4449219"/>
            <a:ext cx="1017900" cy="4845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a:latin typeface="Calibri"/>
                <a:ea typeface="Calibri"/>
                <a:cs typeface="Calibri"/>
                <a:sym typeface="Calibri"/>
              </a:rPr>
              <a:t>Arabic</a:t>
            </a:r>
            <a:endParaRPr sz="1100"/>
          </a:p>
          <a:p>
            <a:pPr marL="0" marR="0" lvl="0" indent="0" algn="l" rtl="0">
              <a:spcBef>
                <a:spcPts val="0"/>
              </a:spcBef>
              <a:spcAft>
                <a:spcPts val="0"/>
              </a:spcAft>
              <a:buNone/>
            </a:pPr>
            <a:r>
              <a:rPr lang="en" sz="1400">
                <a:latin typeface="Calibri"/>
                <a:ea typeface="Calibri"/>
                <a:cs typeface="Calibri"/>
                <a:sym typeface="Calibri"/>
              </a:rPr>
              <a:t>Farsi</a:t>
            </a:r>
            <a:endParaRPr sz="1100"/>
          </a:p>
        </p:txBody>
      </p:sp>
      <p:pic>
        <p:nvPicPr>
          <p:cNvPr id="92" name="Google Shape;92;p16" descr="Image result for clip art person"/>
          <p:cNvPicPr preferRelativeResize="0"/>
          <p:nvPr/>
        </p:nvPicPr>
        <p:blipFill rotWithShape="1">
          <a:blip r:embed="rId6">
            <a:alphaModFix/>
          </a:blip>
          <a:srcRect/>
          <a:stretch/>
        </p:blipFill>
        <p:spPr>
          <a:xfrm>
            <a:off x="3962208" y="3652001"/>
            <a:ext cx="640491" cy="751007"/>
          </a:xfrm>
          <a:prstGeom prst="rect">
            <a:avLst/>
          </a:prstGeom>
          <a:noFill/>
          <a:ln>
            <a:noFill/>
          </a:ln>
        </p:spPr>
      </p:pic>
      <p:pic>
        <p:nvPicPr>
          <p:cNvPr id="93" name="Google Shape;93;p16" descr="Image result for clip art person"/>
          <p:cNvPicPr preferRelativeResize="0"/>
          <p:nvPr/>
        </p:nvPicPr>
        <p:blipFill rotWithShape="1">
          <a:blip r:embed="rId7">
            <a:alphaModFix/>
          </a:blip>
          <a:srcRect/>
          <a:stretch/>
        </p:blipFill>
        <p:spPr>
          <a:xfrm>
            <a:off x="559374" y="3300073"/>
            <a:ext cx="1397575" cy="1638742"/>
          </a:xfrm>
          <a:prstGeom prst="rect">
            <a:avLst/>
          </a:prstGeom>
          <a:noFill/>
          <a:ln>
            <a:noFill/>
          </a:ln>
        </p:spPr>
      </p:pic>
      <p:pic>
        <p:nvPicPr>
          <p:cNvPr id="94" name="Google Shape;94;p16" descr="Image result for clip art person"/>
          <p:cNvPicPr preferRelativeResize="0"/>
          <p:nvPr/>
        </p:nvPicPr>
        <p:blipFill rotWithShape="1">
          <a:blip r:embed="rId8">
            <a:alphaModFix/>
          </a:blip>
          <a:srcRect/>
          <a:stretch/>
        </p:blipFill>
        <p:spPr>
          <a:xfrm>
            <a:off x="6973900" y="3287550"/>
            <a:ext cx="1397575" cy="1638667"/>
          </a:xfrm>
          <a:prstGeom prst="rect">
            <a:avLst/>
          </a:prstGeom>
          <a:noFill/>
          <a:ln>
            <a:noFill/>
          </a:ln>
        </p:spPr>
      </p:pic>
      <p:pic>
        <p:nvPicPr>
          <p:cNvPr id="95" name="Google Shape;95;p16" descr="Image result for clip art person"/>
          <p:cNvPicPr preferRelativeResize="0"/>
          <p:nvPr/>
        </p:nvPicPr>
        <p:blipFill rotWithShape="1">
          <a:blip r:embed="rId9">
            <a:alphaModFix/>
          </a:blip>
          <a:srcRect/>
          <a:stretch/>
        </p:blipFill>
        <p:spPr>
          <a:xfrm>
            <a:off x="2692051" y="3300069"/>
            <a:ext cx="648641" cy="760562"/>
          </a:xfrm>
          <a:prstGeom prst="rect">
            <a:avLst/>
          </a:prstGeom>
          <a:noFill/>
          <a:ln>
            <a:noFill/>
          </a:ln>
        </p:spPr>
      </p:pic>
      <p:sp>
        <p:nvSpPr>
          <p:cNvPr id="17" name="Google Shape;101;p17">
            <a:extLst>
              <a:ext uri="{FF2B5EF4-FFF2-40B4-BE49-F238E27FC236}">
                <a16:creationId xmlns:a16="http://schemas.microsoft.com/office/drawing/2014/main" id="{D908FE11-A0DE-E74E-4505-6C63F1905504}"/>
              </a:ext>
            </a:extLst>
          </p:cNvPr>
          <p:cNvSpPr txBox="1"/>
          <p:nvPr/>
        </p:nvSpPr>
        <p:spPr>
          <a:xfrm>
            <a:off x="725181" y="2623457"/>
            <a:ext cx="1397575" cy="4845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1" dirty="0">
                <a:latin typeface="Calibri"/>
                <a:ea typeface="Calibri"/>
                <a:cs typeface="Calibri"/>
                <a:sym typeface="Calibri"/>
              </a:rPr>
              <a:t>Me</a:t>
            </a:r>
            <a:endParaRPr sz="1100" dirty="0"/>
          </a:p>
          <a:p>
            <a:pPr marL="0" marR="0" lvl="0" indent="0" algn="l" rtl="0">
              <a:spcBef>
                <a:spcPts val="0"/>
              </a:spcBef>
              <a:spcAft>
                <a:spcPts val="0"/>
              </a:spcAft>
              <a:buNone/>
            </a:pPr>
            <a:r>
              <a:rPr lang="en" sz="1400" b="1" dirty="0">
                <a:latin typeface="Calibri"/>
                <a:ea typeface="Calibri"/>
                <a:cs typeface="Calibri"/>
                <a:sym typeface="Calibri"/>
              </a:rPr>
              <a:t>-speaks English</a:t>
            </a:r>
            <a:endParaRPr sz="1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Translators</a:t>
            </a:r>
            <a:endParaRPr/>
          </a:p>
        </p:txBody>
      </p:sp>
      <p:sp>
        <p:nvSpPr>
          <p:cNvPr id="101" name="Google Shape;101;p17"/>
          <p:cNvSpPr txBox="1"/>
          <p:nvPr/>
        </p:nvSpPr>
        <p:spPr>
          <a:xfrm>
            <a:off x="725181" y="2623457"/>
            <a:ext cx="1397575" cy="4845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1" dirty="0">
                <a:latin typeface="Calibri"/>
                <a:ea typeface="Calibri"/>
                <a:cs typeface="Calibri"/>
                <a:sym typeface="Calibri"/>
              </a:rPr>
              <a:t>Me</a:t>
            </a:r>
            <a:endParaRPr sz="1100" dirty="0"/>
          </a:p>
          <a:p>
            <a:pPr marL="0" marR="0" lvl="0" indent="0" algn="l" rtl="0">
              <a:spcBef>
                <a:spcPts val="0"/>
              </a:spcBef>
              <a:spcAft>
                <a:spcPts val="0"/>
              </a:spcAft>
              <a:buNone/>
            </a:pPr>
            <a:r>
              <a:rPr lang="en" sz="1400" b="1" dirty="0">
                <a:latin typeface="Calibri"/>
                <a:ea typeface="Calibri"/>
                <a:cs typeface="Calibri"/>
                <a:sym typeface="Calibri"/>
              </a:rPr>
              <a:t>-speaks English</a:t>
            </a:r>
            <a:endParaRPr sz="1100" dirty="0"/>
          </a:p>
        </p:txBody>
      </p:sp>
      <p:sp>
        <p:nvSpPr>
          <p:cNvPr id="102" name="Google Shape;102;p17"/>
          <p:cNvSpPr txBox="1"/>
          <p:nvPr/>
        </p:nvSpPr>
        <p:spPr>
          <a:xfrm>
            <a:off x="7184571" y="2672443"/>
            <a:ext cx="1745100" cy="4845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1">
                <a:latin typeface="Calibri"/>
                <a:ea typeface="Calibri"/>
                <a:cs typeface="Calibri"/>
                <a:sym typeface="Calibri"/>
              </a:rPr>
              <a:t>Someone else</a:t>
            </a:r>
            <a:endParaRPr sz="1100"/>
          </a:p>
          <a:p>
            <a:pPr marL="0" marR="0" lvl="0" indent="0" algn="l" rtl="0">
              <a:spcBef>
                <a:spcPts val="0"/>
              </a:spcBef>
              <a:spcAft>
                <a:spcPts val="0"/>
              </a:spcAft>
              <a:buNone/>
            </a:pPr>
            <a:r>
              <a:rPr lang="en" sz="1400" b="1">
                <a:latin typeface="Calibri"/>
                <a:ea typeface="Calibri"/>
                <a:cs typeface="Calibri"/>
                <a:sym typeface="Calibri"/>
              </a:rPr>
              <a:t>-speaks Arabic</a:t>
            </a:r>
            <a:endParaRPr sz="1100"/>
          </a:p>
        </p:txBody>
      </p:sp>
      <p:cxnSp>
        <p:nvCxnSpPr>
          <p:cNvPr id="103" name="Google Shape;103;p17"/>
          <p:cNvCxnSpPr/>
          <p:nvPr/>
        </p:nvCxnSpPr>
        <p:spPr>
          <a:xfrm rot="10800000">
            <a:off x="4239559" y="2672517"/>
            <a:ext cx="1179300" cy="1023600"/>
          </a:xfrm>
          <a:prstGeom prst="straightConnector1">
            <a:avLst/>
          </a:prstGeom>
          <a:noFill/>
          <a:ln w="50800" cap="flat" cmpd="sng">
            <a:solidFill>
              <a:schemeClr val="dk1"/>
            </a:solidFill>
            <a:prstDash val="solid"/>
            <a:miter lim="800000"/>
            <a:headEnd type="none" w="sm" len="sm"/>
            <a:tailEnd type="none" w="sm" len="sm"/>
          </a:ln>
        </p:spPr>
      </p:cxnSp>
      <p:cxnSp>
        <p:nvCxnSpPr>
          <p:cNvPr id="104" name="Google Shape;104;p17"/>
          <p:cNvCxnSpPr/>
          <p:nvPr/>
        </p:nvCxnSpPr>
        <p:spPr>
          <a:xfrm>
            <a:off x="6262688" y="3957638"/>
            <a:ext cx="681900" cy="193800"/>
          </a:xfrm>
          <a:prstGeom prst="straightConnector1">
            <a:avLst/>
          </a:prstGeom>
          <a:noFill/>
          <a:ln w="50800" cap="flat" cmpd="sng">
            <a:solidFill>
              <a:schemeClr val="dk1"/>
            </a:solidFill>
            <a:prstDash val="solid"/>
            <a:miter lim="800000"/>
            <a:headEnd type="none" w="sm" len="sm"/>
            <a:tailEnd type="none" w="sm" len="sm"/>
          </a:ln>
        </p:spPr>
      </p:cxnSp>
      <p:pic>
        <p:nvPicPr>
          <p:cNvPr id="105" name="Google Shape;105;p17" descr="Image result for clip art person"/>
          <p:cNvPicPr preferRelativeResize="0"/>
          <p:nvPr/>
        </p:nvPicPr>
        <p:blipFill rotWithShape="1">
          <a:blip r:embed="rId3">
            <a:alphaModFix/>
          </a:blip>
          <a:srcRect/>
          <a:stretch/>
        </p:blipFill>
        <p:spPr>
          <a:xfrm>
            <a:off x="3421945" y="1964515"/>
            <a:ext cx="654581" cy="767528"/>
          </a:xfrm>
          <a:prstGeom prst="rect">
            <a:avLst/>
          </a:prstGeom>
          <a:noFill/>
          <a:ln>
            <a:noFill/>
          </a:ln>
        </p:spPr>
      </p:pic>
      <p:pic>
        <p:nvPicPr>
          <p:cNvPr id="106" name="Google Shape;106;p17" descr="Image result for clip art person"/>
          <p:cNvPicPr preferRelativeResize="0"/>
          <p:nvPr/>
        </p:nvPicPr>
        <p:blipFill rotWithShape="1">
          <a:blip r:embed="rId4">
            <a:alphaModFix/>
          </a:blip>
          <a:srcRect/>
          <a:stretch/>
        </p:blipFill>
        <p:spPr>
          <a:xfrm>
            <a:off x="5519163" y="3413594"/>
            <a:ext cx="648641" cy="760562"/>
          </a:xfrm>
          <a:prstGeom prst="rect">
            <a:avLst/>
          </a:prstGeom>
          <a:noFill/>
          <a:ln>
            <a:noFill/>
          </a:ln>
        </p:spPr>
      </p:pic>
      <p:sp>
        <p:nvSpPr>
          <p:cNvPr id="107" name="Google Shape;107;p17"/>
          <p:cNvSpPr txBox="1"/>
          <p:nvPr/>
        </p:nvSpPr>
        <p:spPr>
          <a:xfrm>
            <a:off x="2913038" y="1570706"/>
            <a:ext cx="1017900" cy="4845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dirty="0">
                <a:latin typeface="Calibri"/>
                <a:ea typeface="Calibri"/>
                <a:cs typeface="Calibri"/>
                <a:sym typeface="Calibri"/>
              </a:rPr>
              <a:t>English</a:t>
            </a:r>
            <a:endParaRPr sz="1100" dirty="0"/>
          </a:p>
          <a:p>
            <a:pPr marL="0" marR="0" lvl="0" indent="0" algn="l" rtl="0">
              <a:spcBef>
                <a:spcPts val="0"/>
              </a:spcBef>
              <a:spcAft>
                <a:spcPts val="0"/>
              </a:spcAft>
              <a:buNone/>
            </a:pPr>
            <a:r>
              <a:rPr lang="en" sz="1400" dirty="0">
                <a:latin typeface="Calibri"/>
                <a:ea typeface="Calibri"/>
                <a:cs typeface="Calibri"/>
                <a:sym typeface="Calibri"/>
              </a:rPr>
              <a:t>French</a:t>
            </a:r>
            <a:endParaRPr sz="1100" dirty="0"/>
          </a:p>
        </p:txBody>
      </p:sp>
      <p:sp>
        <p:nvSpPr>
          <p:cNvPr id="108" name="Google Shape;108;p17"/>
          <p:cNvSpPr txBox="1"/>
          <p:nvPr/>
        </p:nvSpPr>
        <p:spPr>
          <a:xfrm>
            <a:off x="4933308" y="1447966"/>
            <a:ext cx="1017900" cy="4845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a:latin typeface="Calibri"/>
                <a:ea typeface="Calibri"/>
                <a:cs typeface="Calibri"/>
                <a:sym typeface="Calibri"/>
              </a:rPr>
              <a:t>Spanish</a:t>
            </a:r>
            <a:endParaRPr sz="1100"/>
          </a:p>
          <a:p>
            <a:pPr marL="0" marR="0" lvl="0" indent="0" algn="l" rtl="0">
              <a:spcBef>
                <a:spcPts val="0"/>
              </a:spcBef>
              <a:spcAft>
                <a:spcPts val="0"/>
              </a:spcAft>
              <a:buNone/>
            </a:pPr>
            <a:r>
              <a:rPr lang="en" sz="1400">
                <a:latin typeface="Calibri"/>
                <a:ea typeface="Calibri"/>
                <a:cs typeface="Calibri"/>
                <a:sym typeface="Calibri"/>
              </a:rPr>
              <a:t>French</a:t>
            </a:r>
            <a:endParaRPr sz="1100"/>
          </a:p>
        </p:txBody>
      </p:sp>
      <p:sp>
        <p:nvSpPr>
          <p:cNvPr id="109" name="Google Shape;109;p17"/>
          <p:cNvSpPr txBox="1"/>
          <p:nvPr/>
        </p:nvSpPr>
        <p:spPr>
          <a:xfrm>
            <a:off x="5498879" y="4318223"/>
            <a:ext cx="1017900" cy="4845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a:latin typeface="Calibri"/>
                <a:ea typeface="Calibri"/>
                <a:cs typeface="Calibri"/>
                <a:sym typeface="Calibri"/>
              </a:rPr>
              <a:t>French</a:t>
            </a:r>
            <a:endParaRPr sz="1100"/>
          </a:p>
          <a:p>
            <a:pPr marL="0" marR="0" lvl="0" indent="0" algn="l" rtl="0">
              <a:spcBef>
                <a:spcPts val="0"/>
              </a:spcBef>
              <a:spcAft>
                <a:spcPts val="0"/>
              </a:spcAft>
              <a:buNone/>
            </a:pPr>
            <a:r>
              <a:rPr lang="en" sz="1400">
                <a:latin typeface="Calibri"/>
                <a:ea typeface="Calibri"/>
                <a:cs typeface="Calibri"/>
                <a:sym typeface="Calibri"/>
              </a:rPr>
              <a:t>Arabic</a:t>
            </a:r>
            <a:endParaRPr sz="1100"/>
          </a:p>
        </p:txBody>
      </p:sp>
      <p:sp>
        <p:nvSpPr>
          <p:cNvPr id="110" name="Google Shape;110;p17"/>
          <p:cNvSpPr txBox="1"/>
          <p:nvPr/>
        </p:nvSpPr>
        <p:spPr>
          <a:xfrm>
            <a:off x="2692058" y="4055867"/>
            <a:ext cx="1017900" cy="4845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a:latin typeface="Calibri"/>
                <a:ea typeface="Calibri"/>
                <a:cs typeface="Calibri"/>
                <a:sym typeface="Calibri"/>
              </a:rPr>
              <a:t>English</a:t>
            </a:r>
            <a:endParaRPr sz="1100"/>
          </a:p>
          <a:p>
            <a:pPr marL="0" marR="0" lvl="0" indent="0" algn="l" rtl="0">
              <a:spcBef>
                <a:spcPts val="0"/>
              </a:spcBef>
              <a:spcAft>
                <a:spcPts val="0"/>
              </a:spcAft>
              <a:buNone/>
            </a:pPr>
            <a:r>
              <a:rPr lang="en" sz="1400">
                <a:latin typeface="Calibri"/>
                <a:ea typeface="Calibri"/>
                <a:cs typeface="Calibri"/>
                <a:sym typeface="Calibri"/>
              </a:rPr>
              <a:t>German</a:t>
            </a:r>
            <a:endParaRPr sz="1100"/>
          </a:p>
        </p:txBody>
      </p:sp>
      <p:sp>
        <p:nvSpPr>
          <p:cNvPr id="111" name="Google Shape;111;p17"/>
          <p:cNvSpPr txBox="1"/>
          <p:nvPr/>
        </p:nvSpPr>
        <p:spPr>
          <a:xfrm>
            <a:off x="4044843" y="4449219"/>
            <a:ext cx="1017900" cy="4845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a:latin typeface="Calibri"/>
                <a:ea typeface="Calibri"/>
                <a:cs typeface="Calibri"/>
                <a:sym typeface="Calibri"/>
              </a:rPr>
              <a:t>Arabic</a:t>
            </a:r>
            <a:endParaRPr sz="1100"/>
          </a:p>
          <a:p>
            <a:pPr marL="0" marR="0" lvl="0" indent="0" algn="l" rtl="0">
              <a:spcBef>
                <a:spcPts val="0"/>
              </a:spcBef>
              <a:spcAft>
                <a:spcPts val="0"/>
              </a:spcAft>
              <a:buNone/>
            </a:pPr>
            <a:r>
              <a:rPr lang="en" sz="1400">
                <a:latin typeface="Calibri"/>
                <a:ea typeface="Calibri"/>
                <a:cs typeface="Calibri"/>
                <a:sym typeface="Calibri"/>
              </a:rPr>
              <a:t>Farsi</a:t>
            </a:r>
            <a:endParaRPr sz="1100"/>
          </a:p>
        </p:txBody>
      </p:sp>
      <p:pic>
        <p:nvPicPr>
          <p:cNvPr id="112" name="Google Shape;112;p17" descr="Image result for clip art person"/>
          <p:cNvPicPr preferRelativeResize="0"/>
          <p:nvPr/>
        </p:nvPicPr>
        <p:blipFill rotWithShape="1">
          <a:blip r:embed="rId5">
            <a:alphaModFix/>
          </a:blip>
          <a:srcRect/>
          <a:stretch/>
        </p:blipFill>
        <p:spPr>
          <a:xfrm>
            <a:off x="3962208" y="3652001"/>
            <a:ext cx="640491" cy="751007"/>
          </a:xfrm>
          <a:prstGeom prst="rect">
            <a:avLst/>
          </a:prstGeom>
          <a:noFill/>
          <a:ln>
            <a:noFill/>
          </a:ln>
        </p:spPr>
      </p:pic>
      <p:cxnSp>
        <p:nvCxnSpPr>
          <p:cNvPr id="113" name="Google Shape;113;p17"/>
          <p:cNvCxnSpPr/>
          <p:nvPr/>
        </p:nvCxnSpPr>
        <p:spPr>
          <a:xfrm rot="10800000" flipH="1">
            <a:off x="1997526" y="2520116"/>
            <a:ext cx="1329600" cy="1176000"/>
          </a:xfrm>
          <a:prstGeom prst="straightConnector1">
            <a:avLst/>
          </a:prstGeom>
          <a:noFill/>
          <a:ln w="50800" cap="flat" cmpd="sng">
            <a:solidFill>
              <a:schemeClr val="dk1"/>
            </a:solidFill>
            <a:prstDash val="solid"/>
            <a:miter lim="800000"/>
            <a:headEnd type="none" w="sm" len="sm"/>
            <a:tailEnd type="none" w="sm" len="sm"/>
          </a:ln>
        </p:spPr>
      </p:cxnSp>
      <p:pic>
        <p:nvPicPr>
          <p:cNvPr id="114" name="Google Shape;114;p17" descr="Image result for clip art person"/>
          <p:cNvPicPr preferRelativeResize="0"/>
          <p:nvPr/>
        </p:nvPicPr>
        <p:blipFill rotWithShape="1">
          <a:blip r:embed="rId6">
            <a:alphaModFix/>
          </a:blip>
          <a:srcRect/>
          <a:stretch/>
        </p:blipFill>
        <p:spPr>
          <a:xfrm>
            <a:off x="559374" y="3300073"/>
            <a:ext cx="1397575" cy="1638742"/>
          </a:xfrm>
          <a:prstGeom prst="rect">
            <a:avLst/>
          </a:prstGeom>
          <a:noFill/>
          <a:ln>
            <a:noFill/>
          </a:ln>
        </p:spPr>
      </p:pic>
      <p:pic>
        <p:nvPicPr>
          <p:cNvPr id="115" name="Google Shape;115;p17" descr="Image result for clip art person"/>
          <p:cNvPicPr preferRelativeResize="0"/>
          <p:nvPr/>
        </p:nvPicPr>
        <p:blipFill rotWithShape="1">
          <a:blip r:embed="rId7">
            <a:alphaModFix/>
          </a:blip>
          <a:srcRect/>
          <a:stretch/>
        </p:blipFill>
        <p:spPr>
          <a:xfrm>
            <a:off x="4994558" y="2028101"/>
            <a:ext cx="640491" cy="751007"/>
          </a:xfrm>
          <a:prstGeom prst="rect">
            <a:avLst/>
          </a:prstGeom>
          <a:noFill/>
          <a:ln>
            <a:noFill/>
          </a:ln>
        </p:spPr>
      </p:pic>
      <p:pic>
        <p:nvPicPr>
          <p:cNvPr id="116" name="Google Shape;116;p17" descr="Image result for clip art person"/>
          <p:cNvPicPr preferRelativeResize="0"/>
          <p:nvPr/>
        </p:nvPicPr>
        <p:blipFill rotWithShape="1">
          <a:blip r:embed="rId8">
            <a:alphaModFix/>
          </a:blip>
          <a:srcRect/>
          <a:stretch/>
        </p:blipFill>
        <p:spPr>
          <a:xfrm>
            <a:off x="6973900" y="3287550"/>
            <a:ext cx="1397575" cy="1638667"/>
          </a:xfrm>
          <a:prstGeom prst="rect">
            <a:avLst/>
          </a:prstGeom>
          <a:noFill/>
          <a:ln>
            <a:noFill/>
          </a:ln>
        </p:spPr>
      </p:pic>
      <p:pic>
        <p:nvPicPr>
          <p:cNvPr id="117" name="Google Shape;117;p17" descr="Image result for clip art person"/>
          <p:cNvPicPr preferRelativeResize="0"/>
          <p:nvPr/>
        </p:nvPicPr>
        <p:blipFill rotWithShape="1">
          <a:blip r:embed="rId9">
            <a:alphaModFix/>
          </a:blip>
          <a:srcRect/>
          <a:stretch/>
        </p:blipFill>
        <p:spPr>
          <a:xfrm>
            <a:off x="2692051" y="3300069"/>
            <a:ext cx="648641" cy="7605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Talking to Computers</a:t>
            </a:r>
            <a:endParaRPr/>
          </a:p>
        </p:txBody>
      </p:sp>
      <p:sp>
        <p:nvSpPr>
          <p:cNvPr id="124" name="Google Shape;124;p18" descr="Image result for clip art computer"/>
          <p:cNvSpPr/>
          <p:nvPr/>
        </p:nvSpPr>
        <p:spPr>
          <a:xfrm>
            <a:off x="116681" y="-108347"/>
            <a:ext cx="228600" cy="22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125" name="Google Shape;125;p18" descr="Image result for clip art computer"/>
          <p:cNvPicPr preferRelativeResize="0"/>
          <p:nvPr/>
        </p:nvPicPr>
        <p:blipFill rotWithShape="1">
          <a:blip r:embed="rId3">
            <a:alphaModFix/>
          </a:blip>
          <a:srcRect/>
          <a:stretch/>
        </p:blipFill>
        <p:spPr>
          <a:xfrm>
            <a:off x="7187065" y="3527376"/>
            <a:ext cx="1514167" cy="1491853"/>
          </a:xfrm>
          <a:prstGeom prst="rect">
            <a:avLst/>
          </a:prstGeom>
          <a:noFill/>
          <a:ln>
            <a:noFill/>
          </a:ln>
        </p:spPr>
      </p:pic>
      <p:pic>
        <p:nvPicPr>
          <p:cNvPr id="126" name="Google Shape;126;p18" descr="Image result for clip art person"/>
          <p:cNvPicPr preferRelativeResize="0"/>
          <p:nvPr/>
        </p:nvPicPr>
        <p:blipFill rotWithShape="1">
          <a:blip r:embed="rId4">
            <a:alphaModFix/>
          </a:blip>
          <a:srcRect/>
          <a:stretch/>
        </p:blipFill>
        <p:spPr>
          <a:xfrm>
            <a:off x="552437" y="3787100"/>
            <a:ext cx="1016510" cy="1191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title"/>
          </p:nvPr>
        </p:nvSpPr>
        <p:spPr>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Talking to Computers</a:t>
            </a:r>
            <a:endParaRPr/>
          </a:p>
        </p:txBody>
      </p:sp>
      <p:sp>
        <p:nvSpPr>
          <p:cNvPr id="133" name="Google Shape;133;p19"/>
          <p:cNvSpPr txBox="1"/>
          <p:nvPr/>
        </p:nvSpPr>
        <p:spPr>
          <a:xfrm>
            <a:off x="269420" y="2345872"/>
            <a:ext cx="2188200" cy="692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1">
                <a:solidFill>
                  <a:schemeClr val="dk1"/>
                </a:solidFill>
                <a:latin typeface="Calibri"/>
                <a:ea typeface="Calibri"/>
                <a:cs typeface="Calibri"/>
                <a:sym typeface="Calibri"/>
              </a:rPr>
              <a:t>Person:</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a:t>
            </a:r>
            <a:r>
              <a:rPr lang="en">
                <a:solidFill>
                  <a:schemeClr val="dk1"/>
                </a:solidFill>
                <a:latin typeface="Calibri"/>
                <a:ea typeface="Calibri"/>
                <a:cs typeface="Calibri"/>
                <a:sym typeface="Calibri"/>
              </a:rPr>
              <a:t>Retweet all tweets that mention me.</a:t>
            </a:r>
            <a:r>
              <a:rPr lang="en" sz="1400">
                <a:solidFill>
                  <a:schemeClr val="dk1"/>
                </a:solidFill>
                <a:latin typeface="Calibri"/>
                <a:ea typeface="Calibri"/>
                <a:cs typeface="Calibri"/>
                <a:sym typeface="Calibri"/>
              </a:rPr>
              <a:t>”</a:t>
            </a:r>
            <a:endParaRPr sz="1100"/>
          </a:p>
        </p:txBody>
      </p:sp>
      <p:sp>
        <p:nvSpPr>
          <p:cNvPr id="134" name="Google Shape;134;p19" descr="Image result for clip art computer"/>
          <p:cNvSpPr/>
          <p:nvPr/>
        </p:nvSpPr>
        <p:spPr>
          <a:xfrm>
            <a:off x="116681" y="-108347"/>
            <a:ext cx="228600" cy="22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135" name="Google Shape;135;p19" descr="Image result for clip art computer"/>
          <p:cNvPicPr preferRelativeResize="0"/>
          <p:nvPr/>
        </p:nvPicPr>
        <p:blipFill rotWithShape="1">
          <a:blip r:embed="rId3">
            <a:alphaModFix/>
          </a:blip>
          <a:srcRect/>
          <a:stretch/>
        </p:blipFill>
        <p:spPr>
          <a:xfrm>
            <a:off x="7187065" y="3527376"/>
            <a:ext cx="1514167" cy="1491853"/>
          </a:xfrm>
          <a:prstGeom prst="rect">
            <a:avLst/>
          </a:prstGeom>
          <a:noFill/>
          <a:ln>
            <a:noFill/>
          </a:ln>
        </p:spPr>
      </p:pic>
      <p:sp>
        <p:nvSpPr>
          <p:cNvPr id="136" name="Google Shape;136;p19"/>
          <p:cNvSpPr txBox="1"/>
          <p:nvPr/>
        </p:nvSpPr>
        <p:spPr>
          <a:xfrm>
            <a:off x="230981" y="1773050"/>
            <a:ext cx="127770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2400" b="1">
                <a:solidFill>
                  <a:schemeClr val="dk1"/>
                </a:solidFill>
                <a:latin typeface="Calibri"/>
                <a:ea typeface="Calibri"/>
                <a:cs typeface="Calibri"/>
                <a:sym typeface="Calibri"/>
              </a:rPr>
              <a:t>English</a:t>
            </a:r>
            <a:endParaRPr sz="1100"/>
          </a:p>
        </p:txBody>
      </p:sp>
      <p:pic>
        <p:nvPicPr>
          <p:cNvPr id="137" name="Google Shape;137;p19" descr="Image result for clip art person"/>
          <p:cNvPicPr preferRelativeResize="0"/>
          <p:nvPr/>
        </p:nvPicPr>
        <p:blipFill rotWithShape="1">
          <a:blip r:embed="rId4">
            <a:alphaModFix/>
          </a:blip>
          <a:srcRect/>
          <a:stretch/>
        </p:blipFill>
        <p:spPr>
          <a:xfrm>
            <a:off x="552437" y="3787100"/>
            <a:ext cx="1016510" cy="1191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0"/>
          <p:cNvSpPr txBox="1">
            <a:spLocks noGrp="1"/>
          </p:cNvSpPr>
          <p:nvPr>
            <p:ph type="title"/>
          </p:nvPr>
        </p:nvSpPr>
        <p:spPr>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Talking to Computers</a:t>
            </a:r>
            <a:endParaRPr/>
          </a:p>
        </p:txBody>
      </p:sp>
      <p:sp>
        <p:nvSpPr>
          <p:cNvPr id="144" name="Google Shape;144;p20" descr="Image result for clip art computer"/>
          <p:cNvSpPr/>
          <p:nvPr/>
        </p:nvSpPr>
        <p:spPr>
          <a:xfrm>
            <a:off x="116681" y="-108347"/>
            <a:ext cx="228600" cy="22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5" name="Google Shape;145;p20"/>
          <p:cNvSpPr txBox="1"/>
          <p:nvPr/>
        </p:nvSpPr>
        <p:spPr>
          <a:xfrm>
            <a:off x="6984786" y="2211625"/>
            <a:ext cx="2098463" cy="13158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dirty="0">
                <a:solidFill>
                  <a:schemeClr val="dk1"/>
                </a:solidFill>
                <a:latin typeface="Calibri"/>
                <a:ea typeface="Calibri"/>
                <a:cs typeface="Calibri"/>
                <a:sym typeface="Calibri"/>
              </a:rPr>
              <a:t>“011010000110010101101100011011000110111100100001”</a:t>
            </a:r>
            <a:endParaRPr dirty="0"/>
          </a:p>
        </p:txBody>
      </p:sp>
      <p:pic>
        <p:nvPicPr>
          <p:cNvPr id="146" name="Google Shape;146;p20" descr="Image result for clip art computer"/>
          <p:cNvPicPr preferRelativeResize="0"/>
          <p:nvPr/>
        </p:nvPicPr>
        <p:blipFill rotWithShape="1">
          <a:blip r:embed="rId3">
            <a:alphaModFix/>
          </a:blip>
          <a:srcRect/>
          <a:stretch/>
        </p:blipFill>
        <p:spPr>
          <a:xfrm>
            <a:off x="7187065" y="3158544"/>
            <a:ext cx="1514167" cy="1491853"/>
          </a:xfrm>
          <a:prstGeom prst="rect">
            <a:avLst/>
          </a:prstGeom>
          <a:noFill/>
          <a:ln>
            <a:noFill/>
          </a:ln>
        </p:spPr>
      </p:pic>
      <p:sp>
        <p:nvSpPr>
          <p:cNvPr id="147" name="Google Shape;147;p20"/>
          <p:cNvSpPr txBox="1"/>
          <p:nvPr/>
        </p:nvSpPr>
        <p:spPr>
          <a:xfrm>
            <a:off x="546025" y="1773050"/>
            <a:ext cx="1670308"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2400" b="1" dirty="0">
                <a:solidFill>
                  <a:schemeClr val="dk1"/>
                </a:solidFill>
                <a:latin typeface="Calibri"/>
                <a:ea typeface="Calibri"/>
                <a:cs typeface="Calibri"/>
                <a:sym typeface="Calibri"/>
              </a:rPr>
              <a:t>English</a:t>
            </a:r>
            <a:endParaRPr sz="1100" dirty="0"/>
          </a:p>
        </p:txBody>
      </p:sp>
      <p:sp>
        <p:nvSpPr>
          <p:cNvPr id="148" name="Google Shape;148;p20"/>
          <p:cNvSpPr txBox="1"/>
          <p:nvPr/>
        </p:nvSpPr>
        <p:spPr>
          <a:xfrm>
            <a:off x="7386639" y="1773050"/>
            <a:ext cx="127770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2400" b="1" dirty="0">
                <a:solidFill>
                  <a:schemeClr val="dk1"/>
                </a:solidFill>
                <a:latin typeface="Calibri"/>
                <a:ea typeface="Calibri"/>
                <a:cs typeface="Calibri"/>
                <a:sym typeface="Calibri"/>
              </a:rPr>
              <a:t>Binary</a:t>
            </a:r>
            <a:endParaRPr sz="1100" dirty="0"/>
          </a:p>
        </p:txBody>
      </p:sp>
      <p:sp>
        <p:nvSpPr>
          <p:cNvPr id="149" name="Google Shape;149;p20"/>
          <p:cNvSpPr txBox="1"/>
          <p:nvPr/>
        </p:nvSpPr>
        <p:spPr>
          <a:xfrm>
            <a:off x="269420" y="2261348"/>
            <a:ext cx="2188200" cy="6924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None/>
            </a:pPr>
            <a:r>
              <a:rPr lang="en" dirty="0">
                <a:solidFill>
                  <a:schemeClr val="dk1"/>
                </a:solidFill>
                <a:latin typeface="Calibri"/>
                <a:ea typeface="Calibri"/>
                <a:cs typeface="Calibri"/>
                <a:sym typeface="Calibri"/>
              </a:rPr>
              <a:t>“Retweet all tweets that mention me.”</a:t>
            </a:r>
            <a:endParaRPr sz="1100" dirty="0"/>
          </a:p>
        </p:txBody>
      </p:sp>
      <p:pic>
        <p:nvPicPr>
          <p:cNvPr id="151" name="Google Shape;151;p20" descr="Image result for clip art person"/>
          <p:cNvPicPr preferRelativeResize="0"/>
          <p:nvPr/>
        </p:nvPicPr>
        <p:blipFill rotWithShape="1">
          <a:blip r:embed="rId4">
            <a:alphaModFix/>
          </a:blip>
          <a:srcRect/>
          <a:stretch/>
        </p:blipFill>
        <p:spPr>
          <a:xfrm>
            <a:off x="552437" y="3095540"/>
            <a:ext cx="1016510" cy="1191925"/>
          </a:xfrm>
          <a:prstGeom prst="rect">
            <a:avLst/>
          </a:prstGeom>
          <a:noFill/>
          <a:ln>
            <a:noFill/>
          </a:ln>
        </p:spPr>
      </p:pic>
      <p:sp>
        <p:nvSpPr>
          <p:cNvPr id="4" name="TextBox 3">
            <a:extLst>
              <a:ext uri="{FF2B5EF4-FFF2-40B4-BE49-F238E27FC236}">
                <a16:creationId xmlns:a16="http://schemas.microsoft.com/office/drawing/2014/main" id="{698F3F89-79FD-BB8B-18A1-636A89AE872C}"/>
              </a:ext>
            </a:extLst>
          </p:cNvPr>
          <p:cNvSpPr txBox="1"/>
          <p:nvPr/>
        </p:nvSpPr>
        <p:spPr>
          <a:xfrm>
            <a:off x="4064854" y="1788418"/>
            <a:ext cx="1421546" cy="1446550"/>
          </a:xfrm>
          <a:prstGeom prst="rect">
            <a:avLst/>
          </a:prstGeom>
          <a:noFill/>
        </p:spPr>
        <p:txBody>
          <a:bodyPr wrap="square" rtlCol="0">
            <a:spAutoFit/>
          </a:bodyPr>
          <a:lstStyle/>
          <a:p>
            <a:r>
              <a:rPr lang="en-US" sz="8800" b="1" dirty="0"/>
              <a:t>?</a:t>
            </a:r>
          </a:p>
        </p:txBody>
      </p:sp>
    </p:spTree>
    <p:extLst>
      <p:ext uri="{BB962C8B-B14F-4D97-AF65-F5344CB8AC3E}">
        <p14:creationId xmlns:p14="http://schemas.microsoft.com/office/powerpoint/2010/main" val="419662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0"/>
          <p:cNvSpPr txBox="1">
            <a:spLocks noGrp="1"/>
          </p:cNvSpPr>
          <p:nvPr>
            <p:ph type="title"/>
          </p:nvPr>
        </p:nvSpPr>
        <p:spPr>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Talking to Computers</a:t>
            </a:r>
            <a:endParaRPr/>
          </a:p>
        </p:txBody>
      </p:sp>
      <p:sp>
        <p:nvSpPr>
          <p:cNvPr id="150" name="Google Shape;150;p20"/>
          <p:cNvSpPr txBox="1">
            <a:spLocks noGrp="1"/>
          </p:cNvSpPr>
          <p:nvPr>
            <p:ph idx="1"/>
          </p:nvPr>
        </p:nvSpPr>
        <p:spPr>
          <a:xfrm>
            <a:off x="2558404" y="1812023"/>
            <a:ext cx="3941100" cy="1519500"/>
          </a:xfrm>
          <a:prstGeom prst="rect">
            <a:avLst/>
          </a:prstGeom>
          <a:noFill/>
          <a:ln>
            <a:noFill/>
          </a:ln>
        </p:spPr>
        <p:txBody>
          <a:bodyPr spcFirstLastPara="1" wrap="square" lIns="68575" tIns="34275" rIns="68575" bIns="34275" anchor="t" anchorCtr="0">
            <a:noAutofit/>
          </a:bodyPr>
          <a:lstStyle/>
          <a:p>
            <a:pPr marL="177800" lvl="0" indent="-171450" algn="l" rtl="0">
              <a:lnSpc>
                <a:spcPct val="90000"/>
              </a:lnSpc>
              <a:spcBef>
                <a:spcPts val="0"/>
              </a:spcBef>
              <a:spcAft>
                <a:spcPts val="0"/>
              </a:spcAft>
              <a:buClr>
                <a:schemeClr val="dk1"/>
              </a:buClr>
              <a:buSzPts val="2100"/>
              <a:buChar char="●"/>
            </a:pPr>
            <a:r>
              <a:rPr lang="en" dirty="0"/>
              <a:t>Computers use binary (0s and 1s) to store:</a:t>
            </a:r>
            <a:endParaRPr dirty="0"/>
          </a:p>
          <a:p>
            <a:pPr marL="863600" lvl="2" indent="-171450" algn="l" rtl="0">
              <a:lnSpc>
                <a:spcPct val="90000"/>
              </a:lnSpc>
              <a:spcBef>
                <a:spcPts val="400"/>
              </a:spcBef>
              <a:spcAft>
                <a:spcPts val="0"/>
              </a:spcAft>
              <a:buClr>
                <a:schemeClr val="dk1"/>
              </a:buClr>
              <a:buSzPts val="1500"/>
              <a:buChar char="■"/>
            </a:pPr>
            <a:r>
              <a:rPr lang="en" dirty="0"/>
              <a:t>Information </a:t>
            </a:r>
            <a:endParaRPr dirty="0"/>
          </a:p>
          <a:p>
            <a:pPr marL="863600" lvl="2" indent="-171450" algn="l" rtl="0">
              <a:lnSpc>
                <a:spcPct val="90000"/>
              </a:lnSpc>
              <a:spcBef>
                <a:spcPts val="400"/>
              </a:spcBef>
              <a:spcAft>
                <a:spcPts val="1600"/>
              </a:spcAft>
              <a:buClr>
                <a:schemeClr val="dk1"/>
              </a:buClr>
              <a:buSzPts val="1500"/>
              <a:buChar char="■"/>
            </a:pPr>
            <a:r>
              <a:rPr lang="en" dirty="0"/>
              <a:t>Instructions</a:t>
            </a:r>
            <a:endParaRPr dirty="0"/>
          </a:p>
        </p:txBody>
      </p:sp>
      <p:sp>
        <p:nvSpPr>
          <p:cNvPr id="144" name="Google Shape;144;p20" descr="Image result for clip art computer"/>
          <p:cNvSpPr/>
          <p:nvPr/>
        </p:nvSpPr>
        <p:spPr>
          <a:xfrm>
            <a:off x="116681" y="-108347"/>
            <a:ext cx="228600" cy="22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5" name="Google Shape;145;p20"/>
          <p:cNvSpPr txBox="1"/>
          <p:nvPr/>
        </p:nvSpPr>
        <p:spPr>
          <a:xfrm>
            <a:off x="6895050" y="2211625"/>
            <a:ext cx="2188200" cy="13158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1">
                <a:solidFill>
                  <a:schemeClr val="dk1"/>
                </a:solidFill>
                <a:latin typeface="Calibri"/>
                <a:ea typeface="Calibri"/>
                <a:cs typeface="Calibri"/>
                <a:sym typeface="Calibri"/>
              </a:rPr>
              <a:t>Computer:</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“00101010100010101010010101011101010101101001010101001010001010101001010010101001010010010101010010101001”</a:t>
            </a:r>
            <a:endParaRPr sz="1100"/>
          </a:p>
        </p:txBody>
      </p:sp>
      <p:pic>
        <p:nvPicPr>
          <p:cNvPr id="146" name="Google Shape;146;p20" descr="Image result for clip art computer"/>
          <p:cNvPicPr preferRelativeResize="0"/>
          <p:nvPr/>
        </p:nvPicPr>
        <p:blipFill rotWithShape="1">
          <a:blip r:embed="rId3">
            <a:alphaModFix/>
          </a:blip>
          <a:srcRect/>
          <a:stretch/>
        </p:blipFill>
        <p:spPr>
          <a:xfrm>
            <a:off x="7187065" y="3527376"/>
            <a:ext cx="1514167" cy="1491853"/>
          </a:xfrm>
          <a:prstGeom prst="rect">
            <a:avLst/>
          </a:prstGeom>
          <a:noFill/>
          <a:ln>
            <a:noFill/>
          </a:ln>
        </p:spPr>
      </p:pic>
      <p:sp>
        <p:nvSpPr>
          <p:cNvPr id="147" name="Google Shape;147;p20"/>
          <p:cNvSpPr txBox="1"/>
          <p:nvPr/>
        </p:nvSpPr>
        <p:spPr>
          <a:xfrm>
            <a:off x="230981" y="1773050"/>
            <a:ext cx="1670308"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2400" b="1" dirty="0">
                <a:solidFill>
                  <a:schemeClr val="dk1"/>
                </a:solidFill>
                <a:latin typeface="Calibri"/>
                <a:ea typeface="Calibri"/>
                <a:cs typeface="Calibri"/>
                <a:sym typeface="Calibri"/>
              </a:rPr>
              <a:t>English</a:t>
            </a:r>
            <a:endParaRPr sz="1100" dirty="0"/>
          </a:p>
        </p:txBody>
      </p:sp>
      <p:sp>
        <p:nvSpPr>
          <p:cNvPr id="148" name="Google Shape;148;p20"/>
          <p:cNvSpPr txBox="1"/>
          <p:nvPr/>
        </p:nvSpPr>
        <p:spPr>
          <a:xfrm>
            <a:off x="7148435" y="1773050"/>
            <a:ext cx="127770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2400" b="1">
                <a:solidFill>
                  <a:schemeClr val="dk1"/>
                </a:solidFill>
                <a:latin typeface="Calibri"/>
                <a:ea typeface="Calibri"/>
                <a:cs typeface="Calibri"/>
                <a:sym typeface="Calibri"/>
              </a:rPr>
              <a:t>Binary</a:t>
            </a:r>
            <a:endParaRPr sz="1100"/>
          </a:p>
        </p:txBody>
      </p:sp>
      <p:sp>
        <p:nvSpPr>
          <p:cNvPr id="149" name="Google Shape;149;p20"/>
          <p:cNvSpPr txBox="1"/>
          <p:nvPr/>
        </p:nvSpPr>
        <p:spPr>
          <a:xfrm>
            <a:off x="269420" y="2345872"/>
            <a:ext cx="2188200" cy="692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1" dirty="0">
                <a:solidFill>
                  <a:schemeClr val="dk1"/>
                </a:solidFill>
                <a:latin typeface="Calibri"/>
                <a:ea typeface="Calibri"/>
                <a:cs typeface="Calibri"/>
                <a:sym typeface="Calibri"/>
              </a:rPr>
              <a:t>Person:</a:t>
            </a:r>
            <a:endParaRPr sz="1100" dirty="0"/>
          </a:p>
          <a:p>
            <a:pPr marL="0" lvl="0" indent="0" algn="l" rtl="0">
              <a:spcBef>
                <a:spcPts val="0"/>
              </a:spcBef>
              <a:spcAft>
                <a:spcPts val="0"/>
              </a:spcAft>
              <a:buNone/>
            </a:pPr>
            <a:r>
              <a:rPr lang="en" dirty="0">
                <a:solidFill>
                  <a:schemeClr val="dk1"/>
                </a:solidFill>
                <a:latin typeface="Calibri"/>
                <a:ea typeface="Calibri"/>
                <a:cs typeface="Calibri"/>
                <a:sym typeface="Calibri"/>
              </a:rPr>
              <a:t>“Retweet all tweets that mention me.”</a:t>
            </a:r>
            <a:endParaRPr sz="1100" dirty="0"/>
          </a:p>
        </p:txBody>
      </p:sp>
      <p:pic>
        <p:nvPicPr>
          <p:cNvPr id="151" name="Google Shape;151;p20" descr="Image result for clip art person"/>
          <p:cNvPicPr preferRelativeResize="0"/>
          <p:nvPr/>
        </p:nvPicPr>
        <p:blipFill rotWithShape="1">
          <a:blip r:embed="rId4">
            <a:alphaModFix/>
          </a:blip>
          <a:srcRect/>
          <a:stretch/>
        </p:blipFill>
        <p:spPr>
          <a:xfrm>
            <a:off x="552437" y="3787100"/>
            <a:ext cx="1016510" cy="11919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0">
                                            <p:txEl>
                                              <p:pRg st="0" end="0"/>
                                            </p:txEl>
                                          </p:spTgt>
                                        </p:tgtEl>
                                        <p:attrNameLst>
                                          <p:attrName>style.visibility</p:attrName>
                                        </p:attrNameLst>
                                      </p:cBhvr>
                                      <p:to>
                                        <p:strVal val="visible"/>
                                      </p:to>
                                    </p:set>
                                    <p:animEffect transition="in" filter="fade">
                                      <p:cBhvr>
                                        <p:cTn id="7" dur="500"/>
                                        <p:tgtEl>
                                          <p:spTgt spid="1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0">
                                            <p:txEl>
                                              <p:pRg st="1" end="1"/>
                                            </p:txEl>
                                          </p:spTgt>
                                        </p:tgtEl>
                                        <p:attrNameLst>
                                          <p:attrName>style.visibility</p:attrName>
                                        </p:attrNameLst>
                                      </p:cBhvr>
                                      <p:to>
                                        <p:strVal val="visible"/>
                                      </p:to>
                                    </p:set>
                                    <p:animEffect transition="in" filter="fade">
                                      <p:cBhvr>
                                        <p:cTn id="12" dur="500"/>
                                        <p:tgtEl>
                                          <p:spTgt spid="1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0">
                                            <p:txEl>
                                              <p:pRg st="2" end="2"/>
                                            </p:txEl>
                                          </p:spTgt>
                                        </p:tgtEl>
                                        <p:attrNameLst>
                                          <p:attrName>style.visibility</p:attrName>
                                        </p:attrNameLst>
                                      </p:cBhvr>
                                      <p:to>
                                        <p:strVal val="visible"/>
                                      </p:to>
                                    </p:set>
                                    <p:animEffect transition="in" filter="fade">
                                      <p:cBhvr>
                                        <p:cTn id="17" dur="500"/>
                                        <p:tgtEl>
                                          <p:spTgt spid="15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1"/>
          <p:cNvSpPr txBox="1">
            <a:spLocks noGrp="1"/>
          </p:cNvSpPr>
          <p:nvPr>
            <p:ph type="title"/>
          </p:nvPr>
        </p:nvSpPr>
        <p:spPr>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Talking to Computers: First Programmers</a:t>
            </a:r>
            <a:endParaRPr/>
          </a:p>
        </p:txBody>
      </p:sp>
      <p:cxnSp>
        <p:nvCxnSpPr>
          <p:cNvPr id="159" name="Google Shape;159;p21"/>
          <p:cNvCxnSpPr/>
          <p:nvPr/>
        </p:nvCxnSpPr>
        <p:spPr>
          <a:xfrm rot="10800000" flipH="1">
            <a:off x="2367642" y="2129396"/>
            <a:ext cx="643800" cy="666600"/>
          </a:xfrm>
          <a:prstGeom prst="straightConnector1">
            <a:avLst/>
          </a:prstGeom>
          <a:noFill/>
          <a:ln w="50800" cap="flat" cmpd="sng">
            <a:solidFill>
              <a:schemeClr val="dk2"/>
            </a:solidFill>
            <a:prstDash val="solid"/>
            <a:miter lim="800000"/>
            <a:headEnd type="none" w="sm" len="sm"/>
            <a:tailEnd type="none" w="sm" len="sm"/>
          </a:ln>
        </p:spPr>
      </p:cxnSp>
      <p:cxnSp>
        <p:nvCxnSpPr>
          <p:cNvPr id="160" name="Google Shape;160;p21"/>
          <p:cNvCxnSpPr>
            <a:cxnSpLocks/>
          </p:cNvCxnSpPr>
          <p:nvPr/>
        </p:nvCxnSpPr>
        <p:spPr>
          <a:xfrm rot="10800000">
            <a:off x="5985150" y="2129425"/>
            <a:ext cx="909900" cy="740100"/>
          </a:xfrm>
          <a:prstGeom prst="straightConnector1">
            <a:avLst/>
          </a:prstGeom>
          <a:noFill/>
          <a:ln w="50800" cap="flat" cmpd="sng">
            <a:solidFill>
              <a:schemeClr val="dk2"/>
            </a:solidFill>
            <a:prstDash val="solid"/>
            <a:miter lim="800000"/>
            <a:headEnd type="none" w="sm" len="sm"/>
            <a:tailEnd type="none" w="sm" len="sm"/>
          </a:ln>
        </p:spPr>
      </p:cxnSp>
      <p:sp>
        <p:nvSpPr>
          <p:cNvPr id="161" name="Google Shape;161;p21"/>
          <p:cNvSpPr txBox="1"/>
          <p:nvPr/>
        </p:nvSpPr>
        <p:spPr>
          <a:xfrm>
            <a:off x="3220500" y="1071816"/>
            <a:ext cx="3219600" cy="392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2100" b="1" dirty="0">
                <a:solidFill>
                  <a:schemeClr val="dk1"/>
                </a:solidFill>
                <a:latin typeface="Calibri"/>
                <a:ea typeface="Calibri"/>
                <a:cs typeface="Calibri"/>
                <a:sym typeface="Calibri"/>
              </a:rPr>
              <a:t>The First Programmers</a:t>
            </a:r>
            <a:endParaRPr sz="2100" b="1" dirty="0">
              <a:solidFill>
                <a:schemeClr val="dk1"/>
              </a:solidFill>
              <a:latin typeface="Calibri"/>
              <a:ea typeface="Calibri"/>
              <a:cs typeface="Calibri"/>
              <a:sym typeface="Calibri"/>
            </a:endParaRPr>
          </a:p>
        </p:txBody>
      </p:sp>
      <p:pic>
        <p:nvPicPr>
          <p:cNvPr id="163" name="Google Shape;163;p21" descr="female ENIAC programmers "/>
          <p:cNvPicPr preferRelativeResize="0"/>
          <p:nvPr/>
        </p:nvPicPr>
        <p:blipFill rotWithShape="1">
          <a:blip r:embed="rId3">
            <a:alphaModFix/>
          </a:blip>
          <a:srcRect/>
          <a:stretch/>
        </p:blipFill>
        <p:spPr>
          <a:xfrm>
            <a:off x="3178628" y="1438231"/>
            <a:ext cx="2715527" cy="1357764"/>
          </a:xfrm>
          <a:prstGeom prst="rect">
            <a:avLst/>
          </a:prstGeom>
          <a:noFill/>
          <a:ln>
            <a:noFill/>
          </a:ln>
        </p:spPr>
      </p:pic>
      <p:sp>
        <p:nvSpPr>
          <p:cNvPr id="14" name="Google Shape;145;p20">
            <a:extLst>
              <a:ext uri="{FF2B5EF4-FFF2-40B4-BE49-F238E27FC236}">
                <a16:creationId xmlns:a16="http://schemas.microsoft.com/office/drawing/2014/main" id="{489C945C-0A37-4452-1EFD-BE6E00429464}"/>
              </a:ext>
            </a:extLst>
          </p:cNvPr>
          <p:cNvSpPr txBox="1"/>
          <p:nvPr/>
        </p:nvSpPr>
        <p:spPr>
          <a:xfrm>
            <a:off x="6984786" y="2211625"/>
            <a:ext cx="2098463" cy="13158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dirty="0">
                <a:solidFill>
                  <a:schemeClr val="dk1"/>
                </a:solidFill>
                <a:latin typeface="Calibri"/>
                <a:ea typeface="Calibri"/>
                <a:cs typeface="Calibri"/>
                <a:sym typeface="Calibri"/>
              </a:rPr>
              <a:t>“011010000110010101101100011011000110111100100001”</a:t>
            </a:r>
            <a:endParaRPr dirty="0"/>
          </a:p>
        </p:txBody>
      </p:sp>
      <p:pic>
        <p:nvPicPr>
          <p:cNvPr id="15" name="Google Shape;146;p20" descr="Image result for clip art computer">
            <a:extLst>
              <a:ext uri="{FF2B5EF4-FFF2-40B4-BE49-F238E27FC236}">
                <a16:creationId xmlns:a16="http://schemas.microsoft.com/office/drawing/2014/main" id="{DAEB2B43-3277-49AE-4C3E-E99492E7E271}"/>
              </a:ext>
            </a:extLst>
          </p:cNvPr>
          <p:cNvPicPr preferRelativeResize="0"/>
          <p:nvPr/>
        </p:nvPicPr>
        <p:blipFill rotWithShape="1">
          <a:blip r:embed="rId4">
            <a:alphaModFix/>
          </a:blip>
          <a:srcRect/>
          <a:stretch/>
        </p:blipFill>
        <p:spPr>
          <a:xfrm>
            <a:off x="7187065" y="3158544"/>
            <a:ext cx="1514167" cy="1491853"/>
          </a:xfrm>
          <a:prstGeom prst="rect">
            <a:avLst/>
          </a:prstGeom>
          <a:noFill/>
          <a:ln>
            <a:noFill/>
          </a:ln>
        </p:spPr>
      </p:pic>
      <p:sp>
        <p:nvSpPr>
          <p:cNvPr id="16" name="Google Shape;147;p20">
            <a:extLst>
              <a:ext uri="{FF2B5EF4-FFF2-40B4-BE49-F238E27FC236}">
                <a16:creationId xmlns:a16="http://schemas.microsoft.com/office/drawing/2014/main" id="{1B4AF9BE-0279-DB45-51AC-987D2D619BF2}"/>
              </a:ext>
            </a:extLst>
          </p:cNvPr>
          <p:cNvSpPr txBox="1"/>
          <p:nvPr/>
        </p:nvSpPr>
        <p:spPr>
          <a:xfrm>
            <a:off x="546025" y="1773050"/>
            <a:ext cx="1670308"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2400" b="1" dirty="0">
                <a:solidFill>
                  <a:schemeClr val="dk1"/>
                </a:solidFill>
                <a:latin typeface="Calibri"/>
                <a:ea typeface="Calibri"/>
                <a:cs typeface="Calibri"/>
                <a:sym typeface="Calibri"/>
              </a:rPr>
              <a:t>English</a:t>
            </a:r>
            <a:endParaRPr sz="1100" dirty="0"/>
          </a:p>
        </p:txBody>
      </p:sp>
      <p:sp>
        <p:nvSpPr>
          <p:cNvPr id="17" name="Google Shape;148;p20">
            <a:extLst>
              <a:ext uri="{FF2B5EF4-FFF2-40B4-BE49-F238E27FC236}">
                <a16:creationId xmlns:a16="http://schemas.microsoft.com/office/drawing/2014/main" id="{328D54DF-6709-819A-4CC4-68F1309CF3D9}"/>
              </a:ext>
            </a:extLst>
          </p:cNvPr>
          <p:cNvSpPr txBox="1"/>
          <p:nvPr/>
        </p:nvSpPr>
        <p:spPr>
          <a:xfrm>
            <a:off x="7386639" y="1773050"/>
            <a:ext cx="127770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2400" b="1" dirty="0">
                <a:solidFill>
                  <a:schemeClr val="dk1"/>
                </a:solidFill>
                <a:latin typeface="Calibri"/>
                <a:ea typeface="Calibri"/>
                <a:cs typeface="Calibri"/>
                <a:sym typeface="Calibri"/>
              </a:rPr>
              <a:t>Binary</a:t>
            </a:r>
            <a:endParaRPr sz="1100" dirty="0"/>
          </a:p>
        </p:txBody>
      </p:sp>
      <p:sp>
        <p:nvSpPr>
          <p:cNvPr id="18" name="Google Shape;149;p20">
            <a:extLst>
              <a:ext uri="{FF2B5EF4-FFF2-40B4-BE49-F238E27FC236}">
                <a16:creationId xmlns:a16="http://schemas.microsoft.com/office/drawing/2014/main" id="{94E0A236-0FAF-C30F-CFA8-ADA2239A2627}"/>
              </a:ext>
            </a:extLst>
          </p:cNvPr>
          <p:cNvSpPr txBox="1"/>
          <p:nvPr/>
        </p:nvSpPr>
        <p:spPr>
          <a:xfrm>
            <a:off x="269420" y="2261348"/>
            <a:ext cx="2188200" cy="6924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None/>
            </a:pPr>
            <a:r>
              <a:rPr lang="en" dirty="0">
                <a:solidFill>
                  <a:schemeClr val="dk1"/>
                </a:solidFill>
                <a:latin typeface="Calibri"/>
                <a:ea typeface="Calibri"/>
                <a:cs typeface="Calibri"/>
                <a:sym typeface="Calibri"/>
              </a:rPr>
              <a:t>“Retweet all tweets that mention me.”</a:t>
            </a:r>
            <a:endParaRPr sz="1100" dirty="0"/>
          </a:p>
        </p:txBody>
      </p:sp>
      <p:pic>
        <p:nvPicPr>
          <p:cNvPr id="19" name="Google Shape;151;p20" descr="Image result for clip art person">
            <a:extLst>
              <a:ext uri="{FF2B5EF4-FFF2-40B4-BE49-F238E27FC236}">
                <a16:creationId xmlns:a16="http://schemas.microsoft.com/office/drawing/2014/main" id="{C15FA333-C7C2-578C-53B9-BA54C7AB7DC6}"/>
              </a:ext>
            </a:extLst>
          </p:cNvPr>
          <p:cNvPicPr preferRelativeResize="0"/>
          <p:nvPr/>
        </p:nvPicPr>
        <p:blipFill rotWithShape="1">
          <a:blip r:embed="rId5">
            <a:alphaModFix/>
          </a:blip>
          <a:srcRect/>
          <a:stretch/>
        </p:blipFill>
        <p:spPr>
          <a:xfrm>
            <a:off x="552437" y="3095540"/>
            <a:ext cx="1016510" cy="1191925"/>
          </a:xfrm>
          <a:prstGeom prst="rect">
            <a:avLst/>
          </a:prstGeom>
          <a:noFill/>
          <a:ln>
            <a:noFill/>
          </a:ln>
        </p:spPr>
      </p:pic>
    </p:spTree>
    <p:extLst>
      <p:ext uri="{BB962C8B-B14F-4D97-AF65-F5344CB8AC3E}">
        <p14:creationId xmlns:p14="http://schemas.microsoft.com/office/powerpoint/2010/main" val="2975867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325</TotalTime>
  <Words>1072</Words>
  <Application>Microsoft Office PowerPoint</Application>
  <PresentationFormat>On-screen Show (16:9)</PresentationFormat>
  <Paragraphs>198</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Courier New</vt:lpstr>
      <vt:lpstr>Calibri</vt:lpstr>
      <vt:lpstr>Consolas</vt:lpstr>
      <vt:lpstr>Calibri Light</vt:lpstr>
      <vt:lpstr>Office Theme</vt:lpstr>
      <vt:lpstr>Programming</vt:lpstr>
      <vt:lpstr>Different Languages (an analogy)</vt:lpstr>
      <vt:lpstr>Translators</vt:lpstr>
      <vt:lpstr>Translators</vt:lpstr>
      <vt:lpstr>Talking to Computers</vt:lpstr>
      <vt:lpstr>Talking to Computers</vt:lpstr>
      <vt:lpstr>Talking to Computers</vt:lpstr>
      <vt:lpstr>Talking to Computers</vt:lpstr>
      <vt:lpstr>Talking to Computers: First Programmers</vt:lpstr>
      <vt:lpstr>Talking to Computers: First Programmers</vt:lpstr>
      <vt:lpstr>Talking to Computers: First Programmers</vt:lpstr>
      <vt:lpstr>Talking to Computers: A Better Way</vt:lpstr>
      <vt:lpstr>Talking to Computers: A Better Way</vt:lpstr>
      <vt:lpstr>Talking to Computers: A Better Way</vt:lpstr>
      <vt:lpstr>Talking to Computers: A Better Way</vt:lpstr>
      <vt:lpstr>Talking to Computers: A Better 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dc:title>
  <dc:creator>Kyle Thayer</dc:creator>
  <cp:lastModifiedBy>Kyle Thayer</cp:lastModifiedBy>
  <cp:revision>4</cp:revision>
  <dcterms:modified xsi:type="dcterms:W3CDTF">2022-07-07T22:38:09Z</dcterms:modified>
</cp:coreProperties>
</file>