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16"/>
  </p:notesMasterIdLst>
  <p:handoutMasterIdLst>
    <p:handoutMasterId r:id="rId17"/>
  </p:handoutMasterIdLst>
  <p:sldIdLst>
    <p:sldId id="1758" r:id="rId2"/>
    <p:sldId id="1778" r:id="rId3"/>
    <p:sldId id="1779" r:id="rId4"/>
    <p:sldId id="2134805553" r:id="rId5"/>
    <p:sldId id="2134805562" r:id="rId6"/>
    <p:sldId id="2134805554" r:id="rId7"/>
    <p:sldId id="2134805558" r:id="rId8"/>
    <p:sldId id="1786" r:id="rId9"/>
    <p:sldId id="1787" r:id="rId10"/>
    <p:sldId id="1789" r:id="rId11"/>
    <p:sldId id="2134805559" r:id="rId12"/>
    <p:sldId id="1793" r:id="rId13"/>
    <p:sldId id="1875" r:id="rId14"/>
    <p:sldId id="1821" r:id="rId1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B4D9"/>
    <a:srgbClr val="4BCBEE"/>
    <a:srgbClr val="E6E6E6"/>
    <a:srgbClr val="3C3C41"/>
    <a:srgbClr val="1392B4"/>
    <a:srgbClr val="0B556A"/>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416" autoAdjust="0"/>
    <p:restoredTop sz="82119" autoAdjust="0"/>
  </p:normalViewPr>
  <p:slideViewPr>
    <p:cSldViewPr snapToGrid="0">
      <p:cViewPr varScale="1">
        <p:scale>
          <a:sx n="105" d="100"/>
          <a:sy n="105" d="100"/>
        </p:scale>
        <p:origin x="-24" y="232"/>
      </p:cViewPr>
      <p:guideLst/>
    </p:cSldViewPr>
  </p:slideViewPr>
  <p:outlineViewPr>
    <p:cViewPr>
      <p:scale>
        <a:sx n="33" d="100"/>
        <a:sy n="33" d="100"/>
      </p:scale>
      <p:origin x="0" y="-4656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9/26/23 3:26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9/26/23 3:26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286252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Discuss the three roles that are listed, but consider that in real-world scenarios, actual job roles might be a combination of these roles, or a subset of a single role, based on the size of the organization.</a:t>
            </a:r>
          </a:p>
          <a:p>
            <a:endParaRPr lang="en-GB" b="0" dirty="0"/>
          </a:p>
          <a:p>
            <a:r>
              <a:rPr lang="en-GB" b="0" dirty="0"/>
              <a:t>Note also that there are additional data-related roles not mentioned here, such as data scientist and data architect; and that there are other technical professionals that work with data, including application developers and software engineers. We're focusing on these three roles because they represent the core data-related operations in most organizations and reflect common job titles for data professionals.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363718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slide shows some of the most commonly used service for working with data. The list is not exhaustive.</a:t>
            </a:r>
          </a:p>
          <a:p>
            <a:r>
              <a:rPr lang="en-US" i="1" dirty="0"/>
              <a:t>We'll explore many of these later in the course, so </a:t>
            </a:r>
            <a:r>
              <a:rPr lang="en-US" b="1" i="1" dirty="0"/>
              <a:t>don’t spend a lot of time explaining the features of each individual service in detail</a:t>
            </a:r>
            <a:r>
              <a:rPr lang="en-US" i="1" dirty="0"/>
              <a:t>.</a:t>
            </a:r>
          </a:p>
          <a:p>
            <a:endParaRPr lang="en-US" dirty="0"/>
          </a:p>
          <a:p>
            <a:r>
              <a:rPr lang="en-US" dirty="0"/>
              <a:t>Azure SQL covers a family of relational database solutions based on the Microsoft SQL Server database engine. Options include:</a:t>
            </a:r>
          </a:p>
          <a:p>
            <a:pPr marL="171450" indent="-171450">
              <a:buFont typeface="Arial" panose="020B0604020202020204" pitchFamily="34" charset="0"/>
              <a:buChar char="•"/>
            </a:pPr>
            <a:r>
              <a:rPr lang="en-US" dirty="0"/>
              <a:t>Azure SQL Database – a fully managed platform-as-a-service (PaaS) database hosted in Azure</a:t>
            </a:r>
          </a:p>
          <a:p>
            <a:pPr marL="171450" indent="-171450">
              <a:buFont typeface="Arial" panose="020B0604020202020204" pitchFamily="34" charset="0"/>
              <a:buChar char="•"/>
            </a:pPr>
            <a:r>
              <a:rPr lang="en-US" dirty="0"/>
              <a:t>Azure SQL Managed Instance – a hosted instance of SQL Server, which allows more flexible configuration than Azure SQL DB but with more administrative responsibility for the owner.</a:t>
            </a:r>
          </a:p>
          <a:p>
            <a:pPr marL="171450" indent="-171450">
              <a:buFont typeface="Arial" panose="020B0604020202020204" pitchFamily="34" charset="0"/>
              <a:buChar char="•"/>
            </a:pPr>
            <a:r>
              <a:rPr lang="en-US" dirty="0"/>
              <a:t>Azure SQL VM – a virtual machine with an installation of SQL Server, allowing maximum configurability with full management responsibility.</a:t>
            </a:r>
          </a:p>
          <a:p>
            <a:endParaRPr lang="en-US" dirty="0"/>
          </a:p>
          <a:p>
            <a:r>
              <a:rPr lang="en-US" dirty="0"/>
              <a:t>Note that some services are not easily categorized – for example, Azure Synapse Analytics includes some of the data pipeline processing capabilities of Azure Data Factory, a SQL Server based relational database engine that is optimized for data warehousing, and a Spark processing engine that offers similar functionality to Azure Databricks (Spark is an Apache open source technology for processing large volumes of data in parallel using programming languages like Scala and Python).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889833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Allow students a few minutes to think about the questions, and then use the animated slide to reveal the correct answers.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64836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9/26/23 3:32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4560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should </a:t>
            </a:r>
            <a:r>
              <a:rPr lang="en-US" dirty="0"/>
              <a:t>take approximately 45 minutes to deliver.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9/26/23 3:26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section is to introduce some fundamental, high-level concepts; which we'll explore in greater depth later in the course. Don’t spend too much time getting into the details here.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508891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dirty="0">
                <a:solidFill>
                  <a:srgbClr val="000000"/>
                </a:solidFill>
                <a:effectLst/>
                <a:latin typeface="Consolas" panose="020B0609020204030204" pitchFamily="49" charset="0"/>
              </a:rPr>
              <a:t>Data is a collection of facts such as numbers, descriptions, and observations used to record information. Data structures in which this data is organized often represents </a:t>
            </a:r>
            <a:r>
              <a:rPr lang="en-US" sz="1600" b="0" i="1" dirty="0">
                <a:solidFill>
                  <a:srgbClr val="000000"/>
                </a:solidFill>
                <a:effectLst/>
                <a:latin typeface="Consolas" panose="020B0609020204030204" pitchFamily="49" charset="0"/>
              </a:rPr>
              <a:t>entities</a:t>
            </a:r>
            <a:r>
              <a:rPr lang="en-US" sz="1600" b="0" dirty="0">
                <a:solidFill>
                  <a:srgbClr val="000000"/>
                </a:solidFill>
                <a:effectLst/>
                <a:latin typeface="Consolas" panose="020B0609020204030204" pitchFamily="49" charset="0"/>
              </a:rPr>
              <a:t> that are important to an organization (such as customers, products, sales orders, and so on). Each entity typically has one or more </a:t>
            </a:r>
            <a:r>
              <a:rPr lang="en-US" sz="1600" b="0" i="1" dirty="0">
                <a:solidFill>
                  <a:srgbClr val="000000"/>
                </a:solidFill>
                <a:effectLst/>
                <a:latin typeface="Consolas" panose="020B0609020204030204" pitchFamily="49" charset="0"/>
              </a:rPr>
              <a:t>attributes</a:t>
            </a:r>
            <a:r>
              <a:rPr lang="en-US" sz="1600" b="0" dirty="0">
                <a:solidFill>
                  <a:srgbClr val="000000"/>
                </a:solidFill>
                <a:effectLst/>
                <a:latin typeface="Consolas" panose="020B0609020204030204" pitchFamily="49" charset="0"/>
              </a:rPr>
              <a:t>, or characteristics (for example, a customer might have a name, an address, a phone number, and so on).</a:t>
            </a:r>
          </a:p>
          <a:p>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You can classify data as </a:t>
            </a:r>
            <a:r>
              <a:rPr lang="en-US" sz="1600" b="0" i="1" dirty="0">
                <a:solidFill>
                  <a:srgbClr val="000000"/>
                </a:solidFill>
                <a:effectLst/>
                <a:latin typeface="Consolas" panose="020B0609020204030204" pitchFamily="49" charset="0"/>
              </a:rPr>
              <a:t>structured</a:t>
            </a:r>
            <a:r>
              <a:rPr lang="en-US" sz="1600" b="0" dirty="0">
                <a:solidFill>
                  <a:srgbClr val="000000"/>
                </a:solidFill>
                <a:effectLst/>
                <a:latin typeface="Consolas" panose="020B0609020204030204" pitchFamily="49" charset="0"/>
              </a:rPr>
              <a:t>, </a:t>
            </a:r>
            <a:r>
              <a:rPr lang="en-US" sz="1600" b="0" i="1" dirty="0">
                <a:solidFill>
                  <a:srgbClr val="000000"/>
                </a:solidFill>
                <a:effectLst/>
                <a:latin typeface="Consolas" panose="020B0609020204030204" pitchFamily="49" charset="0"/>
              </a:rPr>
              <a:t>semi-structured</a:t>
            </a:r>
            <a:r>
              <a:rPr lang="en-US" sz="1600" b="0" dirty="0">
                <a:solidFill>
                  <a:srgbClr val="000000"/>
                </a:solidFill>
                <a:effectLst/>
                <a:latin typeface="Consolas" panose="020B0609020204030204" pitchFamily="49" charset="0"/>
              </a:rPr>
              <a:t>, or </a:t>
            </a:r>
            <a:r>
              <a:rPr lang="en-US" sz="1600" b="0" i="1" dirty="0">
                <a:solidFill>
                  <a:srgbClr val="000000"/>
                </a:solidFill>
                <a:effectLst/>
                <a:latin typeface="Consolas" panose="020B0609020204030204" pitchFamily="49" charset="0"/>
              </a:rPr>
              <a:t>unstructured</a:t>
            </a:r>
            <a:r>
              <a:rPr lang="en-US" sz="1600" b="0" dirty="0">
                <a:solidFill>
                  <a:srgbClr val="000000"/>
                </a:solidFill>
                <a:effectLst/>
                <a:latin typeface="Consolas" panose="020B0609020204030204" pitchFamily="49" charset="0"/>
              </a:rPr>
              <a:t>.</a:t>
            </a:r>
          </a:p>
          <a:p>
            <a:pPr marL="0" marR="0" lvl="0" indent="0" algn="l" defTabSz="914400" rtl="0" eaLnBrk="1" fontAlgn="auto" latinLnBrk="0" hangingPunct="1">
              <a:lnSpc>
                <a:spcPct val="90000"/>
              </a:lnSpc>
              <a:spcBef>
                <a:spcPts val="0"/>
              </a:spcBef>
              <a:spcAft>
                <a:spcPts val="333"/>
              </a:spcAft>
              <a:buClrTx/>
              <a:buSzTx/>
              <a:buFontTx/>
              <a:buNone/>
              <a:tabLst/>
              <a:defRPr/>
            </a:pPr>
            <a:endParaRPr lang="en-US" sz="800" b="1" dirty="0">
              <a:solidFill>
                <a:srgbClr val="505050"/>
              </a:solidFill>
            </a:endParaRPr>
          </a:p>
          <a:p>
            <a:pPr marL="171450" marR="0" lvl="0" indent="-171450" algn="l" defTabSz="914400"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b="1" dirty="0">
                <a:solidFill>
                  <a:srgbClr val="505050"/>
                </a:solidFill>
              </a:rPr>
              <a:t>Structured data </a:t>
            </a:r>
            <a:r>
              <a:rPr lang="en-US" sz="800" dirty="0">
                <a:solidFill>
                  <a:srgbClr val="505050"/>
                </a:solidFill>
              </a:rPr>
              <a:t>is data that adheres to a fixed schema, so all of the data has the same fields or properties. Structured data is often stored in database tables with rows and columns, and multiple tables can reference one another by using key values in a </a:t>
            </a:r>
            <a:r>
              <a:rPr lang="en-US" sz="800" i="1" dirty="0">
                <a:solidFill>
                  <a:srgbClr val="505050"/>
                </a:solidFill>
              </a:rPr>
              <a:t>relational</a:t>
            </a:r>
            <a:r>
              <a:rPr lang="en-US" sz="800" i="0" dirty="0">
                <a:solidFill>
                  <a:srgbClr val="505050"/>
                </a:solidFill>
              </a:rPr>
              <a:t> model.</a:t>
            </a:r>
            <a:endParaRPr lang="en-US" sz="800" dirty="0">
              <a:solidFill>
                <a:srgbClr val="505050"/>
              </a:solidFill>
            </a:endParaRPr>
          </a:p>
          <a:p>
            <a:pPr marL="171450" indent="-171450">
              <a:buFont typeface="Arial" panose="020B0604020202020204" pitchFamily="34" charset="0"/>
              <a:buChar char="•"/>
            </a:pPr>
            <a:r>
              <a:rPr lang="en-US" sz="800" b="1" dirty="0">
                <a:solidFill>
                  <a:srgbClr val="505050"/>
                </a:solidFill>
              </a:rPr>
              <a:t>Semi-structured </a:t>
            </a:r>
            <a:r>
              <a:rPr lang="en-US" sz="800" dirty="0">
                <a:solidFill>
                  <a:srgbClr val="505050"/>
                </a:solidFill>
              </a:rPr>
              <a:t>data </a:t>
            </a:r>
            <a:r>
              <a:rPr lang="en-US" sz="1600" b="0" dirty="0">
                <a:solidFill>
                  <a:srgbClr val="000000"/>
                </a:solidFill>
                <a:effectLst/>
                <a:latin typeface="Consolas" panose="020B0609020204030204" pitchFamily="49" charset="0"/>
              </a:rPr>
              <a:t>is information that has some structure, but which allows for some variation between entity instances. For example, while most customers may have an email address, might have multiple email addresses, and some might have none at all.</a:t>
            </a:r>
          </a:p>
          <a:p>
            <a:pPr marL="171450" marR="0" lvl="0" indent="-171450" algn="l" defTabSz="914400" rtl="0" eaLnBrk="1" fontAlgn="auto" latinLnBrk="0" hangingPunct="1">
              <a:lnSpc>
                <a:spcPct val="90000"/>
              </a:lnSpc>
              <a:spcBef>
                <a:spcPts val="0"/>
              </a:spcBef>
              <a:spcAft>
                <a:spcPts val="333"/>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505050"/>
                </a:solidFill>
                <a:effectLst/>
                <a:uLnTx/>
                <a:uFillTx/>
                <a:latin typeface="Segoe UI"/>
                <a:ea typeface="+mn-ea"/>
                <a:cs typeface="+mn-cs"/>
              </a:rPr>
              <a:t>Unstructured</a:t>
            </a:r>
            <a:r>
              <a:rPr kumimoji="0" lang="en-US" sz="800" b="0" i="0" u="none" strike="noStrike" kern="1200" cap="none" spc="0" normalizeH="0" baseline="0" noProof="0" dirty="0">
                <a:ln>
                  <a:noFill/>
                </a:ln>
                <a:solidFill>
                  <a:srgbClr val="505050"/>
                </a:solidFill>
                <a:effectLst/>
                <a:uLnTx/>
                <a:uFillTx/>
                <a:latin typeface="Segoe UI"/>
                <a:ea typeface="+mn-ea"/>
                <a:cs typeface="+mn-cs"/>
              </a:rPr>
              <a:t> data is any data that is stored with no schema to organize discrete values. Examples include documents, free-form text, images, videos, audio streams, etc.</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813709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dirty="0"/>
              <a:t>Files</a:t>
            </a:r>
          </a:p>
          <a:p>
            <a:endParaRPr lang="en-GB" b="1" i="0" dirty="0"/>
          </a:p>
          <a:p>
            <a:r>
              <a:rPr lang="en-GB" b="1" i="0" dirty="0"/>
              <a:t>&gt; animated slide, click to proceed</a:t>
            </a:r>
          </a:p>
          <a:p>
            <a:r>
              <a:rPr lang="en-GB" i="0" dirty="0"/>
              <a:t>File formats for data include: </a:t>
            </a:r>
          </a:p>
          <a:p>
            <a:pPr marL="171450" indent="-171450">
              <a:buFont typeface="Arial" panose="020B0604020202020204" pitchFamily="34" charset="0"/>
              <a:buChar char="•"/>
            </a:pPr>
            <a:r>
              <a:rPr lang="en-GB" b="1" i="0" dirty="0"/>
              <a:t>Delimited text</a:t>
            </a:r>
            <a:r>
              <a:rPr lang="en-GB" i="0" dirty="0"/>
              <a:t>: Data is stored in plain text format with specific field delimiters and row terminators. The most common format for delimited data is </a:t>
            </a:r>
            <a:r>
              <a:rPr lang="en-GB" i="1" dirty="0"/>
              <a:t>comma-separated values (CSV)</a:t>
            </a:r>
            <a:r>
              <a:rPr lang="en-GB" i="0" dirty="0"/>
              <a:t> in which fields are separated by commas, and rows are terminated by a carriage return / new line. Optionally, the first line may include the field names. Other common formats include </a:t>
            </a:r>
            <a:r>
              <a:rPr lang="en-GB" i="1" dirty="0"/>
              <a:t>tab-separated values (TSV)</a:t>
            </a:r>
            <a:r>
              <a:rPr lang="en-GB" i="0" dirty="0"/>
              <a:t> and </a:t>
            </a:r>
            <a:r>
              <a:rPr lang="en-GB" i="1" dirty="0"/>
              <a:t>space-delimited</a:t>
            </a:r>
            <a:r>
              <a:rPr lang="en-GB" i="0" dirty="0"/>
              <a:t> (in which tabs or spaces are used to separate fields), and </a:t>
            </a:r>
            <a:r>
              <a:rPr lang="en-GB" i="1" dirty="0"/>
              <a:t>fixed-width</a:t>
            </a:r>
            <a:r>
              <a:rPr lang="en-GB" i="0" dirty="0"/>
              <a:t> data in which each field is allocated a fixed number of characters. Delimited text is a good choice for structured data.</a:t>
            </a:r>
          </a:p>
          <a:p>
            <a:pPr marL="171450" indent="-171450">
              <a:buFont typeface="Arial" panose="020B0604020202020204" pitchFamily="34" charset="0"/>
              <a:buChar char="•"/>
            </a:pPr>
            <a:r>
              <a:rPr lang="en-GB" b="1" i="0" dirty="0"/>
              <a:t>JavaScript Object Notation (JSON)</a:t>
            </a:r>
            <a:r>
              <a:rPr lang="en-GB" i="0" dirty="0"/>
              <a:t>: A hierarchical document schema is used to define data entities (</a:t>
            </a:r>
            <a:r>
              <a:rPr lang="en-GB" i="1" dirty="0"/>
              <a:t>objects</a:t>
            </a:r>
            <a:r>
              <a:rPr lang="en-GB" i="0" dirty="0"/>
              <a:t>) that have multiple </a:t>
            </a:r>
            <a:r>
              <a:rPr lang="en-GB" i="1" dirty="0"/>
              <a:t>attributes</a:t>
            </a:r>
            <a:r>
              <a:rPr lang="en-GB" i="0" dirty="0"/>
              <a:t>. Each attribute might be an object (or a collection of objects); making JSON a very flexible format that's good for both structured and semi-structured data.</a:t>
            </a:r>
          </a:p>
          <a:p>
            <a:pPr marL="171450" indent="-171450">
              <a:buFont typeface="Arial" panose="020B0604020202020204" pitchFamily="34" charset="0"/>
              <a:buChar char="•"/>
            </a:pPr>
            <a:r>
              <a:rPr lang="en-GB" b="1" i="0" dirty="0"/>
              <a:t>Extensible Markup Language (XML)</a:t>
            </a:r>
            <a:r>
              <a:rPr lang="en-GB" b="0" i="0" dirty="0"/>
              <a:t>: XML is a text-based format that defines data entities and their attributes using markup </a:t>
            </a:r>
            <a:r>
              <a:rPr lang="en-GB" b="0" i="1" dirty="0"/>
              <a:t>tags</a:t>
            </a:r>
            <a:r>
              <a:rPr lang="en-GB" b="0" i="0" dirty="0"/>
              <a:t>. XML was a commonly used format in the early 2000's, but the increasing popularity of JSON has reduced its prevalence. For example:</a:t>
            </a:r>
          </a:p>
          <a:p>
            <a:pPr marL="0" indent="0">
              <a:buFont typeface="Arial" panose="020B0604020202020204" pitchFamily="34" charset="0"/>
              <a:buNone/>
            </a:pPr>
            <a:r>
              <a:rPr lang="en-GB" b="0" i="0" dirty="0"/>
              <a:t>	&lt;</a:t>
            </a:r>
            <a:r>
              <a:rPr lang="en-GB" b="0" i="0" dirty="0" err="1"/>
              <a:t>CustomerEmail</a:t>
            </a:r>
            <a:r>
              <a:rPr lang="en-GB" b="0" i="0" dirty="0"/>
              <a:t> FirstName="Joe" </a:t>
            </a:r>
            <a:r>
              <a:rPr lang="en-GB" b="0" i="0" dirty="0" err="1"/>
              <a:t>LastName</a:t>
            </a:r>
            <a:r>
              <a:rPr lang="en-GB" b="0" i="0" dirty="0"/>
              <a:t>="Jones"&gt;joe@litware.com&lt;/Customer&gt;</a:t>
            </a:r>
            <a:endParaRPr lang="en-GB" i="0" dirty="0"/>
          </a:p>
          <a:p>
            <a:pPr marL="171450" indent="-171450">
              <a:buFont typeface="Arial" panose="020B0604020202020204" pitchFamily="34" charset="0"/>
              <a:buChar char="•"/>
            </a:pPr>
            <a:r>
              <a:rPr lang="en-GB" b="1" i="0" dirty="0"/>
              <a:t>Binary Large Object (BLOB)</a:t>
            </a:r>
            <a:r>
              <a:rPr lang="en-GB" b="0" i="0" dirty="0"/>
              <a:t>: BLOB is the term used to describe binary data. Technically, all files are BLOBs (as ultimately, all files are stored as bits); but plain text formats like CSV and JSON, store binary values that map to specific text characters based on a set of ASCII or UNICODE codes; and can be opened and read by humans. Other files such as Word documents, PDFs, images, audio or video streams, and so on use a binary format that can only be interpreted by compatible software applications. In Azure, unstructured data is usually stored as a </a:t>
            </a:r>
            <a:r>
              <a:rPr lang="en-GB" b="0" i="1" dirty="0"/>
              <a:t>block blob</a:t>
            </a:r>
            <a:r>
              <a:rPr lang="en-GB" b="0" i="0" dirty="0"/>
              <a:t> file – a format that supports basic read and write operations.</a:t>
            </a:r>
          </a:p>
          <a:p>
            <a:pPr marL="171450" indent="-171450">
              <a:buFont typeface="Arial" panose="020B0604020202020204" pitchFamily="34" charset="0"/>
              <a:buChar char="•"/>
            </a:pPr>
            <a:r>
              <a:rPr lang="en-GB" b="1" i="0" dirty="0"/>
              <a:t>Optimized formats</a:t>
            </a:r>
            <a:r>
              <a:rPr lang="en-GB" b="0" i="0" dirty="0"/>
              <a:t>: As the volume of data that organizations need to work with has grown, a number of data formats that include features to enable metadata, compression, indexing, and other optimization techniques for specific types of workload have been created and are in common use. These include:</a:t>
            </a:r>
          </a:p>
          <a:p>
            <a:pPr marL="384432" lvl="1" indent="-171450">
              <a:buFont typeface="Arial" panose="020B0604020202020204" pitchFamily="34" charset="0"/>
              <a:buChar char="•"/>
            </a:pPr>
            <a:r>
              <a:rPr lang="en-US" b="1" i="0" dirty="0">
                <a:solidFill>
                  <a:srgbClr val="171717"/>
                </a:solidFill>
                <a:effectLst/>
                <a:latin typeface="Segoe UI" panose="020B0502040204020203" pitchFamily="34" charset="0"/>
              </a:rPr>
              <a:t>Avro</a:t>
            </a:r>
            <a:r>
              <a:rPr lang="en-US" b="0" i="0" dirty="0">
                <a:solidFill>
                  <a:srgbClr val="171717"/>
                </a:solidFill>
                <a:effectLst/>
                <a:latin typeface="Segoe UI" panose="020B0502040204020203" pitchFamily="34" charset="0"/>
              </a:rPr>
              <a:t>: </a:t>
            </a:r>
            <a:r>
              <a:rPr lang="en-US" b="0" i="1" dirty="0">
                <a:solidFill>
                  <a:srgbClr val="171717"/>
                </a:solidFill>
                <a:effectLst/>
                <a:latin typeface="Segoe UI" panose="020B0502040204020203" pitchFamily="34" charset="0"/>
              </a:rPr>
              <a:t>Avro</a:t>
            </a:r>
            <a:r>
              <a:rPr lang="en-US" b="0" i="0" dirty="0">
                <a:solidFill>
                  <a:srgbClr val="171717"/>
                </a:solidFill>
                <a:effectLst/>
                <a:latin typeface="Segoe UI" panose="020B0502040204020203" pitchFamily="34" charset="0"/>
              </a:rPr>
              <a:t> is a row-based format. It was created by Apache. Each record contains a header that describes the structure of the data in the record. This header is stored as JSON. The data is stored as binary information. An application uses the information in the header to parse the binary data and extract the fields it contains. Avro is a very good format for compressing data and minimizing storage and network bandwidth requirements.</a:t>
            </a:r>
          </a:p>
          <a:p>
            <a:pPr marL="384432" lvl="1" indent="-171450">
              <a:buFont typeface="Arial" panose="020B0604020202020204" pitchFamily="34" charset="0"/>
              <a:buChar char="•"/>
            </a:pPr>
            <a:r>
              <a:rPr lang="en-US" b="1" i="0" dirty="0">
                <a:solidFill>
                  <a:srgbClr val="171717"/>
                </a:solidFill>
                <a:effectLst/>
                <a:latin typeface="Segoe UI" panose="020B0502040204020203" pitchFamily="34" charset="0"/>
              </a:rPr>
              <a:t>Optimized Row Columnar (ORC)</a:t>
            </a:r>
            <a:r>
              <a:rPr lang="en-US" b="0" i="0" dirty="0">
                <a:solidFill>
                  <a:srgbClr val="171717"/>
                </a:solidFill>
                <a:effectLst/>
                <a:latin typeface="Segoe UI" panose="020B0502040204020203" pitchFamily="34" charset="0"/>
              </a:rPr>
              <a:t>: ORC, organizes data into columns rather than rows. It was developed by </a:t>
            </a:r>
            <a:r>
              <a:rPr lang="en-US" b="0" i="0" dirty="0" err="1">
                <a:solidFill>
                  <a:srgbClr val="171717"/>
                </a:solidFill>
                <a:effectLst/>
                <a:latin typeface="Segoe UI" panose="020B0502040204020203" pitchFamily="34" charset="0"/>
              </a:rPr>
              <a:t>HortonWorks</a:t>
            </a:r>
            <a:r>
              <a:rPr lang="en-US" b="0" i="0" dirty="0">
                <a:solidFill>
                  <a:srgbClr val="171717"/>
                </a:solidFill>
                <a:effectLst/>
                <a:latin typeface="Segoe UI" panose="020B0502040204020203" pitchFamily="34" charset="0"/>
              </a:rPr>
              <a:t> for optimizing read and write operations in Apache Hive. Hive is a data warehouse system that supports fast data summarization and querying over very large datasets. Hive supports SQL-like queries over unstructured data. An ORC file contains </a:t>
            </a:r>
            <a:r>
              <a:rPr lang="en-US" b="0" i="1" dirty="0">
                <a:solidFill>
                  <a:srgbClr val="171717"/>
                </a:solidFill>
                <a:effectLst/>
                <a:latin typeface="Segoe UI" panose="020B0502040204020203" pitchFamily="34" charset="0"/>
              </a:rPr>
              <a:t>stripes</a:t>
            </a:r>
            <a:r>
              <a:rPr lang="en-US" b="0" i="0" dirty="0">
                <a:solidFill>
                  <a:srgbClr val="171717"/>
                </a:solidFill>
                <a:effectLst/>
                <a:latin typeface="Segoe UI" panose="020B0502040204020203" pitchFamily="34" charset="0"/>
              </a:rPr>
              <a:t> of data. Each stripe holds the data for a column or set of columns. A stripe contains an index into the rows in the stripe, the data for each row, and a footer that holds statistical information (count, sum, max, min, and so on) for each column.</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GB" b="1" i="0" dirty="0"/>
              <a:t>Parquet</a:t>
            </a:r>
            <a:r>
              <a:rPr lang="en-GB" b="0" i="0" dirty="0"/>
              <a:t>: Parquet is a columnar format created by Cloudera and Twitter</a:t>
            </a:r>
            <a:r>
              <a:rPr lang="en-US" b="0" i="0" dirty="0">
                <a:solidFill>
                  <a:srgbClr val="171717"/>
                </a:solidFill>
                <a:effectLst/>
                <a:latin typeface="Segoe UI" panose="020B0502040204020203" pitchFamily="34" charset="0"/>
              </a:rPr>
              <a:t>. Data for each column is stored together in the same </a:t>
            </a:r>
            <a:r>
              <a:rPr lang="en-US" b="0" i="1" dirty="0">
                <a:solidFill>
                  <a:srgbClr val="171717"/>
                </a:solidFill>
                <a:effectLst/>
                <a:latin typeface="Segoe UI" panose="020B0502040204020203" pitchFamily="34" charset="0"/>
              </a:rPr>
              <a:t>row group</a:t>
            </a:r>
            <a:r>
              <a:rPr lang="en-US" b="0" i="0" dirty="0">
                <a:solidFill>
                  <a:srgbClr val="171717"/>
                </a:solidFill>
                <a:effectLst/>
                <a:latin typeface="Segoe UI" panose="020B0502040204020203" pitchFamily="34" charset="0"/>
              </a:rPr>
              <a:t>. Each row group contains one or more chunks of data. A Parquet file includes metadata that describes the set of rows found in each chunk. An application can use this metadata to quickly locate the correct chunk for a given set of rows and retrieve the data in the specified columns for these rows. Parquet specializes in storing and processing nested data types efficiently. It supports very efficient compression and encoding schemes.</a:t>
            </a:r>
          </a:p>
          <a:p>
            <a:pPr marL="384432" lvl="1" indent="-171450">
              <a:buFont typeface="Arial" panose="020B0604020202020204" pitchFamily="34" charset="0"/>
              <a:buChar char="•"/>
            </a:pPr>
            <a:endParaRPr lang="en-US" b="0" i="0" dirty="0">
              <a:solidFill>
                <a:srgbClr val="171717"/>
              </a:solidFill>
              <a:effectLst/>
              <a:latin typeface="Segoe UI" panose="020B0502040204020203" pitchFamily="34" charset="0"/>
            </a:endParaRPr>
          </a:p>
          <a:p>
            <a:pPr marL="171450" indent="-171450">
              <a:buFont typeface="Arial" panose="020B0604020202020204" pitchFamily="34" charset="0"/>
              <a:buChar char="•"/>
            </a:pPr>
            <a:endParaRPr lang="en-US" b="0" i="0" dirty="0">
              <a:solidFill>
                <a:srgbClr val="171717"/>
              </a:solidFill>
              <a:effectLst/>
              <a:latin typeface="Segoe UI" panose="020B0502040204020203" pitchFamily="34" charset="0"/>
            </a:endParaRPr>
          </a:p>
          <a:p>
            <a:pPr marL="0" indent="0">
              <a:buFont typeface="Arial" panose="020B0604020202020204" pitchFamily="34" charset="0"/>
              <a:buNone/>
            </a:pPr>
            <a:r>
              <a:rPr lang="en-GB" b="1" i="0" dirty="0"/>
              <a:t>Databases</a:t>
            </a:r>
          </a:p>
          <a:p>
            <a:pPr marL="0" indent="0">
              <a:buFont typeface="Arial" panose="020B0604020202020204" pitchFamily="34" charset="0"/>
              <a:buNone/>
            </a:pPr>
            <a:endParaRPr lang="en-GB" b="0" i="0" dirty="0"/>
          </a:p>
          <a:p>
            <a:pPr marL="0" indent="0">
              <a:buFont typeface="Arial" panose="020B0604020202020204" pitchFamily="34" charset="0"/>
              <a:buNone/>
            </a:pPr>
            <a:r>
              <a:rPr lang="en-GB" b="0" i="0" dirty="0"/>
              <a:t>A database is used to define a central system in which data can be stored and queried. In a simplistic sense, the file system on which files are stored is a kind of database; but when we use the term in a professional data context, we usually mean a dedicated system for managing data </a:t>
            </a:r>
            <a:r>
              <a:rPr lang="en-GB" b="0" i="1" dirty="0"/>
              <a:t>records</a:t>
            </a:r>
            <a:r>
              <a:rPr lang="en-GB" b="0" i="0" dirty="0"/>
              <a:t> rather than files.</a:t>
            </a:r>
          </a:p>
          <a:p>
            <a:pPr marL="0" indent="0">
              <a:buFont typeface="Arial" panose="020B0604020202020204" pitchFamily="34" charset="0"/>
              <a:buNone/>
            </a:pPr>
            <a:endParaRPr lang="en-GB" b="0" i="0" dirty="0"/>
          </a:p>
          <a:p>
            <a:pPr marL="171450" indent="-171450">
              <a:buFont typeface="Arial" panose="020B0604020202020204" pitchFamily="34" charset="0"/>
              <a:buChar char="•"/>
            </a:pPr>
            <a:r>
              <a:rPr lang="en-GB" b="1" i="0" dirty="0"/>
              <a:t>Relational Databases</a:t>
            </a:r>
            <a:r>
              <a:rPr lang="en-GB" b="0" i="0" dirty="0"/>
              <a:t> are commonly used to store and query structured data. The data is stored in tables that represent </a:t>
            </a:r>
            <a:r>
              <a:rPr lang="en-GB" b="0" i="1" dirty="0"/>
              <a:t>entities</a:t>
            </a:r>
            <a:r>
              <a:rPr lang="en-GB" b="0" i="0" dirty="0"/>
              <a:t>, such as customers, products, or sales orders. Each instance of an entity is assigned a </a:t>
            </a:r>
            <a:r>
              <a:rPr lang="en-GB" b="0" i="1" dirty="0"/>
              <a:t>primary key</a:t>
            </a:r>
            <a:r>
              <a:rPr lang="en-GB" b="0" i="0" dirty="0"/>
              <a:t> that uniquely identifies it; and these keys are used to reference the entity instance in other tables. For example, a customer's primary key can be referenced in a sales order record to indicate which customer placed the order. This use of keys to reference data entities enables a relational database to be </a:t>
            </a:r>
            <a:r>
              <a:rPr lang="en-GB" b="0" i="1" dirty="0"/>
              <a:t>normalized</a:t>
            </a:r>
            <a:r>
              <a:rPr lang="en-GB" b="0" i="0" dirty="0"/>
              <a:t>; in other words, it eliminates duplication of data values – the details of an individual customer are stored only once; not for each sales order the customer places. The tables are managed and queried using Structured Query Language (SQL) – which is based on an ANSII standard, so it's similar across multiple database systems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GB" b="1" i="0" dirty="0"/>
              <a:t>Non-Relational databases </a:t>
            </a:r>
            <a:r>
              <a:rPr lang="en-GB" b="0" i="0" dirty="0"/>
              <a:t>are data management systems that do not apply a relational schema to the data. Common types of non-relational database include </a:t>
            </a:r>
            <a:r>
              <a:rPr lang="en-GB" b="0" i="1" dirty="0"/>
              <a:t>key-value</a:t>
            </a:r>
            <a:r>
              <a:rPr lang="en-GB" b="0" i="0" dirty="0"/>
              <a:t> stores, in which each record consists of a unique key and an associated value, which can be in any format; </a:t>
            </a:r>
            <a:r>
              <a:rPr lang="en-GB" b="0" i="1" dirty="0"/>
              <a:t>document</a:t>
            </a:r>
            <a:r>
              <a:rPr lang="en-GB" b="0" i="0" dirty="0"/>
              <a:t> databases, which are a specific form of key-value database in which the value is a JSON document (which the system is optimized to query), </a:t>
            </a:r>
            <a:r>
              <a:rPr lang="en-US" b="0" i="1" dirty="0">
                <a:solidFill>
                  <a:srgbClr val="569CD6"/>
                </a:solidFill>
                <a:effectLst/>
                <a:latin typeface="Consolas" panose="020B0609020204030204" pitchFamily="49" charset="0"/>
              </a:rPr>
              <a:t>Column family databases</a:t>
            </a:r>
            <a:r>
              <a:rPr lang="en-US" b="0" dirty="0">
                <a:solidFill>
                  <a:srgbClr val="D4D4D4"/>
                </a:solidFill>
                <a:effectLst/>
                <a:latin typeface="Consolas" panose="020B0609020204030204" pitchFamily="49" charset="0"/>
              </a:rPr>
              <a:t>, which store tabular data comprising rows and columns but you can divide the columns into groups known as column-families. Each column family holds a set of columns that are logically related together, </a:t>
            </a:r>
            <a:r>
              <a:rPr lang="en-GB" b="0" i="0" dirty="0"/>
              <a:t>and </a:t>
            </a:r>
            <a:r>
              <a:rPr lang="en-GB" b="0" i="1" dirty="0"/>
              <a:t>graph</a:t>
            </a:r>
            <a:r>
              <a:rPr lang="en-GB" b="0" i="0" dirty="0"/>
              <a:t> databases, which store entities as </a:t>
            </a:r>
            <a:r>
              <a:rPr lang="en-GB" b="0" i="1" dirty="0"/>
              <a:t>nodes </a:t>
            </a:r>
            <a:r>
              <a:rPr lang="en-GB" b="0" i="0" dirty="0"/>
              <a:t>with links to define relationships between them. Non-relational databases are often referred to as </a:t>
            </a:r>
            <a:r>
              <a:rPr lang="en-GB" b="0" i="1" dirty="0"/>
              <a:t>NoSQL</a:t>
            </a:r>
            <a:r>
              <a:rPr lang="en-GB" b="0" i="0" dirty="0"/>
              <a:t> database, even though some support a variant of the SQL language.</a:t>
            </a:r>
            <a:endParaRPr lang="en-GB" b="1" i="0" dirty="0"/>
          </a:p>
          <a:p>
            <a:pPr marL="0" indent="0">
              <a:buFont typeface="Arial" panose="020B0604020202020204" pitchFamily="34" charset="0"/>
              <a:buNone/>
            </a:pPr>
            <a:endParaRPr lang="en-GB" b="0"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7384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OLTP is typically a </a:t>
            </a:r>
            <a:r>
              <a:rPr lang="en-GB" i="1" dirty="0"/>
              <a:t>live</a:t>
            </a:r>
            <a:r>
              <a:rPr lang="en-GB" i="0" dirty="0"/>
              <a:t> system in which data storage is optimized for both </a:t>
            </a:r>
            <a:r>
              <a:rPr lang="en-GB" i="1" dirty="0"/>
              <a:t>read</a:t>
            </a:r>
            <a:r>
              <a:rPr lang="en-GB" i="0" dirty="0"/>
              <a:t> and </a:t>
            </a:r>
            <a:r>
              <a:rPr lang="en-GB" i="1" dirty="0"/>
              <a:t>write</a:t>
            </a:r>
            <a:r>
              <a:rPr lang="en-GB" i="0" dirty="0"/>
              <a:t> operations in order to support </a:t>
            </a:r>
            <a:r>
              <a:rPr lang="en-GB" i="1" dirty="0"/>
              <a:t>transactional</a:t>
            </a:r>
            <a:r>
              <a:rPr lang="en-GB" i="0" dirty="0"/>
              <a:t> workloads</a:t>
            </a:r>
          </a:p>
          <a:p>
            <a:r>
              <a:rPr lang="en-GB" i="0" dirty="0"/>
              <a:t>Updates are made transactionally, for example, an order is placed. Each individual order is stored in the OLTP system.</a:t>
            </a:r>
          </a:p>
          <a:p>
            <a:r>
              <a:rPr lang="en-GB" i="0" dirty="0"/>
              <a:t>Transactions support ACID semantics:</a:t>
            </a:r>
          </a:p>
          <a:p>
            <a:pPr marL="342900" indent="-342900" algn="l">
              <a:buFont typeface="Arial" panose="020B0604020202020204" pitchFamily="34" charset="0"/>
              <a:buChar char="•"/>
            </a:pPr>
            <a:r>
              <a:rPr lang="en-US" sz="2000" b="1" i="0" dirty="0">
                <a:solidFill>
                  <a:srgbClr val="D4D4D4"/>
                </a:solidFill>
                <a:effectLst/>
                <a:latin typeface="-apple-system"/>
              </a:rPr>
              <a:t>Atomicity</a:t>
            </a:r>
            <a:r>
              <a:rPr lang="en-US" sz="2000" b="0" i="0" dirty="0">
                <a:solidFill>
                  <a:srgbClr val="D4D4D4"/>
                </a:solidFill>
                <a:effectLst/>
                <a:latin typeface="-apple-system"/>
              </a:rPr>
              <a:t> – each transaction is treated as a single unit, which success completely or fails completely. For example, a transaction that involved debiting funds from one account and crediting the same amount to another account must complete both actions. If either action can't be completed, then the other action must fail.</a:t>
            </a:r>
          </a:p>
          <a:p>
            <a:pPr marL="342900" indent="-342900" algn="l">
              <a:buFont typeface="Arial" panose="020B0604020202020204" pitchFamily="34" charset="0"/>
              <a:buChar char="•"/>
            </a:pPr>
            <a:r>
              <a:rPr lang="en-US" sz="2000" b="1" i="0" dirty="0">
                <a:solidFill>
                  <a:srgbClr val="D4D4D4"/>
                </a:solidFill>
                <a:effectLst/>
                <a:latin typeface="-apple-system"/>
              </a:rPr>
              <a:t>Consistency</a:t>
            </a:r>
            <a:r>
              <a:rPr lang="en-US" sz="2000" b="0" i="0" dirty="0">
                <a:solidFill>
                  <a:srgbClr val="D4D4D4"/>
                </a:solidFill>
                <a:effectLst/>
                <a:latin typeface="-apple-system"/>
              </a:rPr>
              <a:t> – transactions can only take the data in the database from one valid state to another. To continue the debit and credit example above, the completed state of the transaction must reflect the transfer of funds from one account to the other.</a:t>
            </a:r>
          </a:p>
          <a:p>
            <a:pPr marL="342900" indent="-342900" algn="l">
              <a:buFont typeface="Arial" panose="020B0604020202020204" pitchFamily="34" charset="0"/>
              <a:buChar char="•"/>
            </a:pPr>
            <a:r>
              <a:rPr lang="en-US" sz="2000" b="1" i="0" dirty="0">
                <a:solidFill>
                  <a:srgbClr val="D4D4D4"/>
                </a:solidFill>
                <a:effectLst/>
                <a:latin typeface="-apple-system"/>
              </a:rPr>
              <a:t>Isolation</a:t>
            </a:r>
            <a:r>
              <a:rPr lang="en-US" sz="2000" b="0" i="0" dirty="0">
                <a:solidFill>
                  <a:srgbClr val="D4D4D4"/>
                </a:solidFill>
                <a:effectLst/>
                <a:latin typeface="-apple-system"/>
              </a:rPr>
              <a:t> – concurrent transactions cannot interfere with one another and must result in a consistent database state. For example, while the transaction to transfer funds from one account to another is in-process, another transaction that checks the balance of these accounts must return consistent results - the balance-checking transaction can't retrieve a value for one account that reflects the balance </a:t>
            </a:r>
            <a:r>
              <a:rPr lang="en-US" sz="2000" b="0" i="1" dirty="0">
                <a:solidFill>
                  <a:srgbClr val="D4D4D4"/>
                </a:solidFill>
                <a:effectLst/>
                <a:latin typeface="-apple-system"/>
              </a:rPr>
              <a:t>before</a:t>
            </a:r>
            <a:r>
              <a:rPr lang="en-US" sz="2000" b="0" i="0" dirty="0">
                <a:solidFill>
                  <a:srgbClr val="D4D4D4"/>
                </a:solidFill>
                <a:effectLst/>
                <a:latin typeface="-apple-system"/>
              </a:rPr>
              <a:t> the transfer, and a value for the other account that reflects the balance </a:t>
            </a:r>
            <a:r>
              <a:rPr lang="en-US" sz="2000" b="0" i="1" dirty="0">
                <a:solidFill>
                  <a:srgbClr val="D4D4D4"/>
                </a:solidFill>
                <a:effectLst/>
                <a:latin typeface="-apple-system"/>
              </a:rPr>
              <a:t>after</a:t>
            </a:r>
            <a:r>
              <a:rPr lang="en-US" sz="2000" b="0" i="0" dirty="0">
                <a:solidFill>
                  <a:srgbClr val="D4D4D4"/>
                </a:solidFill>
                <a:effectLst/>
                <a:latin typeface="-apple-system"/>
              </a:rPr>
              <a:t> the transfer.</a:t>
            </a:r>
          </a:p>
          <a:p>
            <a:pPr marL="342900" indent="-342900" algn="l">
              <a:buFont typeface="Arial" panose="020B0604020202020204" pitchFamily="34" charset="0"/>
              <a:buChar char="•"/>
            </a:pPr>
            <a:r>
              <a:rPr lang="en-US" sz="2000" b="1" i="0" dirty="0">
                <a:solidFill>
                  <a:srgbClr val="D4D4D4"/>
                </a:solidFill>
                <a:effectLst/>
                <a:latin typeface="-apple-system"/>
              </a:rPr>
              <a:t>Durability</a:t>
            </a:r>
            <a:r>
              <a:rPr lang="en-US" sz="2000" b="0" i="0" dirty="0">
                <a:solidFill>
                  <a:srgbClr val="D4D4D4"/>
                </a:solidFill>
                <a:effectLst/>
                <a:latin typeface="-apple-system"/>
              </a:rPr>
              <a:t> – when a transaction has been committed, it will remain committed. After the account transfer transaction has completed, the revised account balances are persisted so that even if the database system were to be switched off, the committed transaction would be reflected when it is switched on again.</a:t>
            </a:r>
          </a:p>
          <a:p>
            <a:pPr marL="171450" indent="-171450">
              <a:buFont typeface="Arial" panose="020B0604020202020204" pitchFamily="34" charset="0"/>
              <a:buChar char="•"/>
            </a:pPr>
            <a:endParaRPr lang="en-GB" i="0" dirty="0"/>
          </a:p>
          <a:p>
            <a:endParaRPr lang="en-GB"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88000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Analytical workloads are typically read-only systems that store vast volumes of historical data or business metrics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Analytics can be based on a snapshot of the data at a given point in time, or a series of snapshots.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An example of analytical information is a report on monthly sales.</a:t>
            </a:r>
          </a:p>
          <a:p>
            <a:pPr marL="171450" indent="-171450">
              <a:buFont typeface="Arial" panose="020B0604020202020204" pitchFamily="34" charset="0"/>
              <a:buChar char="•"/>
            </a:pPr>
            <a:endParaRPr lang="en-US" sz="882" b="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82" b="0" i="1" kern="1200" dirty="0">
                <a:solidFill>
                  <a:schemeClr val="tx1"/>
                </a:solidFill>
                <a:effectLst/>
                <a:latin typeface="Segoe UI Light" pitchFamily="34" charset="0"/>
                <a:ea typeface="+mn-ea"/>
                <a:cs typeface="+mn-cs"/>
              </a:rPr>
              <a:t>Data lakes</a:t>
            </a:r>
            <a:r>
              <a:rPr lang="en-US" sz="882" b="0" kern="1200" dirty="0">
                <a:solidFill>
                  <a:schemeClr val="tx1"/>
                </a:solidFill>
                <a:effectLst/>
                <a:latin typeface="Segoe UI Light" pitchFamily="34" charset="0"/>
                <a:ea typeface="+mn-ea"/>
                <a:cs typeface="+mn-cs"/>
              </a:rPr>
              <a:t> are common in </a:t>
            </a:r>
            <a:r>
              <a:rPr lang="en-US" sz="882" b="0" i="1" kern="1200" dirty="0">
                <a:solidFill>
                  <a:schemeClr val="tx1"/>
                </a:solidFill>
                <a:effectLst/>
                <a:latin typeface="Segoe UI Light" pitchFamily="34" charset="0"/>
                <a:ea typeface="+mn-ea"/>
                <a:cs typeface="+mn-cs"/>
              </a:rPr>
              <a:t>large-scale data warehousing</a:t>
            </a:r>
            <a:r>
              <a:rPr lang="en-US" sz="882" b="0" i="0" kern="1200" dirty="0">
                <a:solidFill>
                  <a:schemeClr val="tx1"/>
                </a:solidFill>
                <a:effectLst/>
                <a:latin typeface="Segoe UI Light" pitchFamily="34" charset="0"/>
                <a:ea typeface="+mn-ea"/>
                <a:cs typeface="+mn-cs"/>
              </a:rPr>
              <a:t> scenarios, where a large volume of non-relational data must be collected and analyzed.</a:t>
            </a:r>
          </a:p>
          <a:p>
            <a:pPr marL="0" indent="0">
              <a:buFont typeface="Arial" panose="020B0604020202020204" pitchFamily="34" charset="0"/>
              <a:buNone/>
            </a:pPr>
            <a:r>
              <a:rPr lang="en-US" sz="882" b="0" i="1" kern="1200" dirty="0">
                <a:solidFill>
                  <a:schemeClr val="tx1"/>
                </a:solidFill>
                <a:effectLst/>
                <a:latin typeface="Segoe UI Light" pitchFamily="34" charset="0"/>
                <a:ea typeface="+mn-ea"/>
                <a:cs typeface="+mn-cs"/>
              </a:rPr>
              <a:t>Data warehouses</a:t>
            </a:r>
            <a:r>
              <a:rPr lang="en-US" sz="882" b="0" i="0" kern="1200" dirty="0">
                <a:solidFill>
                  <a:schemeClr val="tx1"/>
                </a:solidFill>
                <a:effectLst/>
                <a:latin typeface="Segoe UI Light" pitchFamily="34" charset="0"/>
                <a:ea typeface="+mn-ea"/>
                <a:cs typeface="+mn-cs"/>
              </a:rPr>
              <a:t> are an established way to store data in a relational schema that is optimized for read operations – primarily queries to support reporting and data visualization. The data warehouse schema may require some </a:t>
            </a:r>
            <a:r>
              <a:rPr lang="en-US" sz="882" b="0" i="1" kern="1200" dirty="0">
                <a:solidFill>
                  <a:schemeClr val="tx1"/>
                </a:solidFill>
                <a:effectLst/>
                <a:latin typeface="Segoe UI Light" pitchFamily="34" charset="0"/>
                <a:ea typeface="+mn-ea"/>
                <a:cs typeface="+mn-cs"/>
              </a:rPr>
              <a:t>denormalization</a:t>
            </a:r>
            <a:r>
              <a:rPr lang="en-US" sz="882" b="0" i="0" kern="1200" dirty="0">
                <a:solidFill>
                  <a:schemeClr val="tx1"/>
                </a:solidFill>
                <a:effectLst/>
                <a:latin typeface="Segoe UI Light" pitchFamily="34" charset="0"/>
                <a:ea typeface="+mn-ea"/>
                <a:cs typeface="+mn-cs"/>
              </a:rPr>
              <a:t> of data in an OLTP data source (introducing some duplication to make queries perform faster)</a:t>
            </a:r>
          </a:p>
          <a:p>
            <a:pPr marL="0" indent="0">
              <a:buFont typeface="Arial" panose="020B0604020202020204" pitchFamily="34" charset="0"/>
              <a:buNone/>
            </a:pPr>
            <a:r>
              <a:rPr lang="en-GB" dirty="0"/>
              <a:t>Online Analytical Processing (OLAP) i</a:t>
            </a:r>
            <a:r>
              <a:rPr lang="en-GB" i="0" dirty="0"/>
              <a:t>s an aggregated type of data storage that is optimized for analytical</a:t>
            </a:r>
            <a:r>
              <a:rPr lang="en-GB" i="1" dirty="0"/>
              <a:t> </a:t>
            </a:r>
            <a:r>
              <a:rPr lang="en-GB" i="0" dirty="0"/>
              <a:t>workloads. Data is imported aggregated so that aggregations of numeric </a:t>
            </a:r>
            <a:r>
              <a:rPr lang="en-GB" i="1" dirty="0"/>
              <a:t>facts</a:t>
            </a:r>
            <a:r>
              <a:rPr lang="en-GB" i="0" dirty="0"/>
              <a:t> (for example, sales revenue, or number of items sold) can be pre-calculated across </a:t>
            </a:r>
            <a:r>
              <a:rPr lang="en-GB" i="1" dirty="0"/>
              <a:t>dimensions</a:t>
            </a:r>
            <a:r>
              <a:rPr lang="en-GB" i="0" dirty="0"/>
              <a:t> (for example, product, date, or geographic location). The aggregation will typically occur at different levels allowing you to drill down or up, for example to find total sales by region, by city, or by an individual address. Because OLAP data is aggregated periodically, once the aggregation has been performed, queries which need the summaries that it contains are very fast.</a:t>
            </a:r>
          </a:p>
          <a:p>
            <a:pPr marL="0" indent="0">
              <a:buFont typeface="Arial" panose="020B0604020202020204" pitchFamily="34" charset="0"/>
              <a:buNone/>
            </a:pPr>
            <a:endParaRPr lang="en-GB" i="0" dirty="0"/>
          </a:p>
          <a:p>
            <a:pPr marL="0" indent="0">
              <a:buFont typeface="Arial" panose="020B0604020202020204" pitchFamily="34" charset="0"/>
              <a:buNone/>
            </a:pPr>
            <a:r>
              <a:rPr lang="en-GB" b="1" i="0" dirty="0"/>
              <a:t>Note</a:t>
            </a:r>
            <a:r>
              <a:rPr lang="en-GB" b="0" i="0" dirty="0"/>
              <a:t>: Different types of user might perform data analytical work at different stages of the overall architecture. For example:</a:t>
            </a:r>
          </a:p>
          <a:p>
            <a:pPr marL="171450" indent="-171450">
              <a:buFont typeface="Arial" panose="020B0604020202020204" pitchFamily="34" charset="0"/>
              <a:buChar char="•"/>
            </a:pPr>
            <a:r>
              <a:rPr lang="en-GB" b="0" i="0" dirty="0"/>
              <a:t>Data scientists might work directly with data files in a data lake to explore and model data.</a:t>
            </a:r>
          </a:p>
          <a:p>
            <a:pPr marL="171450" indent="-171450">
              <a:buFont typeface="Arial" panose="020B0604020202020204" pitchFamily="34" charset="0"/>
              <a:buChar char="•"/>
            </a:pPr>
            <a:r>
              <a:rPr lang="en-GB" b="0" i="0" dirty="0"/>
              <a:t>Data Analysts might query tables directly in the data warehouse to produce complex reports and visualizations.</a:t>
            </a:r>
          </a:p>
          <a:p>
            <a:pPr marL="171450" indent="-171450">
              <a:buFont typeface="Arial" panose="020B0604020202020204" pitchFamily="34" charset="0"/>
              <a:buChar char="•"/>
            </a:pPr>
            <a:r>
              <a:rPr lang="en-GB" b="0" i="0" dirty="0"/>
              <a:t>Business users might consume pre-aggregated data in an analytical model (cube) in the form of reports or dashboards.</a:t>
            </a:r>
            <a:endParaRPr lang="en-GB" b="1" i="0" dirty="0"/>
          </a:p>
          <a:p>
            <a:endParaRPr lang="en-GB"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04144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53169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051579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167169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 name="Footer Placeholder 1">
            <a:extLst>
              <a:ext uri="{FF2B5EF4-FFF2-40B4-BE49-F238E27FC236}">
                <a16:creationId xmlns:a16="http://schemas.microsoft.com/office/drawing/2014/main" id="{E2F2060B-2B7A-4C72-8F42-F5D4BF00684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73286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735" r:id="rId43"/>
    <p:sldLayoutId id="2147484673" r:id="rId44"/>
    <p:sldLayoutId id="2147484678" r:id="rId45"/>
    <p:sldLayoutId id="2147484679" r:id="rId46"/>
    <p:sldLayoutId id="2147484717" r:id="rId47"/>
    <p:sldLayoutId id="2147484718" r:id="rId48"/>
    <p:sldLayoutId id="2147484712" r:id="rId49"/>
    <p:sldLayoutId id="2147484713" r:id="rId50"/>
    <p:sldLayoutId id="2147484714" r:id="rId51"/>
    <p:sldLayoutId id="2147484715" r:id="rId52"/>
    <p:sldLayoutId id="2147484716" r:id="rId53"/>
    <p:sldLayoutId id="2147484723" r:id="rId54"/>
    <p:sldLayoutId id="2147484686" r:id="rId55"/>
    <p:sldLayoutId id="2147484674" r:id="rId56"/>
    <p:sldLayoutId id="2147484702" r:id="rId57"/>
    <p:sldLayoutId id="2147484719" r:id="rId58"/>
    <p:sldLayoutId id="2147484701" r:id="rId59"/>
    <p:sldLayoutId id="2147484699" r:id="rId60"/>
    <p:sldLayoutId id="2147484700" r:id="rId61"/>
    <p:sldLayoutId id="2147484703" r:id="rId62"/>
    <p:sldLayoutId id="2147484704" r:id="rId63"/>
    <p:sldLayoutId id="2147484705" r:id="rId64"/>
    <p:sldLayoutId id="2147484706" r:id="rId65"/>
    <p:sldLayoutId id="2147484707" r:id="rId66"/>
    <p:sldLayoutId id="2147484730" r:id="rId67"/>
    <p:sldLayoutId id="2147484710" r:id="rId68"/>
    <p:sldLayoutId id="2147484729" r:id="rId69"/>
    <p:sldLayoutId id="2147484731" r:id="rId70"/>
    <p:sldLayoutId id="2147484732" r:id="rId71"/>
    <p:sldLayoutId id="2147484733" r:id="rId72"/>
    <p:sldLayoutId id="2147484698" r:id="rId73"/>
    <p:sldLayoutId id="2147484736" r:id="rId7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57.svg"/><Relationship Id="rId13" Type="http://schemas.openxmlformats.org/officeDocument/2006/relationships/image" Target="../media/image62.png"/><Relationship Id="rId18" Type="http://schemas.openxmlformats.org/officeDocument/2006/relationships/image" Target="../media/image67.svg"/><Relationship Id="rId3" Type="http://schemas.openxmlformats.org/officeDocument/2006/relationships/image" Target="../media/image14.png"/><Relationship Id="rId7" Type="http://schemas.openxmlformats.org/officeDocument/2006/relationships/image" Target="../media/image56.png"/><Relationship Id="rId12" Type="http://schemas.openxmlformats.org/officeDocument/2006/relationships/image" Target="../media/image61.svg"/><Relationship Id="rId17" Type="http://schemas.openxmlformats.org/officeDocument/2006/relationships/image" Target="../media/image66.png"/><Relationship Id="rId2" Type="http://schemas.openxmlformats.org/officeDocument/2006/relationships/notesSlide" Target="../notesSlides/notesSlide10.xml"/><Relationship Id="rId16" Type="http://schemas.openxmlformats.org/officeDocument/2006/relationships/image" Target="../media/image65.svg"/><Relationship Id="rId1" Type="http://schemas.openxmlformats.org/officeDocument/2006/relationships/slideLayout" Target="../slideLayouts/slideLayout59.xml"/><Relationship Id="rId6" Type="http://schemas.openxmlformats.org/officeDocument/2006/relationships/image" Target="../media/image17.svg"/><Relationship Id="rId11" Type="http://schemas.openxmlformats.org/officeDocument/2006/relationships/image" Target="../media/image60.png"/><Relationship Id="rId5" Type="http://schemas.openxmlformats.org/officeDocument/2006/relationships/image" Target="../media/image16.png"/><Relationship Id="rId15" Type="http://schemas.openxmlformats.org/officeDocument/2006/relationships/image" Target="../media/image64.png"/><Relationship Id="rId10" Type="http://schemas.openxmlformats.org/officeDocument/2006/relationships/image" Target="../media/image59.svg"/><Relationship Id="rId4" Type="http://schemas.openxmlformats.org/officeDocument/2006/relationships/image" Target="../media/image15.svg"/><Relationship Id="rId9" Type="http://schemas.openxmlformats.org/officeDocument/2006/relationships/image" Target="../media/image58.png"/><Relationship Id="rId14" Type="http://schemas.openxmlformats.org/officeDocument/2006/relationships/image" Target="../media/image63.svg"/></Relationships>
</file>

<file path=ppt/slides/_rels/slide11.xml.rels><?xml version="1.0" encoding="UTF-8" standalone="yes"?>
<Relationships xmlns="http://schemas.openxmlformats.org/package/2006/relationships"><Relationship Id="rId8" Type="http://schemas.openxmlformats.org/officeDocument/2006/relationships/image" Target="../media/image73.svg"/><Relationship Id="rId13" Type="http://schemas.openxmlformats.org/officeDocument/2006/relationships/image" Target="../media/image78.png"/><Relationship Id="rId18" Type="http://schemas.openxmlformats.org/officeDocument/2006/relationships/image" Target="../media/image83.svg"/><Relationship Id="rId26" Type="http://schemas.openxmlformats.org/officeDocument/2006/relationships/image" Target="../media/image91.svg"/><Relationship Id="rId3" Type="http://schemas.openxmlformats.org/officeDocument/2006/relationships/image" Target="../media/image68.png"/><Relationship Id="rId21" Type="http://schemas.openxmlformats.org/officeDocument/2006/relationships/image" Target="../media/image86.png"/><Relationship Id="rId7" Type="http://schemas.openxmlformats.org/officeDocument/2006/relationships/image" Target="../media/image72.png"/><Relationship Id="rId12" Type="http://schemas.openxmlformats.org/officeDocument/2006/relationships/image" Target="../media/image77.svg"/><Relationship Id="rId17" Type="http://schemas.openxmlformats.org/officeDocument/2006/relationships/image" Target="../media/image82.png"/><Relationship Id="rId25" Type="http://schemas.openxmlformats.org/officeDocument/2006/relationships/image" Target="../media/image90.png"/><Relationship Id="rId2" Type="http://schemas.openxmlformats.org/officeDocument/2006/relationships/notesSlide" Target="../notesSlides/notesSlide11.xml"/><Relationship Id="rId16" Type="http://schemas.openxmlformats.org/officeDocument/2006/relationships/image" Target="../media/image81.svg"/><Relationship Id="rId20" Type="http://schemas.openxmlformats.org/officeDocument/2006/relationships/image" Target="../media/image85.svg"/><Relationship Id="rId29" Type="http://schemas.openxmlformats.org/officeDocument/2006/relationships/image" Target="../media/image94.png"/><Relationship Id="rId1" Type="http://schemas.openxmlformats.org/officeDocument/2006/relationships/slideLayout" Target="../slideLayouts/slideLayout8.xml"/><Relationship Id="rId6" Type="http://schemas.openxmlformats.org/officeDocument/2006/relationships/image" Target="../media/image71.svg"/><Relationship Id="rId11" Type="http://schemas.openxmlformats.org/officeDocument/2006/relationships/image" Target="../media/image76.png"/><Relationship Id="rId24" Type="http://schemas.openxmlformats.org/officeDocument/2006/relationships/image" Target="../media/image89.svg"/><Relationship Id="rId5" Type="http://schemas.openxmlformats.org/officeDocument/2006/relationships/image" Target="../media/image70.png"/><Relationship Id="rId15" Type="http://schemas.openxmlformats.org/officeDocument/2006/relationships/image" Target="../media/image80.png"/><Relationship Id="rId23" Type="http://schemas.openxmlformats.org/officeDocument/2006/relationships/image" Target="../media/image88.png"/><Relationship Id="rId28" Type="http://schemas.openxmlformats.org/officeDocument/2006/relationships/image" Target="../media/image93.svg"/><Relationship Id="rId10" Type="http://schemas.openxmlformats.org/officeDocument/2006/relationships/image" Target="../media/image75.svg"/><Relationship Id="rId19" Type="http://schemas.openxmlformats.org/officeDocument/2006/relationships/image" Target="../media/image84.png"/><Relationship Id="rId4" Type="http://schemas.openxmlformats.org/officeDocument/2006/relationships/image" Target="../media/image69.svg"/><Relationship Id="rId9" Type="http://schemas.openxmlformats.org/officeDocument/2006/relationships/image" Target="../media/image74.png"/><Relationship Id="rId14" Type="http://schemas.openxmlformats.org/officeDocument/2006/relationships/image" Target="../media/image79.svg"/><Relationship Id="rId22" Type="http://schemas.openxmlformats.org/officeDocument/2006/relationships/image" Target="../media/image87.svg"/><Relationship Id="rId27" Type="http://schemas.openxmlformats.org/officeDocument/2006/relationships/image" Target="../media/image92.png"/></Relationships>
</file>

<file path=ppt/slides/_rels/slide1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42.xml"/><Relationship Id="rId4" Type="http://schemas.openxmlformats.org/officeDocument/2006/relationships/image" Target="../media/image55.svg"/></Relationships>
</file>

<file path=ppt/slides/_rels/slide13.xml.rels><?xml version="1.0" encoding="UTF-8" standalone="yes"?>
<Relationships xmlns="http://schemas.openxmlformats.org/package/2006/relationships"><Relationship Id="rId3" Type="http://schemas.openxmlformats.org/officeDocument/2006/relationships/hyperlink" Target="https://aka.ms/azds" TargetMode="External"/><Relationship Id="rId2" Type="http://schemas.openxmlformats.org/officeDocument/2006/relationships/notesSlide" Target="../notesSlides/notesSlide13.xml"/><Relationship Id="rId1" Type="http://schemas.openxmlformats.org/officeDocument/2006/relationships/slideLayout" Target="../slideLayouts/slideLayout74.xml"/><Relationship Id="rId5" Type="http://schemas.openxmlformats.org/officeDocument/2006/relationships/image" Target="../media/image95.emf"/><Relationship Id="rId4" Type="http://schemas.openxmlformats.org/officeDocument/2006/relationships/hyperlink" Target="https://github.com/davidatorres/ban501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9.svg"/></Relationships>
</file>

<file path=ppt/slides/_rels/slide7.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18" Type="http://schemas.openxmlformats.org/officeDocument/2006/relationships/image" Target="../media/image43.svg"/><Relationship Id="rId26" Type="http://schemas.openxmlformats.org/officeDocument/2006/relationships/image" Target="../media/image51.svg"/><Relationship Id="rId3" Type="http://schemas.openxmlformats.org/officeDocument/2006/relationships/image" Target="../media/image26.png"/><Relationship Id="rId21" Type="http://schemas.openxmlformats.org/officeDocument/2006/relationships/image" Target="../media/image46.png"/><Relationship Id="rId7" Type="http://schemas.openxmlformats.org/officeDocument/2006/relationships/image" Target="../media/image34.png"/><Relationship Id="rId12" Type="http://schemas.openxmlformats.org/officeDocument/2006/relationships/image" Target="../media/image39.svg"/><Relationship Id="rId17" Type="http://schemas.openxmlformats.org/officeDocument/2006/relationships/image" Target="../media/image42.png"/><Relationship Id="rId25" Type="http://schemas.openxmlformats.org/officeDocument/2006/relationships/image" Target="../media/image50.png"/><Relationship Id="rId2" Type="http://schemas.openxmlformats.org/officeDocument/2006/relationships/notesSlide" Target="../notesSlides/notesSlide7.xml"/><Relationship Id="rId16" Type="http://schemas.openxmlformats.org/officeDocument/2006/relationships/image" Target="../media/image29.svg"/><Relationship Id="rId20" Type="http://schemas.openxmlformats.org/officeDocument/2006/relationships/image" Target="../media/image45.svg"/><Relationship Id="rId1" Type="http://schemas.openxmlformats.org/officeDocument/2006/relationships/slideLayout" Target="../slideLayouts/slideLayout6.xml"/><Relationship Id="rId6" Type="http://schemas.openxmlformats.org/officeDocument/2006/relationships/image" Target="../media/image33.svg"/><Relationship Id="rId11" Type="http://schemas.openxmlformats.org/officeDocument/2006/relationships/image" Target="../media/image38.png"/><Relationship Id="rId24" Type="http://schemas.openxmlformats.org/officeDocument/2006/relationships/image" Target="../media/image49.svg"/><Relationship Id="rId5" Type="http://schemas.openxmlformats.org/officeDocument/2006/relationships/image" Target="../media/image32.png"/><Relationship Id="rId15" Type="http://schemas.openxmlformats.org/officeDocument/2006/relationships/image" Target="../media/image28.png"/><Relationship Id="rId23" Type="http://schemas.openxmlformats.org/officeDocument/2006/relationships/image" Target="../media/image48.png"/><Relationship Id="rId28" Type="http://schemas.openxmlformats.org/officeDocument/2006/relationships/image" Target="../media/image53.svg"/><Relationship Id="rId10" Type="http://schemas.openxmlformats.org/officeDocument/2006/relationships/image" Target="../media/image37.svg"/><Relationship Id="rId19" Type="http://schemas.openxmlformats.org/officeDocument/2006/relationships/image" Target="../media/image44.png"/><Relationship Id="rId4" Type="http://schemas.openxmlformats.org/officeDocument/2006/relationships/image" Target="../media/image27.svg"/><Relationship Id="rId9" Type="http://schemas.openxmlformats.org/officeDocument/2006/relationships/image" Target="../media/image36.png"/><Relationship Id="rId14" Type="http://schemas.openxmlformats.org/officeDocument/2006/relationships/image" Target="../media/image41.svg"/><Relationship Id="rId22" Type="http://schemas.openxmlformats.org/officeDocument/2006/relationships/image" Target="../media/image47.svg"/><Relationship Id="rId27" Type="http://schemas.openxmlformats.org/officeDocument/2006/relationships/image" Target="../media/image52.png"/></Relationships>
</file>

<file path=ppt/slides/_rels/slide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xml"/><Relationship Id="rId1" Type="http://schemas.openxmlformats.org/officeDocument/2006/relationships/slideLayout" Target="../slideLayouts/slideLayout42.xml"/><Relationship Id="rId4" Type="http://schemas.openxmlformats.org/officeDocument/2006/relationships/image" Target="../media/image55.svg"/></Relationships>
</file>

<file path=ppt/slides/_rels/slide9.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t>Explore fundamentals of data</a:t>
            </a:r>
          </a:p>
        </p:txBody>
      </p:sp>
    </p:spTree>
    <p:extLst>
      <p:ext uri="{BB962C8B-B14F-4D97-AF65-F5344CB8AC3E}">
        <p14:creationId xmlns:p14="http://schemas.microsoft.com/office/powerpoint/2010/main" val="135908157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E189-381B-447E-8965-030FD20C0500}"/>
              </a:ext>
            </a:extLst>
          </p:cNvPr>
          <p:cNvSpPr>
            <a:spLocks noGrp="1"/>
          </p:cNvSpPr>
          <p:nvPr>
            <p:ph type="title"/>
          </p:nvPr>
        </p:nvSpPr>
        <p:spPr/>
        <p:txBody>
          <a:bodyPr/>
          <a:lstStyle/>
          <a:p>
            <a:r>
              <a:rPr lang="en-US" dirty="0"/>
              <a:t>Data professional roles</a:t>
            </a:r>
          </a:p>
        </p:txBody>
      </p:sp>
      <p:sp>
        <p:nvSpPr>
          <p:cNvPr id="3" name="Text Placeholder 2">
            <a:extLst>
              <a:ext uri="{FF2B5EF4-FFF2-40B4-BE49-F238E27FC236}">
                <a16:creationId xmlns:a16="http://schemas.microsoft.com/office/drawing/2014/main" id="{3D2D8983-F857-4FAC-8530-C03B4DB889CE}"/>
              </a:ext>
            </a:extLst>
          </p:cNvPr>
          <p:cNvSpPr>
            <a:spLocks noGrp="1"/>
          </p:cNvSpPr>
          <p:nvPr>
            <p:ph type="body" sz="quarter" idx="24"/>
          </p:nvPr>
        </p:nvSpPr>
        <p:spPr>
          <a:xfrm>
            <a:off x="409863" y="1978330"/>
            <a:ext cx="3719770" cy="1047601"/>
          </a:xfrm>
        </p:spPr>
        <p:txBody>
          <a:bodyPr anchor="b"/>
          <a:lstStyle/>
          <a:p>
            <a:pPr algn="r"/>
            <a:r>
              <a:rPr lang="en-US" dirty="0">
                <a:solidFill>
                  <a:schemeClr val="bg1"/>
                </a:solidFill>
                <a:latin typeface="+mj-lt"/>
              </a:rPr>
              <a:t>Database Administrator</a:t>
            </a:r>
          </a:p>
        </p:txBody>
      </p:sp>
      <p:sp>
        <p:nvSpPr>
          <p:cNvPr id="4" name="Text Placeholder 3">
            <a:extLst>
              <a:ext uri="{FF2B5EF4-FFF2-40B4-BE49-F238E27FC236}">
                <a16:creationId xmlns:a16="http://schemas.microsoft.com/office/drawing/2014/main" id="{55654228-B239-4EF3-9127-5A4A021D9323}"/>
              </a:ext>
            </a:extLst>
          </p:cNvPr>
          <p:cNvSpPr>
            <a:spLocks noGrp="1"/>
          </p:cNvSpPr>
          <p:nvPr>
            <p:ph type="body" sz="quarter" idx="12"/>
          </p:nvPr>
        </p:nvSpPr>
        <p:spPr>
          <a:xfrm>
            <a:off x="409863" y="3149203"/>
            <a:ext cx="3618381" cy="2553405"/>
          </a:xfrm>
        </p:spPr>
        <p:txBody>
          <a:bodyPr anchor="t"/>
          <a:lstStyle/>
          <a:p>
            <a:pPr>
              <a:spcBef>
                <a:spcPts val="800"/>
              </a:spcBef>
            </a:pPr>
            <a:r>
              <a:rPr lang="en-US" sz="1800" dirty="0">
                <a:solidFill>
                  <a:schemeClr val="tx1"/>
                </a:solidFill>
              </a:rPr>
              <a:t>Database provisioning,  configuration and management</a:t>
            </a:r>
          </a:p>
          <a:p>
            <a:pPr>
              <a:spcBef>
                <a:spcPts val="800"/>
              </a:spcBef>
            </a:pPr>
            <a:r>
              <a:rPr lang="en-US" sz="1800" dirty="0">
                <a:solidFill>
                  <a:schemeClr val="tx1"/>
                </a:solidFill>
              </a:rPr>
              <a:t>Database security and user access</a:t>
            </a:r>
          </a:p>
          <a:p>
            <a:pPr>
              <a:spcBef>
                <a:spcPts val="800"/>
              </a:spcBef>
            </a:pPr>
            <a:r>
              <a:rPr lang="en-US" sz="1800" dirty="0">
                <a:solidFill>
                  <a:schemeClr val="tx1"/>
                </a:solidFill>
              </a:rPr>
              <a:t>Database backups and resiliency</a:t>
            </a:r>
          </a:p>
          <a:p>
            <a:pPr>
              <a:spcBef>
                <a:spcPts val="800"/>
              </a:spcBef>
            </a:pPr>
            <a:r>
              <a:rPr lang="en-US" sz="1800" dirty="0">
                <a:solidFill>
                  <a:schemeClr val="tx1"/>
                </a:solidFill>
              </a:rPr>
              <a:t>Database performance monitoring and optimization</a:t>
            </a:r>
          </a:p>
        </p:txBody>
      </p:sp>
      <p:sp>
        <p:nvSpPr>
          <p:cNvPr id="7" name="Text Placeholder 6">
            <a:extLst>
              <a:ext uri="{FF2B5EF4-FFF2-40B4-BE49-F238E27FC236}">
                <a16:creationId xmlns:a16="http://schemas.microsoft.com/office/drawing/2014/main" id="{58CF58C9-7C7B-4B01-AF70-6B2DD5243D80}"/>
              </a:ext>
            </a:extLst>
          </p:cNvPr>
          <p:cNvSpPr>
            <a:spLocks noGrp="1"/>
          </p:cNvSpPr>
          <p:nvPr>
            <p:ph type="body" sz="quarter" idx="25"/>
          </p:nvPr>
        </p:nvSpPr>
        <p:spPr>
          <a:xfrm>
            <a:off x="4294372" y="1978330"/>
            <a:ext cx="3629278" cy="1047601"/>
          </a:xfrm>
        </p:spPr>
        <p:txBody>
          <a:bodyPr anchor="b"/>
          <a:lstStyle/>
          <a:p>
            <a:r>
              <a:rPr lang="en-US" dirty="0">
                <a:solidFill>
                  <a:schemeClr val="bg1"/>
                </a:solidFill>
                <a:latin typeface="+mj-lt"/>
              </a:rPr>
              <a:t>	 Data Engineer</a:t>
            </a:r>
          </a:p>
        </p:txBody>
      </p:sp>
      <p:sp>
        <p:nvSpPr>
          <p:cNvPr id="8" name="Text Placeholder 7">
            <a:extLst>
              <a:ext uri="{FF2B5EF4-FFF2-40B4-BE49-F238E27FC236}">
                <a16:creationId xmlns:a16="http://schemas.microsoft.com/office/drawing/2014/main" id="{C88DEE6C-903D-4BF2-AE7A-05789BA32027}"/>
              </a:ext>
            </a:extLst>
          </p:cNvPr>
          <p:cNvSpPr>
            <a:spLocks noGrp="1"/>
          </p:cNvSpPr>
          <p:nvPr>
            <p:ph type="body" sz="quarter" idx="18"/>
          </p:nvPr>
        </p:nvSpPr>
        <p:spPr>
          <a:xfrm>
            <a:off x="4294372" y="3149203"/>
            <a:ext cx="3607487" cy="2553405"/>
          </a:xfrm>
        </p:spPr>
        <p:txBody>
          <a:bodyPr anchor="t"/>
          <a:lstStyle/>
          <a:p>
            <a:pPr defTabSz="932472" fontAlgn="base">
              <a:spcBef>
                <a:spcPts val="800"/>
              </a:spcBef>
            </a:pPr>
            <a:r>
              <a:rPr lang="en-US" sz="1800" dirty="0">
                <a:solidFill>
                  <a:schemeClr val="tx1"/>
                </a:solidFill>
                <a:ea typeface="Segoe UI" pitchFamily="34" charset="0"/>
                <a:cs typeface="Segoe UI" pitchFamily="34" charset="0"/>
              </a:rPr>
              <a:t>Data integration pipelines and ETL processes</a:t>
            </a:r>
          </a:p>
          <a:p>
            <a:pPr defTabSz="932472" fontAlgn="base">
              <a:spcBef>
                <a:spcPts val="800"/>
              </a:spcBef>
            </a:pPr>
            <a:r>
              <a:rPr lang="en-US" sz="1800" dirty="0">
                <a:solidFill>
                  <a:schemeClr val="tx1"/>
                </a:solidFill>
                <a:ea typeface="Segoe UI" pitchFamily="34" charset="0"/>
                <a:cs typeface="Segoe UI" pitchFamily="34" charset="0"/>
              </a:rPr>
              <a:t>Data cleansing and transformation</a:t>
            </a:r>
          </a:p>
          <a:p>
            <a:pPr defTabSz="932472" fontAlgn="base">
              <a:spcBef>
                <a:spcPts val="800"/>
              </a:spcBef>
            </a:pPr>
            <a:r>
              <a:rPr lang="en-US" sz="1800" dirty="0">
                <a:solidFill>
                  <a:schemeClr val="tx1"/>
                </a:solidFill>
                <a:ea typeface="Segoe UI" pitchFamily="34" charset="0"/>
                <a:cs typeface="Segoe UI" pitchFamily="34" charset="0"/>
              </a:rPr>
              <a:t>Analytical data store schemas and data loads</a:t>
            </a:r>
          </a:p>
        </p:txBody>
      </p:sp>
      <p:sp>
        <p:nvSpPr>
          <p:cNvPr id="11" name="Text Placeholder 10">
            <a:extLst>
              <a:ext uri="{FF2B5EF4-FFF2-40B4-BE49-F238E27FC236}">
                <a16:creationId xmlns:a16="http://schemas.microsoft.com/office/drawing/2014/main" id="{754358A3-93DA-4746-87B9-ACBE345EC3E2}"/>
              </a:ext>
            </a:extLst>
          </p:cNvPr>
          <p:cNvSpPr>
            <a:spLocks noGrp="1"/>
          </p:cNvSpPr>
          <p:nvPr>
            <p:ph type="body" sz="quarter" idx="26"/>
          </p:nvPr>
        </p:nvSpPr>
        <p:spPr>
          <a:xfrm>
            <a:off x="8130633" y="1978330"/>
            <a:ext cx="3629278" cy="1047601"/>
          </a:xfrm>
        </p:spPr>
        <p:txBody>
          <a:bodyPr anchor="b"/>
          <a:lstStyle/>
          <a:p>
            <a:r>
              <a:rPr lang="en-US" dirty="0">
                <a:solidFill>
                  <a:schemeClr val="bg1"/>
                </a:solidFill>
                <a:latin typeface="+mj-lt"/>
                <a:ea typeface="Segoe UI" pitchFamily="34" charset="0"/>
                <a:cs typeface="Segoe UI" pitchFamily="34" charset="0"/>
              </a:rPr>
              <a:t>	Data Analyst</a:t>
            </a:r>
          </a:p>
        </p:txBody>
      </p:sp>
      <p:sp>
        <p:nvSpPr>
          <p:cNvPr id="12" name="Text Placeholder 11">
            <a:extLst>
              <a:ext uri="{FF2B5EF4-FFF2-40B4-BE49-F238E27FC236}">
                <a16:creationId xmlns:a16="http://schemas.microsoft.com/office/drawing/2014/main" id="{F674E8CE-E19D-4221-B710-251D3AC8FB9A}"/>
              </a:ext>
            </a:extLst>
          </p:cNvPr>
          <p:cNvSpPr>
            <a:spLocks noGrp="1"/>
          </p:cNvSpPr>
          <p:nvPr>
            <p:ph type="body" sz="quarter" idx="27"/>
          </p:nvPr>
        </p:nvSpPr>
        <p:spPr>
          <a:xfrm>
            <a:off x="8152424" y="3149201"/>
            <a:ext cx="3607487" cy="2553405"/>
          </a:xfrm>
        </p:spPr>
        <p:txBody>
          <a:bodyPr anchor="t"/>
          <a:lstStyle/>
          <a:p>
            <a:pPr defTabSz="932472" fontAlgn="base">
              <a:spcBef>
                <a:spcPts val="800"/>
              </a:spcBef>
            </a:pPr>
            <a:r>
              <a:rPr lang="en-US" sz="1800" dirty="0">
                <a:solidFill>
                  <a:schemeClr val="tx1"/>
                </a:solidFill>
                <a:ea typeface="Segoe UI" pitchFamily="34" charset="0"/>
                <a:cs typeface="Segoe UI" pitchFamily="34" charset="0"/>
              </a:rPr>
              <a:t>Analytical modeling</a:t>
            </a:r>
          </a:p>
          <a:p>
            <a:pPr defTabSz="932472" fontAlgn="base">
              <a:spcBef>
                <a:spcPts val="800"/>
              </a:spcBef>
            </a:pPr>
            <a:r>
              <a:rPr lang="en-US" sz="1800" dirty="0">
                <a:solidFill>
                  <a:schemeClr val="tx1"/>
                </a:solidFill>
                <a:ea typeface="Segoe UI" pitchFamily="34" charset="0"/>
                <a:cs typeface="Segoe UI" pitchFamily="34" charset="0"/>
              </a:rPr>
              <a:t>Data reporting and summarization</a:t>
            </a:r>
          </a:p>
          <a:p>
            <a:pPr defTabSz="932472" fontAlgn="base">
              <a:spcBef>
                <a:spcPts val="800"/>
              </a:spcBef>
            </a:pPr>
            <a:r>
              <a:rPr lang="en-US" sz="1800" dirty="0">
                <a:solidFill>
                  <a:schemeClr val="tx1"/>
                </a:solidFill>
                <a:ea typeface="Segoe UI" pitchFamily="34" charset="0"/>
                <a:cs typeface="Segoe UI" pitchFamily="34" charset="0"/>
              </a:rPr>
              <a:t>Data visualization</a:t>
            </a:r>
          </a:p>
        </p:txBody>
      </p:sp>
      <p:grpSp>
        <p:nvGrpSpPr>
          <p:cNvPr id="5" name="Group 4">
            <a:extLst>
              <a:ext uri="{FF2B5EF4-FFF2-40B4-BE49-F238E27FC236}">
                <a16:creationId xmlns:a16="http://schemas.microsoft.com/office/drawing/2014/main" id="{4DF81084-FF06-4166-9691-46145A35C9CB}"/>
              </a:ext>
              <a:ext uri="{C183D7F6-B498-43B3-948B-1728B52AA6E4}">
                <adec:decorative xmlns:adec="http://schemas.microsoft.com/office/drawing/2017/decorative" val="1"/>
              </a:ext>
            </a:extLst>
          </p:cNvPr>
          <p:cNvGrpSpPr/>
          <p:nvPr/>
        </p:nvGrpSpPr>
        <p:grpSpPr>
          <a:xfrm>
            <a:off x="316987" y="1955919"/>
            <a:ext cx="1323574" cy="914400"/>
            <a:chOff x="1624397" y="1528299"/>
            <a:chExt cx="1323574" cy="914400"/>
          </a:xfrm>
        </p:grpSpPr>
        <p:pic>
          <p:nvPicPr>
            <p:cNvPr id="23" name="Graphic 22" descr="Database with solid fill">
              <a:extLst>
                <a:ext uri="{FF2B5EF4-FFF2-40B4-BE49-F238E27FC236}">
                  <a16:creationId xmlns:a16="http://schemas.microsoft.com/office/drawing/2014/main" id="{8B6730BB-11D5-46A2-8E0D-F8BDB72789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5976" y="1624515"/>
              <a:ext cx="681995" cy="681995"/>
            </a:xfrm>
            <a:prstGeom prst="rect">
              <a:avLst/>
            </a:prstGeom>
          </p:spPr>
        </p:pic>
        <p:pic>
          <p:nvPicPr>
            <p:cNvPr id="25" name="Graphic 24" descr="User with solid fill">
              <a:extLst>
                <a:ext uri="{FF2B5EF4-FFF2-40B4-BE49-F238E27FC236}">
                  <a16:creationId xmlns:a16="http://schemas.microsoft.com/office/drawing/2014/main" id="{D0C60308-600C-4DEC-A301-769F89C134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24397" y="1528299"/>
              <a:ext cx="914400" cy="914400"/>
            </a:xfrm>
            <a:prstGeom prst="rect">
              <a:avLst/>
            </a:prstGeom>
          </p:spPr>
        </p:pic>
      </p:grpSp>
      <p:grpSp>
        <p:nvGrpSpPr>
          <p:cNvPr id="9" name="Group 8">
            <a:extLst>
              <a:ext uri="{FF2B5EF4-FFF2-40B4-BE49-F238E27FC236}">
                <a16:creationId xmlns:a16="http://schemas.microsoft.com/office/drawing/2014/main" id="{FC58DBF2-DA78-4282-8C55-BA80FDC9C6FB}"/>
              </a:ext>
              <a:ext uri="{C183D7F6-B498-43B3-948B-1728B52AA6E4}">
                <adec:decorative xmlns:adec="http://schemas.microsoft.com/office/drawing/2017/decorative" val="1"/>
              </a:ext>
            </a:extLst>
          </p:cNvPr>
          <p:cNvGrpSpPr/>
          <p:nvPr/>
        </p:nvGrpSpPr>
        <p:grpSpPr>
          <a:xfrm>
            <a:off x="8077602" y="1975285"/>
            <a:ext cx="1401920" cy="914400"/>
            <a:chOff x="9363667" y="1528299"/>
            <a:chExt cx="1401920" cy="914400"/>
          </a:xfrm>
        </p:grpSpPr>
        <p:grpSp>
          <p:nvGrpSpPr>
            <p:cNvPr id="28" name="Group 27">
              <a:extLst>
                <a:ext uri="{FF2B5EF4-FFF2-40B4-BE49-F238E27FC236}">
                  <a16:creationId xmlns:a16="http://schemas.microsoft.com/office/drawing/2014/main" id="{E264DB14-CB5A-4519-AF75-AE82F1253032}"/>
                </a:ext>
              </a:extLst>
            </p:cNvPr>
            <p:cNvGrpSpPr/>
            <p:nvPr/>
          </p:nvGrpSpPr>
          <p:grpSpPr>
            <a:xfrm>
              <a:off x="10089044" y="1605148"/>
              <a:ext cx="676543" cy="623772"/>
              <a:chOff x="6910544" y="4960784"/>
              <a:chExt cx="1903400" cy="1754935"/>
            </a:xfrm>
            <a:solidFill>
              <a:schemeClr val="accent5"/>
            </a:solidFill>
          </p:grpSpPr>
          <p:pic>
            <p:nvPicPr>
              <p:cNvPr id="13" name="Graphic 12" descr="Bar chart with solid fill">
                <a:extLst>
                  <a:ext uri="{FF2B5EF4-FFF2-40B4-BE49-F238E27FC236}">
                    <a16:creationId xmlns:a16="http://schemas.microsoft.com/office/drawing/2014/main" id="{9C6CD04F-1556-46F7-A9EF-1DE6E16797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10544" y="5625627"/>
                <a:ext cx="914401" cy="914399"/>
              </a:xfrm>
              <a:prstGeom prst="rect">
                <a:avLst/>
              </a:prstGeom>
            </p:spPr>
          </p:pic>
          <p:pic>
            <p:nvPicPr>
              <p:cNvPr id="15" name="Graphic 14" descr="Pie chart with solid fill">
                <a:extLst>
                  <a:ext uri="{FF2B5EF4-FFF2-40B4-BE49-F238E27FC236}">
                    <a16:creationId xmlns:a16="http://schemas.microsoft.com/office/drawing/2014/main" id="{509B2BCF-56B0-4FE6-957C-D8FF81DD595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42342" y="4960784"/>
                <a:ext cx="914401" cy="914399"/>
              </a:xfrm>
              <a:prstGeom prst="rect">
                <a:avLst/>
              </a:prstGeom>
            </p:spPr>
          </p:pic>
          <p:pic>
            <p:nvPicPr>
              <p:cNvPr id="17" name="Graphic 16" descr="Upward trend with solid fill">
                <a:extLst>
                  <a:ext uri="{FF2B5EF4-FFF2-40B4-BE49-F238E27FC236}">
                    <a16:creationId xmlns:a16="http://schemas.microsoft.com/office/drawing/2014/main" id="{E92C4CCE-B867-475C-ACA2-708E52E1431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99543" y="5801317"/>
                <a:ext cx="914401" cy="914402"/>
              </a:xfrm>
              <a:prstGeom prst="rect">
                <a:avLst/>
              </a:prstGeom>
            </p:spPr>
          </p:pic>
        </p:grpSp>
        <p:pic>
          <p:nvPicPr>
            <p:cNvPr id="27" name="Graphic 26" descr="User with solid fill">
              <a:extLst>
                <a:ext uri="{FF2B5EF4-FFF2-40B4-BE49-F238E27FC236}">
                  <a16:creationId xmlns:a16="http://schemas.microsoft.com/office/drawing/2014/main" id="{AB985F5D-3559-4DA7-920F-1C4908861E3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63667" y="1528299"/>
              <a:ext cx="914400" cy="914400"/>
            </a:xfrm>
            <a:prstGeom prst="rect">
              <a:avLst/>
            </a:prstGeom>
          </p:spPr>
        </p:pic>
      </p:grpSp>
      <p:grpSp>
        <p:nvGrpSpPr>
          <p:cNvPr id="6" name="Group 5">
            <a:extLst>
              <a:ext uri="{FF2B5EF4-FFF2-40B4-BE49-F238E27FC236}">
                <a16:creationId xmlns:a16="http://schemas.microsoft.com/office/drawing/2014/main" id="{2512F266-2273-43E4-9E65-18C56CFD00CD}"/>
              </a:ext>
              <a:ext uri="{C183D7F6-B498-43B3-948B-1728B52AA6E4}">
                <adec:decorative xmlns:adec="http://schemas.microsoft.com/office/drawing/2017/decorative" val="1"/>
              </a:ext>
            </a:extLst>
          </p:cNvPr>
          <p:cNvGrpSpPr/>
          <p:nvPr/>
        </p:nvGrpSpPr>
        <p:grpSpPr>
          <a:xfrm>
            <a:off x="4219336" y="1975285"/>
            <a:ext cx="1519698" cy="918677"/>
            <a:chOff x="5698619" y="1539252"/>
            <a:chExt cx="1519698" cy="918677"/>
          </a:xfrm>
        </p:grpSpPr>
        <p:pic>
          <p:nvPicPr>
            <p:cNvPr id="33" name="Graphic 32" descr="Database with solid fill">
              <a:extLst>
                <a:ext uri="{FF2B5EF4-FFF2-40B4-BE49-F238E27FC236}">
                  <a16:creationId xmlns:a16="http://schemas.microsoft.com/office/drawing/2014/main" id="{5DDC7DE5-9DED-4BA3-8575-0029E1579E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56613" y="1539252"/>
              <a:ext cx="349282" cy="349282"/>
            </a:xfrm>
            <a:prstGeom prst="rect">
              <a:avLst/>
            </a:prstGeom>
          </p:spPr>
        </p:pic>
        <p:pic>
          <p:nvPicPr>
            <p:cNvPr id="19" name="Graphic 18" descr="Gears with solid fill">
              <a:extLst>
                <a:ext uri="{FF2B5EF4-FFF2-40B4-BE49-F238E27FC236}">
                  <a16:creationId xmlns:a16="http://schemas.microsoft.com/office/drawing/2014/main" id="{988DAFF9-98EB-426E-A891-C1E98A8527C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424389" y="1639103"/>
              <a:ext cx="611058" cy="611058"/>
            </a:xfrm>
            <a:prstGeom prst="rect">
              <a:avLst/>
            </a:prstGeom>
          </p:spPr>
        </p:pic>
        <p:pic>
          <p:nvPicPr>
            <p:cNvPr id="26" name="Graphic 25" descr="User with solid fill">
              <a:extLst>
                <a:ext uri="{FF2B5EF4-FFF2-40B4-BE49-F238E27FC236}">
                  <a16:creationId xmlns:a16="http://schemas.microsoft.com/office/drawing/2014/main" id="{346CD7C9-9F33-46CE-A6B5-69D356FEC2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8619" y="1543529"/>
              <a:ext cx="914400" cy="914400"/>
            </a:xfrm>
            <a:prstGeom prst="rect">
              <a:avLst/>
            </a:prstGeom>
          </p:spPr>
        </p:pic>
        <p:pic>
          <p:nvPicPr>
            <p:cNvPr id="30" name="Graphic 29" descr="Open folder with solid fill">
              <a:extLst>
                <a:ext uri="{FF2B5EF4-FFF2-40B4-BE49-F238E27FC236}">
                  <a16:creationId xmlns:a16="http://schemas.microsoft.com/office/drawing/2014/main" id="{18C3BA87-455C-4A0F-A95F-B95ECA56B50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857907" y="1953331"/>
              <a:ext cx="327268" cy="327268"/>
            </a:xfrm>
            <a:prstGeom prst="rect">
              <a:avLst/>
            </a:prstGeom>
          </p:spPr>
        </p:pic>
        <p:pic>
          <p:nvPicPr>
            <p:cNvPr id="32" name="Graphic 31" descr="Document with solid fill">
              <a:extLst>
                <a:ext uri="{FF2B5EF4-FFF2-40B4-BE49-F238E27FC236}">
                  <a16:creationId xmlns:a16="http://schemas.microsoft.com/office/drawing/2014/main" id="{9DDC86B3-5899-4AA9-9248-68C043BD32B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947070" y="1651433"/>
              <a:ext cx="271247" cy="271247"/>
            </a:xfrm>
            <a:prstGeom prst="rect">
              <a:avLst/>
            </a:prstGeom>
          </p:spPr>
        </p:pic>
      </p:grpSp>
    </p:spTree>
    <p:extLst>
      <p:ext uri="{BB962C8B-B14F-4D97-AF65-F5344CB8AC3E}">
        <p14:creationId xmlns:p14="http://schemas.microsoft.com/office/powerpoint/2010/main" val="373080993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315A5BC-3440-490A-B689-A710F8F6F6E9}"/>
              </a:ext>
            </a:extLst>
          </p:cNvPr>
          <p:cNvSpPr>
            <a:spLocks noGrp="1"/>
          </p:cNvSpPr>
          <p:nvPr>
            <p:ph type="title"/>
          </p:nvPr>
        </p:nvSpPr>
        <p:spPr/>
        <p:txBody>
          <a:bodyPr/>
          <a:lstStyle/>
          <a:p>
            <a:r>
              <a:rPr lang="en-US" dirty="0"/>
              <a:t>Microsoft cloud services for data</a:t>
            </a:r>
          </a:p>
        </p:txBody>
      </p:sp>
      <p:pic>
        <p:nvPicPr>
          <p:cNvPr id="22" name="Graphic 21">
            <a:extLst>
              <a:ext uri="{FF2B5EF4-FFF2-40B4-BE49-F238E27FC236}">
                <a16:creationId xmlns:a16="http://schemas.microsoft.com/office/drawing/2014/main" id="{59195131-E121-479D-A7DD-700B37F02DD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1889" y="3731711"/>
            <a:ext cx="815476" cy="815476"/>
          </a:xfrm>
          <a:prstGeom prst="rect">
            <a:avLst/>
          </a:prstGeom>
        </p:spPr>
      </p:pic>
      <p:pic>
        <p:nvPicPr>
          <p:cNvPr id="30" name="Graphic 29">
            <a:extLst>
              <a:ext uri="{FF2B5EF4-FFF2-40B4-BE49-F238E27FC236}">
                <a16:creationId xmlns:a16="http://schemas.microsoft.com/office/drawing/2014/main" id="{FC738E03-BC2A-4EAF-8D2C-93CA64A7B058}"/>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51745" y="1958054"/>
            <a:ext cx="688958" cy="688958"/>
          </a:xfrm>
          <a:prstGeom prst="rect">
            <a:avLst/>
          </a:prstGeom>
        </p:spPr>
      </p:pic>
      <p:pic>
        <p:nvPicPr>
          <p:cNvPr id="32" name="Graphic 31">
            <a:extLst>
              <a:ext uri="{FF2B5EF4-FFF2-40B4-BE49-F238E27FC236}">
                <a16:creationId xmlns:a16="http://schemas.microsoft.com/office/drawing/2014/main" id="{5F7E9295-C372-499A-BFC7-5F65B4C97165}"/>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17919" y="2707526"/>
            <a:ext cx="782010" cy="782010"/>
          </a:xfrm>
          <a:prstGeom prst="rect">
            <a:avLst/>
          </a:prstGeom>
        </p:spPr>
      </p:pic>
      <p:pic>
        <p:nvPicPr>
          <p:cNvPr id="36" name="Graphic 35">
            <a:extLst>
              <a:ext uri="{FF2B5EF4-FFF2-40B4-BE49-F238E27FC236}">
                <a16:creationId xmlns:a16="http://schemas.microsoft.com/office/drawing/2014/main" id="{D472AC55-A7C7-45E6-8105-5D6777A682F8}"/>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50033" y="2895758"/>
            <a:ext cx="727883" cy="727883"/>
          </a:xfrm>
          <a:prstGeom prst="rect">
            <a:avLst/>
          </a:prstGeom>
        </p:spPr>
      </p:pic>
      <p:pic>
        <p:nvPicPr>
          <p:cNvPr id="40" name="Graphic 39">
            <a:extLst>
              <a:ext uri="{FF2B5EF4-FFF2-40B4-BE49-F238E27FC236}">
                <a16:creationId xmlns:a16="http://schemas.microsoft.com/office/drawing/2014/main" id="{6F266620-80E3-45D6-952E-44F9FF2789DB}"/>
              </a:ext>
              <a:ext uri="{C183D7F6-B498-43B3-948B-1728B52AA6E4}">
                <adec:decorative xmlns:adec="http://schemas.microsoft.com/office/drawing/2017/decorative" val="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970089" y="1910198"/>
            <a:ext cx="848731" cy="848731"/>
          </a:xfrm>
          <a:prstGeom prst="rect">
            <a:avLst/>
          </a:prstGeom>
        </p:spPr>
      </p:pic>
      <p:pic>
        <p:nvPicPr>
          <p:cNvPr id="42" name="Graphic 41">
            <a:extLst>
              <a:ext uri="{FF2B5EF4-FFF2-40B4-BE49-F238E27FC236}">
                <a16:creationId xmlns:a16="http://schemas.microsoft.com/office/drawing/2014/main" id="{314F176C-A903-4831-98F4-D6D22AE0D0CD}"/>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626977" y="4847949"/>
            <a:ext cx="782010" cy="782010"/>
          </a:xfrm>
          <a:prstGeom prst="rect">
            <a:avLst/>
          </a:prstGeom>
        </p:spPr>
      </p:pic>
      <p:pic>
        <p:nvPicPr>
          <p:cNvPr id="44" name="Graphic 43">
            <a:extLst>
              <a:ext uri="{FF2B5EF4-FFF2-40B4-BE49-F238E27FC236}">
                <a16:creationId xmlns:a16="http://schemas.microsoft.com/office/drawing/2014/main" id="{5631AD6F-A68B-49A3-8088-C8DC3663B950}"/>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605641" y="3985547"/>
            <a:ext cx="782010" cy="782010"/>
          </a:xfrm>
          <a:prstGeom prst="rect">
            <a:avLst/>
          </a:prstGeom>
        </p:spPr>
      </p:pic>
      <p:pic>
        <p:nvPicPr>
          <p:cNvPr id="46" name="Graphic 45">
            <a:extLst>
              <a:ext uri="{FF2B5EF4-FFF2-40B4-BE49-F238E27FC236}">
                <a16:creationId xmlns:a16="http://schemas.microsoft.com/office/drawing/2014/main" id="{FAAD05B2-1F77-433F-BBE5-D4924D3B0518}"/>
              </a:ext>
              <a:ext uri="{C183D7F6-B498-43B3-948B-1728B52AA6E4}">
                <adec:decorative xmlns:adec="http://schemas.microsoft.com/office/drawing/2017/decorative" val="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54167" y="4698209"/>
            <a:ext cx="858527" cy="858527"/>
          </a:xfrm>
          <a:prstGeom prst="rect">
            <a:avLst/>
          </a:prstGeom>
        </p:spPr>
      </p:pic>
      <p:grpSp>
        <p:nvGrpSpPr>
          <p:cNvPr id="56" name="Group 55">
            <a:extLst>
              <a:ext uri="{FF2B5EF4-FFF2-40B4-BE49-F238E27FC236}">
                <a16:creationId xmlns:a16="http://schemas.microsoft.com/office/drawing/2014/main" id="{5FE97783-E1C5-4F26-A3F5-F944A3A010D7}"/>
              </a:ext>
              <a:ext uri="{C183D7F6-B498-43B3-948B-1728B52AA6E4}">
                <adec:decorative xmlns:adec="http://schemas.microsoft.com/office/drawing/2017/decorative" val="1"/>
              </a:ext>
            </a:extLst>
          </p:cNvPr>
          <p:cNvGrpSpPr/>
          <p:nvPr/>
        </p:nvGrpSpPr>
        <p:grpSpPr>
          <a:xfrm>
            <a:off x="223072" y="2823538"/>
            <a:ext cx="897817" cy="833378"/>
            <a:chOff x="8596728" y="971080"/>
            <a:chExt cx="948293" cy="962979"/>
          </a:xfrm>
        </p:grpSpPr>
        <p:pic>
          <p:nvPicPr>
            <p:cNvPr id="54" name="Graphic 53">
              <a:extLst>
                <a:ext uri="{FF2B5EF4-FFF2-40B4-BE49-F238E27FC236}">
                  <a16:creationId xmlns:a16="http://schemas.microsoft.com/office/drawing/2014/main" id="{8B8BDFA3-D3C4-474D-B1F2-F9B71D2A271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84419" y="1373457"/>
              <a:ext cx="560602" cy="560602"/>
            </a:xfrm>
            <a:prstGeom prst="rect">
              <a:avLst/>
            </a:prstGeom>
          </p:spPr>
        </p:pic>
        <p:pic>
          <p:nvPicPr>
            <p:cNvPr id="50" name="Graphic 49">
              <a:extLst>
                <a:ext uri="{FF2B5EF4-FFF2-40B4-BE49-F238E27FC236}">
                  <a16:creationId xmlns:a16="http://schemas.microsoft.com/office/drawing/2014/main" id="{BCDDBA4E-E877-46FB-AB32-6998515605C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596728" y="1391971"/>
              <a:ext cx="523574" cy="523574"/>
            </a:xfrm>
            <a:prstGeom prst="rect">
              <a:avLst/>
            </a:prstGeom>
          </p:spPr>
        </p:pic>
        <p:pic>
          <p:nvPicPr>
            <p:cNvPr id="52" name="Graphic 51">
              <a:extLst>
                <a:ext uri="{FF2B5EF4-FFF2-40B4-BE49-F238E27FC236}">
                  <a16:creationId xmlns:a16="http://schemas.microsoft.com/office/drawing/2014/main" id="{039FBDF0-C31B-4299-BDA1-531A66CC902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810155" y="971080"/>
              <a:ext cx="523574" cy="523574"/>
            </a:xfrm>
            <a:prstGeom prst="rect">
              <a:avLst/>
            </a:prstGeom>
          </p:spPr>
        </p:pic>
      </p:grpSp>
      <p:sp>
        <p:nvSpPr>
          <p:cNvPr id="55" name="Rectangle 54">
            <a:extLst>
              <a:ext uri="{FF2B5EF4-FFF2-40B4-BE49-F238E27FC236}">
                <a16:creationId xmlns:a16="http://schemas.microsoft.com/office/drawing/2014/main" id="{94EBCB9F-CA63-440C-98E7-3160E2D66234}"/>
              </a:ext>
            </a:extLst>
          </p:cNvPr>
          <p:cNvSpPr/>
          <p:nvPr/>
        </p:nvSpPr>
        <p:spPr bwMode="auto">
          <a:xfrm>
            <a:off x="223072" y="1180957"/>
            <a:ext cx="3971241" cy="6428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Data stores</a:t>
            </a:r>
          </a:p>
        </p:txBody>
      </p:sp>
      <p:sp>
        <p:nvSpPr>
          <p:cNvPr id="57" name="TextBox 56">
            <a:extLst>
              <a:ext uri="{FF2B5EF4-FFF2-40B4-BE49-F238E27FC236}">
                <a16:creationId xmlns:a16="http://schemas.microsoft.com/office/drawing/2014/main" id="{C07519F8-A83E-4D8F-9E43-24383EE46226}"/>
              </a:ext>
            </a:extLst>
          </p:cNvPr>
          <p:cNvSpPr txBox="1"/>
          <p:nvPr/>
        </p:nvSpPr>
        <p:spPr>
          <a:xfrm>
            <a:off x="1057408" y="1960751"/>
            <a:ext cx="3706022" cy="2009781"/>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SQL</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Family of SQL Server based relational database services</a:t>
            </a:r>
          </a:p>
          <a:p>
            <a:pPr>
              <a:lnSpc>
                <a:spcPct val="90000"/>
              </a:lnSpc>
              <a:spcAft>
                <a:spcPts val="600"/>
              </a:spcAft>
            </a:pPr>
            <a:endParaRPr lang="en-US" sz="400" dirty="0">
              <a:gradFill>
                <a:gsLst>
                  <a:gs pos="2917">
                    <a:schemeClr val="tx1"/>
                  </a:gs>
                  <a:gs pos="30000">
                    <a:schemeClr val="tx1"/>
                  </a:gs>
                </a:gsLst>
                <a:lin ang="5400000" scaled="0"/>
              </a:gradFill>
            </a:endParaRPr>
          </a:p>
          <a:p>
            <a:pPr>
              <a:lnSpc>
                <a:spcPct val="90000"/>
              </a:lnSpc>
              <a:spcAft>
                <a:spcPts val="600"/>
              </a:spcAft>
            </a:pPr>
            <a:r>
              <a:rPr lang="en-US" sz="1800" dirty="0">
                <a:gradFill>
                  <a:gsLst>
                    <a:gs pos="2917">
                      <a:schemeClr val="tx1"/>
                    </a:gs>
                    <a:gs pos="30000">
                      <a:schemeClr val="tx1"/>
                    </a:gs>
                  </a:gsLst>
                  <a:lin ang="5400000" scaled="0"/>
                </a:gradFill>
              </a:rPr>
              <a:t>Azure Database for open-source</a:t>
            </a:r>
          </a:p>
          <a:p>
            <a:pPr marL="285750" lvl="1"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Maria DB, MySQL, PostgreSQL</a:t>
            </a:r>
          </a:p>
          <a:p>
            <a:pPr>
              <a:lnSpc>
                <a:spcPct val="90000"/>
              </a:lnSpc>
              <a:spcAft>
                <a:spcPts val="600"/>
              </a:spcAft>
            </a:pPr>
            <a:endParaRPr lang="en-US" sz="1400" dirty="0">
              <a:gradFill>
                <a:gsLst>
                  <a:gs pos="2917">
                    <a:schemeClr val="tx1"/>
                  </a:gs>
                  <a:gs pos="30000">
                    <a:schemeClr val="tx1"/>
                  </a:gs>
                </a:gsLst>
                <a:lin ang="5400000" scaled="0"/>
              </a:gradFill>
            </a:endParaRPr>
          </a:p>
        </p:txBody>
      </p:sp>
      <p:sp>
        <p:nvSpPr>
          <p:cNvPr id="61" name="TextBox 60">
            <a:extLst>
              <a:ext uri="{FF2B5EF4-FFF2-40B4-BE49-F238E27FC236}">
                <a16:creationId xmlns:a16="http://schemas.microsoft.com/office/drawing/2014/main" id="{10E7197E-6B94-4D39-86E3-2BE799139550}"/>
              </a:ext>
            </a:extLst>
          </p:cNvPr>
          <p:cNvSpPr txBox="1"/>
          <p:nvPr/>
        </p:nvSpPr>
        <p:spPr>
          <a:xfrm>
            <a:off x="1040506" y="3688702"/>
            <a:ext cx="3212813" cy="1009507"/>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Cosmos DB</a:t>
            </a:r>
          </a:p>
          <a:p>
            <a:pPr marL="285750" lvl="1"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Highly scalable non-relational database system</a:t>
            </a:r>
          </a:p>
        </p:txBody>
      </p:sp>
      <p:sp>
        <p:nvSpPr>
          <p:cNvPr id="62" name="TextBox 61">
            <a:extLst>
              <a:ext uri="{FF2B5EF4-FFF2-40B4-BE49-F238E27FC236}">
                <a16:creationId xmlns:a16="http://schemas.microsoft.com/office/drawing/2014/main" id="{5146DF05-863A-4CBF-8734-2FD613A86DBA}"/>
              </a:ext>
            </a:extLst>
          </p:cNvPr>
          <p:cNvSpPr txBox="1"/>
          <p:nvPr/>
        </p:nvSpPr>
        <p:spPr>
          <a:xfrm>
            <a:off x="1031271" y="4550528"/>
            <a:ext cx="3212813" cy="1280351"/>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Storage</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File, blob, and table storage</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Hierarchical namespace for data lake storage</a:t>
            </a:r>
          </a:p>
        </p:txBody>
      </p:sp>
      <p:sp>
        <p:nvSpPr>
          <p:cNvPr id="58" name="Rectangle 57">
            <a:extLst>
              <a:ext uri="{FF2B5EF4-FFF2-40B4-BE49-F238E27FC236}">
                <a16:creationId xmlns:a16="http://schemas.microsoft.com/office/drawing/2014/main" id="{108F0D05-F930-4B6B-8398-3168100B82BF}"/>
              </a:ext>
            </a:extLst>
          </p:cNvPr>
          <p:cNvSpPr/>
          <p:nvPr/>
        </p:nvSpPr>
        <p:spPr bwMode="auto">
          <a:xfrm>
            <a:off x="4397858" y="1170678"/>
            <a:ext cx="7451794" cy="67139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Data engineering and analytics</a:t>
            </a:r>
          </a:p>
        </p:txBody>
      </p:sp>
      <p:sp>
        <p:nvSpPr>
          <p:cNvPr id="63" name="TextBox 62">
            <a:extLst>
              <a:ext uri="{FF2B5EF4-FFF2-40B4-BE49-F238E27FC236}">
                <a16:creationId xmlns:a16="http://schemas.microsoft.com/office/drawing/2014/main" id="{44ADC382-249F-47DA-A757-815C0F7851A9}"/>
              </a:ext>
            </a:extLst>
          </p:cNvPr>
          <p:cNvSpPr txBox="1"/>
          <p:nvPr/>
        </p:nvSpPr>
        <p:spPr>
          <a:xfrm>
            <a:off x="5270228" y="1959654"/>
            <a:ext cx="3108810" cy="1086451"/>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 Factory</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Data pipelines</a:t>
            </a:r>
          </a:p>
          <a:p>
            <a:pPr>
              <a:lnSpc>
                <a:spcPct val="90000"/>
              </a:lnSpc>
              <a:spcAft>
                <a:spcPts val="600"/>
              </a:spcAft>
            </a:pPr>
            <a:endParaRPr lang="en-US" sz="1400" dirty="0">
              <a:gradFill>
                <a:gsLst>
                  <a:gs pos="2917">
                    <a:schemeClr val="tx1"/>
                  </a:gs>
                  <a:gs pos="30000">
                    <a:schemeClr val="tx1"/>
                  </a:gs>
                </a:gsLst>
                <a:lin ang="5400000" scaled="0"/>
              </a:gradFill>
            </a:endParaRPr>
          </a:p>
        </p:txBody>
      </p:sp>
      <p:sp>
        <p:nvSpPr>
          <p:cNvPr id="64" name="TextBox 63">
            <a:extLst>
              <a:ext uri="{FF2B5EF4-FFF2-40B4-BE49-F238E27FC236}">
                <a16:creationId xmlns:a16="http://schemas.microsoft.com/office/drawing/2014/main" id="{FC697063-B11C-4C6C-BAAE-D417C358A01B}"/>
              </a:ext>
            </a:extLst>
          </p:cNvPr>
          <p:cNvSpPr txBox="1"/>
          <p:nvPr/>
        </p:nvSpPr>
        <p:spPr>
          <a:xfrm>
            <a:off x="5238674" y="2652105"/>
            <a:ext cx="2787937" cy="1474250"/>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Synapse Analytics</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Integrated, end-to-end analytics</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Pipelines, SQL, Apache Spark, Data Explorer …</a:t>
            </a:r>
          </a:p>
        </p:txBody>
      </p:sp>
      <p:sp>
        <p:nvSpPr>
          <p:cNvPr id="65" name="TextBox 64">
            <a:extLst>
              <a:ext uri="{FF2B5EF4-FFF2-40B4-BE49-F238E27FC236}">
                <a16:creationId xmlns:a16="http://schemas.microsoft.com/office/drawing/2014/main" id="{BB5D61E1-948A-4B51-9088-2E74F9CEBF64}"/>
              </a:ext>
            </a:extLst>
          </p:cNvPr>
          <p:cNvSpPr txBox="1"/>
          <p:nvPr/>
        </p:nvSpPr>
        <p:spPr>
          <a:xfrm>
            <a:off x="5247771" y="3991185"/>
            <a:ext cx="2866502" cy="1009507"/>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Databricks</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Apache Spark analytics and data processing</a:t>
            </a:r>
          </a:p>
        </p:txBody>
      </p:sp>
      <p:sp>
        <p:nvSpPr>
          <p:cNvPr id="66" name="TextBox 65">
            <a:extLst>
              <a:ext uri="{FF2B5EF4-FFF2-40B4-BE49-F238E27FC236}">
                <a16:creationId xmlns:a16="http://schemas.microsoft.com/office/drawing/2014/main" id="{90CF8297-E8D9-45C4-90D7-2038342C214A}"/>
              </a:ext>
            </a:extLst>
          </p:cNvPr>
          <p:cNvSpPr txBox="1"/>
          <p:nvPr/>
        </p:nvSpPr>
        <p:spPr>
          <a:xfrm>
            <a:off x="5326027" y="4806337"/>
            <a:ext cx="2866502" cy="1009507"/>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HDInsight</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Apache open-source platform</a:t>
            </a:r>
          </a:p>
        </p:txBody>
      </p:sp>
      <p:sp>
        <p:nvSpPr>
          <p:cNvPr id="67" name="TextBox 66">
            <a:extLst>
              <a:ext uri="{FF2B5EF4-FFF2-40B4-BE49-F238E27FC236}">
                <a16:creationId xmlns:a16="http://schemas.microsoft.com/office/drawing/2014/main" id="{EBB72364-AEDA-4319-A213-732BE8AA14AB}"/>
              </a:ext>
            </a:extLst>
          </p:cNvPr>
          <p:cNvSpPr txBox="1"/>
          <p:nvPr/>
        </p:nvSpPr>
        <p:spPr>
          <a:xfrm>
            <a:off x="8740842" y="1873091"/>
            <a:ext cx="3108810" cy="1280351"/>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Stream Analytics</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Real-time data processing for IoT solutions</a:t>
            </a:r>
          </a:p>
          <a:p>
            <a:pPr>
              <a:lnSpc>
                <a:spcPct val="90000"/>
              </a:lnSpc>
              <a:spcAft>
                <a:spcPts val="600"/>
              </a:spcAft>
            </a:pPr>
            <a:endParaRPr lang="en-US" sz="1400" dirty="0">
              <a:gradFill>
                <a:gsLst>
                  <a:gs pos="2917">
                    <a:schemeClr val="tx1"/>
                  </a:gs>
                  <a:gs pos="30000">
                    <a:schemeClr val="tx1"/>
                  </a:gs>
                </a:gsLst>
                <a:lin ang="5400000" scaled="0"/>
              </a:gradFill>
            </a:endParaRPr>
          </a:p>
        </p:txBody>
      </p:sp>
      <p:sp>
        <p:nvSpPr>
          <p:cNvPr id="68" name="TextBox 67">
            <a:extLst>
              <a:ext uri="{FF2B5EF4-FFF2-40B4-BE49-F238E27FC236}">
                <a16:creationId xmlns:a16="http://schemas.microsoft.com/office/drawing/2014/main" id="{C0EC2875-8BC5-462C-9C4C-DAE1416746CE}"/>
              </a:ext>
            </a:extLst>
          </p:cNvPr>
          <p:cNvSpPr txBox="1"/>
          <p:nvPr/>
        </p:nvSpPr>
        <p:spPr>
          <a:xfrm>
            <a:off x="8778959" y="2788824"/>
            <a:ext cx="3108810" cy="1280351"/>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 Explorer</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Real-time data analysis for logs and telemetry</a:t>
            </a:r>
          </a:p>
          <a:p>
            <a:pPr>
              <a:lnSpc>
                <a:spcPct val="90000"/>
              </a:lnSpc>
              <a:spcAft>
                <a:spcPts val="600"/>
              </a:spcAft>
            </a:pPr>
            <a:endParaRPr lang="en-US" sz="1400" dirty="0">
              <a:gradFill>
                <a:gsLst>
                  <a:gs pos="2917">
                    <a:schemeClr val="tx1"/>
                  </a:gs>
                  <a:gs pos="30000">
                    <a:schemeClr val="tx1"/>
                  </a:gs>
                </a:gsLst>
                <a:lin ang="5400000" scaled="0"/>
              </a:gradFill>
            </a:endParaRPr>
          </a:p>
        </p:txBody>
      </p:sp>
      <p:sp>
        <p:nvSpPr>
          <p:cNvPr id="72" name="TextBox 71">
            <a:extLst>
              <a:ext uri="{FF2B5EF4-FFF2-40B4-BE49-F238E27FC236}">
                <a16:creationId xmlns:a16="http://schemas.microsoft.com/office/drawing/2014/main" id="{82E6F6A3-A996-458F-A0F6-01BA420B2BB1}"/>
              </a:ext>
            </a:extLst>
          </p:cNvPr>
          <p:cNvSpPr txBox="1"/>
          <p:nvPr/>
        </p:nvSpPr>
        <p:spPr>
          <a:xfrm>
            <a:off x="8789890" y="3697904"/>
            <a:ext cx="3374255" cy="1357295"/>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Microsoft Purview</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Enterprise data governance</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Data mapping and discoverability</a:t>
            </a:r>
          </a:p>
          <a:p>
            <a:pPr>
              <a:lnSpc>
                <a:spcPct val="90000"/>
              </a:lnSpc>
              <a:spcAft>
                <a:spcPts val="600"/>
              </a:spcAft>
            </a:pPr>
            <a:endParaRPr lang="en-US" sz="1400" dirty="0">
              <a:gradFill>
                <a:gsLst>
                  <a:gs pos="2917">
                    <a:schemeClr val="tx1"/>
                  </a:gs>
                  <a:gs pos="30000">
                    <a:schemeClr val="tx1"/>
                  </a:gs>
                </a:gsLst>
                <a:lin ang="5400000" scaled="0"/>
              </a:gradFill>
            </a:endParaRPr>
          </a:p>
        </p:txBody>
      </p:sp>
      <p:sp>
        <p:nvSpPr>
          <p:cNvPr id="69" name="TextBox 68">
            <a:extLst>
              <a:ext uri="{FF2B5EF4-FFF2-40B4-BE49-F238E27FC236}">
                <a16:creationId xmlns:a16="http://schemas.microsoft.com/office/drawing/2014/main" id="{0BF43D12-BB91-45F9-85B4-35497951FE99}"/>
              </a:ext>
            </a:extLst>
          </p:cNvPr>
          <p:cNvSpPr txBox="1"/>
          <p:nvPr/>
        </p:nvSpPr>
        <p:spPr>
          <a:xfrm>
            <a:off x="8777916" y="4632442"/>
            <a:ext cx="3108810" cy="1357295"/>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Microsoft Power BI</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Analytical data modeling</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Interactive data visualization</a:t>
            </a:r>
          </a:p>
          <a:p>
            <a:pPr>
              <a:lnSpc>
                <a:spcPct val="90000"/>
              </a:lnSpc>
              <a:spcAft>
                <a:spcPts val="600"/>
              </a:spcAft>
            </a:pPr>
            <a:endParaRPr lang="en-US" sz="1400" dirty="0">
              <a:gradFill>
                <a:gsLst>
                  <a:gs pos="2917">
                    <a:schemeClr val="tx1"/>
                  </a:gs>
                  <a:gs pos="30000">
                    <a:schemeClr val="tx1"/>
                  </a:gs>
                </a:gsLst>
                <a:lin ang="5400000" scaled="0"/>
              </a:gradFill>
            </a:endParaRPr>
          </a:p>
        </p:txBody>
      </p:sp>
      <p:pic>
        <p:nvPicPr>
          <p:cNvPr id="2" name="Graphic 1">
            <a:extLst>
              <a:ext uri="{FF2B5EF4-FFF2-40B4-BE49-F238E27FC236}">
                <a16:creationId xmlns:a16="http://schemas.microsoft.com/office/drawing/2014/main" id="{873A87CD-6D1F-4C04-B2BD-8CE88B91D4F3}"/>
              </a:ext>
              <a:ext uri="{C183D7F6-B498-43B3-948B-1728B52AA6E4}">
                <adec:decorative xmlns:adec="http://schemas.microsoft.com/office/drawing/2017/decorative" val="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46045" y="1940098"/>
            <a:ext cx="874844" cy="874844"/>
          </a:xfrm>
          <a:prstGeom prst="rect">
            <a:avLst/>
          </a:prstGeom>
        </p:spPr>
      </p:pic>
      <p:sp>
        <p:nvSpPr>
          <p:cNvPr id="3" name="TextBox 2">
            <a:extLst>
              <a:ext uri="{FF2B5EF4-FFF2-40B4-BE49-F238E27FC236}">
                <a16:creationId xmlns:a16="http://schemas.microsoft.com/office/drawing/2014/main" id="{65836934-3447-4A6E-999C-6A36E5EE17AB}"/>
              </a:ext>
            </a:extLst>
          </p:cNvPr>
          <p:cNvSpPr txBox="1"/>
          <p:nvPr/>
        </p:nvSpPr>
        <p:spPr>
          <a:xfrm>
            <a:off x="11001937" y="5556736"/>
            <a:ext cx="1092094"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others…</a:t>
            </a:r>
          </a:p>
        </p:txBody>
      </p:sp>
      <p:pic>
        <p:nvPicPr>
          <p:cNvPr id="7" name="Graphic 6">
            <a:extLst>
              <a:ext uri="{FF2B5EF4-FFF2-40B4-BE49-F238E27FC236}">
                <a16:creationId xmlns:a16="http://schemas.microsoft.com/office/drawing/2014/main" id="{2FFCD6D9-FE3C-4262-AF40-5BE52D3049F9}"/>
              </a:ext>
              <a:ext uri="{C183D7F6-B498-43B3-948B-1728B52AA6E4}">
                <adec:decorative xmlns:adec="http://schemas.microsoft.com/office/drawing/2017/decorative" val="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8023959" y="3893682"/>
            <a:ext cx="845314" cy="523294"/>
          </a:xfrm>
          <a:prstGeom prst="rect">
            <a:avLst/>
          </a:prstGeom>
        </p:spPr>
      </p:pic>
      <p:pic>
        <p:nvPicPr>
          <p:cNvPr id="1032" name="Picture 8">
            <a:extLst>
              <a:ext uri="{FF2B5EF4-FFF2-40B4-BE49-F238E27FC236}">
                <a16:creationId xmlns:a16="http://schemas.microsoft.com/office/drawing/2014/main" id="{A324658E-8CE0-4F14-910B-55FF2D9AB817}"/>
              </a:ext>
              <a:ext uri="{C183D7F6-B498-43B3-948B-1728B52AA6E4}">
                <adec:decorative xmlns:adec="http://schemas.microsoft.com/office/drawing/2017/decorative" val="1"/>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133461" y="4690281"/>
            <a:ext cx="740656" cy="771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4888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2: 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442468" y="1190828"/>
            <a:ext cx="10383899" cy="1443714"/>
          </a:xfrm>
        </p:spPr>
        <p:txBody>
          <a:bodyPr/>
          <a:lstStyle/>
          <a:p>
            <a:pPr marL="0" marR="0" lvl="0" indent="0" algn="l" defTabSz="932742" rtl="0" eaLnBrk="1" fontAlgn="auto" latinLnBrk="0" hangingPunct="1">
              <a:lnSpc>
                <a:spcPct val="100000"/>
              </a:lnSpc>
              <a:spcBef>
                <a:spcPts val="0"/>
              </a:spcBef>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Which one of the following tasks is </a:t>
            </a:r>
            <a:r>
              <a:rPr lang="en-US" sz="1800" dirty="0">
                <a:latin typeface="+mj-lt"/>
              </a:rPr>
              <a:t>the</a:t>
            </a:r>
            <a:r>
              <a:rPr kumimoji="0" lang="en-US" sz="1800" b="0" i="0" u="none" strike="noStrike" kern="1200" cap="none" spc="0" normalizeH="0" baseline="0" noProof="0" dirty="0">
                <a:ln>
                  <a:noFill/>
                </a:ln>
                <a:effectLst/>
                <a:uLnTx/>
                <a:uFillTx/>
                <a:latin typeface="+mj-lt"/>
                <a:ea typeface="+mn-ea"/>
                <a:cs typeface="+mn-cs"/>
              </a:rPr>
              <a:t> responsibility of a database administrator?</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Backing up and restoring databases</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Creating dashboards and reports </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Creating pipelines to process data in a data lake</a:t>
            </a:r>
          </a:p>
        </p:txBody>
      </p:sp>
      <p:sp>
        <p:nvSpPr>
          <p:cNvPr id="20" name="Graphic 26">
            <a:extLst>
              <a:ext uri="{FF2B5EF4-FFF2-40B4-BE49-F238E27FC236}">
                <a16:creationId xmlns:a16="http://schemas.microsoft.com/office/drawing/2014/main" id="{B7F0EC01-67FB-4AC3-B3E9-F801C4692B70}"/>
              </a:ext>
              <a:ext uri="{C183D7F6-B498-43B3-948B-1728B52AA6E4}">
                <adec:decorative xmlns:adec="http://schemas.microsoft.com/office/drawing/2017/decorative" val="1"/>
              </a:ext>
            </a:extLst>
          </p:cNvPr>
          <p:cNvSpPr/>
          <p:nvPr/>
        </p:nvSpPr>
        <p:spPr>
          <a:xfrm>
            <a:off x="1442468" y="166885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442468" y="2694864"/>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442468" y="2755186"/>
            <a:ext cx="10383899" cy="1443714"/>
          </a:xfrm>
        </p:spPr>
        <p:txBody>
          <a:bodyPr/>
          <a:lstStyle/>
          <a:p>
            <a:pPr>
              <a:spcAft>
                <a:spcPts val="0"/>
              </a:spcAft>
              <a:defRPr/>
            </a:pPr>
            <a:r>
              <a:rPr lang="en-US" sz="1800" dirty="0">
                <a:latin typeface="+mj-lt"/>
              </a:rPr>
              <a:t>Which role is most likely to use Azure Data Factory to define a data pipeline for an ETL process? </a:t>
            </a:r>
          </a:p>
          <a:p>
            <a:pPr marL="288925" indent="-288925">
              <a:spcBef>
                <a:spcPts val="300"/>
              </a:spcBef>
              <a:spcAft>
                <a:spcPts val="600"/>
              </a:spcAft>
              <a:buFont typeface="Wingdings" panose="05000000000000000000" pitchFamily="2" charset="2"/>
              <a:buChar char="q"/>
              <a:defRPr/>
            </a:pPr>
            <a:r>
              <a:rPr lang="en-US" sz="1400" dirty="0"/>
              <a:t>Database Administrator</a:t>
            </a:r>
          </a:p>
          <a:p>
            <a:pPr marL="288925" indent="-288925">
              <a:spcBef>
                <a:spcPts val="300"/>
              </a:spcBef>
              <a:spcAft>
                <a:spcPts val="600"/>
              </a:spcAft>
              <a:buFont typeface="Wingdings" panose="05000000000000000000" pitchFamily="2" charset="2"/>
              <a:buChar char="q"/>
              <a:defRPr/>
            </a:pPr>
            <a:r>
              <a:rPr lang="en-US" sz="1400" dirty="0"/>
              <a:t>Data Engineer </a:t>
            </a:r>
          </a:p>
          <a:p>
            <a:pPr marL="288925" indent="-288925">
              <a:spcBef>
                <a:spcPts val="300"/>
              </a:spcBef>
              <a:spcAft>
                <a:spcPts val="600"/>
              </a:spcAft>
              <a:buFont typeface="Wingdings" panose="05000000000000000000" pitchFamily="2" charset="2"/>
              <a:buChar char="q"/>
              <a:defRPr/>
            </a:pPr>
            <a:r>
              <a:rPr lang="en-US" sz="1400" dirty="0"/>
              <a:t>Data Analyst </a:t>
            </a:r>
          </a:p>
        </p:txBody>
      </p:sp>
      <p:sp>
        <p:nvSpPr>
          <p:cNvPr id="21" name="Graphic 26">
            <a:extLst>
              <a:ext uri="{FF2B5EF4-FFF2-40B4-BE49-F238E27FC236}">
                <a16:creationId xmlns:a16="http://schemas.microsoft.com/office/drawing/2014/main" id="{1E980C49-3CFE-4EFA-B238-1413B2F7D4D9}"/>
              </a:ext>
              <a:ext uri="{C183D7F6-B498-43B3-948B-1728B52AA6E4}">
                <adec:decorative xmlns:adec="http://schemas.microsoft.com/office/drawing/2017/decorative" val="1"/>
              </a:ext>
            </a:extLst>
          </p:cNvPr>
          <p:cNvSpPr/>
          <p:nvPr/>
        </p:nvSpPr>
        <p:spPr>
          <a:xfrm>
            <a:off x="1442468" y="352622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442468" y="4259222"/>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442468" y="4319543"/>
            <a:ext cx="10383899" cy="1443714"/>
          </a:xfrm>
        </p:spPr>
        <p:txBody>
          <a:bodyPr/>
          <a:lstStyle/>
          <a:p>
            <a:pPr>
              <a:defRPr/>
            </a:pPr>
            <a:r>
              <a:rPr lang="en-US" sz="1800" dirty="0">
                <a:latin typeface="+mj-lt"/>
              </a:rPr>
              <a:t>Which service provides data visualization services?</a:t>
            </a:r>
          </a:p>
          <a:p>
            <a:pPr marL="288925" indent="-288925">
              <a:spcBef>
                <a:spcPts val="300"/>
              </a:spcBef>
              <a:spcAft>
                <a:spcPts val="600"/>
              </a:spcAft>
              <a:buFont typeface="Wingdings" panose="05000000000000000000" pitchFamily="2" charset="2"/>
              <a:buChar char="q"/>
              <a:defRPr/>
            </a:pPr>
            <a:r>
              <a:rPr lang="en-US" sz="1400" dirty="0"/>
              <a:t>Azure SQL Database</a:t>
            </a:r>
          </a:p>
          <a:p>
            <a:pPr marL="288925" indent="-288925">
              <a:spcBef>
                <a:spcPts val="300"/>
              </a:spcBef>
              <a:spcAft>
                <a:spcPts val="600"/>
              </a:spcAft>
              <a:buFont typeface="Wingdings" panose="05000000000000000000" pitchFamily="2" charset="2"/>
              <a:buChar char="q"/>
              <a:defRPr/>
            </a:pPr>
            <a:r>
              <a:rPr lang="en-US" sz="1400" dirty="0"/>
              <a:t>Microsoft Power BI</a:t>
            </a:r>
          </a:p>
          <a:p>
            <a:pPr marL="288925" indent="-288925">
              <a:spcBef>
                <a:spcPts val="300"/>
              </a:spcBef>
              <a:spcAft>
                <a:spcPts val="600"/>
              </a:spcAft>
              <a:buFont typeface="Wingdings" panose="05000000000000000000" pitchFamily="2" charset="2"/>
              <a:buChar char="q"/>
              <a:defRPr/>
            </a:pPr>
            <a:r>
              <a:rPr lang="en-US" sz="1400" dirty="0"/>
              <a:t>Azure Synapse Analytics</a:t>
            </a:r>
          </a:p>
        </p:txBody>
      </p:sp>
      <p:sp>
        <p:nvSpPr>
          <p:cNvPr id="22" name="Graphic 26">
            <a:extLst>
              <a:ext uri="{FF2B5EF4-FFF2-40B4-BE49-F238E27FC236}">
                <a16:creationId xmlns:a16="http://schemas.microsoft.com/office/drawing/2014/main" id="{CB0DD866-2734-4BB6-852C-43E8379606C5}"/>
              </a:ext>
              <a:ext uri="{C183D7F6-B498-43B3-948B-1728B52AA6E4}">
                <adec:decorative xmlns:adec="http://schemas.microsoft.com/office/drawing/2017/decorative" val="1"/>
              </a:ext>
            </a:extLst>
          </p:cNvPr>
          <p:cNvSpPr/>
          <p:nvPr/>
        </p:nvSpPr>
        <p:spPr>
          <a:xfrm>
            <a:off x="1442468" y="510670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pic>
        <p:nvPicPr>
          <p:cNvPr id="6" name="Graphic 5">
            <a:extLst>
              <a:ext uri="{FF2B5EF4-FFF2-40B4-BE49-F238E27FC236}">
                <a16:creationId xmlns:a16="http://schemas.microsoft.com/office/drawing/2014/main" id="{5F256902-26F1-4841-8EAB-6041B91C75C6}"/>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1651" y="1263761"/>
            <a:ext cx="933775" cy="933775"/>
          </a:xfrm>
          <a:prstGeom prst="rect">
            <a:avLst/>
          </a:prstGeom>
        </p:spPr>
      </p:pic>
      <p:pic>
        <p:nvPicPr>
          <p:cNvPr id="7" name="Graphic 6">
            <a:extLst>
              <a:ext uri="{FF2B5EF4-FFF2-40B4-BE49-F238E27FC236}">
                <a16:creationId xmlns:a16="http://schemas.microsoft.com/office/drawing/2014/main" id="{CDD5DF9E-4177-43E5-B52A-C8CBC319C78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1650" y="2707625"/>
            <a:ext cx="933775" cy="933775"/>
          </a:xfrm>
          <a:prstGeom prst="rect">
            <a:avLst/>
          </a:prstGeom>
        </p:spPr>
      </p:pic>
      <p:pic>
        <p:nvPicPr>
          <p:cNvPr id="13" name="Graphic 12">
            <a:extLst>
              <a:ext uri="{FF2B5EF4-FFF2-40B4-BE49-F238E27FC236}">
                <a16:creationId xmlns:a16="http://schemas.microsoft.com/office/drawing/2014/main" id="{619973D5-48EA-46A4-B27A-CC40211B361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1649" y="4319543"/>
            <a:ext cx="933775" cy="933775"/>
          </a:xfrm>
          <a:prstGeom prst="rect">
            <a:avLst/>
          </a:prstGeom>
        </p:spPr>
      </p:pic>
    </p:spTree>
    <p:extLst>
      <p:ext uri="{BB962C8B-B14F-4D97-AF65-F5344CB8AC3E}">
        <p14:creationId xmlns:p14="http://schemas.microsoft.com/office/powerpoint/2010/main" val="42429270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04DC-72B9-49CA-AF83-44D0D5AD2930}"/>
              </a:ext>
            </a:extLst>
          </p:cNvPr>
          <p:cNvSpPr>
            <a:spLocks noGrp="1"/>
          </p:cNvSpPr>
          <p:nvPr>
            <p:ph type="title"/>
          </p:nvPr>
        </p:nvSpPr>
        <p:spPr>
          <a:xfrm>
            <a:off x="588263" y="457200"/>
            <a:ext cx="11018520" cy="492443"/>
          </a:xfrm>
        </p:spPr>
        <p:txBody>
          <a:bodyPr/>
          <a:lstStyle/>
          <a:p>
            <a:r>
              <a:rPr lang="en-US" sz="3200" dirty="0">
                <a:cs typeface="Segoe UI"/>
              </a:rPr>
              <a:t>Lab: </a:t>
            </a:r>
            <a:r>
              <a:rPr lang="en-US" sz="3200" dirty="0">
                <a:solidFill>
                  <a:schemeClr val="accent2"/>
                </a:solidFill>
                <a:cs typeface="Segoe UI"/>
              </a:rPr>
              <a:t>Setup Azure Dat</a:t>
            </a:r>
            <a:r>
              <a:rPr lang="en-US" dirty="0">
                <a:solidFill>
                  <a:schemeClr val="accent2"/>
                </a:solidFill>
                <a:cs typeface="Segoe UI"/>
              </a:rPr>
              <a:t>a Studio</a:t>
            </a:r>
            <a:endParaRPr lang="en-US" sz="3200" dirty="0"/>
          </a:p>
        </p:txBody>
      </p:sp>
      <p:sp>
        <p:nvSpPr>
          <p:cNvPr id="4" name="Text Placeholder 3">
            <a:extLst>
              <a:ext uri="{FF2B5EF4-FFF2-40B4-BE49-F238E27FC236}">
                <a16:creationId xmlns:a16="http://schemas.microsoft.com/office/drawing/2014/main" id="{7A53DAE2-E571-4E6F-AE96-3A841D42CF4E}"/>
              </a:ext>
            </a:extLst>
          </p:cNvPr>
          <p:cNvSpPr txBox="1">
            <a:spLocks/>
          </p:cNvSpPr>
          <p:nvPr/>
        </p:nvSpPr>
        <p:spPr>
          <a:xfrm>
            <a:off x="1139687" y="3123727"/>
            <a:ext cx="10243929" cy="2170516"/>
          </a:xfrm>
          <a:prstGeom prst="rect">
            <a:avLst/>
          </a:prstGeom>
          <a:ln w="28575">
            <a:solidFill>
              <a:srgbClr val="0078D4"/>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lang="en-US" sz="2400" kern="0" dirty="0">
                <a:gradFill>
                  <a:gsLst>
                    <a:gs pos="2917">
                      <a:srgbClr val="1A1A1A"/>
                    </a:gs>
                    <a:gs pos="30000">
                      <a:srgbClr val="1A1A1A"/>
                    </a:gs>
                  </a:gsLst>
                  <a:lin ang="5400000" scaled="0"/>
                </a:gradFill>
                <a:latin typeface="Segoe UI"/>
              </a:rPr>
              <a:t>Download Azure Data Studio – </a:t>
            </a:r>
            <a:r>
              <a:rPr lang="en-US" sz="2400" kern="0" dirty="0">
                <a:gradFill>
                  <a:gsLst>
                    <a:gs pos="2917">
                      <a:srgbClr val="1A1A1A"/>
                    </a:gs>
                    <a:gs pos="30000">
                      <a:srgbClr val="1A1A1A"/>
                    </a:gs>
                  </a:gsLst>
                  <a:lin ang="5400000" scaled="0"/>
                </a:gradFill>
                <a:latin typeface="Segoe UI"/>
                <a:hlinkClick r:id="rId3"/>
              </a:rPr>
              <a:t>https://aka.ms/azds</a:t>
            </a:r>
            <a:r>
              <a:rPr lang="en-US" sz="2400" kern="0" dirty="0">
                <a:gradFill>
                  <a:gsLst>
                    <a:gs pos="2917">
                      <a:srgbClr val="1A1A1A"/>
                    </a:gs>
                    <a:gs pos="30000">
                      <a:srgbClr val="1A1A1A"/>
                    </a:gs>
                  </a:gsLst>
                  <a:lin ang="5400000" scaled="0"/>
                </a:gradFill>
                <a:latin typeface="Segoe UI"/>
              </a:rPr>
              <a:t> </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400" b="0" i="0" u="none" strike="noStrike" kern="0" cap="none" spc="-49" normalizeH="0" baseline="0" noProof="0" dirty="0">
                <a:ln>
                  <a:noFill/>
                </a:ln>
                <a:gradFill>
                  <a:gsLst>
                    <a:gs pos="2917">
                      <a:srgbClr val="1A1A1A"/>
                    </a:gs>
                    <a:gs pos="30000">
                      <a:srgbClr val="1A1A1A"/>
                    </a:gs>
                  </a:gsLst>
                  <a:lin ang="5400000" scaled="0"/>
                </a:gradFill>
                <a:effectLst/>
                <a:uLnTx/>
                <a:uFillTx/>
                <a:latin typeface="Segoe UI"/>
                <a:ea typeface="+mn-ea"/>
                <a:cs typeface="+mn-cs"/>
              </a:rPr>
              <a:t>Clone GitHub </a:t>
            </a:r>
            <a:r>
              <a:rPr kumimoji="0" lang="en-US" sz="2400" b="0" i="0" u="none" strike="noStrike" kern="0" cap="none" spc="-49" normalizeH="0" baseline="0" noProof="0" dirty="0">
                <a:ln>
                  <a:noFill/>
                </a:ln>
                <a:gradFill>
                  <a:gsLst>
                    <a:gs pos="2917">
                      <a:srgbClr val="1A1A1A"/>
                    </a:gs>
                    <a:gs pos="30000">
                      <a:srgbClr val="1A1A1A"/>
                    </a:gs>
                  </a:gsLst>
                  <a:lin ang="5400000" scaled="0"/>
                </a:gradFill>
                <a:effectLst/>
                <a:uLnTx/>
                <a:uFillTx/>
                <a:latin typeface="Segoe UI"/>
                <a:ea typeface="+mn-ea"/>
                <a:cs typeface="+mn-cs"/>
                <a:hlinkClick r:id="rId4"/>
              </a:rPr>
              <a:t>https://github.com/davidatorres/ban5013</a:t>
            </a:r>
            <a:endParaRPr kumimoji="0" lang="en-US" sz="1647" b="0" i="0" u="none" strike="noStrike" kern="0" cap="none" spc="-49"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lang="en-US" sz="2400" kern="0" dirty="0">
                <a:gradFill>
                  <a:gsLst>
                    <a:gs pos="2917">
                      <a:srgbClr val="1A1A1A"/>
                    </a:gs>
                    <a:gs pos="30000">
                      <a:srgbClr val="1A1A1A"/>
                    </a:gs>
                  </a:gsLst>
                  <a:lin ang="5400000" scaled="0"/>
                </a:gradFill>
                <a:latin typeface="Segoe UI"/>
              </a:rPr>
              <a:t>Create database connections</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400" b="0" i="0" u="none" strike="noStrike" kern="0" cap="none" spc="-49" normalizeH="0" baseline="0" noProof="0" dirty="0">
                <a:ln>
                  <a:noFill/>
                </a:ln>
                <a:gradFill>
                  <a:gsLst>
                    <a:gs pos="2917">
                      <a:srgbClr val="1A1A1A"/>
                    </a:gs>
                    <a:gs pos="30000">
                      <a:srgbClr val="1A1A1A"/>
                    </a:gs>
                  </a:gsLst>
                  <a:lin ang="5400000" scaled="0"/>
                </a:gradFill>
                <a:effectLst/>
                <a:uLnTx/>
                <a:uFillTx/>
                <a:latin typeface="Segoe UI"/>
                <a:ea typeface="+mn-ea"/>
                <a:cs typeface="+mn-cs"/>
              </a:rPr>
              <a:t>Explore the </a:t>
            </a:r>
            <a:r>
              <a:rPr kumimoji="0" lang="en-US" sz="2400" b="0" i="0" u="none" strike="noStrike" kern="0" cap="none" spc="-49" normalizeH="0" baseline="0" noProof="0">
                <a:ln>
                  <a:noFill/>
                </a:ln>
                <a:gradFill>
                  <a:gsLst>
                    <a:gs pos="2917">
                      <a:srgbClr val="1A1A1A"/>
                    </a:gs>
                    <a:gs pos="30000">
                      <a:srgbClr val="1A1A1A"/>
                    </a:gs>
                  </a:gsLst>
                  <a:lin ang="5400000" scaled="0"/>
                </a:gradFill>
                <a:effectLst/>
                <a:uLnTx/>
                <a:uFillTx/>
                <a:latin typeface="Segoe UI"/>
                <a:ea typeface="+mn-ea"/>
                <a:cs typeface="+mn-cs"/>
              </a:rPr>
              <a:t>database schemas</a:t>
            </a:r>
            <a:endParaRPr kumimoji="0" lang="en-US" sz="2400" b="0" i="0" u="none" strike="noStrike" kern="0" cap="none" spc="-49"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grpSp>
        <p:nvGrpSpPr>
          <p:cNvPr id="5" name="Group 4" descr="Icon of three dots and outward pointing chevrons on left and right">
            <a:extLst>
              <a:ext uri="{FF2B5EF4-FFF2-40B4-BE49-F238E27FC236}">
                <a16:creationId xmlns:a16="http://schemas.microsoft.com/office/drawing/2014/main" id="{283351B3-8329-47CA-B64F-2FE520FF18AF}"/>
              </a:ext>
            </a:extLst>
          </p:cNvPr>
          <p:cNvGrpSpPr/>
          <p:nvPr/>
        </p:nvGrpSpPr>
        <p:grpSpPr>
          <a:xfrm>
            <a:off x="10616413" y="4592011"/>
            <a:ext cx="702132" cy="702232"/>
            <a:chOff x="3088645" y="5729498"/>
            <a:chExt cx="648328" cy="648420"/>
          </a:xfrm>
        </p:grpSpPr>
        <p:grpSp>
          <p:nvGrpSpPr>
            <p:cNvPr id="6" name="Group 5">
              <a:extLst>
                <a:ext uri="{FF2B5EF4-FFF2-40B4-BE49-F238E27FC236}">
                  <a16:creationId xmlns:a16="http://schemas.microsoft.com/office/drawing/2014/main" id="{9133A064-9C81-4014-9FC1-F84DA988F72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8" name="Freeform 5">
                <a:extLst>
                  <a:ext uri="{FF2B5EF4-FFF2-40B4-BE49-F238E27FC236}">
                    <a16:creationId xmlns:a16="http://schemas.microsoft.com/office/drawing/2014/main" id="{E7806C2A-B6AA-4762-93F5-94E33236CDB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9" name="Freeform 6">
                <a:extLst>
                  <a:ext uri="{FF2B5EF4-FFF2-40B4-BE49-F238E27FC236}">
                    <a16:creationId xmlns:a16="http://schemas.microsoft.com/office/drawing/2014/main" id="{D9D6A5BF-92F4-4FCE-83F6-27F8BEA23645}"/>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7" name="Picture 6" descr="Icon of three dots and outward pointing chevrons on left and right">
              <a:extLst>
                <a:ext uri="{FF2B5EF4-FFF2-40B4-BE49-F238E27FC236}">
                  <a16:creationId xmlns:a16="http://schemas.microsoft.com/office/drawing/2014/main" id="{469FF4FB-E920-4A57-AC3D-31B608DFD0D0}"/>
                </a:ext>
              </a:extLst>
            </p:cNvPr>
            <p:cNvPicPr>
              <a:picLocks noChangeAspect="1"/>
            </p:cNvPicPr>
            <p:nvPr/>
          </p:nvPicPr>
          <p:blipFill>
            <a:blip r:embed="rId5"/>
            <a:stretch>
              <a:fillRect/>
            </a:stretch>
          </p:blipFill>
          <p:spPr>
            <a:xfrm>
              <a:off x="3184209" y="5952822"/>
              <a:ext cx="457200" cy="201773"/>
            </a:xfrm>
            <a:prstGeom prst="rect">
              <a:avLst/>
            </a:prstGeom>
          </p:spPr>
        </p:pic>
      </p:grpSp>
      <p:sp>
        <p:nvSpPr>
          <p:cNvPr id="10" name="Text Placeholder 1">
            <a:extLst>
              <a:ext uri="{FF2B5EF4-FFF2-40B4-BE49-F238E27FC236}">
                <a16:creationId xmlns:a16="http://schemas.microsoft.com/office/drawing/2014/main" id="{0B6381E0-F82F-4684-BBA5-74E499E3884A}"/>
              </a:ext>
            </a:extLst>
          </p:cNvPr>
          <p:cNvSpPr txBox="1">
            <a:spLocks/>
          </p:cNvSpPr>
          <p:nvPr/>
        </p:nvSpPr>
        <p:spPr>
          <a:xfrm>
            <a:off x="586740" y="1759228"/>
            <a:ext cx="11018520" cy="36933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392"/>
              </a:spcBef>
              <a:spcAft>
                <a:spcPts val="588"/>
              </a:spcAft>
              <a:buClrTx/>
              <a:buSzPct val="90000"/>
              <a:buFont typeface="Wingdings" panose="05000000000000000000" pitchFamily="2" charset="2"/>
              <a:buNone/>
              <a:tabLst/>
              <a:defRPr/>
            </a:pPr>
            <a:r>
              <a:rPr kumimoji="0" lang="en-US" sz="24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In this lab, you will setup Azure Data Studio.</a:t>
            </a:r>
          </a:p>
        </p:txBody>
      </p:sp>
    </p:spTree>
    <p:extLst>
      <p:ext uri="{BB962C8B-B14F-4D97-AF65-F5344CB8AC3E}">
        <p14:creationId xmlns:p14="http://schemas.microsoft.com/office/powerpoint/2010/main" val="225131384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7ED1-6F06-4635-89F7-64580C5F9588}"/>
              </a:ext>
            </a:extLst>
          </p:cNvPr>
          <p:cNvSpPr txBox="1">
            <a:spLocks noGrp="1"/>
          </p:cNvSpPr>
          <p:nvPr>
            <p:ph type="title" idx="4294967295"/>
          </p:nvPr>
        </p:nvSpPr>
        <p:spPr>
          <a:xfrm>
            <a:off x="304800" y="-627864"/>
            <a:ext cx="2084545" cy="627864"/>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mn-lt"/>
                <a:ea typeface="+mn-ea"/>
                <a:cs typeface="+mn-cs"/>
              </a:rPr>
              <a:t>Closing slide</a:t>
            </a:r>
          </a:p>
        </p:txBody>
      </p:sp>
    </p:spTree>
    <p:extLst>
      <p:ext uri="{BB962C8B-B14F-4D97-AF65-F5344CB8AC3E}">
        <p14:creationId xmlns:p14="http://schemas.microsoft.com/office/powerpoint/2010/main" val="11469951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16" name="Text Placeholder 15">
            <a:extLst>
              <a:ext uri="{FF2B5EF4-FFF2-40B4-BE49-F238E27FC236}">
                <a16:creationId xmlns:a16="http://schemas.microsoft.com/office/drawing/2014/main" id="{DF20D8A8-0AFE-4110-98CD-AB6FC7E6F834}"/>
              </a:ext>
            </a:extLst>
          </p:cNvPr>
          <p:cNvSpPr>
            <a:spLocks noGrp="1"/>
          </p:cNvSpPr>
          <p:nvPr>
            <p:ph type="body" sz="quarter" idx="15"/>
          </p:nvPr>
        </p:nvSpPr>
        <p:spPr>
          <a:xfrm>
            <a:off x="4078287" y="2494460"/>
            <a:ext cx="7695070" cy="741783"/>
          </a:xfrm>
        </p:spPr>
        <p:txBody>
          <a:bodyPr/>
          <a:lstStyle/>
          <a:p>
            <a:r>
              <a:rPr lang="en-US" sz="2400" dirty="0">
                <a:latin typeface="+mn-lt"/>
              </a:rPr>
              <a:t>Core data concepts</a:t>
            </a:r>
          </a:p>
        </p:txBody>
      </p:sp>
      <p:sp>
        <p:nvSpPr>
          <p:cNvPr id="18" name="Text Placeholder 17">
            <a:extLst>
              <a:ext uri="{FF2B5EF4-FFF2-40B4-BE49-F238E27FC236}">
                <a16:creationId xmlns:a16="http://schemas.microsoft.com/office/drawing/2014/main" id="{72738CA6-8919-4A49-A01A-B51D9EF72A14}"/>
              </a:ext>
            </a:extLst>
          </p:cNvPr>
          <p:cNvSpPr>
            <a:spLocks noGrp="1"/>
          </p:cNvSpPr>
          <p:nvPr>
            <p:ph type="body" sz="quarter" idx="17"/>
          </p:nvPr>
        </p:nvSpPr>
        <p:spPr>
          <a:xfrm>
            <a:off x="4078287" y="3515105"/>
            <a:ext cx="7695070" cy="741783"/>
          </a:xfrm>
        </p:spPr>
        <p:txBody>
          <a:bodyPr/>
          <a:lstStyle/>
          <a:p>
            <a:r>
              <a:rPr lang="en-US" sz="2400" dirty="0">
                <a:latin typeface="+mn-lt"/>
              </a:rPr>
              <a:t>Data roles and services</a:t>
            </a:r>
          </a:p>
        </p:txBody>
      </p:sp>
      <p:grpSp>
        <p:nvGrpSpPr>
          <p:cNvPr id="5" name="Group 4">
            <a:extLst>
              <a:ext uri="{FF2B5EF4-FFF2-40B4-BE49-F238E27FC236}">
                <a16:creationId xmlns:a16="http://schemas.microsoft.com/office/drawing/2014/main" id="{CA16FF08-1B1F-443D-8120-7319EA2266CA}"/>
              </a:ext>
              <a:ext uri="{C183D7F6-B498-43B3-948B-1728B52AA6E4}">
                <adec:decorative xmlns:adec="http://schemas.microsoft.com/office/drawing/2017/decorative" val="1"/>
              </a:ext>
            </a:extLst>
          </p:cNvPr>
          <p:cNvGrpSpPr/>
          <p:nvPr/>
        </p:nvGrpSpPr>
        <p:grpSpPr>
          <a:xfrm>
            <a:off x="3145899" y="2547899"/>
            <a:ext cx="629904" cy="629904"/>
            <a:chOff x="3154173" y="1401448"/>
            <a:chExt cx="629904" cy="629904"/>
          </a:xfrm>
        </p:grpSpPr>
        <p:sp>
          <p:nvSpPr>
            <p:cNvPr id="8" name="Oval 7">
              <a:extLst>
                <a:ext uri="{FF2B5EF4-FFF2-40B4-BE49-F238E27FC236}">
                  <a16:creationId xmlns:a16="http://schemas.microsoft.com/office/drawing/2014/main" id="{299007E3-F42B-4A8B-9F93-C5F654106579}"/>
                </a:ext>
              </a:extLst>
            </p:cNvPr>
            <p:cNvSpPr/>
            <p:nvPr/>
          </p:nvSpPr>
          <p:spPr bwMode="auto">
            <a:xfrm>
              <a:off x="3154173" y="1401448"/>
              <a:ext cx="629904" cy="629904"/>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Cylinder 3">
              <a:extLst>
                <a:ext uri="{FF2B5EF4-FFF2-40B4-BE49-F238E27FC236}">
                  <a16:creationId xmlns:a16="http://schemas.microsoft.com/office/drawing/2014/main" id="{0361A2E2-D7EB-4908-8728-B85E78B43849}"/>
                </a:ext>
              </a:extLst>
            </p:cNvPr>
            <p:cNvSpPr/>
            <p:nvPr/>
          </p:nvSpPr>
          <p:spPr bwMode="auto">
            <a:xfrm>
              <a:off x="3347016" y="1574412"/>
              <a:ext cx="244218" cy="283975"/>
            </a:xfrm>
            <a:prstGeom prst="can">
              <a:avLst/>
            </a:prstGeom>
            <a:solidFill>
              <a:schemeClr val="accent5">
                <a:lumMod val="20000"/>
                <a:lumOff val="80000"/>
              </a:schemeClr>
            </a:solid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 name="Group 5">
            <a:extLst>
              <a:ext uri="{FF2B5EF4-FFF2-40B4-BE49-F238E27FC236}">
                <a16:creationId xmlns:a16="http://schemas.microsoft.com/office/drawing/2014/main" id="{A162409A-47A4-4C13-BBD5-0CD95EE41B4E}"/>
              </a:ext>
              <a:ext uri="{C183D7F6-B498-43B3-948B-1728B52AA6E4}">
                <adec:decorative xmlns:adec="http://schemas.microsoft.com/office/drawing/2017/decorative" val="1"/>
              </a:ext>
            </a:extLst>
          </p:cNvPr>
          <p:cNvGrpSpPr/>
          <p:nvPr/>
        </p:nvGrpSpPr>
        <p:grpSpPr>
          <a:xfrm>
            <a:off x="3145899" y="3571044"/>
            <a:ext cx="629904" cy="629904"/>
            <a:chOff x="3145899" y="3571044"/>
            <a:chExt cx="629904" cy="629904"/>
          </a:xfrm>
        </p:grpSpPr>
        <p:sp>
          <p:nvSpPr>
            <p:cNvPr id="13" name="Oval 12">
              <a:extLst>
                <a:ext uri="{FF2B5EF4-FFF2-40B4-BE49-F238E27FC236}">
                  <a16:creationId xmlns:a16="http://schemas.microsoft.com/office/drawing/2014/main" id="{86861276-1EBF-48CC-9D66-4E9FA42864B5}"/>
                </a:ext>
              </a:extLst>
            </p:cNvPr>
            <p:cNvSpPr/>
            <p:nvPr/>
          </p:nvSpPr>
          <p:spPr bwMode="auto">
            <a:xfrm>
              <a:off x="3145899" y="3571044"/>
              <a:ext cx="629904" cy="629904"/>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Graphic 2" descr="Database with solid fill">
              <a:extLst>
                <a:ext uri="{FF2B5EF4-FFF2-40B4-BE49-F238E27FC236}">
                  <a16:creationId xmlns:a16="http://schemas.microsoft.com/office/drawing/2014/main" id="{F810E49E-7C26-4259-AD9F-0A08491B8A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61199" y="3689226"/>
              <a:ext cx="315156" cy="315156"/>
            </a:xfrm>
            <a:prstGeom prst="rect">
              <a:avLst/>
            </a:prstGeom>
          </p:spPr>
        </p:pic>
        <p:pic>
          <p:nvPicPr>
            <p:cNvPr id="19" name="Graphic 18" descr="User with solid fill">
              <a:extLst>
                <a:ext uri="{FF2B5EF4-FFF2-40B4-BE49-F238E27FC236}">
                  <a16:creationId xmlns:a16="http://schemas.microsoft.com/office/drawing/2014/main" id="{DD5F0981-5BB5-4DBB-9F63-96E561C02A8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59056" y="3745714"/>
              <a:ext cx="316747" cy="316747"/>
            </a:xfrm>
            <a:prstGeom prst="rect">
              <a:avLst/>
            </a:prstGeom>
          </p:spPr>
        </p:pic>
        <p:pic>
          <p:nvPicPr>
            <p:cNvPr id="10" name="Graphic 9" descr="User with solid fill">
              <a:extLst>
                <a:ext uri="{FF2B5EF4-FFF2-40B4-BE49-F238E27FC236}">
                  <a16:creationId xmlns:a16="http://schemas.microsoft.com/office/drawing/2014/main" id="{10AC6988-742F-47B7-AF4A-A7A8B5B7D3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46978" y="3708103"/>
              <a:ext cx="391970" cy="391970"/>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1590-1F81-4E7A-A19F-B69F5B8A81E6}"/>
              </a:ext>
            </a:extLst>
          </p:cNvPr>
          <p:cNvSpPr>
            <a:spLocks noGrp="1"/>
          </p:cNvSpPr>
          <p:nvPr>
            <p:ph type="title"/>
          </p:nvPr>
        </p:nvSpPr>
        <p:spPr/>
        <p:txBody>
          <a:bodyPr/>
          <a:lstStyle/>
          <a:p>
            <a:r>
              <a:rPr lang="en-US" sz="2400" dirty="0"/>
              <a:t>1: </a:t>
            </a:r>
            <a:r>
              <a:rPr lang="en-US" sz="2400" dirty="0">
                <a:latin typeface="+mn-lt"/>
              </a:rPr>
              <a:t>Core data concepts</a:t>
            </a:r>
            <a:endParaRPr lang="en-US" sz="2400" dirty="0"/>
          </a:p>
        </p:txBody>
      </p:sp>
      <p:grpSp>
        <p:nvGrpSpPr>
          <p:cNvPr id="4" name="Group 3">
            <a:extLst>
              <a:ext uri="{FF2B5EF4-FFF2-40B4-BE49-F238E27FC236}">
                <a16:creationId xmlns:a16="http://schemas.microsoft.com/office/drawing/2014/main" id="{373348FF-CED3-4390-BA03-9D2A607FADBC}"/>
              </a:ext>
              <a:ext uri="{C183D7F6-B498-43B3-948B-1728B52AA6E4}">
                <adec:decorative xmlns:adec="http://schemas.microsoft.com/office/drawing/2017/decorative" val="1"/>
              </a:ext>
            </a:extLst>
          </p:cNvPr>
          <p:cNvGrpSpPr>
            <a:grpSpLocks/>
          </p:cNvGrpSpPr>
          <p:nvPr/>
        </p:nvGrpSpPr>
        <p:grpSpPr>
          <a:xfrm>
            <a:off x="10269284" y="2907886"/>
            <a:ext cx="1021568" cy="1021568"/>
            <a:chOff x="3154173" y="1401448"/>
            <a:chExt cx="629904" cy="629904"/>
          </a:xfrm>
        </p:grpSpPr>
        <p:sp>
          <p:nvSpPr>
            <p:cNvPr id="5" name="Oval 4">
              <a:extLst>
                <a:ext uri="{FF2B5EF4-FFF2-40B4-BE49-F238E27FC236}">
                  <a16:creationId xmlns:a16="http://schemas.microsoft.com/office/drawing/2014/main" id="{EAE2663B-BB40-47A6-855C-3E1B0A5897DB}"/>
                </a:ext>
              </a:extLst>
            </p:cNvPr>
            <p:cNvSpPr>
              <a:spLocks/>
            </p:cNvSpPr>
            <p:nvPr/>
          </p:nvSpPr>
          <p:spPr bwMode="auto">
            <a:xfrm>
              <a:off x="3154173" y="1401448"/>
              <a:ext cx="629904" cy="629904"/>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Cylinder 5">
              <a:extLst>
                <a:ext uri="{FF2B5EF4-FFF2-40B4-BE49-F238E27FC236}">
                  <a16:creationId xmlns:a16="http://schemas.microsoft.com/office/drawing/2014/main" id="{880BD287-50AE-4AF9-9012-50FCA172A55A}"/>
                </a:ext>
              </a:extLst>
            </p:cNvPr>
            <p:cNvSpPr>
              <a:spLocks/>
            </p:cNvSpPr>
            <p:nvPr/>
          </p:nvSpPr>
          <p:spPr bwMode="auto">
            <a:xfrm>
              <a:off x="3347016" y="1574412"/>
              <a:ext cx="244218" cy="283975"/>
            </a:xfrm>
            <a:prstGeom prst="can">
              <a:avLst/>
            </a:prstGeom>
            <a:solidFill>
              <a:schemeClr val="accent5">
                <a:lumMod val="20000"/>
                <a:lumOff val="80000"/>
              </a:schemeClr>
            </a:solid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00202200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D449-CDA8-4316-AF23-314E306FAA2E}"/>
              </a:ext>
            </a:extLst>
          </p:cNvPr>
          <p:cNvSpPr>
            <a:spLocks noGrp="1"/>
          </p:cNvSpPr>
          <p:nvPr>
            <p:ph type="title"/>
          </p:nvPr>
        </p:nvSpPr>
        <p:spPr/>
        <p:txBody>
          <a:bodyPr/>
          <a:lstStyle/>
          <a:p>
            <a:r>
              <a:rPr lang="en-US" dirty="0"/>
              <a:t>What is data?</a:t>
            </a:r>
          </a:p>
        </p:txBody>
      </p:sp>
      <p:sp>
        <p:nvSpPr>
          <p:cNvPr id="3" name="Text Placeholder 2">
            <a:extLst>
              <a:ext uri="{FF2B5EF4-FFF2-40B4-BE49-F238E27FC236}">
                <a16:creationId xmlns:a16="http://schemas.microsoft.com/office/drawing/2014/main" id="{8FE7B4EC-EE3A-473F-99DB-3E8BDBDB6A72}"/>
              </a:ext>
            </a:extLst>
          </p:cNvPr>
          <p:cNvSpPr>
            <a:spLocks noGrp="1"/>
          </p:cNvSpPr>
          <p:nvPr>
            <p:ph type="body" sz="quarter" idx="10"/>
          </p:nvPr>
        </p:nvSpPr>
        <p:spPr>
          <a:xfrm>
            <a:off x="286192" y="1330151"/>
            <a:ext cx="11487165" cy="400110"/>
          </a:xfrm>
        </p:spPr>
        <p:txBody>
          <a:bodyPr/>
          <a:lstStyle/>
          <a:p>
            <a:r>
              <a:rPr lang="en-US" spc="0" dirty="0">
                <a:solidFill>
                  <a:schemeClr val="tx1"/>
                </a:solidFill>
              </a:rPr>
              <a:t>Values used to record information – often representing </a:t>
            </a:r>
            <a:r>
              <a:rPr lang="en-US" i="1" spc="0" dirty="0">
                <a:solidFill>
                  <a:schemeClr val="tx1"/>
                </a:solidFill>
              </a:rPr>
              <a:t>entities</a:t>
            </a:r>
            <a:r>
              <a:rPr lang="en-US" spc="0" dirty="0">
                <a:solidFill>
                  <a:schemeClr val="tx1"/>
                </a:solidFill>
              </a:rPr>
              <a:t> that have one or more </a:t>
            </a:r>
            <a:r>
              <a:rPr lang="en-US" i="1" spc="0" dirty="0">
                <a:solidFill>
                  <a:schemeClr val="tx1"/>
                </a:solidFill>
              </a:rPr>
              <a:t>attributes</a:t>
            </a:r>
            <a:endParaRPr lang="en-US" spc="0" dirty="0">
              <a:solidFill>
                <a:schemeClr val="tx1"/>
              </a:solidFill>
            </a:endParaRPr>
          </a:p>
        </p:txBody>
      </p:sp>
      <p:sp>
        <p:nvSpPr>
          <p:cNvPr id="8" name="Rectangle 7">
            <a:extLst>
              <a:ext uri="{FF2B5EF4-FFF2-40B4-BE49-F238E27FC236}">
                <a16:creationId xmlns:a16="http://schemas.microsoft.com/office/drawing/2014/main" id="{4A72B7B9-DE85-4AE8-BFAC-9B2A4E1E37D5}"/>
              </a:ext>
            </a:extLst>
          </p:cNvPr>
          <p:cNvSpPr/>
          <p:nvPr/>
        </p:nvSpPr>
        <p:spPr bwMode="auto">
          <a:xfrm>
            <a:off x="238796" y="1815156"/>
            <a:ext cx="3897235"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nSpc>
                <a:spcPct val="90000"/>
              </a:lnSpc>
              <a:spcAft>
                <a:spcPts val="600"/>
              </a:spcAft>
            </a:pPr>
            <a:r>
              <a:rPr lang="en-US" sz="1800" dirty="0">
                <a:solidFill>
                  <a:schemeClr val="bg1"/>
                </a:solidFill>
                <a:latin typeface="+mj-lt"/>
              </a:rPr>
              <a:t>Structured</a:t>
            </a:r>
          </a:p>
        </p:txBody>
      </p:sp>
      <p:graphicFrame>
        <p:nvGraphicFramePr>
          <p:cNvPr id="11" name="Table 3">
            <a:extLst>
              <a:ext uri="{FF2B5EF4-FFF2-40B4-BE49-F238E27FC236}">
                <a16:creationId xmlns:a16="http://schemas.microsoft.com/office/drawing/2014/main" id="{8B8A81D3-1498-464F-AB30-7BCCB538AF8F}"/>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924708491"/>
              </p:ext>
            </p:extLst>
          </p:nvPr>
        </p:nvGraphicFramePr>
        <p:xfrm>
          <a:off x="418643" y="2556253"/>
          <a:ext cx="3040735" cy="691896"/>
        </p:xfrm>
        <a:graphic>
          <a:graphicData uri="http://schemas.openxmlformats.org/drawingml/2006/table">
            <a:tbl>
              <a:tblPr firstRow="1" bandRow="1">
                <a:tableStyleId>{5C22544A-7EE6-4342-B048-85BDC9FD1C3A}</a:tableStyleId>
              </a:tblPr>
              <a:tblGrid>
                <a:gridCol w="289885">
                  <a:extLst>
                    <a:ext uri="{9D8B030D-6E8A-4147-A177-3AD203B41FA5}">
                      <a16:colId xmlns:a16="http://schemas.microsoft.com/office/drawing/2014/main" val="1727388637"/>
                    </a:ext>
                  </a:extLst>
                </a:gridCol>
                <a:gridCol w="588471">
                  <a:extLst>
                    <a:ext uri="{9D8B030D-6E8A-4147-A177-3AD203B41FA5}">
                      <a16:colId xmlns:a16="http://schemas.microsoft.com/office/drawing/2014/main" val="434490507"/>
                    </a:ext>
                  </a:extLst>
                </a:gridCol>
                <a:gridCol w="574689">
                  <a:extLst>
                    <a:ext uri="{9D8B030D-6E8A-4147-A177-3AD203B41FA5}">
                      <a16:colId xmlns:a16="http://schemas.microsoft.com/office/drawing/2014/main" val="1344210712"/>
                    </a:ext>
                  </a:extLst>
                </a:gridCol>
                <a:gridCol w="1002665">
                  <a:extLst>
                    <a:ext uri="{9D8B030D-6E8A-4147-A177-3AD203B41FA5}">
                      <a16:colId xmlns:a16="http://schemas.microsoft.com/office/drawing/2014/main" val="299907239"/>
                    </a:ext>
                  </a:extLst>
                </a:gridCol>
                <a:gridCol w="585025">
                  <a:extLst>
                    <a:ext uri="{9D8B030D-6E8A-4147-A177-3AD203B41FA5}">
                      <a16:colId xmlns:a16="http://schemas.microsoft.com/office/drawing/2014/main" val="2578400319"/>
                    </a:ext>
                  </a:extLst>
                </a:gridCol>
              </a:tblGrid>
              <a:tr h="150880">
                <a:tc gridSpan="5">
                  <a:txBody>
                    <a:bodyPr/>
                    <a:lstStyle/>
                    <a:p>
                      <a:r>
                        <a:rPr lang="en-US" sz="1000" dirty="0"/>
                        <a:t>Customer</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a:p>
                  </a:txBody>
                  <a:tcPr/>
                </a:tc>
                <a:tc hMerge="1">
                  <a:txBody>
                    <a:bodyPr/>
                    <a:lstStyle/>
                    <a:p>
                      <a:endParaRPr lang="en-US"/>
                    </a:p>
                  </a:txBody>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50880">
                <a:tc>
                  <a:txBody>
                    <a:bodyPr/>
                    <a:lstStyle/>
                    <a:p>
                      <a:r>
                        <a:rPr lang="en-US" sz="700" b="1" dirty="0"/>
                        <a:t>ID</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FirstName</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err="1"/>
                        <a:t>LastName</a:t>
                      </a:r>
                      <a:endParaRPr lang="en-US" sz="700" b="1"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Email</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Address</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50880">
                <a:tc>
                  <a:txBody>
                    <a:bodyPr/>
                    <a:lstStyle/>
                    <a:p>
                      <a:r>
                        <a:rPr lang="en-US" sz="700" dirty="0"/>
                        <a:t>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Joe</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Jones</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joe@litware.com</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 Main St.</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50880">
                <a:tc>
                  <a:txBody>
                    <a:bodyPr/>
                    <a:lstStyle/>
                    <a:p>
                      <a:r>
                        <a:rPr lang="en-US" sz="700" dirty="0"/>
                        <a:t>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Samir</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err="1"/>
                        <a:t>Nadoy</a:t>
                      </a:r>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samir@northwind.com</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123 Elm Pl.</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20542152"/>
                  </a:ext>
                </a:extLst>
              </a:tr>
            </a:tbl>
          </a:graphicData>
        </a:graphic>
      </p:graphicFrame>
      <p:sp>
        <p:nvSpPr>
          <p:cNvPr id="18" name="Rectangle 17">
            <a:extLst>
              <a:ext uri="{FF2B5EF4-FFF2-40B4-BE49-F238E27FC236}">
                <a16:creationId xmlns:a16="http://schemas.microsoft.com/office/drawing/2014/main" id="{E5F9A874-8C0B-48E5-8D1D-13104C044A89}"/>
              </a:ext>
            </a:extLst>
          </p:cNvPr>
          <p:cNvSpPr/>
          <p:nvPr/>
        </p:nvSpPr>
        <p:spPr bwMode="auto">
          <a:xfrm>
            <a:off x="4246158" y="1815156"/>
            <a:ext cx="3708536"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800" dirty="0">
                <a:solidFill>
                  <a:schemeClr val="bg1"/>
                </a:solidFill>
                <a:latin typeface="+mj-lt"/>
                <a:cs typeface="Segoe UI" pitchFamily="34" charset="0"/>
              </a:rPr>
              <a:t>Semi-structured</a:t>
            </a:r>
          </a:p>
        </p:txBody>
      </p:sp>
      <p:sp>
        <p:nvSpPr>
          <p:cNvPr id="20" name="Rectangle 19">
            <a:extLst>
              <a:ext uri="{FF2B5EF4-FFF2-40B4-BE49-F238E27FC236}">
                <a16:creationId xmlns:a16="http://schemas.microsoft.com/office/drawing/2014/main" id="{6B68ABDA-2E7B-4AE4-AF9D-053C13327AFB}"/>
              </a:ext>
            </a:extLst>
          </p:cNvPr>
          <p:cNvSpPr/>
          <p:nvPr/>
        </p:nvSpPr>
        <p:spPr bwMode="auto">
          <a:xfrm>
            <a:off x="8064821" y="1815156"/>
            <a:ext cx="3708536"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800" dirty="0">
                <a:solidFill>
                  <a:schemeClr val="bg1"/>
                </a:solidFill>
                <a:latin typeface="+mj-lt"/>
                <a:ea typeface="Segoe UI" pitchFamily="34" charset="0"/>
                <a:cs typeface="Segoe UI" pitchFamily="34" charset="0"/>
              </a:rPr>
              <a:t>Unstructured</a:t>
            </a:r>
          </a:p>
        </p:txBody>
      </p:sp>
      <p:sp>
        <p:nvSpPr>
          <p:cNvPr id="67" name="TextBox 66">
            <a:extLst>
              <a:ext uri="{FF2B5EF4-FFF2-40B4-BE49-F238E27FC236}">
                <a16:creationId xmlns:a16="http://schemas.microsoft.com/office/drawing/2014/main" id="{AD78A85C-00E8-45BA-8C8B-6D8CA4EE55F2}"/>
              </a:ext>
              <a:ext uri="{C183D7F6-B498-43B3-948B-1728B52AA6E4}">
                <adec:decorative xmlns:adec="http://schemas.microsoft.com/office/drawing/2017/decorative" val="1"/>
              </a:ext>
            </a:extLst>
          </p:cNvPr>
          <p:cNvSpPr txBox="1"/>
          <p:nvPr/>
        </p:nvSpPr>
        <p:spPr>
          <a:xfrm>
            <a:off x="4262881" y="2341208"/>
            <a:ext cx="2018507" cy="2677656"/>
          </a:xfrm>
          <a:prstGeom prst="rect">
            <a:avLst/>
          </a:prstGeom>
          <a:solidFill>
            <a:schemeClr val="bg1"/>
          </a:solidFill>
          <a:ln>
            <a:solidFill>
              <a:schemeClr val="bg1">
                <a:lumMod val="50000"/>
              </a:schemeClr>
            </a:solidFill>
          </a:ln>
        </p:spPr>
        <p:txBody>
          <a:bodyPr wrap="square">
            <a:spAutoFit/>
          </a:bodyPr>
          <a:lstStyle/>
          <a:p>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firstName</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"Joe"</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lastName</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"Jones"</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"address"</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streetAddress</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"1 Main St."</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"city"</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"New York"</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"state"</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"NY"</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postalCode</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"10099"</a:t>
            </a:r>
            <a:endParaRPr lang="en-US" sz="700" b="0" dirty="0">
              <a:solidFill>
                <a:srgbClr val="000000"/>
              </a:solidFill>
              <a:effectLst/>
              <a:latin typeface="Consolas" panose="020B0609020204030204" pitchFamily="49" charset="0"/>
            </a:endParaRP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"contact"</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"type"</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"home"</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"number"</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"555 123-1234"</a:t>
            </a:r>
            <a:endParaRPr lang="en-US" sz="700" b="0" dirty="0">
              <a:solidFill>
                <a:srgbClr val="000000"/>
              </a:solidFill>
              <a:effectLst/>
              <a:latin typeface="Consolas" panose="020B0609020204030204" pitchFamily="49" charset="0"/>
            </a:endParaRP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"type"</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"email"</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"address"</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"joe@litware.com"</a:t>
            </a:r>
            <a:endParaRPr lang="en-US" sz="700" b="0" dirty="0">
              <a:solidFill>
                <a:srgbClr val="000000"/>
              </a:solidFill>
              <a:effectLst/>
              <a:latin typeface="Consolas" panose="020B0609020204030204" pitchFamily="49" charset="0"/>
            </a:endParaRP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a:t>
            </a:r>
          </a:p>
        </p:txBody>
      </p:sp>
      <p:grpSp>
        <p:nvGrpSpPr>
          <p:cNvPr id="10" name="Group 9">
            <a:extLst>
              <a:ext uri="{FF2B5EF4-FFF2-40B4-BE49-F238E27FC236}">
                <a16:creationId xmlns:a16="http://schemas.microsoft.com/office/drawing/2014/main" id="{FBCAB471-84C9-4C4C-9E05-BC3E368170BE}"/>
              </a:ext>
              <a:ext uri="{C183D7F6-B498-43B3-948B-1728B52AA6E4}">
                <adec:decorative xmlns:adec="http://schemas.microsoft.com/office/drawing/2017/decorative" val="1"/>
              </a:ext>
            </a:extLst>
          </p:cNvPr>
          <p:cNvGrpSpPr/>
          <p:nvPr/>
        </p:nvGrpSpPr>
        <p:grpSpPr>
          <a:xfrm>
            <a:off x="8410855" y="2556253"/>
            <a:ext cx="3091687" cy="3188995"/>
            <a:chOff x="8355892" y="2816438"/>
            <a:chExt cx="3091687" cy="3188995"/>
          </a:xfrm>
        </p:grpSpPr>
        <p:sp>
          <p:nvSpPr>
            <p:cNvPr id="68" name="Rectangle 67">
              <a:extLst>
                <a:ext uri="{FF2B5EF4-FFF2-40B4-BE49-F238E27FC236}">
                  <a16:creationId xmlns:a16="http://schemas.microsoft.com/office/drawing/2014/main" id="{7A68D49E-B16A-4FC7-A975-A3A22E088371}"/>
                </a:ext>
              </a:extLst>
            </p:cNvPr>
            <p:cNvSpPr/>
            <p:nvPr/>
          </p:nvSpPr>
          <p:spPr bwMode="auto">
            <a:xfrm rot="21007833">
              <a:off x="8355892" y="2816438"/>
              <a:ext cx="2101820" cy="1439630"/>
            </a:xfrm>
            <a:prstGeom prst="rect">
              <a:avLst/>
            </a:prstGeom>
            <a:solidFill>
              <a:schemeClr val="bg1"/>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r>
                <a:rPr lang="en-US" sz="800" dirty="0">
                  <a:solidFill>
                    <a:schemeClr val="accent1"/>
                  </a:solidFill>
                  <a:ea typeface="Segoe UI" pitchFamily="34" charset="0"/>
                  <a:cs typeface="Segoe UI" pitchFamily="34" charset="0"/>
                </a:rPr>
                <a:t>Dear Joe,</a:t>
              </a: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r>
                <a:rPr lang="en-US" sz="800" dirty="0">
                  <a:solidFill>
                    <a:schemeClr val="accent1"/>
                  </a:solidFill>
                  <a:ea typeface="Segoe UI" pitchFamily="34" charset="0"/>
                  <a:cs typeface="Segoe UI" pitchFamily="34" charset="0"/>
                </a:rPr>
                <a:t>Thank you for ordering your hardware supplies from our online store (order number 1000) on 1/1/2022.</a:t>
              </a: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r>
                <a:rPr lang="en-US" sz="800" dirty="0">
                  <a:solidFill>
                    <a:schemeClr val="accent1"/>
                  </a:solidFill>
                  <a:ea typeface="Segoe UI" pitchFamily="34" charset="0"/>
                  <a:cs typeface="Segoe UI" pitchFamily="34" charset="0"/>
                </a:rPr>
                <a:t>Your order has been shipped and should arrive in 3-5 business days.</a:t>
              </a: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p:txBody>
        </p:sp>
        <p:grpSp>
          <p:nvGrpSpPr>
            <p:cNvPr id="89" name="Group 88">
              <a:extLst>
                <a:ext uri="{FF2B5EF4-FFF2-40B4-BE49-F238E27FC236}">
                  <a16:creationId xmlns:a16="http://schemas.microsoft.com/office/drawing/2014/main" id="{3C2BD853-4BE8-430A-9636-98D880CB8997}"/>
                </a:ext>
              </a:extLst>
            </p:cNvPr>
            <p:cNvGrpSpPr/>
            <p:nvPr/>
          </p:nvGrpSpPr>
          <p:grpSpPr>
            <a:xfrm>
              <a:off x="9345759" y="4174683"/>
              <a:ext cx="2101820" cy="1830750"/>
              <a:chOff x="9345759" y="4174683"/>
              <a:chExt cx="2101820" cy="1830750"/>
            </a:xfrm>
          </p:grpSpPr>
          <p:sp>
            <p:nvSpPr>
              <p:cNvPr id="79" name="Rectangle 78">
                <a:extLst>
                  <a:ext uri="{FF2B5EF4-FFF2-40B4-BE49-F238E27FC236}">
                    <a16:creationId xmlns:a16="http://schemas.microsoft.com/office/drawing/2014/main" id="{C5982A5A-B1F6-4F81-BE6C-B4CE83354737}"/>
                  </a:ext>
                </a:extLst>
              </p:cNvPr>
              <p:cNvSpPr/>
              <p:nvPr/>
            </p:nvSpPr>
            <p:spPr bwMode="auto">
              <a:xfrm rot="872146">
                <a:off x="9345759" y="4174683"/>
                <a:ext cx="2101820" cy="1830750"/>
              </a:xfrm>
              <a:prstGeom prst="rect">
                <a:avLst/>
              </a:prstGeom>
              <a:solidFill>
                <a:schemeClr val="bg1"/>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000" b="1" dirty="0">
                    <a:solidFill>
                      <a:schemeClr val="accent1"/>
                    </a:solidFill>
                    <a:ea typeface="Segoe UI" pitchFamily="34" charset="0"/>
                    <a:cs typeface="Segoe UI" pitchFamily="34" charset="0"/>
                  </a:rPr>
                  <a:t>Contoso Hardware</a:t>
                </a:r>
                <a:endParaRPr lang="en-US" sz="10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r>
                  <a:rPr lang="en-US" sz="800" dirty="0">
                    <a:solidFill>
                      <a:schemeClr val="accent1"/>
                    </a:solidFill>
                    <a:ea typeface="Segoe UI" pitchFamily="34" charset="0"/>
                    <a:cs typeface="Segoe UI" pitchFamily="34" charset="0"/>
                  </a:rPr>
                  <a:t>Our products are of the highest quality and used by professionals.</a:t>
                </a: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14400" fontAlgn="base">
                  <a:lnSpc>
                    <a:spcPct val="90000"/>
                  </a:lnSpc>
                  <a:spcBef>
                    <a:spcPct val="0"/>
                  </a:spcBef>
                  <a:spcAft>
                    <a:spcPct val="0"/>
                  </a:spcAft>
                </a:pPr>
                <a:r>
                  <a:rPr lang="en-US" sz="800" dirty="0">
                    <a:solidFill>
                      <a:schemeClr val="accent1"/>
                    </a:solidFill>
                    <a:ea typeface="Segoe UI" pitchFamily="34" charset="0"/>
                    <a:cs typeface="Segoe UI" pitchFamily="34" charset="0"/>
                  </a:rPr>
                  <a:t>We have amazing screwdrivers, that are really useful for tightening and loosening screws.</a:t>
                </a: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endParaRPr lang="en-US" sz="900" b="1"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marL="398463" defTabSz="932472" fontAlgn="base">
                  <a:lnSpc>
                    <a:spcPct val="90000"/>
                  </a:lnSpc>
                  <a:spcBef>
                    <a:spcPct val="0"/>
                  </a:spcBef>
                  <a:spcAft>
                    <a:spcPct val="0"/>
                  </a:spcAft>
                </a:pPr>
                <a:r>
                  <a:rPr lang="en-US" sz="800" dirty="0">
                    <a:solidFill>
                      <a:schemeClr val="accent1"/>
                    </a:solidFill>
                    <a:ea typeface="Segoe UI" pitchFamily="34" charset="0"/>
                    <a:cs typeface="Segoe UI" pitchFamily="34" charset="0"/>
                  </a:rPr>
                  <a:t>We also have wrenches (or, if you prefer, spanners)…</a:t>
                </a: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p:txBody>
          </p:sp>
          <p:grpSp>
            <p:nvGrpSpPr>
              <p:cNvPr id="81" name="Group 80">
                <a:extLst>
                  <a:ext uri="{FF2B5EF4-FFF2-40B4-BE49-F238E27FC236}">
                    <a16:creationId xmlns:a16="http://schemas.microsoft.com/office/drawing/2014/main" id="{2D504B2B-93B3-4863-9F4A-2AC768327ECF}"/>
                  </a:ext>
                </a:extLst>
              </p:cNvPr>
              <p:cNvGrpSpPr/>
              <p:nvPr/>
            </p:nvGrpSpPr>
            <p:grpSpPr>
              <a:xfrm rot="964391">
                <a:off x="10604339" y="5316938"/>
                <a:ext cx="316901" cy="325020"/>
                <a:chOff x="8236072" y="5482617"/>
                <a:chExt cx="582900" cy="597834"/>
              </a:xfrm>
            </p:grpSpPr>
            <p:sp>
              <p:nvSpPr>
                <p:cNvPr id="80" name="Rectangle 79">
                  <a:extLst>
                    <a:ext uri="{FF2B5EF4-FFF2-40B4-BE49-F238E27FC236}">
                      <a16:creationId xmlns:a16="http://schemas.microsoft.com/office/drawing/2014/main" id="{5C6398F4-E452-4084-AE04-09E1B0E7DB76}"/>
                    </a:ext>
                  </a:extLst>
                </p:cNvPr>
                <p:cNvSpPr/>
                <p:nvPr/>
              </p:nvSpPr>
              <p:spPr bwMode="auto">
                <a:xfrm>
                  <a:off x="8236072" y="5482617"/>
                  <a:ext cx="582900" cy="59783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2" name="Graphic 71" descr="Screwdriver with solid fill">
                  <a:extLst>
                    <a:ext uri="{FF2B5EF4-FFF2-40B4-BE49-F238E27FC236}">
                      <a16:creationId xmlns:a16="http://schemas.microsoft.com/office/drawing/2014/main" id="{4E51BBF7-4434-42F6-BFE9-630C13976C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86411" y="5540425"/>
                  <a:ext cx="482222" cy="482222"/>
                </a:xfrm>
                <a:prstGeom prst="rect">
                  <a:avLst/>
                </a:prstGeom>
              </p:spPr>
            </p:pic>
          </p:grpSp>
          <p:grpSp>
            <p:nvGrpSpPr>
              <p:cNvPr id="83" name="Group 82">
                <a:extLst>
                  <a:ext uri="{FF2B5EF4-FFF2-40B4-BE49-F238E27FC236}">
                    <a16:creationId xmlns:a16="http://schemas.microsoft.com/office/drawing/2014/main" id="{42AD4253-CCA2-44C0-A649-8F4BAF092CC8}"/>
                  </a:ext>
                </a:extLst>
              </p:cNvPr>
              <p:cNvGrpSpPr/>
              <p:nvPr/>
            </p:nvGrpSpPr>
            <p:grpSpPr>
              <a:xfrm rot="1015653">
                <a:off x="9364032" y="5278761"/>
                <a:ext cx="319341" cy="331796"/>
                <a:chOff x="8403470" y="5498070"/>
                <a:chExt cx="923065" cy="959067"/>
              </a:xfrm>
            </p:grpSpPr>
            <p:sp>
              <p:nvSpPr>
                <p:cNvPr id="82" name="Rectangle 81">
                  <a:extLst>
                    <a:ext uri="{FF2B5EF4-FFF2-40B4-BE49-F238E27FC236}">
                      <a16:creationId xmlns:a16="http://schemas.microsoft.com/office/drawing/2014/main" id="{779E330B-E80B-48D2-8303-DACE224D764C}"/>
                    </a:ext>
                  </a:extLst>
                </p:cNvPr>
                <p:cNvSpPr/>
                <p:nvPr/>
              </p:nvSpPr>
              <p:spPr bwMode="auto">
                <a:xfrm>
                  <a:off x="8403470" y="5498070"/>
                  <a:ext cx="914400" cy="959067"/>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4" name="Graphic 73" descr="Wrench with solid fill">
                  <a:extLst>
                    <a:ext uri="{FF2B5EF4-FFF2-40B4-BE49-F238E27FC236}">
                      <a16:creationId xmlns:a16="http://schemas.microsoft.com/office/drawing/2014/main" id="{E47AF0F3-52EF-46B5-BF4F-5ABA09FA23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12135" y="5505260"/>
                  <a:ext cx="914400" cy="914400"/>
                </a:xfrm>
                <a:prstGeom prst="rect">
                  <a:avLst/>
                </a:prstGeom>
              </p:spPr>
            </p:pic>
          </p:grpSp>
        </p:grpSp>
      </p:grpSp>
      <p:sp>
        <p:nvSpPr>
          <p:cNvPr id="86" name="TextBox 85">
            <a:extLst>
              <a:ext uri="{FF2B5EF4-FFF2-40B4-BE49-F238E27FC236}">
                <a16:creationId xmlns:a16="http://schemas.microsoft.com/office/drawing/2014/main" id="{FC602971-9630-4768-9902-BF2D9C3FEADC}"/>
              </a:ext>
              <a:ext uri="{C183D7F6-B498-43B3-948B-1728B52AA6E4}">
                <adec:decorative xmlns:adec="http://schemas.microsoft.com/office/drawing/2017/decorative" val="1"/>
              </a:ext>
            </a:extLst>
          </p:cNvPr>
          <p:cNvSpPr txBox="1"/>
          <p:nvPr/>
        </p:nvSpPr>
        <p:spPr>
          <a:xfrm>
            <a:off x="6043757" y="3289180"/>
            <a:ext cx="1904710" cy="2354491"/>
          </a:xfrm>
          <a:prstGeom prst="rect">
            <a:avLst/>
          </a:prstGeom>
          <a:solidFill>
            <a:schemeClr val="bg1"/>
          </a:solidFill>
          <a:ln>
            <a:solidFill>
              <a:schemeClr val="bg1">
                <a:lumMod val="50000"/>
              </a:schemeClr>
            </a:solidFill>
          </a:ln>
        </p:spPr>
        <p:txBody>
          <a:bodyPr wrap="square">
            <a:spAutoFit/>
          </a:bodyPr>
          <a:lstStyle/>
          <a:p>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firstName</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"Samir"</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lastName</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a:t>
            </a:r>
            <a:r>
              <a:rPr lang="en-US" sz="700" b="0" dirty="0" err="1">
                <a:solidFill>
                  <a:srgbClr val="A31515"/>
                </a:solidFill>
                <a:effectLst/>
                <a:latin typeface="Consolas" panose="020B0609020204030204" pitchFamily="49" charset="0"/>
              </a:rPr>
              <a:t>Nadoy</a:t>
            </a:r>
            <a:r>
              <a:rPr lang="en-US" sz="700" b="0" dirty="0">
                <a:solidFill>
                  <a:srgbClr val="A31515"/>
                </a:solidFill>
                <a:effectLst/>
                <a:latin typeface="Consolas" panose="020B0609020204030204" pitchFamily="49" charset="0"/>
              </a:rPr>
              <a:t>"</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"address"</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streetAddress</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"123 Elm Pl."</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dirty="0">
                <a:solidFill>
                  <a:srgbClr val="0451A5"/>
                </a:solidFill>
                <a:latin typeface="Consolas" panose="020B0609020204030204" pitchFamily="49" charset="0"/>
              </a:rPr>
              <a:t>u</a:t>
            </a:r>
            <a:r>
              <a:rPr lang="en-US" sz="700" b="0" dirty="0">
                <a:solidFill>
                  <a:srgbClr val="0451A5"/>
                </a:solidFill>
                <a:effectLst/>
                <a:latin typeface="Consolas" panose="020B0609020204030204" pitchFamily="49" charset="0"/>
              </a:rPr>
              <a:t>nit"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"500"</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"city"</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"Seattle"</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"state"</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"WA"</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postalCode</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"98999"</a:t>
            </a:r>
            <a:endParaRPr lang="en-US" sz="700" b="0" dirty="0">
              <a:solidFill>
                <a:srgbClr val="000000"/>
              </a:solidFill>
              <a:effectLst/>
              <a:latin typeface="Consolas" panose="020B0609020204030204" pitchFamily="49" charset="0"/>
            </a:endParaRP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"contact"</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"type"</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"email"</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"address"</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"samir@northwind.com"</a:t>
            </a:r>
            <a:endParaRPr lang="en-US" sz="700" b="0" dirty="0">
              <a:solidFill>
                <a:srgbClr val="000000"/>
              </a:solidFill>
              <a:effectLst/>
              <a:latin typeface="Consolas" panose="020B0609020204030204" pitchFamily="49" charset="0"/>
            </a:endParaRP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a:t>
            </a:r>
          </a:p>
        </p:txBody>
      </p:sp>
      <p:graphicFrame>
        <p:nvGraphicFramePr>
          <p:cNvPr id="4" name="Table 3">
            <a:extLst>
              <a:ext uri="{FF2B5EF4-FFF2-40B4-BE49-F238E27FC236}">
                <a16:creationId xmlns:a16="http://schemas.microsoft.com/office/drawing/2014/main" id="{3AFB350F-33BD-4B40-8252-7380F7B8BACA}"/>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4180888110"/>
              </p:ext>
            </p:extLst>
          </p:nvPr>
        </p:nvGraphicFramePr>
        <p:xfrm>
          <a:off x="1014996" y="3536253"/>
          <a:ext cx="2710682" cy="853440"/>
        </p:xfrm>
        <a:graphic>
          <a:graphicData uri="http://schemas.openxmlformats.org/drawingml/2006/table">
            <a:tbl>
              <a:tblPr firstRow="1" bandRow="1">
                <a:tableStyleId>{5C22544A-7EE6-4342-B048-85BDC9FD1C3A}</a:tableStyleId>
              </a:tblPr>
              <a:tblGrid>
                <a:gridCol w="610637">
                  <a:extLst>
                    <a:ext uri="{9D8B030D-6E8A-4147-A177-3AD203B41FA5}">
                      <a16:colId xmlns:a16="http://schemas.microsoft.com/office/drawing/2014/main" val="1727388637"/>
                    </a:ext>
                  </a:extLst>
                </a:gridCol>
                <a:gridCol w="1342947">
                  <a:extLst>
                    <a:ext uri="{9D8B030D-6E8A-4147-A177-3AD203B41FA5}">
                      <a16:colId xmlns:a16="http://schemas.microsoft.com/office/drawing/2014/main" val="299907239"/>
                    </a:ext>
                  </a:extLst>
                </a:gridCol>
                <a:gridCol w="757098">
                  <a:extLst>
                    <a:ext uri="{9D8B030D-6E8A-4147-A177-3AD203B41FA5}">
                      <a16:colId xmlns:a16="http://schemas.microsoft.com/office/drawing/2014/main" val="2578400319"/>
                    </a:ext>
                  </a:extLst>
                </a:gridCol>
              </a:tblGrid>
              <a:tr h="0">
                <a:tc gridSpan="3">
                  <a:txBody>
                    <a:bodyPr/>
                    <a:lstStyle/>
                    <a:p>
                      <a:r>
                        <a:rPr lang="en-US" sz="1000" dirty="0"/>
                        <a:t>Product</a:t>
                      </a:r>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0">
                <a:tc>
                  <a:txBody>
                    <a:bodyPr/>
                    <a:lstStyle/>
                    <a:p>
                      <a:r>
                        <a:rPr lang="en-US" sz="700" b="1" dirty="0"/>
                        <a:t>ID</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Name</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Price</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0">
                <a:tc>
                  <a:txBody>
                    <a:bodyPr/>
                    <a:lstStyle/>
                    <a:p>
                      <a:r>
                        <a:rPr lang="en-US" sz="700" dirty="0"/>
                        <a:t>123</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Hammer</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2.99</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0">
                <a:tc>
                  <a:txBody>
                    <a:bodyPr/>
                    <a:lstStyle/>
                    <a:p>
                      <a:r>
                        <a:rPr lang="en-US" sz="700" dirty="0"/>
                        <a:t>162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Screwdriver</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3.49</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0">
                <a:tc>
                  <a:txBody>
                    <a:bodyPr/>
                    <a:lstStyle/>
                    <a:p>
                      <a:r>
                        <a:rPr lang="en-US" sz="700" dirty="0"/>
                        <a:t>201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Wrench</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4.25</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spTree>
    <p:extLst>
      <p:ext uri="{BB962C8B-B14F-4D97-AF65-F5344CB8AC3E}">
        <p14:creationId xmlns:p14="http://schemas.microsoft.com/office/powerpoint/2010/main" val="18679266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descr="Illustration of non-relational storage.">
            <a:extLst>
              <a:ext uri="{FF2B5EF4-FFF2-40B4-BE49-F238E27FC236}">
                <a16:creationId xmlns:a16="http://schemas.microsoft.com/office/drawing/2014/main" id="{CDD6A6C2-53F8-CD78-DC83-395AE1D1F92A}"/>
              </a:ext>
            </a:extLst>
          </p:cNvPr>
          <p:cNvPicPr>
            <a:picLocks noChangeAspect="1"/>
          </p:cNvPicPr>
          <p:nvPr/>
        </p:nvPicPr>
        <p:blipFill>
          <a:blip r:embed="rId3"/>
          <a:stretch>
            <a:fillRect/>
          </a:stretch>
        </p:blipFill>
        <p:spPr>
          <a:xfrm>
            <a:off x="6168892" y="3373908"/>
            <a:ext cx="5822803" cy="2346612"/>
          </a:xfrm>
          <a:prstGeom prst="rect">
            <a:avLst/>
          </a:prstGeom>
        </p:spPr>
      </p:pic>
      <p:pic>
        <p:nvPicPr>
          <p:cNvPr id="34" name="Picture 33" descr="Illustration of graph storage.">
            <a:extLst>
              <a:ext uri="{FF2B5EF4-FFF2-40B4-BE49-F238E27FC236}">
                <a16:creationId xmlns:a16="http://schemas.microsoft.com/office/drawing/2014/main" id="{1E368801-EE97-734A-CD11-E6756FCBD5E0}"/>
              </a:ext>
            </a:extLst>
          </p:cNvPr>
          <p:cNvPicPr>
            <a:picLocks noChangeAspect="1"/>
          </p:cNvPicPr>
          <p:nvPr/>
        </p:nvPicPr>
        <p:blipFill>
          <a:blip r:embed="rId4"/>
          <a:stretch>
            <a:fillRect/>
          </a:stretch>
        </p:blipFill>
        <p:spPr>
          <a:xfrm>
            <a:off x="10537584" y="4930428"/>
            <a:ext cx="1646063" cy="1005927"/>
          </a:xfrm>
          <a:prstGeom prst="rect">
            <a:avLst/>
          </a:prstGeom>
        </p:spPr>
      </p:pic>
      <p:sp>
        <p:nvSpPr>
          <p:cNvPr id="2" name="Title 1">
            <a:extLst>
              <a:ext uri="{FF2B5EF4-FFF2-40B4-BE49-F238E27FC236}">
                <a16:creationId xmlns:a16="http://schemas.microsoft.com/office/drawing/2014/main" id="{873382C2-86FF-4D05-81D3-4A7FCC80ED0B}"/>
              </a:ext>
            </a:extLst>
          </p:cNvPr>
          <p:cNvSpPr>
            <a:spLocks noGrp="1"/>
          </p:cNvSpPr>
          <p:nvPr>
            <p:ph type="title"/>
          </p:nvPr>
        </p:nvSpPr>
        <p:spPr>
          <a:xfrm>
            <a:off x="412964" y="264748"/>
            <a:ext cx="11341268" cy="680196"/>
          </a:xfrm>
        </p:spPr>
        <p:txBody>
          <a:bodyPr/>
          <a:lstStyle/>
          <a:p>
            <a:r>
              <a:rPr lang="en-US" dirty="0"/>
              <a:t>How is data stored?</a:t>
            </a:r>
          </a:p>
        </p:txBody>
      </p:sp>
      <p:sp>
        <p:nvSpPr>
          <p:cNvPr id="7" name="Rectangle 6">
            <a:extLst>
              <a:ext uri="{FF2B5EF4-FFF2-40B4-BE49-F238E27FC236}">
                <a16:creationId xmlns:a16="http://schemas.microsoft.com/office/drawing/2014/main" id="{A4330CCC-D366-48FB-A061-8E05B4B4EF98}"/>
              </a:ext>
            </a:extLst>
          </p:cNvPr>
          <p:cNvSpPr/>
          <p:nvPr/>
        </p:nvSpPr>
        <p:spPr bwMode="auto">
          <a:xfrm>
            <a:off x="412964" y="898495"/>
            <a:ext cx="5589932"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gn="ctr">
              <a:lnSpc>
                <a:spcPct val="90000"/>
              </a:lnSpc>
              <a:spcAft>
                <a:spcPts val="600"/>
              </a:spcAft>
            </a:pPr>
            <a:r>
              <a:rPr lang="en-US" sz="1600" dirty="0">
                <a:solidFill>
                  <a:schemeClr val="bg1"/>
                </a:solidFill>
                <a:latin typeface="+mj-lt"/>
              </a:rPr>
              <a:t>Files</a:t>
            </a:r>
          </a:p>
        </p:txBody>
      </p:sp>
      <p:sp>
        <p:nvSpPr>
          <p:cNvPr id="23" name="TextBox 22">
            <a:extLst>
              <a:ext uri="{FF2B5EF4-FFF2-40B4-BE49-F238E27FC236}">
                <a16:creationId xmlns:a16="http://schemas.microsoft.com/office/drawing/2014/main" id="{D9768DA4-0FD0-462F-A698-A16569ECF9A6}"/>
              </a:ext>
            </a:extLst>
          </p:cNvPr>
          <p:cNvSpPr txBox="1"/>
          <p:nvPr/>
        </p:nvSpPr>
        <p:spPr>
          <a:xfrm>
            <a:off x="399243" y="5067519"/>
            <a:ext cx="5450371" cy="760208"/>
          </a:xfrm>
          <a:prstGeom prst="rect">
            <a:avLst/>
          </a:prstGeom>
          <a:noFill/>
        </p:spPr>
        <p:txBody>
          <a:bodyPr wrap="squar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Optimized formats:</a:t>
            </a:r>
          </a:p>
          <a:p>
            <a:pPr marL="285750" indent="-285750">
              <a:lnSpc>
                <a:spcPct val="90000"/>
              </a:lnSpc>
              <a:spcAft>
                <a:spcPts val="600"/>
              </a:spcAft>
              <a:buFont typeface="Arial" panose="020B0604020202020204" pitchFamily="34" charset="0"/>
              <a:buChar char="•"/>
            </a:pPr>
            <a:r>
              <a:rPr lang="en-GB" sz="1200" dirty="0">
                <a:gradFill>
                  <a:gsLst>
                    <a:gs pos="2917">
                      <a:schemeClr val="tx1"/>
                    </a:gs>
                    <a:gs pos="30000">
                      <a:schemeClr val="tx1"/>
                    </a:gs>
                  </a:gsLst>
                  <a:lin ang="5400000" scaled="0"/>
                </a:gradFill>
              </a:rPr>
              <a:t>Avro, ORC, Parquet</a:t>
            </a:r>
            <a:endParaRPr lang="en-GB" sz="1600" dirty="0">
              <a:gradFill>
                <a:gsLst>
                  <a:gs pos="2917">
                    <a:schemeClr val="tx1"/>
                  </a:gs>
                  <a:gs pos="30000">
                    <a:schemeClr val="tx1"/>
                  </a:gs>
                </a:gsLst>
                <a:lin ang="5400000" scaled="0"/>
              </a:gradFill>
            </a:endParaRPr>
          </a:p>
        </p:txBody>
      </p:sp>
      <p:sp>
        <p:nvSpPr>
          <p:cNvPr id="5" name="Rectangle 4">
            <a:extLst>
              <a:ext uri="{FF2B5EF4-FFF2-40B4-BE49-F238E27FC236}">
                <a16:creationId xmlns:a16="http://schemas.microsoft.com/office/drawing/2014/main" id="{8ED927EF-1767-4F3A-9337-B437C07B552D}"/>
              </a:ext>
            </a:extLst>
          </p:cNvPr>
          <p:cNvSpPr/>
          <p:nvPr/>
        </p:nvSpPr>
        <p:spPr bwMode="auto">
          <a:xfrm>
            <a:off x="6168893" y="898495"/>
            <a:ext cx="5589932"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latin typeface="+mj-lt"/>
                <a:cs typeface="Segoe UI" pitchFamily="34" charset="0"/>
              </a:rPr>
              <a:t>Databases</a:t>
            </a:r>
          </a:p>
        </p:txBody>
      </p:sp>
      <p:sp>
        <p:nvSpPr>
          <p:cNvPr id="8" name="TextBox 7">
            <a:extLst>
              <a:ext uri="{FF2B5EF4-FFF2-40B4-BE49-F238E27FC236}">
                <a16:creationId xmlns:a16="http://schemas.microsoft.com/office/drawing/2014/main" id="{D4A1798E-9481-7298-2BEF-6211956DB2ED}"/>
              </a:ext>
            </a:extLst>
          </p:cNvPr>
          <p:cNvSpPr txBox="1"/>
          <p:nvPr/>
        </p:nvSpPr>
        <p:spPr>
          <a:xfrm>
            <a:off x="366847" y="1339652"/>
            <a:ext cx="5450371" cy="1209177"/>
          </a:xfrm>
          <a:prstGeom prst="rect">
            <a:avLst/>
          </a:prstGeom>
          <a:noFill/>
        </p:spPr>
        <p:txBody>
          <a:bodyPr wrap="squar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Delimited Text</a:t>
            </a:r>
          </a:p>
          <a:p>
            <a:pPr lvl="1">
              <a:lnSpc>
                <a:spcPct val="90000"/>
              </a:lnSpc>
              <a:spcAft>
                <a:spcPts val="600"/>
              </a:spcAft>
            </a:pPr>
            <a:r>
              <a:rPr lang="en-US" sz="1100"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FirstName,LastName,Email</a:t>
            </a:r>
            <a:endPar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lvl="1">
              <a:lnSpc>
                <a:spcPct val="90000"/>
              </a:lnSpc>
              <a:spcAft>
                <a:spcPts val="600"/>
              </a:spcAft>
            </a:pPr>
            <a:r>
              <a:rPr lang="en-US" sz="1100"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Joe,Jones,joe@litware.com</a:t>
            </a:r>
            <a:endPar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lvl="1">
              <a:lnSpc>
                <a:spcPct val="90000"/>
              </a:lnSpc>
              <a:spcAft>
                <a:spcPts val="600"/>
              </a:spcAft>
            </a:pPr>
            <a:r>
              <a:rPr lang="en-US" sz="1100"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Samir,Nadoy,samir@northwind.com</a:t>
            </a:r>
            <a:endPar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704C7AD6-F702-EE2C-6097-806D7DFBDDB0}"/>
              </a:ext>
            </a:extLst>
          </p:cNvPr>
          <p:cNvSpPr txBox="1"/>
          <p:nvPr/>
        </p:nvSpPr>
        <p:spPr>
          <a:xfrm>
            <a:off x="302625" y="2404595"/>
            <a:ext cx="5450371" cy="1563505"/>
          </a:xfrm>
          <a:prstGeom prst="rect">
            <a:avLst/>
          </a:prstGeom>
          <a:noFill/>
        </p:spPr>
        <p:txBody>
          <a:bodyPr wrap="squar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JavaScript Object Notation (JSON)</a:t>
            </a:r>
          </a:p>
          <a:p>
            <a:pPr lvl="1"/>
            <a:r>
              <a:rPr lang="en-US" sz="900" b="0" dirty="0">
                <a:effectLst/>
                <a:latin typeface="Consolas" panose="020B0609020204030204" pitchFamily="49" charset="0"/>
              </a:rPr>
              <a:t>{</a:t>
            </a:r>
          </a:p>
          <a:p>
            <a:pPr lvl="1"/>
            <a:r>
              <a:rPr lang="en-US" sz="900" b="0" dirty="0">
                <a:effectLst/>
                <a:latin typeface="Consolas" panose="020B0609020204030204" pitchFamily="49" charset="0"/>
              </a:rPr>
              <a:t>  "customers":</a:t>
            </a:r>
          </a:p>
          <a:p>
            <a:pPr lvl="1"/>
            <a:r>
              <a:rPr lang="en-US" sz="900" dirty="0">
                <a:latin typeface="Consolas" panose="020B0609020204030204" pitchFamily="49" charset="0"/>
              </a:rPr>
              <a:t>  [</a:t>
            </a:r>
            <a:endParaRPr lang="en-US" sz="900" b="0" dirty="0">
              <a:effectLst/>
              <a:latin typeface="Consolas" panose="020B0609020204030204" pitchFamily="49" charset="0"/>
            </a:endParaRPr>
          </a:p>
          <a:p>
            <a:pPr lvl="1"/>
            <a:r>
              <a:rPr lang="en-US" sz="900" b="0" dirty="0">
                <a:effectLst/>
                <a:latin typeface="Consolas" panose="020B0609020204030204" pitchFamily="49" charset="0"/>
              </a:rPr>
              <a:t>    { "</a:t>
            </a:r>
            <a:r>
              <a:rPr lang="en-US" sz="900" b="0" dirty="0" err="1">
                <a:effectLst/>
                <a:latin typeface="Consolas" panose="020B0609020204030204" pitchFamily="49" charset="0"/>
              </a:rPr>
              <a:t>firstName</a:t>
            </a:r>
            <a:r>
              <a:rPr lang="en-US" sz="900" b="0" dirty="0">
                <a:effectLst/>
                <a:latin typeface="Consolas" panose="020B0609020204030204" pitchFamily="49" charset="0"/>
              </a:rPr>
              <a:t>": "Joe", "</a:t>
            </a:r>
            <a:r>
              <a:rPr lang="en-US" sz="900" b="0" dirty="0" err="1">
                <a:effectLst/>
                <a:latin typeface="Consolas" panose="020B0609020204030204" pitchFamily="49" charset="0"/>
              </a:rPr>
              <a:t>lastName</a:t>
            </a:r>
            <a:r>
              <a:rPr lang="en-US" sz="900" b="0" dirty="0">
                <a:effectLst/>
                <a:latin typeface="Consolas" panose="020B0609020204030204" pitchFamily="49" charset="0"/>
              </a:rPr>
              <a:t>": "Jones"</a:t>
            </a:r>
            <a:r>
              <a:rPr lang="en-US" sz="900" b="0" kern="1200" dirty="0">
                <a:effectLst/>
                <a:latin typeface="Consolas" panose="020B0609020204030204" pitchFamily="49" charset="0"/>
                <a:ea typeface="+mn-ea"/>
                <a:cs typeface="+mn-cs"/>
              </a:rPr>
              <a:t>},</a:t>
            </a:r>
          </a:p>
          <a:p>
            <a:pPr lvl="1"/>
            <a:r>
              <a:rPr lang="en-US" sz="900" dirty="0">
                <a:latin typeface="Consolas" panose="020B0609020204030204" pitchFamily="49" charset="0"/>
              </a:rPr>
              <a:t>    </a:t>
            </a:r>
            <a:r>
              <a:rPr lang="en-US" sz="900" b="0" dirty="0">
                <a:effectLst/>
                <a:latin typeface="Consolas" panose="020B0609020204030204" pitchFamily="49" charset="0"/>
              </a:rPr>
              <a:t>{ "</a:t>
            </a:r>
            <a:r>
              <a:rPr lang="en-US" sz="900" b="0" dirty="0" err="1">
                <a:effectLst/>
                <a:latin typeface="Consolas" panose="020B0609020204030204" pitchFamily="49" charset="0"/>
              </a:rPr>
              <a:t>firstName</a:t>
            </a:r>
            <a:r>
              <a:rPr lang="en-US" sz="900" b="0" dirty="0">
                <a:effectLst/>
                <a:latin typeface="Consolas" panose="020B0609020204030204" pitchFamily="49" charset="0"/>
              </a:rPr>
              <a:t>": "Samir", "</a:t>
            </a:r>
            <a:r>
              <a:rPr lang="en-US" sz="900" b="0" dirty="0" err="1">
                <a:effectLst/>
                <a:latin typeface="Consolas" panose="020B0609020204030204" pitchFamily="49" charset="0"/>
              </a:rPr>
              <a:t>lastName</a:t>
            </a:r>
            <a:r>
              <a:rPr lang="en-US" sz="900" b="0" dirty="0">
                <a:effectLst/>
                <a:latin typeface="Consolas" panose="020B0609020204030204" pitchFamily="49" charset="0"/>
              </a:rPr>
              <a:t>": "</a:t>
            </a:r>
            <a:r>
              <a:rPr lang="en-US" sz="900" b="0" dirty="0" err="1">
                <a:effectLst/>
                <a:latin typeface="Consolas" panose="020B0609020204030204" pitchFamily="49" charset="0"/>
              </a:rPr>
              <a:t>Nadoy</a:t>
            </a:r>
            <a:r>
              <a:rPr lang="en-US" sz="900" b="0" dirty="0">
                <a:effectLst/>
                <a:latin typeface="Consolas" panose="020B0609020204030204" pitchFamily="49" charset="0"/>
              </a:rPr>
              <a:t>"</a:t>
            </a:r>
            <a:r>
              <a:rPr lang="en-US" sz="900" b="0" kern="1200" dirty="0">
                <a:effectLst/>
                <a:latin typeface="Consolas" panose="020B0609020204030204" pitchFamily="49" charset="0"/>
                <a:ea typeface="+mn-ea"/>
                <a:cs typeface="+mn-cs"/>
              </a:rPr>
              <a:t>}</a:t>
            </a:r>
          </a:p>
          <a:p>
            <a:pPr lvl="1"/>
            <a:r>
              <a:rPr lang="en-US" sz="900" b="0" kern="1200" dirty="0">
                <a:effectLst/>
                <a:latin typeface="Consolas" panose="020B0609020204030204" pitchFamily="49" charset="0"/>
                <a:ea typeface="+mn-ea"/>
                <a:cs typeface="+mn-cs"/>
              </a:rPr>
              <a:t>  ]</a:t>
            </a:r>
          </a:p>
          <a:p>
            <a:pPr lvl="1"/>
            <a:r>
              <a:rPr lang="en-US" sz="900" dirty="0">
                <a:latin typeface="Consolas" panose="020B0609020204030204" pitchFamily="49" charset="0"/>
              </a:rPr>
              <a:t>}</a:t>
            </a:r>
            <a:endParaRPr lang="en-US" sz="900" b="0" kern="1200" dirty="0">
              <a:effectLst/>
              <a:latin typeface="Consolas" panose="020B0609020204030204" pitchFamily="49" charset="0"/>
              <a:ea typeface="+mn-ea"/>
              <a:cs typeface="+mn-cs"/>
            </a:endParaRPr>
          </a:p>
        </p:txBody>
      </p:sp>
      <p:sp>
        <p:nvSpPr>
          <p:cNvPr id="12" name="TextBox 11">
            <a:extLst>
              <a:ext uri="{FF2B5EF4-FFF2-40B4-BE49-F238E27FC236}">
                <a16:creationId xmlns:a16="http://schemas.microsoft.com/office/drawing/2014/main" id="{7A5B3F16-1BD6-2D97-DCA0-9E6DE905E453}"/>
              </a:ext>
            </a:extLst>
          </p:cNvPr>
          <p:cNvSpPr txBox="1"/>
          <p:nvPr/>
        </p:nvSpPr>
        <p:spPr>
          <a:xfrm>
            <a:off x="312716" y="3836204"/>
            <a:ext cx="5450371" cy="750590"/>
          </a:xfrm>
          <a:prstGeom prst="rect">
            <a:avLst/>
          </a:prstGeom>
          <a:noFill/>
        </p:spPr>
        <p:txBody>
          <a:bodyPr wrap="squar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Extensible Markup Language (XML)</a:t>
            </a:r>
          </a:p>
          <a:p>
            <a:pPr lvl="1">
              <a:lnSpc>
                <a:spcPct val="90000"/>
              </a:lnSpc>
              <a:spcAft>
                <a:spcPts val="600"/>
              </a:spcAft>
            </a:pPr>
            <a:r>
              <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&lt;Customer </a:t>
            </a:r>
            <a:r>
              <a:rPr lang="en-US" sz="1100"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firstName</a:t>
            </a:r>
            <a:r>
              <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="Joe" </a:t>
            </a:r>
            <a:r>
              <a:rPr lang="en-US" sz="1100"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lastName</a:t>
            </a:r>
            <a:r>
              <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="Jones"/&gt;</a:t>
            </a:r>
          </a:p>
        </p:txBody>
      </p:sp>
      <p:sp>
        <p:nvSpPr>
          <p:cNvPr id="19" name="TextBox 18">
            <a:extLst>
              <a:ext uri="{FF2B5EF4-FFF2-40B4-BE49-F238E27FC236}">
                <a16:creationId xmlns:a16="http://schemas.microsoft.com/office/drawing/2014/main" id="{27728883-FAB3-B43F-39C7-25BC51E7D78F}"/>
              </a:ext>
            </a:extLst>
          </p:cNvPr>
          <p:cNvSpPr txBox="1"/>
          <p:nvPr/>
        </p:nvSpPr>
        <p:spPr>
          <a:xfrm>
            <a:off x="399244" y="4476893"/>
            <a:ext cx="5450371" cy="750590"/>
          </a:xfrm>
          <a:prstGeom prst="rect">
            <a:avLst/>
          </a:prstGeom>
          <a:noFill/>
        </p:spPr>
        <p:txBody>
          <a:bodyPr wrap="squar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Binary Large Object (BLOB)</a:t>
            </a:r>
          </a:p>
          <a:p>
            <a:pPr lvl="1">
              <a:lnSpc>
                <a:spcPct val="90000"/>
              </a:lnSpc>
              <a:spcAft>
                <a:spcPts val="600"/>
              </a:spcAft>
            </a:pPr>
            <a:r>
              <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10110101101010110010...</a:t>
            </a:r>
          </a:p>
        </p:txBody>
      </p:sp>
      <p:sp>
        <p:nvSpPr>
          <p:cNvPr id="69" name="TextBox 68">
            <a:extLst>
              <a:ext uri="{FF2B5EF4-FFF2-40B4-BE49-F238E27FC236}">
                <a16:creationId xmlns:a16="http://schemas.microsoft.com/office/drawing/2014/main" id="{D02AF98D-CEE8-6789-F425-85919322E8F4}"/>
              </a:ext>
            </a:extLst>
          </p:cNvPr>
          <p:cNvSpPr txBox="1"/>
          <p:nvPr/>
        </p:nvSpPr>
        <p:spPr>
          <a:xfrm>
            <a:off x="6002896" y="1371776"/>
            <a:ext cx="1566441"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Relational</a:t>
            </a:r>
          </a:p>
        </p:txBody>
      </p:sp>
      <p:sp>
        <p:nvSpPr>
          <p:cNvPr id="73" name="TextBox 72">
            <a:extLst>
              <a:ext uri="{FF2B5EF4-FFF2-40B4-BE49-F238E27FC236}">
                <a16:creationId xmlns:a16="http://schemas.microsoft.com/office/drawing/2014/main" id="{22125F15-DEFB-9DFC-8BEA-702DB43FA8D3}"/>
              </a:ext>
            </a:extLst>
          </p:cNvPr>
          <p:cNvSpPr txBox="1"/>
          <p:nvPr/>
        </p:nvSpPr>
        <p:spPr>
          <a:xfrm>
            <a:off x="5986279" y="3373907"/>
            <a:ext cx="2043427"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Non-relational</a:t>
            </a:r>
          </a:p>
        </p:txBody>
      </p:sp>
      <p:sp>
        <p:nvSpPr>
          <p:cNvPr id="4" name="Rectangle: Rounded Corners 3">
            <a:extLst>
              <a:ext uri="{FF2B5EF4-FFF2-40B4-BE49-F238E27FC236}">
                <a16:creationId xmlns:a16="http://schemas.microsoft.com/office/drawing/2014/main" id="{D3C20BAA-1EE8-DFAF-DC14-F83C7B27CBCB}"/>
              </a:ext>
              <a:ext uri="{C183D7F6-B498-43B3-948B-1728B52AA6E4}">
                <adec:decorative xmlns:adec="http://schemas.microsoft.com/office/drawing/2017/decorative" val="1"/>
              </a:ext>
            </a:extLst>
          </p:cNvPr>
          <p:cNvSpPr/>
          <p:nvPr/>
        </p:nvSpPr>
        <p:spPr bwMode="auto">
          <a:xfrm>
            <a:off x="7569337" y="1402174"/>
            <a:ext cx="4194544" cy="2026826"/>
          </a:xfrm>
          <a:prstGeom prst="roundRect">
            <a:avLst>
              <a:gd name="adj" fmla="val 9947"/>
            </a:avLst>
          </a:prstGeom>
          <a:solidFill>
            <a:schemeClr val="bg1"/>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9" name="Table 3">
            <a:extLst>
              <a:ext uri="{FF2B5EF4-FFF2-40B4-BE49-F238E27FC236}">
                <a16:creationId xmlns:a16="http://schemas.microsoft.com/office/drawing/2014/main" id="{6FFAB79C-D73D-CA81-666D-6F1A785897E8}"/>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3516326736"/>
              </p:ext>
            </p:extLst>
          </p:nvPr>
        </p:nvGraphicFramePr>
        <p:xfrm>
          <a:off x="7944872" y="1496471"/>
          <a:ext cx="1733978" cy="691896"/>
        </p:xfrm>
        <a:graphic>
          <a:graphicData uri="http://schemas.openxmlformats.org/drawingml/2006/table">
            <a:tbl>
              <a:tblPr firstRow="1" bandRow="1">
                <a:tableStyleId>{5C22544A-7EE6-4342-B048-85BDC9FD1C3A}</a:tableStyleId>
              </a:tblPr>
              <a:tblGrid>
                <a:gridCol w="208915">
                  <a:extLst>
                    <a:ext uri="{9D8B030D-6E8A-4147-A177-3AD203B41FA5}">
                      <a16:colId xmlns:a16="http://schemas.microsoft.com/office/drawing/2014/main" val="1727388637"/>
                    </a:ext>
                  </a:extLst>
                </a:gridCol>
                <a:gridCol w="985948">
                  <a:extLst>
                    <a:ext uri="{9D8B030D-6E8A-4147-A177-3AD203B41FA5}">
                      <a16:colId xmlns:a16="http://schemas.microsoft.com/office/drawing/2014/main" val="299907239"/>
                    </a:ext>
                  </a:extLst>
                </a:gridCol>
                <a:gridCol w="539115">
                  <a:extLst>
                    <a:ext uri="{9D8B030D-6E8A-4147-A177-3AD203B41FA5}">
                      <a16:colId xmlns:a16="http://schemas.microsoft.com/office/drawing/2014/main" val="2578400319"/>
                    </a:ext>
                  </a:extLst>
                </a:gridCol>
              </a:tblGrid>
              <a:tr h="150880">
                <a:tc gridSpan="3">
                  <a:txBody>
                    <a:bodyPr/>
                    <a:lstStyle/>
                    <a:p>
                      <a:r>
                        <a:rPr lang="en-US" sz="1000" dirty="0"/>
                        <a:t>Customer</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50880">
                <a:tc>
                  <a:txBody>
                    <a:bodyPr/>
                    <a:lstStyle/>
                    <a:p>
                      <a:r>
                        <a:rPr lang="en-US" sz="700" b="1" dirty="0"/>
                        <a:t>ID</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Email</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Address</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50880">
                <a:tc>
                  <a:txBody>
                    <a:bodyPr/>
                    <a:lstStyle/>
                    <a:p>
                      <a:r>
                        <a:rPr lang="en-US" sz="700" dirty="0"/>
                        <a:t>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joe@litware.com</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 Main St.</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50880">
                <a:tc>
                  <a:txBody>
                    <a:bodyPr/>
                    <a:lstStyle/>
                    <a:p>
                      <a:r>
                        <a:rPr lang="en-US" sz="700" dirty="0"/>
                        <a:t>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samir@northwind.com</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123 Elm Pl.</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20542152"/>
                  </a:ext>
                </a:extLst>
              </a:tr>
            </a:tbl>
          </a:graphicData>
        </a:graphic>
      </p:graphicFrame>
      <p:cxnSp>
        <p:nvCxnSpPr>
          <p:cNvPr id="13" name="Connector: Elbow 12">
            <a:extLst>
              <a:ext uri="{FF2B5EF4-FFF2-40B4-BE49-F238E27FC236}">
                <a16:creationId xmlns:a16="http://schemas.microsoft.com/office/drawing/2014/main" id="{30B84516-DD50-4862-481F-4492586B1807}"/>
              </a:ext>
              <a:ext uri="{C183D7F6-B498-43B3-948B-1728B52AA6E4}">
                <adec:decorative xmlns:adec="http://schemas.microsoft.com/office/drawing/2017/decorative" val="1"/>
              </a:ext>
            </a:extLst>
          </p:cNvPr>
          <p:cNvCxnSpPr>
            <a:cxnSpLocks/>
            <a:stCxn id="17" idx="1"/>
            <a:endCxn id="20" idx="1"/>
          </p:cNvCxnSpPr>
          <p:nvPr/>
        </p:nvCxnSpPr>
        <p:spPr>
          <a:xfrm rot="10800000" flipH="1" flipV="1">
            <a:off x="7673267" y="2831826"/>
            <a:ext cx="1858666" cy="84818"/>
          </a:xfrm>
          <a:prstGeom prst="bentConnector5">
            <a:avLst>
              <a:gd name="adj1" fmla="val -2147"/>
              <a:gd name="adj2" fmla="val 567877"/>
              <a:gd name="adj3" fmla="val 91586"/>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5DBAD25D-7AA6-2D5D-3A26-C2821DD5283E}"/>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196271069"/>
              </p:ext>
            </p:extLst>
          </p:nvPr>
        </p:nvGraphicFramePr>
        <p:xfrm>
          <a:off x="9985929" y="1491021"/>
          <a:ext cx="1145858" cy="853440"/>
        </p:xfrm>
        <a:graphic>
          <a:graphicData uri="http://schemas.openxmlformats.org/drawingml/2006/table">
            <a:tbl>
              <a:tblPr firstRow="1" bandRow="1">
                <a:tableStyleId>{5C22544A-7EE6-4342-B048-85BDC9FD1C3A}</a:tableStyleId>
              </a:tblPr>
              <a:tblGrid>
                <a:gridCol w="258128">
                  <a:extLst>
                    <a:ext uri="{9D8B030D-6E8A-4147-A177-3AD203B41FA5}">
                      <a16:colId xmlns:a16="http://schemas.microsoft.com/office/drawing/2014/main" val="1727388637"/>
                    </a:ext>
                  </a:extLst>
                </a:gridCol>
                <a:gridCol w="567690">
                  <a:extLst>
                    <a:ext uri="{9D8B030D-6E8A-4147-A177-3AD203B41FA5}">
                      <a16:colId xmlns:a16="http://schemas.microsoft.com/office/drawing/2014/main" val="299907239"/>
                    </a:ext>
                  </a:extLst>
                </a:gridCol>
                <a:gridCol w="320040">
                  <a:extLst>
                    <a:ext uri="{9D8B030D-6E8A-4147-A177-3AD203B41FA5}">
                      <a16:colId xmlns:a16="http://schemas.microsoft.com/office/drawing/2014/main" val="2578400319"/>
                    </a:ext>
                  </a:extLst>
                </a:gridCol>
              </a:tblGrid>
              <a:tr h="0">
                <a:tc gridSpan="3">
                  <a:txBody>
                    <a:bodyPr/>
                    <a:lstStyle/>
                    <a:p>
                      <a:r>
                        <a:rPr lang="en-US" sz="1000" dirty="0"/>
                        <a:t>Product</a:t>
                      </a:r>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0">
                <a:tc>
                  <a:txBody>
                    <a:bodyPr/>
                    <a:lstStyle/>
                    <a:p>
                      <a:r>
                        <a:rPr lang="en-US" sz="700" b="1" dirty="0"/>
                        <a:t>ID</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Name</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Price</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0">
                <a:tc>
                  <a:txBody>
                    <a:bodyPr/>
                    <a:lstStyle/>
                    <a:p>
                      <a:r>
                        <a:rPr lang="en-US" sz="700" dirty="0"/>
                        <a:t>123</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Hammer</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2.99</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0">
                <a:tc>
                  <a:txBody>
                    <a:bodyPr/>
                    <a:lstStyle/>
                    <a:p>
                      <a:r>
                        <a:rPr lang="en-US" sz="700" dirty="0"/>
                        <a:t>162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Screwdriver</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3.49</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0">
                <a:tc>
                  <a:txBody>
                    <a:bodyPr/>
                    <a:lstStyle/>
                    <a:p>
                      <a:r>
                        <a:rPr lang="en-US" sz="700" dirty="0"/>
                        <a:t>201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Wrench</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4.25</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graphicFrame>
        <p:nvGraphicFramePr>
          <p:cNvPr id="17" name="Table 16">
            <a:extLst>
              <a:ext uri="{FF2B5EF4-FFF2-40B4-BE49-F238E27FC236}">
                <a16:creationId xmlns:a16="http://schemas.microsoft.com/office/drawing/2014/main" id="{232779A3-8EFA-5378-771D-D0F977983E7A}"/>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898696979"/>
              </p:ext>
            </p:extLst>
          </p:nvPr>
        </p:nvGraphicFramePr>
        <p:xfrm>
          <a:off x="7673267" y="2475288"/>
          <a:ext cx="1545908" cy="713076"/>
        </p:xfrm>
        <a:graphic>
          <a:graphicData uri="http://schemas.openxmlformats.org/drawingml/2006/table">
            <a:tbl>
              <a:tblPr firstRow="1" bandRow="1">
                <a:tableStyleId>{5C22544A-7EE6-4342-B048-85BDC9FD1C3A}</a:tableStyleId>
              </a:tblPr>
              <a:tblGrid>
                <a:gridCol w="478790">
                  <a:extLst>
                    <a:ext uri="{9D8B030D-6E8A-4147-A177-3AD203B41FA5}">
                      <a16:colId xmlns:a16="http://schemas.microsoft.com/office/drawing/2014/main" val="1727388637"/>
                    </a:ext>
                  </a:extLst>
                </a:gridCol>
                <a:gridCol w="550228">
                  <a:extLst>
                    <a:ext uri="{9D8B030D-6E8A-4147-A177-3AD203B41FA5}">
                      <a16:colId xmlns:a16="http://schemas.microsoft.com/office/drawing/2014/main" val="2933502934"/>
                    </a:ext>
                  </a:extLst>
                </a:gridCol>
                <a:gridCol w="516890">
                  <a:extLst>
                    <a:ext uri="{9D8B030D-6E8A-4147-A177-3AD203B41FA5}">
                      <a16:colId xmlns:a16="http://schemas.microsoft.com/office/drawing/2014/main" val="3275465788"/>
                    </a:ext>
                  </a:extLst>
                </a:gridCol>
              </a:tblGrid>
              <a:tr h="168604">
                <a:tc gridSpan="3">
                  <a:txBody>
                    <a:bodyPr/>
                    <a:lstStyle/>
                    <a:p>
                      <a:r>
                        <a:rPr lang="en-US" sz="1000" dirty="0"/>
                        <a:t>Order</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68604">
                <a:tc>
                  <a:txBody>
                    <a:bodyPr/>
                    <a:lstStyle/>
                    <a:p>
                      <a:r>
                        <a:rPr lang="en-US" sz="700" b="1" dirty="0" err="1"/>
                        <a:t>OrderNo</a:t>
                      </a:r>
                      <a:endParaRPr lang="en-US" sz="700" b="1"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err="1"/>
                        <a:t>OrderDate</a:t>
                      </a:r>
                      <a:endParaRPr lang="en-US" sz="700" b="1"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Customer</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68604">
                <a:tc>
                  <a:txBody>
                    <a:bodyPr/>
                    <a:lstStyle/>
                    <a:p>
                      <a:r>
                        <a:rPr lang="en-US" sz="700" dirty="0"/>
                        <a:t>1000</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1/1/2022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68604">
                <a:tc>
                  <a:txBody>
                    <a:bodyPr/>
                    <a:lstStyle/>
                    <a:p>
                      <a:r>
                        <a:rPr lang="en-US" sz="700" dirty="0"/>
                        <a:t>1001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1/1/2022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graphicFrame>
        <p:nvGraphicFramePr>
          <p:cNvPr id="20" name="Table 19">
            <a:extLst>
              <a:ext uri="{FF2B5EF4-FFF2-40B4-BE49-F238E27FC236}">
                <a16:creationId xmlns:a16="http://schemas.microsoft.com/office/drawing/2014/main" id="{D702962E-0543-3041-719B-0999924942A8}"/>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162273123"/>
              </p:ext>
            </p:extLst>
          </p:nvPr>
        </p:nvGraphicFramePr>
        <p:xfrm>
          <a:off x="9531933" y="2475804"/>
          <a:ext cx="1943685" cy="881680"/>
        </p:xfrm>
        <a:graphic>
          <a:graphicData uri="http://schemas.openxmlformats.org/drawingml/2006/table">
            <a:tbl>
              <a:tblPr firstRow="1" bandRow="1">
                <a:tableStyleId>{5C22544A-7EE6-4342-B048-85BDC9FD1C3A}</a:tableStyleId>
              </a:tblPr>
              <a:tblGrid>
                <a:gridCol w="516071">
                  <a:extLst>
                    <a:ext uri="{9D8B030D-6E8A-4147-A177-3AD203B41FA5}">
                      <a16:colId xmlns:a16="http://schemas.microsoft.com/office/drawing/2014/main" val="1727388637"/>
                    </a:ext>
                  </a:extLst>
                </a:gridCol>
                <a:gridCol w="431165">
                  <a:extLst>
                    <a:ext uri="{9D8B030D-6E8A-4147-A177-3AD203B41FA5}">
                      <a16:colId xmlns:a16="http://schemas.microsoft.com/office/drawing/2014/main" val="2933502934"/>
                    </a:ext>
                  </a:extLst>
                </a:gridCol>
                <a:gridCol w="516071">
                  <a:extLst>
                    <a:ext uri="{9D8B030D-6E8A-4147-A177-3AD203B41FA5}">
                      <a16:colId xmlns:a16="http://schemas.microsoft.com/office/drawing/2014/main" val="3275465788"/>
                    </a:ext>
                  </a:extLst>
                </a:gridCol>
                <a:gridCol w="480378">
                  <a:extLst>
                    <a:ext uri="{9D8B030D-6E8A-4147-A177-3AD203B41FA5}">
                      <a16:colId xmlns:a16="http://schemas.microsoft.com/office/drawing/2014/main" val="3098346811"/>
                    </a:ext>
                  </a:extLst>
                </a:gridCol>
              </a:tblGrid>
              <a:tr h="168604">
                <a:tc gridSpan="4">
                  <a:txBody>
                    <a:bodyPr/>
                    <a:lstStyle/>
                    <a:p>
                      <a:r>
                        <a:rPr lang="en-US" sz="1000" dirty="0" err="1"/>
                        <a:t>LineItem</a:t>
                      </a:r>
                      <a:endParaRPr lang="en-US" sz="10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0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68604">
                <a:tc>
                  <a:txBody>
                    <a:bodyPr/>
                    <a:lstStyle/>
                    <a:p>
                      <a:r>
                        <a:rPr lang="en-US" sz="700" b="1" dirty="0" err="1"/>
                        <a:t>OrderNo</a:t>
                      </a:r>
                      <a:endParaRPr lang="en-US" sz="700" b="1"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err="1"/>
                        <a:t>ItemNo</a:t>
                      </a:r>
                      <a:endParaRPr lang="en-US" sz="700" b="1"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err="1"/>
                        <a:t>ProductID</a:t>
                      </a:r>
                      <a:endParaRPr lang="en-US" sz="700" b="1"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Quantity</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68604">
                <a:tc>
                  <a:txBody>
                    <a:bodyPr/>
                    <a:lstStyle/>
                    <a:p>
                      <a:r>
                        <a:rPr lang="en-US" sz="700" dirty="0"/>
                        <a:t>1000</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123</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68604">
                <a:tc>
                  <a:txBody>
                    <a:bodyPr/>
                    <a:lstStyle/>
                    <a:p>
                      <a:r>
                        <a:rPr lang="en-US" sz="700" dirty="0"/>
                        <a:t>1000</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201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168604">
                <a:tc>
                  <a:txBody>
                    <a:bodyPr/>
                    <a:lstStyle/>
                    <a:p>
                      <a:r>
                        <a:rPr lang="en-US" sz="700" dirty="0"/>
                        <a:t>1001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123</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22198971"/>
                  </a:ext>
                </a:extLst>
              </a:tr>
            </a:tbl>
          </a:graphicData>
        </a:graphic>
      </p:graphicFrame>
      <p:cxnSp>
        <p:nvCxnSpPr>
          <p:cNvPr id="22" name="Connector: Elbow 21">
            <a:extLst>
              <a:ext uri="{FF2B5EF4-FFF2-40B4-BE49-F238E27FC236}">
                <a16:creationId xmlns:a16="http://schemas.microsoft.com/office/drawing/2014/main" id="{B7483113-B44C-EE9D-715E-CA744FB6B005}"/>
              </a:ext>
              <a:ext uri="{C183D7F6-B498-43B3-948B-1728B52AA6E4}">
                <adec:decorative xmlns:adec="http://schemas.microsoft.com/office/drawing/2017/decorative" val="1"/>
              </a:ext>
            </a:extLst>
          </p:cNvPr>
          <p:cNvCxnSpPr>
            <a:cxnSpLocks/>
            <a:stCxn id="15" idx="1"/>
            <a:endCxn id="20" idx="3"/>
          </p:cNvCxnSpPr>
          <p:nvPr/>
        </p:nvCxnSpPr>
        <p:spPr>
          <a:xfrm rot="10800000" flipH="1" flipV="1">
            <a:off x="9985928" y="1917740"/>
            <a:ext cx="1489689" cy="998903"/>
          </a:xfrm>
          <a:prstGeom prst="bentConnector5">
            <a:avLst>
              <a:gd name="adj1" fmla="val -15345"/>
              <a:gd name="adj2" fmla="val 49293"/>
              <a:gd name="adj3" fmla="val 115345"/>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1548671A-CEF7-6D3E-08E1-4D3F28F37814}"/>
              </a:ext>
              <a:ext uri="{C183D7F6-B498-43B3-948B-1728B52AA6E4}">
                <adec:decorative xmlns:adec="http://schemas.microsoft.com/office/drawing/2017/decorative" val="1"/>
              </a:ext>
            </a:extLst>
          </p:cNvPr>
          <p:cNvCxnSpPr>
            <a:cxnSpLocks/>
            <a:stCxn id="9" idx="1"/>
            <a:endCxn id="17" idx="3"/>
          </p:cNvCxnSpPr>
          <p:nvPr/>
        </p:nvCxnSpPr>
        <p:spPr>
          <a:xfrm rot="10800000" flipH="1" flipV="1">
            <a:off x="7944871" y="1842418"/>
            <a:ext cx="1274303" cy="989407"/>
          </a:xfrm>
          <a:prstGeom prst="bentConnector5">
            <a:avLst>
              <a:gd name="adj1" fmla="val -17939"/>
              <a:gd name="adj2" fmla="val 53133"/>
              <a:gd name="adj3" fmla="val 117939"/>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EA01CAC1-D58B-3036-98FF-DBA7B63B6561}"/>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21265" y="1922878"/>
            <a:ext cx="914400" cy="914400"/>
          </a:xfrm>
          <a:prstGeom prst="rect">
            <a:avLst/>
          </a:prstGeom>
        </p:spPr>
      </p:pic>
      <p:cxnSp>
        <p:nvCxnSpPr>
          <p:cNvPr id="29" name="Straight Connector 28">
            <a:extLst>
              <a:ext uri="{FF2B5EF4-FFF2-40B4-BE49-F238E27FC236}">
                <a16:creationId xmlns:a16="http://schemas.microsoft.com/office/drawing/2014/main" id="{106E5FFA-D1EE-6481-C421-67A8D501A1CC}"/>
              </a:ext>
              <a:ext uri="{C183D7F6-B498-43B3-948B-1728B52AA6E4}">
                <adec:decorative xmlns:adec="http://schemas.microsoft.com/office/drawing/2017/decorative" val="1"/>
              </a:ext>
            </a:extLst>
          </p:cNvPr>
          <p:cNvCxnSpPr>
            <a:cxnSpLocks/>
          </p:cNvCxnSpPr>
          <p:nvPr/>
        </p:nvCxnSpPr>
        <p:spPr>
          <a:xfrm>
            <a:off x="7074312" y="2395778"/>
            <a:ext cx="495025" cy="0"/>
          </a:xfrm>
          <a:prstGeom prst="line">
            <a:avLst/>
          </a:prstGeom>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4893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9"/>
                                        </p:tgtEl>
                                        <p:attrNameLst>
                                          <p:attrName>style.visibility</p:attrName>
                                        </p:attrNameLst>
                                      </p:cBhvr>
                                      <p:to>
                                        <p:strVal val="visible"/>
                                      </p:to>
                                    </p:set>
                                    <p:anim calcmode="lin" valueType="num">
                                      <p:cBhvr additive="base">
                                        <p:cTn id="49" dur="500" fill="hold"/>
                                        <p:tgtEl>
                                          <p:spTgt spid="69"/>
                                        </p:tgtEl>
                                        <p:attrNameLst>
                                          <p:attrName>ppt_x</p:attrName>
                                        </p:attrNameLst>
                                      </p:cBhvr>
                                      <p:tavLst>
                                        <p:tav tm="0">
                                          <p:val>
                                            <p:strVal val="#ppt_x"/>
                                          </p:val>
                                        </p:tav>
                                        <p:tav tm="100000">
                                          <p:val>
                                            <p:strVal val="#ppt_x"/>
                                          </p:val>
                                        </p:tav>
                                      </p:tavLst>
                                    </p:anim>
                                    <p:anim calcmode="lin" valueType="num">
                                      <p:cBhvr additive="base">
                                        <p:cTn id="50" dur="500" fill="hold"/>
                                        <p:tgtEl>
                                          <p:spTgt spid="6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additive="base">
                                        <p:cTn id="73" dur="500" fill="hold"/>
                                        <p:tgtEl>
                                          <p:spTgt spid="22"/>
                                        </p:tgtEl>
                                        <p:attrNameLst>
                                          <p:attrName>ppt_x</p:attrName>
                                        </p:attrNameLst>
                                      </p:cBhvr>
                                      <p:tavLst>
                                        <p:tav tm="0">
                                          <p:val>
                                            <p:strVal val="#ppt_x"/>
                                          </p:val>
                                        </p:tav>
                                        <p:tav tm="100000">
                                          <p:val>
                                            <p:strVal val="#ppt_x"/>
                                          </p:val>
                                        </p:tav>
                                      </p:tavLst>
                                    </p:anim>
                                    <p:anim calcmode="lin" valueType="num">
                                      <p:cBhvr additive="base">
                                        <p:cTn id="74" dur="500" fill="hold"/>
                                        <p:tgtEl>
                                          <p:spTgt spid="22"/>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additive="base">
                                        <p:cTn id="85" dur="500" fill="hold"/>
                                        <p:tgtEl>
                                          <p:spTgt spid="29"/>
                                        </p:tgtEl>
                                        <p:attrNameLst>
                                          <p:attrName>ppt_x</p:attrName>
                                        </p:attrNameLst>
                                      </p:cBhvr>
                                      <p:tavLst>
                                        <p:tav tm="0">
                                          <p:val>
                                            <p:strVal val="#ppt_x"/>
                                          </p:val>
                                        </p:tav>
                                        <p:tav tm="100000">
                                          <p:val>
                                            <p:strVal val="#ppt_x"/>
                                          </p:val>
                                        </p:tav>
                                      </p:tavLst>
                                    </p:anim>
                                    <p:anim calcmode="lin" valueType="num">
                                      <p:cBhvr additive="base">
                                        <p:cTn id="86" dur="500" fill="hold"/>
                                        <p:tgtEl>
                                          <p:spTgt spid="2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4"/>
                                        </p:tgtEl>
                                        <p:attrNameLst>
                                          <p:attrName>style.visibility</p:attrName>
                                        </p:attrNameLst>
                                      </p:cBhvr>
                                      <p:to>
                                        <p:strVal val="visible"/>
                                      </p:to>
                                    </p:set>
                                    <p:anim calcmode="lin" valueType="num">
                                      <p:cBhvr additive="base">
                                        <p:cTn id="89" dur="500" fill="hold"/>
                                        <p:tgtEl>
                                          <p:spTgt spid="4"/>
                                        </p:tgtEl>
                                        <p:attrNameLst>
                                          <p:attrName>ppt_x</p:attrName>
                                        </p:attrNameLst>
                                      </p:cBhvr>
                                      <p:tavLst>
                                        <p:tav tm="0">
                                          <p:val>
                                            <p:strVal val="#ppt_x"/>
                                          </p:val>
                                        </p:tav>
                                        <p:tav tm="100000">
                                          <p:val>
                                            <p:strVal val="#ppt_x"/>
                                          </p:val>
                                        </p:tav>
                                      </p:tavLst>
                                    </p:anim>
                                    <p:anim calcmode="lin" valueType="num">
                                      <p:cBhvr additive="base">
                                        <p:cTn id="9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73"/>
                                        </p:tgtEl>
                                        <p:attrNameLst>
                                          <p:attrName>style.visibility</p:attrName>
                                        </p:attrNameLst>
                                      </p:cBhvr>
                                      <p:to>
                                        <p:strVal val="visible"/>
                                      </p:to>
                                    </p:set>
                                    <p:anim calcmode="lin" valueType="num">
                                      <p:cBhvr additive="base">
                                        <p:cTn id="95" dur="500" fill="hold"/>
                                        <p:tgtEl>
                                          <p:spTgt spid="73"/>
                                        </p:tgtEl>
                                        <p:attrNameLst>
                                          <p:attrName>ppt_x</p:attrName>
                                        </p:attrNameLst>
                                      </p:cBhvr>
                                      <p:tavLst>
                                        <p:tav tm="0">
                                          <p:val>
                                            <p:strVal val="#ppt_x"/>
                                          </p:val>
                                        </p:tav>
                                        <p:tav tm="100000">
                                          <p:val>
                                            <p:strVal val="#ppt_x"/>
                                          </p:val>
                                        </p:tav>
                                      </p:tavLst>
                                    </p:anim>
                                    <p:anim calcmode="lin" valueType="num">
                                      <p:cBhvr additive="base">
                                        <p:cTn id="96" dur="500" fill="hold"/>
                                        <p:tgtEl>
                                          <p:spTgt spid="7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76"/>
                                        </p:tgtEl>
                                        <p:attrNameLst>
                                          <p:attrName>style.visibility</p:attrName>
                                        </p:attrNameLst>
                                      </p:cBhvr>
                                      <p:to>
                                        <p:strVal val="visible"/>
                                      </p:to>
                                    </p:set>
                                    <p:anim calcmode="lin" valueType="num">
                                      <p:cBhvr additive="base">
                                        <p:cTn id="99" dur="500" fill="hold"/>
                                        <p:tgtEl>
                                          <p:spTgt spid="76"/>
                                        </p:tgtEl>
                                        <p:attrNameLst>
                                          <p:attrName>ppt_x</p:attrName>
                                        </p:attrNameLst>
                                      </p:cBhvr>
                                      <p:tavLst>
                                        <p:tav tm="0">
                                          <p:val>
                                            <p:strVal val="#ppt_x"/>
                                          </p:val>
                                        </p:tav>
                                        <p:tav tm="100000">
                                          <p:val>
                                            <p:strVal val="#ppt_x"/>
                                          </p:val>
                                        </p:tav>
                                      </p:tavLst>
                                    </p:anim>
                                    <p:anim calcmode="lin" valueType="num">
                                      <p:cBhvr additive="base">
                                        <p:cTn id="100"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34"/>
                                        </p:tgtEl>
                                        <p:attrNameLst>
                                          <p:attrName>style.visibility</p:attrName>
                                        </p:attrNameLst>
                                      </p:cBhvr>
                                      <p:to>
                                        <p:strVal val="visible"/>
                                      </p:to>
                                    </p:set>
                                    <p:anim calcmode="lin" valueType="num">
                                      <p:cBhvr additive="base">
                                        <p:cTn id="105" dur="500" fill="hold"/>
                                        <p:tgtEl>
                                          <p:spTgt spid="34"/>
                                        </p:tgtEl>
                                        <p:attrNameLst>
                                          <p:attrName>ppt_x</p:attrName>
                                        </p:attrNameLst>
                                      </p:cBhvr>
                                      <p:tavLst>
                                        <p:tav tm="0">
                                          <p:val>
                                            <p:strVal val="#ppt_x"/>
                                          </p:val>
                                        </p:tav>
                                        <p:tav tm="100000">
                                          <p:val>
                                            <p:strVal val="#ppt_x"/>
                                          </p:val>
                                        </p:tav>
                                      </p:tavLst>
                                    </p:anim>
                                    <p:anim calcmode="lin" valueType="num">
                                      <p:cBhvr additive="base">
                                        <p:cTn id="10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p:bldP spid="5" grpId="0" animBg="1"/>
      <p:bldP spid="8" grpId="0"/>
      <p:bldP spid="10" grpId="0"/>
      <p:bldP spid="12" grpId="0"/>
      <p:bldP spid="19" grpId="0"/>
      <p:bldP spid="69" grpId="0"/>
      <p:bldP spid="73"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EAF7CD-C166-457E-A6AB-98A67442356C}"/>
              </a:ext>
              <a:ext uri="{C183D7F6-B498-43B3-948B-1728B52AA6E4}">
                <adec:decorative xmlns:adec="http://schemas.microsoft.com/office/drawing/2017/decorative" val="1"/>
              </a:ext>
            </a:extLst>
          </p:cNvPr>
          <p:cNvSpPr/>
          <p:nvPr/>
        </p:nvSpPr>
        <p:spPr bwMode="auto">
          <a:xfrm>
            <a:off x="3865667" y="1029384"/>
            <a:ext cx="3898520" cy="1626209"/>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873382C2-86FF-4D05-81D3-4A7FCC80ED0B}"/>
              </a:ext>
            </a:extLst>
          </p:cNvPr>
          <p:cNvSpPr>
            <a:spLocks noGrp="1"/>
          </p:cNvSpPr>
          <p:nvPr>
            <p:ph type="title"/>
          </p:nvPr>
        </p:nvSpPr>
        <p:spPr/>
        <p:txBody>
          <a:bodyPr/>
          <a:lstStyle/>
          <a:p>
            <a:r>
              <a:rPr lang="en-US" dirty="0"/>
              <a:t>Transactional data workloads</a:t>
            </a:r>
          </a:p>
        </p:txBody>
      </p:sp>
      <p:grpSp>
        <p:nvGrpSpPr>
          <p:cNvPr id="58" name="Group 57">
            <a:extLst>
              <a:ext uri="{FF2B5EF4-FFF2-40B4-BE49-F238E27FC236}">
                <a16:creationId xmlns:a16="http://schemas.microsoft.com/office/drawing/2014/main" id="{8CBCE5CD-5364-4141-840A-12DA3E945407}"/>
              </a:ext>
              <a:ext uri="{C183D7F6-B498-43B3-948B-1728B52AA6E4}">
                <adec:decorative xmlns:adec="http://schemas.microsoft.com/office/drawing/2017/decorative" val="1"/>
              </a:ext>
            </a:extLst>
          </p:cNvPr>
          <p:cNvGrpSpPr/>
          <p:nvPr/>
        </p:nvGrpSpPr>
        <p:grpSpPr>
          <a:xfrm>
            <a:off x="5899170" y="676677"/>
            <a:ext cx="2818887" cy="1271385"/>
            <a:chOff x="3568316" y="1204215"/>
            <a:chExt cx="2818887" cy="1271385"/>
          </a:xfrm>
        </p:grpSpPr>
        <p:pic>
          <p:nvPicPr>
            <p:cNvPr id="8" name="Graphic 7" descr="User with solid fill">
              <a:extLst>
                <a:ext uri="{FF2B5EF4-FFF2-40B4-BE49-F238E27FC236}">
                  <a16:creationId xmlns:a16="http://schemas.microsoft.com/office/drawing/2014/main" id="{4D154640-DBD7-4C06-8271-354D52E7A8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68316" y="1561200"/>
              <a:ext cx="914400" cy="914400"/>
            </a:xfrm>
            <a:prstGeom prst="rect">
              <a:avLst/>
            </a:prstGeom>
          </p:spPr>
        </p:pic>
        <p:pic>
          <p:nvPicPr>
            <p:cNvPr id="10" name="Graphic 9" descr="Database with solid fill">
              <a:extLst>
                <a:ext uri="{FF2B5EF4-FFF2-40B4-BE49-F238E27FC236}">
                  <a16:creationId xmlns:a16="http://schemas.microsoft.com/office/drawing/2014/main" id="{9FE538B0-B359-4977-8D29-E0C1B1FF68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72803" y="1204398"/>
              <a:ext cx="914400" cy="914400"/>
            </a:xfrm>
            <a:prstGeom prst="rect">
              <a:avLst/>
            </a:prstGeom>
          </p:spPr>
        </p:pic>
        <p:pic>
          <p:nvPicPr>
            <p:cNvPr id="12" name="Graphic 11" descr="Browser window with solid fill">
              <a:extLst>
                <a:ext uri="{FF2B5EF4-FFF2-40B4-BE49-F238E27FC236}">
                  <a16:creationId xmlns:a16="http://schemas.microsoft.com/office/drawing/2014/main" id="{DB875A54-CEE3-42C1-86BF-07D544D7CB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76720" y="1204215"/>
              <a:ext cx="914400" cy="914400"/>
            </a:xfrm>
            <a:prstGeom prst="rect">
              <a:avLst/>
            </a:prstGeom>
          </p:spPr>
        </p:pic>
        <p:cxnSp>
          <p:nvCxnSpPr>
            <p:cNvPr id="22" name="Straight Arrow Connector 21">
              <a:extLst>
                <a:ext uri="{FF2B5EF4-FFF2-40B4-BE49-F238E27FC236}">
                  <a16:creationId xmlns:a16="http://schemas.microsoft.com/office/drawing/2014/main" id="{FCFB9848-5B54-48C8-99A5-EB53D39D6525}"/>
                </a:ext>
              </a:extLst>
            </p:cNvPr>
            <p:cNvCxnSpPr>
              <a:stCxn id="12" idx="3"/>
              <a:endCxn id="10" idx="1"/>
            </p:cNvCxnSpPr>
            <p:nvPr/>
          </p:nvCxnSpPr>
          <p:spPr>
            <a:xfrm>
              <a:off x="4791120" y="1661415"/>
              <a:ext cx="681683" cy="183"/>
            </a:xfrm>
            <a:prstGeom prst="straightConnector1">
              <a:avLst/>
            </a:prstGeom>
            <a:ln w="38100">
              <a:solidFill>
                <a:srgbClr val="59B4D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D9768DA4-0FD0-462F-A698-A16569ECF9A6}"/>
              </a:ext>
            </a:extLst>
          </p:cNvPr>
          <p:cNvSpPr txBox="1"/>
          <p:nvPr/>
        </p:nvSpPr>
        <p:spPr>
          <a:xfrm>
            <a:off x="754549" y="1909071"/>
            <a:ext cx="10906050" cy="3945696"/>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Data is stored in a database that is optimized for </a:t>
            </a:r>
            <a:r>
              <a:rPr lang="en-GB" sz="2400" i="1" dirty="0">
                <a:gradFill>
                  <a:gsLst>
                    <a:gs pos="2917">
                      <a:schemeClr val="tx1"/>
                    </a:gs>
                    <a:gs pos="30000">
                      <a:schemeClr val="tx1"/>
                    </a:gs>
                  </a:gsLst>
                  <a:lin ang="5400000" scaled="0"/>
                </a:gradFill>
              </a:rPr>
              <a:t>online transactional processing</a:t>
            </a:r>
            <a:r>
              <a:rPr lang="en-GB" sz="2400" dirty="0">
                <a:gradFill>
                  <a:gsLst>
                    <a:gs pos="2917">
                      <a:schemeClr val="tx1"/>
                    </a:gs>
                    <a:gs pos="30000">
                      <a:schemeClr val="tx1"/>
                    </a:gs>
                  </a:gsLst>
                  <a:lin ang="5400000" scaled="0"/>
                </a:gradFill>
              </a:rPr>
              <a:t> (OLTP) operations that support applications</a:t>
            </a:r>
          </a:p>
          <a:p>
            <a:pPr>
              <a:lnSpc>
                <a:spcPct val="90000"/>
              </a:lnSpc>
              <a:spcAft>
                <a:spcPts val="600"/>
              </a:spcAft>
            </a:pPr>
            <a:r>
              <a:rPr lang="en-GB" sz="2400" dirty="0">
                <a:gradFill>
                  <a:gsLst>
                    <a:gs pos="2917">
                      <a:schemeClr val="tx1"/>
                    </a:gs>
                    <a:gs pos="30000">
                      <a:schemeClr val="tx1"/>
                    </a:gs>
                  </a:gsLst>
                  <a:lin ang="5400000" scaled="0"/>
                </a:gradFill>
              </a:rPr>
              <a:t>A mix of </a:t>
            </a:r>
            <a:r>
              <a:rPr lang="en-GB" sz="2400" i="1" dirty="0">
                <a:gradFill>
                  <a:gsLst>
                    <a:gs pos="2917">
                      <a:schemeClr val="tx1"/>
                    </a:gs>
                    <a:gs pos="30000">
                      <a:schemeClr val="tx1"/>
                    </a:gs>
                  </a:gsLst>
                  <a:lin ang="5400000" scaled="0"/>
                </a:gradFill>
              </a:rPr>
              <a:t>read</a:t>
            </a:r>
            <a:r>
              <a:rPr lang="en-GB" sz="2400" dirty="0">
                <a:gradFill>
                  <a:gsLst>
                    <a:gs pos="2917">
                      <a:schemeClr val="tx1"/>
                    </a:gs>
                    <a:gs pos="30000">
                      <a:schemeClr val="tx1"/>
                    </a:gs>
                  </a:gsLst>
                  <a:lin ang="5400000" scaled="0"/>
                </a:gradFill>
              </a:rPr>
              <a:t> and </a:t>
            </a:r>
            <a:r>
              <a:rPr lang="en-GB" sz="2400" i="1" dirty="0">
                <a:gradFill>
                  <a:gsLst>
                    <a:gs pos="2917">
                      <a:schemeClr val="tx1"/>
                    </a:gs>
                    <a:gs pos="30000">
                      <a:schemeClr val="tx1"/>
                    </a:gs>
                  </a:gsLst>
                  <a:lin ang="5400000" scaled="0"/>
                </a:gradFill>
              </a:rPr>
              <a:t>write</a:t>
            </a:r>
            <a:r>
              <a:rPr lang="en-GB" sz="2400" dirty="0">
                <a:gradFill>
                  <a:gsLst>
                    <a:gs pos="2917">
                      <a:schemeClr val="tx1"/>
                    </a:gs>
                    <a:gs pos="30000">
                      <a:schemeClr val="tx1"/>
                    </a:gs>
                  </a:gsLst>
                  <a:lin ang="5400000" scaled="0"/>
                </a:gradFill>
              </a:rPr>
              <a:t> activity</a:t>
            </a:r>
          </a:p>
          <a:p>
            <a:pPr lvl="1">
              <a:lnSpc>
                <a:spcPct val="90000"/>
              </a:lnSpc>
              <a:spcAft>
                <a:spcPts val="600"/>
              </a:spcAft>
            </a:pPr>
            <a:r>
              <a:rPr lang="en-GB" sz="1400" dirty="0">
                <a:gradFill>
                  <a:gsLst>
                    <a:gs pos="2917">
                      <a:schemeClr val="tx1"/>
                    </a:gs>
                    <a:gs pos="30000">
                      <a:schemeClr val="tx1"/>
                    </a:gs>
                  </a:gsLst>
                  <a:lin ang="5400000" scaled="0"/>
                </a:gradFill>
              </a:rPr>
              <a:t>For example:</a:t>
            </a:r>
          </a:p>
          <a:p>
            <a:pPr marL="800083" lvl="1" indent="-342900">
              <a:lnSpc>
                <a:spcPct val="90000"/>
              </a:lnSpc>
              <a:spcAft>
                <a:spcPts val="600"/>
              </a:spcAft>
              <a:buFont typeface="Arial" panose="020B0604020202020204" pitchFamily="34" charset="0"/>
              <a:buChar char="•"/>
            </a:pPr>
            <a:r>
              <a:rPr lang="en-GB" sz="1400" dirty="0">
                <a:gradFill>
                  <a:gsLst>
                    <a:gs pos="2917">
                      <a:schemeClr val="tx1"/>
                    </a:gs>
                    <a:gs pos="30000">
                      <a:schemeClr val="tx1"/>
                    </a:gs>
                  </a:gsLst>
                  <a:lin ang="5400000" scaled="0"/>
                </a:gradFill>
              </a:rPr>
              <a:t>Read the </a:t>
            </a:r>
            <a:r>
              <a:rPr lang="en-GB" sz="1400" i="1" dirty="0">
                <a:gradFill>
                  <a:gsLst>
                    <a:gs pos="2917">
                      <a:schemeClr val="tx1"/>
                    </a:gs>
                    <a:gs pos="30000">
                      <a:schemeClr val="tx1"/>
                    </a:gs>
                  </a:gsLst>
                  <a:lin ang="5400000" scaled="0"/>
                </a:gradFill>
              </a:rPr>
              <a:t>Product</a:t>
            </a:r>
            <a:r>
              <a:rPr lang="en-GB" sz="1400" dirty="0">
                <a:gradFill>
                  <a:gsLst>
                    <a:gs pos="2917">
                      <a:schemeClr val="tx1"/>
                    </a:gs>
                    <a:gs pos="30000">
                      <a:schemeClr val="tx1"/>
                    </a:gs>
                  </a:gsLst>
                  <a:lin ang="5400000" scaled="0"/>
                </a:gradFill>
              </a:rPr>
              <a:t> table to display a </a:t>
            </a:r>
            <a:r>
              <a:rPr lang="en-US" sz="1400" dirty="0">
                <a:gradFill>
                  <a:gsLst>
                    <a:gs pos="2917">
                      <a:schemeClr val="tx1"/>
                    </a:gs>
                    <a:gs pos="30000">
                      <a:schemeClr val="tx1"/>
                    </a:gs>
                  </a:gsLst>
                  <a:lin ang="5400000" scaled="0"/>
                </a:gradFill>
              </a:rPr>
              <a:t>catalog</a:t>
            </a:r>
          </a:p>
          <a:p>
            <a:pPr marL="800083" lvl="1" indent="-342900">
              <a:lnSpc>
                <a:spcPct val="90000"/>
              </a:lnSpc>
              <a:spcAft>
                <a:spcPts val="600"/>
              </a:spcAft>
              <a:buFont typeface="Arial" panose="020B0604020202020204" pitchFamily="34" charset="0"/>
              <a:buChar char="•"/>
            </a:pPr>
            <a:r>
              <a:rPr lang="en-GB" sz="1400" dirty="0">
                <a:gradFill>
                  <a:gsLst>
                    <a:gs pos="2917">
                      <a:schemeClr val="tx1"/>
                    </a:gs>
                    <a:gs pos="30000">
                      <a:schemeClr val="tx1"/>
                    </a:gs>
                  </a:gsLst>
                  <a:lin ang="5400000" scaled="0"/>
                </a:gradFill>
              </a:rPr>
              <a:t>Write to the </a:t>
            </a:r>
            <a:r>
              <a:rPr lang="en-GB" sz="1400" i="1" dirty="0">
                <a:gradFill>
                  <a:gsLst>
                    <a:gs pos="2917">
                      <a:schemeClr val="tx1"/>
                    </a:gs>
                    <a:gs pos="30000">
                      <a:schemeClr val="tx1"/>
                    </a:gs>
                  </a:gsLst>
                  <a:lin ang="5400000" scaled="0"/>
                </a:gradFill>
              </a:rPr>
              <a:t>Order</a:t>
            </a:r>
            <a:r>
              <a:rPr lang="en-GB" sz="1400" dirty="0">
                <a:gradFill>
                  <a:gsLst>
                    <a:gs pos="2917">
                      <a:schemeClr val="tx1"/>
                    </a:gs>
                    <a:gs pos="30000">
                      <a:schemeClr val="tx1"/>
                    </a:gs>
                  </a:gsLst>
                  <a:lin ang="5400000" scaled="0"/>
                </a:gradFill>
              </a:rPr>
              <a:t> table to record a purchase</a:t>
            </a:r>
          </a:p>
          <a:p>
            <a:pPr>
              <a:lnSpc>
                <a:spcPct val="90000"/>
              </a:lnSpc>
              <a:spcAft>
                <a:spcPts val="600"/>
              </a:spcAft>
            </a:pPr>
            <a:r>
              <a:rPr lang="en-GB" sz="2400" dirty="0">
                <a:gradFill>
                  <a:gsLst>
                    <a:gs pos="2917">
                      <a:schemeClr val="tx1"/>
                    </a:gs>
                    <a:gs pos="30000">
                      <a:schemeClr val="tx1"/>
                    </a:gs>
                  </a:gsLst>
                  <a:lin ang="5400000" scaled="0"/>
                </a:gradFill>
              </a:rPr>
              <a:t>Data is stored using </a:t>
            </a:r>
            <a:r>
              <a:rPr lang="en-GB" sz="2400" i="1" dirty="0">
                <a:gradFill>
                  <a:gsLst>
                    <a:gs pos="2917">
                      <a:schemeClr val="tx1"/>
                    </a:gs>
                    <a:gs pos="30000">
                      <a:schemeClr val="tx1"/>
                    </a:gs>
                  </a:gsLst>
                  <a:lin ang="5400000" scaled="0"/>
                </a:gradFill>
              </a:rPr>
              <a:t>transactions</a:t>
            </a:r>
            <a:endParaRPr lang="en-GB" sz="2400" dirty="0">
              <a:gradFill>
                <a:gsLst>
                  <a:gs pos="2917">
                    <a:schemeClr val="tx1"/>
                  </a:gs>
                  <a:gs pos="30000">
                    <a:schemeClr val="tx1"/>
                  </a:gs>
                </a:gsLst>
                <a:lin ang="5400000" scaled="0"/>
              </a:gradFill>
            </a:endParaRPr>
          </a:p>
          <a:p>
            <a:pPr lvl="1">
              <a:lnSpc>
                <a:spcPct val="90000"/>
              </a:lnSpc>
              <a:spcAft>
                <a:spcPts val="600"/>
              </a:spcAft>
            </a:pPr>
            <a:r>
              <a:rPr lang="en-GB" sz="1400" dirty="0">
                <a:gradFill>
                  <a:gsLst>
                    <a:gs pos="2917">
                      <a:schemeClr val="tx1"/>
                    </a:gs>
                    <a:gs pos="30000">
                      <a:schemeClr val="tx1"/>
                    </a:gs>
                  </a:gsLst>
                  <a:lin ang="5400000" scaled="0"/>
                </a:gradFill>
              </a:rPr>
              <a:t>Transactions are "ACID" based:</a:t>
            </a:r>
          </a:p>
          <a:p>
            <a:pPr marL="800083" lvl="1" indent="-342900">
              <a:lnSpc>
                <a:spcPct val="90000"/>
              </a:lnSpc>
              <a:spcAft>
                <a:spcPts val="600"/>
              </a:spcAft>
              <a:buFont typeface="Arial" panose="020B0604020202020204" pitchFamily="34" charset="0"/>
              <a:buChar char="•"/>
            </a:pPr>
            <a:r>
              <a:rPr lang="en-GB" sz="1400" b="1" dirty="0">
                <a:gradFill>
                  <a:gsLst>
                    <a:gs pos="2917">
                      <a:schemeClr val="tx1"/>
                    </a:gs>
                    <a:gs pos="30000">
                      <a:schemeClr val="tx1"/>
                    </a:gs>
                  </a:gsLst>
                  <a:lin ang="5400000" scaled="0"/>
                </a:gradFill>
              </a:rPr>
              <a:t>Atomicity</a:t>
            </a:r>
            <a:r>
              <a:rPr lang="en-GB" sz="1400" dirty="0">
                <a:gradFill>
                  <a:gsLst>
                    <a:gs pos="2917">
                      <a:schemeClr val="tx1"/>
                    </a:gs>
                    <a:gs pos="30000">
                      <a:schemeClr val="tx1"/>
                    </a:gs>
                  </a:gsLst>
                  <a:lin ang="5400000" scaled="0"/>
                </a:gradFill>
              </a:rPr>
              <a:t> </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each transaction is treated as a single unit of work, which succeeds completely or fails completely</a:t>
            </a:r>
            <a:endParaRPr lang="en-GB" sz="1400" dirty="0">
              <a:gradFill>
                <a:gsLst>
                  <a:gs pos="2917">
                    <a:schemeClr val="tx1"/>
                  </a:gs>
                  <a:gs pos="30000">
                    <a:schemeClr val="tx1"/>
                  </a:gs>
                </a:gsLst>
                <a:lin ang="5400000" scaled="0"/>
              </a:gradFill>
            </a:endParaRPr>
          </a:p>
          <a:p>
            <a:pPr marL="800083" lvl="1" indent="-342900">
              <a:lnSpc>
                <a:spcPct val="90000"/>
              </a:lnSpc>
              <a:spcAft>
                <a:spcPts val="600"/>
              </a:spcAft>
              <a:buFont typeface="Arial" panose="020B0604020202020204" pitchFamily="34" charset="0"/>
              <a:buChar char="•"/>
            </a:pPr>
            <a:r>
              <a:rPr lang="en-GB" sz="1400" b="1" dirty="0">
                <a:gradFill>
                  <a:gsLst>
                    <a:gs pos="2917">
                      <a:schemeClr val="tx1"/>
                    </a:gs>
                    <a:gs pos="30000">
                      <a:schemeClr val="tx1"/>
                    </a:gs>
                  </a:gsLst>
                  <a:lin ang="5400000" scaled="0"/>
                </a:gradFill>
              </a:rPr>
              <a:t>Consistency</a:t>
            </a:r>
            <a:r>
              <a:rPr lang="en-GB" sz="1400" dirty="0">
                <a:gradFill>
                  <a:gsLst>
                    <a:gs pos="2917">
                      <a:schemeClr val="tx1"/>
                    </a:gs>
                    <a:gs pos="30000">
                      <a:schemeClr val="tx1"/>
                    </a:gs>
                  </a:gsLst>
                  <a:lin ang="5400000" scaled="0"/>
                </a:gradFill>
              </a:rPr>
              <a:t> </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transactions can only take the data in the database from one valid state to another</a:t>
            </a:r>
            <a:endParaRPr lang="en-GB" sz="1400" dirty="0">
              <a:gradFill>
                <a:gsLst>
                  <a:gs pos="2917">
                    <a:schemeClr val="tx1"/>
                  </a:gs>
                  <a:gs pos="30000">
                    <a:schemeClr val="tx1"/>
                  </a:gs>
                </a:gsLst>
                <a:lin ang="5400000" scaled="0"/>
              </a:gradFill>
            </a:endParaRPr>
          </a:p>
          <a:p>
            <a:pPr marL="800083" lvl="1" indent="-342900">
              <a:lnSpc>
                <a:spcPct val="90000"/>
              </a:lnSpc>
              <a:spcAft>
                <a:spcPts val="600"/>
              </a:spcAft>
              <a:buFont typeface="Arial" panose="020B0604020202020204" pitchFamily="34" charset="0"/>
              <a:buChar char="•"/>
            </a:pPr>
            <a:r>
              <a:rPr lang="en-GB" sz="1400" b="1" dirty="0">
                <a:gradFill>
                  <a:gsLst>
                    <a:gs pos="2917">
                      <a:schemeClr val="tx1"/>
                    </a:gs>
                    <a:gs pos="30000">
                      <a:schemeClr val="tx1"/>
                    </a:gs>
                  </a:gsLst>
                  <a:lin ang="5400000" scaled="0"/>
                </a:gradFill>
              </a:rPr>
              <a:t>Isolation</a:t>
            </a:r>
            <a:r>
              <a:rPr lang="en-GB" sz="1400" dirty="0">
                <a:gradFill>
                  <a:gsLst>
                    <a:gs pos="2917">
                      <a:schemeClr val="tx1"/>
                    </a:gs>
                    <a:gs pos="30000">
                      <a:schemeClr val="tx1"/>
                    </a:gs>
                  </a:gsLst>
                  <a:lin ang="5400000" scaled="0"/>
                </a:gradFill>
              </a:rPr>
              <a:t> </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concurrent transactions cannot interfere with one another</a:t>
            </a:r>
            <a:endParaRPr lang="en-GB" sz="1400" dirty="0">
              <a:gradFill>
                <a:gsLst>
                  <a:gs pos="2917">
                    <a:schemeClr val="tx1"/>
                  </a:gs>
                  <a:gs pos="30000">
                    <a:schemeClr val="tx1"/>
                  </a:gs>
                </a:gsLst>
                <a:lin ang="5400000" scaled="0"/>
              </a:gradFill>
            </a:endParaRPr>
          </a:p>
          <a:p>
            <a:pPr marL="800083" lvl="1" indent="-342900">
              <a:lnSpc>
                <a:spcPct val="90000"/>
              </a:lnSpc>
              <a:spcAft>
                <a:spcPts val="600"/>
              </a:spcAft>
              <a:buFont typeface="Arial" panose="020B0604020202020204" pitchFamily="34" charset="0"/>
              <a:buChar char="•"/>
            </a:pPr>
            <a:r>
              <a:rPr lang="en-GB" sz="1400" b="1" dirty="0">
                <a:gradFill>
                  <a:gsLst>
                    <a:gs pos="2917">
                      <a:schemeClr val="tx1"/>
                    </a:gs>
                    <a:gs pos="30000">
                      <a:schemeClr val="tx1"/>
                    </a:gs>
                  </a:gsLst>
                  <a:lin ang="5400000" scaled="0"/>
                </a:gradFill>
              </a:rPr>
              <a:t>Durability</a:t>
            </a:r>
            <a:r>
              <a:rPr lang="en-GB" sz="1400" dirty="0">
                <a:gradFill>
                  <a:gsLst>
                    <a:gs pos="2917">
                      <a:schemeClr val="tx1"/>
                    </a:gs>
                    <a:gs pos="30000">
                      <a:schemeClr val="tx1"/>
                    </a:gs>
                  </a:gsLst>
                  <a:lin ang="5400000" scaled="0"/>
                </a:gradFill>
              </a:rPr>
              <a:t> </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when a transaction has succeeded, the data changes are persisted in the database</a:t>
            </a:r>
            <a:endParaRPr lang="en-GB" sz="1400" dirty="0">
              <a:gradFill>
                <a:gsLst>
                  <a:gs pos="2917">
                    <a:schemeClr val="tx1"/>
                  </a:gs>
                  <a:gs pos="30000">
                    <a:schemeClr val="tx1"/>
                  </a:gs>
                </a:gsLst>
                <a:lin ang="5400000" scaled="0"/>
              </a:gradFill>
            </a:endParaRPr>
          </a:p>
        </p:txBody>
      </p:sp>
      <p:graphicFrame>
        <p:nvGraphicFramePr>
          <p:cNvPr id="13" name="Table 12">
            <a:extLst>
              <a:ext uri="{FF2B5EF4-FFF2-40B4-BE49-F238E27FC236}">
                <a16:creationId xmlns:a16="http://schemas.microsoft.com/office/drawing/2014/main" id="{A862AEFC-FA2A-40E8-ACEA-45B9DB54FDFD}"/>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3058590727"/>
              </p:ext>
            </p:extLst>
          </p:nvPr>
        </p:nvGraphicFramePr>
        <p:xfrm>
          <a:off x="8426854" y="1157335"/>
          <a:ext cx="914400" cy="751736"/>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1727388637"/>
                    </a:ext>
                  </a:extLst>
                </a:gridCol>
                <a:gridCol w="304800">
                  <a:extLst>
                    <a:ext uri="{9D8B030D-6E8A-4147-A177-3AD203B41FA5}">
                      <a16:colId xmlns:a16="http://schemas.microsoft.com/office/drawing/2014/main" val="2933502934"/>
                    </a:ext>
                  </a:extLst>
                </a:gridCol>
                <a:gridCol w="304800">
                  <a:extLst>
                    <a:ext uri="{9D8B030D-6E8A-4147-A177-3AD203B41FA5}">
                      <a16:colId xmlns:a16="http://schemas.microsoft.com/office/drawing/2014/main" val="3275465788"/>
                    </a:ext>
                  </a:extLst>
                </a:gridCol>
              </a:tblGrid>
              <a:tr h="168604">
                <a:tc gridSpan="3">
                  <a:txBody>
                    <a:bodyPr/>
                    <a:lstStyle/>
                    <a:p>
                      <a:r>
                        <a:rPr lang="en-US" sz="1000" dirty="0"/>
                        <a:t>Order</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68604">
                <a:tc>
                  <a:txBody>
                    <a:bodyPr/>
                    <a:lstStyle/>
                    <a:p>
                      <a:r>
                        <a:rPr lang="en-US" sz="700" b="1"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68604">
                <a:tc>
                  <a:txBody>
                    <a:bodyPr/>
                    <a:lstStyle/>
                    <a:p>
                      <a:r>
                        <a:rPr lang="en-US" sz="700"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68604">
                <a:tc>
                  <a:txBody>
                    <a:bodyPr/>
                    <a:lstStyle/>
                    <a:p>
                      <a:r>
                        <a:rPr lang="en-US" sz="1000"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spTree>
    <p:extLst>
      <p:ext uri="{BB962C8B-B14F-4D97-AF65-F5344CB8AC3E}">
        <p14:creationId xmlns:p14="http://schemas.microsoft.com/office/powerpoint/2010/main" val="376281074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82C2-86FF-4D05-81D3-4A7FCC80ED0B}"/>
              </a:ext>
            </a:extLst>
          </p:cNvPr>
          <p:cNvSpPr>
            <a:spLocks noGrp="1"/>
          </p:cNvSpPr>
          <p:nvPr>
            <p:ph type="title"/>
          </p:nvPr>
        </p:nvSpPr>
        <p:spPr/>
        <p:txBody>
          <a:bodyPr/>
          <a:lstStyle/>
          <a:p>
            <a:r>
              <a:rPr lang="en-US" dirty="0"/>
              <a:t>Analytical data workloads</a:t>
            </a:r>
          </a:p>
        </p:txBody>
      </p:sp>
      <p:sp>
        <p:nvSpPr>
          <p:cNvPr id="23" name="TextBox 22">
            <a:extLst>
              <a:ext uri="{FF2B5EF4-FFF2-40B4-BE49-F238E27FC236}">
                <a16:creationId xmlns:a16="http://schemas.microsoft.com/office/drawing/2014/main" id="{D9768DA4-0FD0-462F-A698-A16569ECF9A6}"/>
              </a:ext>
            </a:extLst>
          </p:cNvPr>
          <p:cNvSpPr txBox="1"/>
          <p:nvPr/>
        </p:nvSpPr>
        <p:spPr>
          <a:xfrm>
            <a:off x="669104" y="3250947"/>
            <a:ext cx="11341268" cy="2465290"/>
          </a:xfrm>
          <a:prstGeom prst="rect">
            <a:avLst/>
          </a:prstGeom>
          <a:noFill/>
        </p:spPr>
        <p:txBody>
          <a:bodyPr wrap="square" lIns="182880" tIns="146304" rIns="182880" bIns="146304" rtlCol="0">
            <a:spAutoFit/>
          </a:bodyPr>
          <a:lstStyle/>
          <a:p>
            <a:pPr marL="457200" indent="-457200">
              <a:lnSpc>
                <a:spcPct val="90000"/>
              </a:lnSpc>
              <a:spcAft>
                <a:spcPts val="600"/>
              </a:spcAft>
              <a:buFont typeface="+mj-lt"/>
              <a:buAutoNum type="arabicPeriod"/>
            </a:pPr>
            <a:r>
              <a:rPr lang="en-GB" sz="2000" dirty="0">
                <a:gradFill>
                  <a:gsLst>
                    <a:gs pos="2917">
                      <a:schemeClr val="tx1"/>
                    </a:gs>
                    <a:gs pos="30000">
                      <a:schemeClr val="tx1"/>
                    </a:gs>
                  </a:gsLst>
                  <a:lin ang="5400000" scaled="0"/>
                </a:gradFill>
              </a:rPr>
              <a:t>Data files may be stored in a central </a:t>
            </a:r>
            <a:r>
              <a:rPr lang="en-GB" sz="2000" i="1" dirty="0">
                <a:gradFill>
                  <a:gsLst>
                    <a:gs pos="2917">
                      <a:schemeClr val="tx1"/>
                    </a:gs>
                    <a:gs pos="30000">
                      <a:schemeClr val="tx1"/>
                    </a:gs>
                  </a:gsLst>
                  <a:lin ang="5400000" scaled="0"/>
                </a:gradFill>
              </a:rPr>
              <a:t>data lake</a:t>
            </a:r>
            <a:r>
              <a:rPr lang="en-GB" sz="2000" dirty="0">
                <a:gradFill>
                  <a:gsLst>
                    <a:gs pos="2917">
                      <a:schemeClr val="tx1"/>
                    </a:gs>
                    <a:gs pos="30000">
                      <a:schemeClr val="tx1"/>
                    </a:gs>
                  </a:gsLst>
                  <a:lin ang="5400000" scaled="0"/>
                </a:gradFill>
              </a:rPr>
              <a:t> for analysis</a:t>
            </a:r>
            <a:endParaRPr lang="en-GB" sz="2000" i="1"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rabicPeriod"/>
            </a:pPr>
            <a:r>
              <a:rPr lang="en-GB" sz="2000" dirty="0">
                <a:gradFill>
                  <a:gsLst>
                    <a:gs pos="2917">
                      <a:schemeClr val="tx1"/>
                    </a:gs>
                    <a:gs pos="30000">
                      <a:schemeClr val="tx1"/>
                    </a:gs>
                  </a:gsLst>
                  <a:lin ang="5400000" scaled="0"/>
                </a:gradFill>
              </a:rPr>
              <a:t>An extract, transform, and load (ETL) process copies data from files and OLTP databases into a </a:t>
            </a:r>
            <a:r>
              <a:rPr lang="en-GB" sz="2000" i="1" dirty="0">
                <a:gradFill>
                  <a:gsLst>
                    <a:gs pos="2917">
                      <a:schemeClr val="tx1"/>
                    </a:gs>
                    <a:gs pos="30000">
                      <a:schemeClr val="tx1"/>
                    </a:gs>
                  </a:gsLst>
                  <a:lin ang="5400000" scaled="0"/>
                </a:gradFill>
              </a:rPr>
              <a:t>data warehouse</a:t>
            </a:r>
            <a:r>
              <a:rPr lang="en-GB" sz="2000" dirty="0">
                <a:gradFill>
                  <a:gsLst>
                    <a:gs pos="2917">
                      <a:schemeClr val="tx1"/>
                    </a:gs>
                    <a:gs pos="30000">
                      <a:schemeClr val="tx1"/>
                    </a:gs>
                  </a:gsLst>
                  <a:lin ang="5400000" scaled="0"/>
                </a:gradFill>
              </a:rPr>
              <a:t> that is optimized for </a:t>
            </a:r>
            <a:r>
              <a:rPr lang="en-GB" sz="2000" i="1" dirty="0">
                <a:gradFill>
                  <a:gsLst>
                    <a:gs pos="2917">
                      <a:schemeClr val="tx1"/>
                    </a:gs>
                    <a:gs pos="30000">
                      <a:schemeClr val="tx1"/>
                    </a:gs>
                  </a:gsLst>
                  <a:lin ang="5400000" scaled="0"/>
                </a:gradFill>
              </a:rPr>
              <a:t>read</a:t>
            </a:r>
            <a:r>
              <a:rPr lang="en-GB" sz="2000" dirty="0">
                <a:gradFill>
                  <a:gsLst>
                    <a:gs pos="2917">
                      <a:schemeClr val="tx1"/>
                    </a:gs>
                    <a:gs pos="30000">
                      <a:schemeClr val="tx1"/>
                    </a:gs>
                  </a:gsLst>
                  <a:lin ang="5400000" scaled="0"/>
                </a:gradFill>
              </a:rPr>
              <a:t> activity</a:t>
            </a:r>
          </a:p>
          <a:p>
            <a:pPr marL="457200" indent="-457200">
              <a:lnSpc>
                <a:spcPct val="90000"/>
              </a:lnSpc>
              <a:spcAft>
                <a:spcPts val="600"/>
              </a:spcAft>
              <a:buFont typeface="+mj-lt"/>
              <a:buAutoNum type="arabicPeriod"/>
            </a:pPr>
            <a:r>
              <a:rPr lang="en-GB" sz="2000" dirty="0">
                <a:gradFill>
                  <a:gsLst>
                    <a:gs pos="2917">
                      <a:schemeClr val="tx1"/>
                    </a:gs>
                    <a:gs pos="30000">
                      <a:schemeClr val="tx1"/>
                    </a:gs>
                  </a:gsLst>
                  <a:lin ang="5400000" scaled="0"/>
                </a:gradFill>
              </a:rPr>
              <a:t>Data </a:t>
            </a:r>
            <a:r>
              <a:rPr lang="en-US" sz="2000" dirty="0">
                <a:gradFill>
                  <a:gsLst>
                    <a:gs pos="2917">
                      <a:schemeClr val="tx1"/>
                    </a:gs>
                    <a:gs pos="30000">
                      <a:schemeClr val="tx1"/>
                    </a:gs>
                  </a:gsLst>
                  <a:lin ang="5400000" scaled="0"/>
                </a:gradFill>
              </a:rPr>
              <a:t>in the data warehouse may be aggregated and loaded into an online analytical processing (OLAP) model, or </a:t>
            </a:r>
            <a:r>
              <a:rPr lang="en-US" sz="2000" i="1" dirty="0">
                <a:gradFill>
                  <a:gsLst>
                    <a:gs pos="2917">
                      <a:schemeClr val="tx1"/>
                    </a:gs>
                    <a:gs pos="30000">
                      <a:schemeClr val="tx1"/>
                    </a:gs>
                  </a:gsLst>
                  <a:lin ang="5400000" scaled="0"/>
                </a:gradFill>
              </a:rPr>
              <a:t>cube</a:t>
            </a:r>
            <a:endParaRPr lang="en-US" sz="20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The data in the data lake, data warehouse, and analytical model can be queried to produce reports and dashboards</a:t>
            </a:r>
            <a:endParaRPr lang="en-GB" sz="1200" dirty="0">
              <a:gradFill>
                <a:gsLst>
                  <a:gs pos="2917">
                    <a:schemeClr val="tx1"/>
                  </a:gs>
                  <a:gs pos="30000">
                    <a:schemeClr val="tx1"/>
                  </a:gs>
                </a:gsLst>
                <a:lin ang="5400000" scaled="0"/>
              </a:gradFill>
            </a:endParaRPr>
          </a:p>
        </p:txBody>
      </p:sp>
      <p:grpSp>
        <p:nvGrpSpPr>
          <p:cNvPr id="6" name="Group 5" descr="A graphical illustration of the steps in the slide text content">
            <a:extLst>
              <a:ext uri="{FF2B5EF4-FFF2-40B4-BE49-F238E27FC236}">
                <a16:creationId xmlns:a16="http://schemas.microsoft.com/office/drawing/2014/main" id="{C4767D1B-D8E5-C292-4B63-043E057683CC}"/>
              </a:ext>
            </a:extLst>
          </p:cNvPr>
          <p:cNvGrpSpPr/>
          <p:nvPr/>
        </p:nvGrpSpPr>
        <p:grpSpPr>
          <a:xfrm>
            <a:off x="2677495" y="1141763"/>
            <a:ext cx="6187257" cy="2025916"/>
            <a:chOff x="2677495" y="1160795"/>
            <a:chExt cx="6187257" cy="2025916"/>
          </a:xfrm>
        </p:grpSpPr>
        <p:grpSp>
          <p:nvGrpSpPr>
            <p:cNvPr id="4" name="Group 3">
              <a:extLst>
                <a:ext uri="{FF2B5EF4-FFF2-40B4-BE49-F238E27FC236}">
                  <a16:creationId xmlns:a16="http://schemas.microsoft.com/office/drawing/2014/main" id="{F7C4982C-608E-49E7-868F-4B5A061AAD49}"/>
                </a:ext>
                <a:ext uri="{C183D7F6-B498-43B3-948B-1728B52AA6E4}">
                  <adec:decorative xmlns:adec="http://schemas.microsoft.com/office/drawing/2017/decorative" val="1"/>
                </a:ext>
              </a:extLst>
            </p:cNvPr>
            <p:cNvGrpSpPr/>
            <p:nvPr/>
          </p:nvGrpSpPr>
          <p:grpSpPr>
            <a:xfrm>
              <a:off x="2677495" y="1160795"/>
              <a:ext cx="6187257" cy="2025916"/>
              <a:chOff x="2677495" y="1160795"/>
              <a:chExt cx="6187257" cy="2025916"/>
            </a:xfrm>
          </p:grpSpPr>
          <p:sp>
            <p:nvSpPr>
              <p:cNvPr id="3" name="Rectangle 2">
                <a:extLst>
                  <a:ext uri="{FF2B5EF4-FFF2-40B4-BE49-F238E27FC236}">
                    <a16:creationId xmlns:a16="http://schemas.microsoft.com/office/drawing/2014/main" id="{DC59ED43-387B-4EBD-96CE-CB9F8AC2F557}"/>
                  </a:ext>
                </a:extLst>
              </p:cNvPr>
              <p:cNvSpPr/>
              <p:nvPr/>
            </p:nvSpPr>
            <p:spPr bwMode="auto">
              <a:xfrm>
                <a:off x="2677495" y="1160795"/>
                <a:ext cx="6187257" cy="202591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2" name="Group 61">
                <a:extLst>
                  <a:ext uri="{FF2B5EF4-FFF2-40B4-BE49-F238E27FC236}">
                    <a16:creationId xmlns:a16="http://schemas.microsoft.com/office/drawing/2014/main" id="{9411AE4D-0BEB-4B96-9260-AD49DFA7B53C}"/>
                  </a:ext>
                </a:extLst>
              </p:cNvPr>
              <p:cNvGrpSpPr/>
              <p:nvPr/>
            </p:nvGrpSpPr>
            <p:grpSpPr>
              <a:xfrm>
                <a:off x="2945269" y="1261109"/>
                <a:ext cx="5861535" cy="1849418"/>
                <a:chOff x="2514574" y="1259822"/>
                <a:chExt cx="5861535" cy="1849418"/>
              </a:xfrm>
            </p:grpSpPr>
            <p:grpSp>
              <p:nvGrpSpPr>
                <p:cNvPr id="53" name="Group 52">
                  <a:extLst>
                    <a:ext uri="{FF2B5EF4-FFF2-40B4-BE49-F238E27FC236}">
                      <a16:creationId xmlns:a16="http://schemas.microsoft.com/office/drawing/2014/main" id="{6217352D-33CA-44B8-B330-30DC8EA5BBC2}"/>
                    </a:ext>
                  </a:extLst>
                </p:cNvPr>
                <p:cNvGrpSpPr/>
                <p:nvPr/>
              </p:nvGrpSpPr>
              <p:grpSpPr>
                <a:xfrm>
                  <a:off x="2514574" y="1337699"/>
                  <a:ext cx="5861535" cy="1739504"/>
                  <a:chOff x="3452551" y="1107730"/>
                  <a:chExt cx="4890706" cy="1451395"/>
                </a:xfrm>
              </p:grpSpPr>
              <p:cxnSp>
                <p:nvCxnSpPr>
                  <p:cNvPr id="32" name="Connector: Elbow 31">
                    <a:extLst>
                      <a:ext uri="{FF2B5EF4-FFF2-40B4-BE49-F238E27FC236}">
                        <a16:creationId xmlns:a16="http://schemas.microsoft.com/office/drawing/2014/main" id="{F46D547E-EB7B-4AF7-841C-A5924B7DD861}"/>
                      </a:ext>
                    </a:extLst>
                  </p:cNvPr>
                  <p:cNvCxnSpPr>
                    <a:cxnSpLocks/>
                    <a:endCxn id="17" idx="1"/>
                  </p:cNvCxnSpPr>
                  <p:nvPr/>
                </p:nvCxnSpPr>
                <p:spPr>
                  <a:xfrm flipV="1">
                    <a:off x="5209207" y="1456646"/>
                    <a:ext cx="634492" cy="319255"/>
                  </a:xfrm>
                  <a:prstGeom prst="bentConnector3">
                    <a:avLst>
                      <a:gd name="adj1" fmla="val 24864"/>
                    </a:avLst>
                  </a:prstGeom>
                  <a:ln w="19050">
                    <a:solidFill>
                      <a:srgbClr val="59B4D9"/>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1" name="Graphic 10" descr="Database with solid fill">
                    <a:extLst>
                      <a:ext uri="{FF2B5EF4-FFF2-40B4-BE49-F238E27FC236}">
                        <a16:creationId xmlns:a16="http://schemas.microsoft.com/office/drawing/2014/main" id="{84F22431-E2AC-48F6-A03D-B4542A2F35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52551" y="1107730"/>
                    <a:ext cx="502208" cy="502208"/>
                  </a:xfrm>
                  <a:prstGeom prst="rect">
                    <a:avLst/>
                  </a:prstGeom>
                </p:spPr>
              </p:pic>
              <p:pic>
                <p:nvPicPr>
                  <p:cNvPr id="17" name="Graphic 16" descr="Cube with solid fill">
                    <a:extLst>
                      <a:ext uri="{FF2B5EF4-FFF2-40B4-BE49-F238E27FC236}">
                        <a16:creationId xmlns:a16="http://schemas.microsoft.com/office/drawing/2014/main" id="{7B3C379F-F26B-427D-9738-BB99D0F5B5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43699" y="1168135"/>
                    <a:ext cx="577021" cy="577021"/>
                  </a:xfrm>
                  <a:prstGeom prst="rect">
                    <a:avLst/>
                  </a:prstGeom>
                </p:spPr>
              </p:pic>
              <p:pic>
                <p:nvPicPr>
                  <p:cNvPr id="18" name="Graphic 17" descr="Document with solid fill">
                    <a:extLst>
                      <a:ext uri="{FF2B5EF4-FFF2-40B4-BE49-F238E27FC236}">
                        <a16:creationId xmlns:a16="http://schemas.microsoft.com/office/drawing/2014/main" id="{21A03F56-77CA-416F-B0E1-6ABAB4A6B5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52552" y="1866545"/>
                    <a:ext cx="502208" cy="502208"/>
                  </a:xfrm>
                  <a:prstGeom prst="rect">
                    <a:avLst/>
                  </a:prstGeom>
                </p:spPr>
              </p:pic>
              <p:cxnSp>
                <p:nvCxnSpPr>
                  <p:cNvPr id="19" name="Connector: Elbow 18">
                    <a:extLst>
                      <a:ext uri="{FF2B5EF4-FFF2-40B4-BE49-F238E27FC236}">
                        <a16:creationId xmlns:a16="http://schemas.microsoft.com/office/drawing/2014/main" id="{EB64AB8B-442C-4DF1-9485-7E87A0B0A1D0}"/>
                      </a:ext>
                    </a:extLst>
                  </p:cNvPr>
                  <p:cNvCxnSpPr>
                    <a:cxnSpLocks/>
                    <a:stCxn id="11" idx="3"/>
                    <a:endCxn id="44" idx="1"/>
                  </p:cNvCxnSpPr>
                  <p:nvPr/>
                </p:nvCxnSpPr>
                <p:spPr>
                  <a:xfrm>
                    <a:off x="3954759" y="1358834"/>
                    <a:ext cx="608757" cy="417067"/>
                  </a:xfrm>
                  <a:prstGeom prst="bentConnector3">
                    <a:avLst>
                      <a:gd name="adj1" fmla="val 50000"/>
                    </a:avLst>
                  </a:prstGeom>
                  <a:ln w="19050">
                    <a:solidFill>
                      <a:srgbClr val="59B4D9"/>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67F9DDA-6E50-43F8-81BB-A0FBB877797B}"/>
                      </a:ext>
                    </a:extLst>
                  </p:cNvPr>
                  <p:cNvCxnSpPr>
                    <a:cxnSpLocks/>
                    <a:stCxn id="18" idx="3"/>
                    <a:endCxn id="44" idx="1"/>
                  </p:cNvCxnSpPr>
                  <p:nvPr/>
                </p:nvCxnSpPr>
                <p:spPr>
                  <a:xfrm flipV="1">
                    <a:off x="3954760" y="1775901"/>
                    <a:ext cx="608756" cy="341748"/>
                  </a:xfrm>
                  <a:prstGeom prst="bentConnector3">
                    <a:avLst>
                      <a:gd name="adj1" fmla="val 50000"/>
                    </a:avLst>
                  </a:prstGeom>
                  <a:ln w="19050">
                    <a:solidFill>
                      <a:srgbClr val="59B4D9"/>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478F356D-2B75-4F3D-BE2C-F050D4F5D36A}"/>
                      </a:ext>
                    </a:extLst>
                  </p:cNvPr>
                  <p:cNvGrpSpPr/>
                  <p:nvPr/>
                </p:nvGrpSpPr>
                <p:grpSpPr>
                  <a:xfrm>
                    <a:off x="6821384" y="1402045"/>
                    <a:ext cx="1521873" cy="1157080"/>
                    <a:chOff x="7012917" y="1420900"/>
                    <a:chExt cx="1521873" cy="1157080"/>
                  </a:xfrm>
                </p:grpSpPr>
                <p:pic>
                  <p:nvPicPr>
                    <p:cNvPr id="14" name="Graphic 13" descr="Pie chart outline">
                      <a:extLst>
                        <a:ext uri="{FF2B5EF4-FFF2-40B4-BE49-F238E27FC236}">
                          <a16:creationId xmlns:a16="http://schemas.microsoft.com/office/drawing/2014/main" id="{703C0A0B-290B-479B-8E32-4EAECDB76CF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97275" y="1420900"/>
                      <a:ext cx="388057" cy="388057"/>
                    </a:xfrm>
                    <a:prstGeom prst="rect">
                      <a:avLst/>
                    </a:prstGeom>
                  </p:spPr>
                </p:pic>
                <p:pic>
                  <p:nvPicPr>
                    <p:cNvPr id="15" name="Graphic 14" descr="Bar chart with solid fill">
                      <a:extLst>
                        <a:ext uri="{FF2B5EF4-FFF2-40B4-BE49-F238E27FC236}">
                          <a16:creationId xmlns:a16="http://schemas.microsoft.com/office/drawing/2014/main" id="{AF984F2B-C97A-4C49-89FE-22526EB34B5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12917" y="1435737"/>
                      <a:ext cx="384358" cy="384358"/>
                    </a:xfrm>
                    <a:prstGeom prst="rect">
                      <a:avLst/>
                    </a:prstGeom>
                  </p:spPr>
                </p:pic>
                <p:pic>
                  <p:nvPicPr>
                    <p:cNvPr id="16" name="Graphic 15" descr="Upward trend with solid fill">
                      <a:extLst>
                        <a:ext uri="{FF2B5EF4-FFF2-40B4-BE49-F238E27FC236}">
                          <a16:creationId xmlns:a16="http://schemas.microsoft.com/office/drawing/2014/main" id="{ACD4F3E9-3186-4DD9-8FFC-F84E3BC7FDC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12917" y="1885648"/>
                      <a:ext cx="384358" cy="384358"/>
                    </a:xfrm>
                    <a:prstGeom prst="rect">
                      <a:avLst/>
                    </a:prstGeom>
                  </p:spPr>
                </p:pic>
                <p:pic>
                  <p:nvPicPr>
                    <p:cNvPr id="24" name="Graphic 23" descr="User with solid fill">
                      <a:extLst>
                        <a:ext uri="{FF2B5EF4-FFF2-40B4-BE49-F238E27FC236}">
                          <a16:creationId xmlns:a16="http://schemas.microsoft.com/office/drawing/2014/main" id="{B3FFFA49-2FC0-4E0A-B88F-6A5458D67B5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614128" y="1657318"/>
                      <a:ext cx="920662" cy="920662"/>
                    </a:xfrm>
                    <a:prstGeom prst="rect">
                      <a:avLst/>
                    </a:prstGeom>
                  </p:spPr>
                </p:pic>
                <p:sp>
                  <p:nvSpPr>
                    <p:cNvPr id="25" name="TextBox 24">
                      <a:extLst>
                        <a:ext uri="{FF2B5EF4-FFF2-40B4-BE49-F238E27FC236}">
                          <a16:creationId xmlns:a16="http://schemas.microsoft.com/office/drawing/2014/main" id="{16D20CB3-8A2D-4F6B-B1D3-F4CE5CFC0FB6}"/>
                        </a:ext>
                      </a:extLst>
                    </p:cNvPr>
                    <p:cNvSpPr txBox="1"/>
                    <p:nvPr/>
                  </p:nvSpPr>
                  <p:spPr>
                    <a:xfrm>
                      <a:off x="7302117" y="1808957"/>
                      <a:ext cx="609782" cy="544765"/>
                    </a:xfrm>
                    <a:prstGeom prst="rect">
                      <a:avLst/>
                    </a:prstGeom>
                    <a:noFill/>
                  </p:spPr>
                  <p:txBody>
                    <a:bodyPr wrap="none" lIns="182880" tIns="146304" rIns="182880" bIns="146304" rtlCol="0">
                      <a:spAutoFit/>
                    </a:bodyPr>
                    <a:lstStyle/>
                    <a:p>
                      <a:pPr marL="117475" indent="-117475">
                        <a:lnSpc>
                          <a:spcPct val="90000"/>
                        </a:lnSpc>
                        <a:buClr>
                          <a:srgbClr val="00B050"/>
                        </a:buClr>
                        <a:buFont typeface="Segoe UI" panose="020B0502040204020203" pitchFamily="34" charset="0"/>
                        <a:buChar char="▲"/>
                      </a:pPr>
                      <a:r>
                        <a:rPr lang="en-US" sz="600" b="1" dirty="0">
                          <a:gradFill>
                            <a:gsLst>
                              <a:gs pos="2917">
                                <a:schemeClr val="tx1"/>
                              </a:gs>
                              <a:gs pos="30000">
                                <a:schemeClr val="tx1"/>
                              </a:gs>
                            </a:gsLst>
                            <a:lin ang="5400000" scaled="0"/>
                          </a:gradFill>
                        </a:rPr>
                        <a:t>----</a:t>
                      </a:r>
                    </a:p>
                    <a:p>
                      <a:pPr marL="117475" indent="-117475">
                        <a:lnSpc>
                          <a:spcPct val="90000"/>
                        </a:lnSpc>
                        <a:buClr>
                          <a:srgbClr val="C00000"/>
                        </a:buClr>
                        <a:buFont typeface="Segoe UI" panose="020B0502040204020203" pitchFamily="34" charset="0"/>
                        <a:buChar char="▼"/>
                      </a:pPr>
                      <a:r>
                        <a:rPr lang="en-US" sz="600" b="1" dirty="0">
                          <a:gradFill>
                            <a:gsLst>
                              <a:gs pos="2917">
                                <a:schemeClr val="tx1"/>
                              </a:gs>
                              <a:gs pos="30000">
                                <a:schemeClr val="tx1"/>
                              </a:gs>
                            </a:gsLst>
                            <a:lin ang="5400000" scaled="0"/>
                          </a:gradFill>
                        </a:rPr>
                        <a:t>----</a:t>
                      </a:r>
                    </a:p>
                    <a:p>
                      <a:pPr marL="117475" indent="-117475">
                        <a:lnSpc>
                          <a:spcPct val="90000"/>
                        </a:lnSpc>
                        <a:buClr>
                          <a:srgbClr val="00B050"/>
                        </a:buClr>
                        <a:buFont typeface="Segoe UI" panose="020B0502040204020203" pitchFamily="34" charset="0"/>
                        <a:buChar char="▲"/>
                      </a:pPr>
                      <a:r>
                        <a:rPr lang="en-US" sz="600" b="1" dirty="0">
                          <a:gradFill>
                            <a:gsLst>
                              <a:gs pos="2917">
                                <a:schemeClr val="tx1"/>
                              </a:gs>
                              <a:gs pos="30000">
                                <a:schemeClr val="tx1"/>
                              </a:gs>
                            </a:gsLst>
                            <a:lin ang="5400000" scaled="0"/>
                          </a:gradFill>
                        </a:rPr>
                        <a:t>----</a:t>
                      </a:r>
                    </a:p>
                  </p:txBody>
                </p:sp>
              </p:grpSp>
              <p:sp>
                <p:nvSpPr>
                  <p:cNvPr id="41" name="Left Brace 40">
                    <a:extLst>
                      <a:ext uri="{FF2B5EF4-FFF2-40B4-BE49-F238E27FC236}">
                        <a16:creationId xmlns:a16="http://schemas.microsoft.com/office/drawing/2014/main" id="{B7437557-884D-4FB9-9E65-F461C03B7182}"/>
                      </a:ext>
                    </a:extLst>
                  </p:cNvPr>
                  <p:cNvSpPr/>
                  <p:nvPr/>
                </p:nvSpPr>
                <p:spPr>
                  <a:xfrm rot="10800000">
                    <a:off x="6453481" y="1506396"/>
                    <a:ext cx="337606" cy="706647"/>
                  </a:xfrm>
                  <a:prstGeom prst="leftBrace">
                    <a:avLst/>
                  </a:prstGeom>
                  <a:ln w="28575">
                    <a:solidFill>
                      <a:srgbClr val="59B4D9"/>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8" name="Group 47">
                    <a:extLst>
                      <a:ext uri="{FF2B5EF4-FFF2-40B4-BE49-F238E27FC236}">
                        <a16:creationId xmlns:a16="http://schemas.microsoft.com/office/drawing/2014/main" id="{EA1C7331-3C79-4AF3-A2B2-768964E3CFD1}"/>
                      </a:ext>
                    </a:extLst>
                  </p:cNvPr>
                  <p:cNvGrpSpPr/>
                  <p:nvPr/>
                </p:nvGrpSpPr>
                <p:grpSpPr>
                  <a:xfrm>
                    <a:off x="4563516" y="1450792"/>
                    <a:ext cx="650218" cy="650218"/>
                    <a:chOff x="4563516" y="1450792"/>
                    <a:chExt cx="650218" cy="650218"/>
                  </a:xfrm>
                </p:grpSpPr>
                <p:pic>
                  <p:nvPicPr>
                    <p:cNvPr id="44" name="Graphic 43" descr="Database outline">
                      <a:extLst>
                        <a:ext uri="{FF2B5EF4-FFF2-40B4-BE49-F238E27FC236}">
                          <a16:creationId xmlns:a16="http://schemas.microsoft.com/office/drawing/2014/main" id="{FF6596AE-DF6E-444B-8F56-5633C10B72B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563516" y="1450792"/>
                      <a:ext cx="650218" cy="650218"/>
                    </a:xfrm>
                    <a:prstGeom prst="rect">
                      <a:avLst/>
                    </a:prstGeom>
                  </p:spPr>
                </p:pic>
                <p:sp>
                  <p:nvSpPr>
                    <p:cNvPr id="47" name="TextBox 46">
                      <a:extLst>
                        <a:ext uri="{FF2B5EF4-FFF2-40B4-BE49-F238E27FC236}">
                          <a16:creationId xmlns:a16="http://schemas.microsoft.com/office/drawing/2014/main" id="{3BD425FE-4E7D-4A97-B9D3-FF2897776DB8}"/>
                        </a:ext>
                      </a:extLst>
                    </p:cNvPr>
                    <p:cNvSpPr txBox="1"/>
                    <p:nvPr/>
                  </p:nvSpPr>
                  <p:spPr>
                    <a:xfrm>
                      <a:off x="4648137" y="1654328"/>
                      <a:ext cx="494074" cy="362089"/>
                    </a:xfrm>
                    <a:prstGeom prst="rect">
                      <a:avLst/>
                    </a:prstGeom>
                    <a:noFill/>
                  </p:spPr>
                  <p:txBody>
                    <a:bodyPr wrap="none" lIns="182880" tIns="146304" rIns="182880" bIns="146304" rtlCol="0">
                      <a:spAutoFit/>
                    </a:bodyPr>
                    <a:lstStyle/>
                    <a:p>
                      <a:pPr>
                        <a:lnSpc>
                          <a:spcPct val="90000"/>
                        </a:lnSpc>
                        <a:spcAft>
                          <a:spcPts val="600"/>
                        </a:spcAft>
                      </a:pPr>
                      <a:r>
                        <a:rPr lang="en-US" sz="1000" b="1" dirty="0">
                          <a:solidFill>
                            <a:schemeClr val="accent3"/>
                          </a:solidFill>
                        </a:rPr>
                        <a:t>DW</a:t>
                      </a:r>
                    </a:p>
                  </p:txBody>
                </p:sp>
              </p:grpSp>
              <p:grpSp>
                <p:nvGrpSpPr>
                  <p:cNvPr id="51" name="Group 50">
                    <a:extLst>
                      <a:ext uri="{FF2B5EF4-FFF2-40B4-BE49-F238E27FC236}">
                        <a16:creationId xmlns:a16="http://schemas.microsoft.com/office/drawing/2014/main" id="{EF41E7FD-6481-4110-820F-F7FF8F504CC7}"/>
                      </a:ext>
                    </a:extLst>
                  </p:cNvPr>
                  <p:cNvGrpSpPr/>
                  <p:nvPr/>
                </p:nvGrpSpPr>
                <p:grpSpPr>
                  <a:xfrm>
                    <a:off x="4172300" y="1984781"/>
                    <a:ext cx="502208" cy="502208"/>
                    <a:chOff x="4172300" y="1984781"/>
                    <a:chExt cx="502208" cy="502208"/>
                  </a:xfrm>
                </p:grpSpPr>
                <p:pic>
                  <p:nvPicPr>
                    <p:cNvPr id="38" name="Graphic 37" descr="Open folder with solid fill">
                      <a:extLst>
                        <a:ext uri="{FF2B5EF4-FFF2-40B4-BE49-F238E27FC236}">
                          <a16:creationId xmlns:a16="http://schemas.microsoft.com/office/drawing/2014/main" id="{0583C4E1-8E61-4535-A165-B7AD64049E5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172300" y="1984781"/>
                      <a:ext cx="502208" cy="502208"/>
                    </a:xfrm>
                    <a:prstGeom prst="rect">
                      <a:avLst/>
                    </a:prstGeom>
                  </p:spPr>
                </p:pic>
                <p:sp>
                  <p:nvSpPr>
                    <p:cNvPr id="50" name="TextBox 49">
                      <a:extLst>
                        <a:ext uri="{FF2B5EF4-FFF2-40B4-BE49-F238E27FC236}">
                          <a16:creationId xmlns:a16="http://schemas.microsoft.com/office/drawing/2014/main" id="{7A4A0490-BABB-4FE7-A68A-1A1CE508E844}"/>
                        </a:ext>
                      </a:extLst>
                    </p:cNvPr>
                    <p:cNvSpPr txBox="1"/>
                    <p:nvPr/>
                  </p:nvSpPr>
                  <p:spPr>
                    <a:xfrm>
                      <a:off x="4232157" y="2116220"/>
                      <a:ext cx="428535" cy="350532"/>
                    </a:xfrm>
                    <a:prstGeom prst="rect">
                      <a:avLst/>
                    </a:prstGeom>
                    <a:noFill/>
                  </p:spPr>
                  <p:txBody>
                    <a:bodyPr wrap="none" lIns="182880" tIns="146304" rIns="182880" bIns="146304" rtlCol="0">
                      <a:spAutoFit/>
                    </a:bodyPr>
                    <a:lstStyle/>
                    <a:p>
                      <a:pPr>
                        <a:lnSpc>
                          <a:spcPct val="90000"/>
                        </a:lnSpc>
                        <a:spcAft>
                          <a:spcPts val="600"/>
                        </a:spcAft>
                      </a:pPr>
                      <a:r>
                        <a:rPr lang="en-US" sz="900" b="1" dirty="0">
                          <a:solidFill>
                            <a:schemeClr val="bg1"/>
                          </a:solidFill>
                        </a:rPr>
                        <a:t>DL</a:t>
                      </a:r>
                    </a:p>
                  </p:txBody>
                </p:sp>
              </p:grpSp>
            </p:grpSp>
            <p:pic>
              <p:nvPicPr>
                <p:cNvPr id="55" name="Graphic 54" descr="Badge 1 with solid fill">
                  <a:extLst>
                    <a:ext uri="{FF2B5EF4-FFF2-40B4-BE49-F238E27FC236}">
                      <a16:creationId xmlns:a16="http://schemas.microsoft.com/office/drawing/2014/main" id="{ADDD71DB-6C11-4026-994F-96881BC6D54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083181" y="2638452"/>
                  <a:ext cx="470788" cy="470788"/>
                </a:xfrm>
                <a:prstGeom prst="rect">
                  <a:avLst/>
                </a:prstGeom>
              </p:spPr>
            </p:pic>
            <p:pic>
              <p:nvPicPr>
                <p:cNvPr id="57" name="Graphic 56" descr="Badge with solid fill">
                  <a:extLst>
                    <a:ext uri="{FF2B5EF4-FFF2-40B4-BE49-F238E27FC236}">
                      <a16:creationId xmlns:a16="http://schemas.microsoft.com/office/drawing/2014/main" id="{CDEF45B5-ED48-4BAD-9506-1571D321761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672327" y="1465889"/>
                  <a:ext cx="470788" cy="470788"/>
                </a:xfrm>
                <a:prstGeom prst="rect">
                  <a:avLst/>
                </a:prstGeom>
              </p:spPr>
            </p:pic>
            <p:pic>
              <p:nvPicPr>
                <p:cNvPr id="59" name="Graphic 58" descr="Badge 3 with solid fill">
                  <a:extLst>
                    <a:ext uri="{FF2B5EF4-FFF2-40B4-BE49-F238E27FC236}">
                      <a16:creationId xmlns:a16="http://schemas.microsoft.com/office/drawing/2014/main" id="{DE986BD1-E6DE-4F18-8665-5A209CE8062B}"/>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4944158" y="1259822"/>
                  <a:ext cx="470788" cy="470788"/>
                </a:xfrm>
                <a:prstGeom prst="rect">
                  <a:avLst/>
                </a:prstGeom>
              </p:spPr>
            </p:pic>
            <p:pic>
              <p:nvPicPr>
                <p:cNvPr id="61" name="Graphic 60" descr="Badge 4 with solid fill">
                  <a:extLst>
                    <a:ext uri="{FF2B5EF4-FFF2-40B4-BE49-F238E27FC236}">
                      <a16:creationId xmlns:a16="http://schemas.microsoft.com/office/drawing/2014/main" id="{B9D21BD8-7508-4A9C-9600-ABEC39A3312A}"/>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486206" y="1501195"/>
                  <a:ext cx="470788" cy="470788"/>
                </a:xfrm>
                <a:prstGeom prst="rect">
                  <a:avLst/>
                </a:prstGeom>
              </p:spPr>
            </p:pic>
          </p:grpSp>
        </p:grpSp>
        <p:sp>
          <p:nvSpPr>
            <p:cNvPr id="5" name="TextBox 4">
              <a:extLst>
                <a:ext uri="{FF2B5EF4-FFF2-40B4-BE49-F238E27FC236}">
                  <a16:creationId xmlns:a16="http://schemas.microsoft.com/office/drawing/2014/main" id="{B018AB5D-BB3C-4302-9079-EFEB5193B971}"/>
                </a:ext>
              </a:extLst>
            </p:cNvPr>
            <p:cNvSpPr txBox="1"/>
            <p:nvPr/>
          </p:nvSpPr>
          <p:spPr>
            <a:xfrm>
              <a:off x="4832620" y="1489962"/>
              <a:ext cx="55848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t>
              </a:r>
            </a:p>
          </p:txBody>
        </p:sp>
      </p:grpSp>
    </p:spTree>
    <p:extLst>
      <p:ext uri="{BB962C8B-B14F-4D97-AF65-F5344CB8AC3E}">
        <p14:creationId xmlns:p14="http://schemas.microsoft.com/office/powerpoint/2010/main" val="26699410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1: 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120690"/>
            <a:ext cx="10383899" cy="1443714"/>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How is data in a relational table organized?</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400" b="0" i="0" u="none" strike="noStrike" kern="1200" cap="none" spc="0" normalizeH="0" baseline="0" noProof="0" dirty="0">
                <a:ln>
                  <a:noFill/>
                </a:ln>
                <a:effectLst/>
                <a:uLnTx/>
                <a:uFillTx/>
                <a:ea typeface="+mn-ea"/>
                <a:cs typeface="+mn-cs"/>
              </a:rPr>
              <a:t>Rows and Columns</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400" b="0" i="0" u="none" strike="noStrike" kern="1200" cap="none" spc="0" normalizeH="0" baseline="0" noProof="0" dirty="0">
                <a:ln>
                  <a:noFill/>
                </a:ln>
                <a:effectLst/>
                <a:uLnTx/>
                <a:uFillTx/>
                <a:ea typeface="+mn-ea"/>
                <a:cs typeface="+mn-cs"/>
              </a:rPr>
              <a:t>Header and Footer</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400" b="0" i="0" u="none" strike="noStrike" kern="1200" cap="none" spc="0" normalizeH="0" baseline="0" noProof="0" dirty="0">
                <a:ln>
                  <a:noFill/>
                </a:ln>
                <a:effectLst/>
                <a:uLnTx/>
                <a:uFillTx/>
                <a:ea typeface="+mn-ea"/>
                <a:cs typeface="+mn-cs"/>
              </a:rPr>
              <a:t>Pages and Paragraphs</a:t>
            </a:r>
            <a:endParaRPr lang="en-US" sz="1400" dirty="0"/>
          </a:p>
        </p:txBody>
      </p:sp>
      <p:sp>
        <p:nvSpPr>
          <p:cNvPr id="19" name="Graphic 26" descr="Checkmark on Rows and Columns">
            <a:extLst>
              <a:ext uri="{FF2B5EF4-FFF2-40B4-BE49-F238E27FC236}">
                <a16:creationId xmlns:a16="http://schemas.microsoft.com/office/drawing/2014/main" id="{2A802B18-90EE-4B3D-97B9-9C05EE0CED14}"/>
              </a:ext>
            </a:extLst>
          </p:cNvPr>
          <p:cNvSpPr/>
          <p:nvPr/>
        </p:nvSpPr>
        <p:spPr>
          <a:xfrm>
            <a:off x="1376012" y="158546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62472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2685048"/>
            <a:ext cx="10383899" cy="1443714"/>
          </a:xfrm>
        </p:spPr>
        <p:txBody>
          <a:bodyPr/>
          <a:lstStyle/>
          <a:p>
            <a:pPr>
              <a:spcAft>
                <a:spcPts val="0"/>
              </a:spcAft>
              <a:defRPr/>
            </a:pPr>
            <a:r>
              <a:rPr lang="en-US" sz="1800" dirty="0">
                <a:latin typeface="+mj-lt"/>
              </a:rPr>
              <a:t>Which of the following is an example of unstructured data?</a:t>
            </a:r>
          </a:p>
          <a:p>
            <a:pPr marL="288925" indent="-288925">
              <a:spcBef>
                <a:spcPts val="300"/>
              </a:spcBef>
              <a:spcAft>
                <a:spcPts val="600"/>
              </a:spcAft>
              <a:buFont typeface="Wingdings" panose="05000000000000000000" pitchFamily="2" charset="2"/>
              <a:buChar char="q"/>
              <a:defRPr/>
            </a:pPr>
            <a:r>
              <a:rPr lang="en-US" sz="1400" dirty="0"/>
              <a:t>A comma-delimited text file with </a:t>
            </a:r>
            <a:r>
              <a:rPr lang="en-US" sz="1400" i="1" dirty="0" err="1"/>
              <a:t>EmployeeID</a:t>
            </a:r>
            <a:r>
              <a:rPr lang="en-US" sz="1400" dirty="0"/>
              <a:t>, </a:t>
            </a:r>
            <a:r>
              <a:rPr lang="en-US" sz="1400" i="1" dirty="0" err="1"/>
              <a:t>EmployeeName</a:t>
            </a:r>
            <a:r>
              <a:rPr lang="en-US" sz="1400" dirty="0"/>
              <a:t>, and </a:t>
            </a:r>
            <a:r>
              <a:rPr lang="en-US" sz="1400" i="1" dirty="0" err="1"/>
              <a:t>EmployeeDesignation</a:t>
            </a:r>
            <a:r>
              <a:rPr lang="en-US" sz="1400" dirty="0"/>
              <a:t> fields</a:t>
            </a:r>
          </a:p>
          <a:p>
            <a:pPr marL="288925" indent="-288925">
              <a:spcBef>
                <a:spcPts val="300"/>
              </a:spcBef>
              <a:spcAft>
                <a:spcPts val="600"/>
              </a:spcAft>
              <a:buFont typeface="Wingdings" panose="05000000000000000000" pitchFamily="2" charset="2"/>
              <a:buChar char="q"/>
              <a:defRPr/>
            </a:pPr>
            <a:r>
              <a:rPr lang="en-US" sz="1400" dirty="0"/>
              <a:t>Audio and Video files</a:t>
            </a:r>
          </a:p>
          <a:p>
            <a:pPr marL="288925" indent="-288925">
              <a:spcBef>
                <a:spcPts val="300"/>
              </a:spcBef>
              <a:spcAft>
                <a:spcPts val="600"/>
              </a:spcAft>
              <a:buFont typeface="Wingdings" panose="05000000000000000000" pitchFamily="2" charset="2"/>
              <a:buChar char="q"/>
              <a:defRPr/>
            </a:pPr>
            <a:r>
              <a:rPr lang="en-US" sz="1400" dirty="0"/>
              <a:t>A table within relational database </a:t>
            </a:r>
          </a:p>
        </p:txBody>
      </p:sp>
      <p:sp>
        <p:nvSpPr>
          <p:cNvPr id="20" name="Graphic 26" descr="Checkmark on Rows and Columns">
            <a:extLst>
              <a:ext uri="{FF2B5EF4-FFF2-40B4-BE49-F238E27FC236}">
                <a16:creationId xmlns:a16="http://schemas.microsoft.com/office/drawing/2014/main" id="{A6D58C0B-F1D4-4714-863A-BC2F0F1C195B}"/>
              </a:ext>
            </a:extLst>
          </p:cNvPr>
          <p:cNvSpPr/>
          <p:nvPr/>
        </p:nvSpPr>
        <p:spPr>
          <a:xfrm>
            <a:off x="1376012" y="345474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189084"/>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249405"/>
            <a:ext cx="10383899" cy="1443714"/>
          </a:xfrm>
        </p:spPr>
        <p:txBody>
          <a:bodyPr/>
          <a:lstStyle/>
          <a:p>
            <a:pPr>
              <a:defRPr/>
            </a:pPr>
            <a:r>
              <a:rPr lang="en-US" sz="1800" dirty="0">
                <a:latin typeface="+mj-lt"/>
              </a:rPr>
              <a:t>What is a data warehouse?</a:t>
            </a:r>
          </a:p>
          <a:p>
            <a:pPr marL="288925" indent="-288925">
              <a:spcBef>
                <a:spcPts val="300"/>
              </a:spcBef>
              <a:spcAft>
                <a:spcPts val="600"/>
              </a:spcAft>
              <a:buFont typeface="Wingdings" panose="05000000000000000000" pitchFamily="2" charset="2"/>
              <a:buChar char="q"/>
              <a:defRPr/>
            </a:pPr>
            <a:r>
              <a:rPr lang="en-US" sz="1400" dirty="0"/>
              <a:t>A non-relational database optimized for read and write operations</a:t>
            </a:r>
          </a:p>
          <a:p>
            <a:pPr marL="288925" indent="-288925">
              <a:spcBef>
                <a:spcPts val="300"/>
              </a:spcBef>
              <a:spcAft>
                <a:spcPts val="600"/>
              </a:spcAft>
              <a:buFont typeface="Wingdings" panose="05000000000000000000" pitchFamily="2" charset="2"/>
              <a:buChar char="q"/>
              <a:defRPr/>
            </a:pPr>
            <a:r>
              <a:rPr lang="en-US" sz="1400" dirty="0"/>
              <a:t>A relational database optimized for read operations</a:t>
            </a:r>
          </a:p>
          <a:p>
            <a:pPr marL="288925" indent="-288925">
              <a:spcBef>
                <a:spcPts val="300"/>
              </a:spcBef>
              <a:spcAft>
                <a:spcPts val="600"/>
              </a:spcAft>
              <a:buFont typeface="Wingdings" panose="05000000000000000000" pitchFamily="2" charset="2"/>
              <a:buChar char="q"/>
              <a:defRPr/>
            </a:pPr>
            <a:r>
              <a:rPr lang="en-US" sz="1400" dirty="0"/>
              <a:t>A storage location for unstructured data files</a:t>
            </a:r>
          </a:p>
        </p:txBody>
      </p:sp>
      <p:sp>
        <p:nvSpPr>
          <p:cNvPr id="21" name="Graphic 26" descr="Checkmark on Rows and Columns">
            <a:extLst>
              <a:ext uri="{FF2B5EF4-FFF2-40B4-BE49-F238E27FC236}">
                <a16:creationId xmlns:a16="http://schemas.microsoft.com/office/drawing/2014/main" id="{962197A6-871C-4723-B214-AF9644775C2D}"/>
              </a:ext>
            </a:extLst>
          </p:cNvPr>
          <p:cNvSpPr/>
          <p:nvPr/>
        </p:nvSpPr>
        <p:spPr>
          <a:xfrm>
            <a:off x="1376012" y="5049585"/>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7" y="1233747"/>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685048"/>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242975"/>
            <a:ext cx="933775" cy="933775"/>
          </a:xfrm>
          <a:prstGeom prst="rect">
            <a:avLst/>
          </a:prstGeom>
        </p:spPr>
      </p:pic>
    </p:spTree>
    <p:extLst>
      <p:ext uri="{BB962C8B-B14F-4D97-AF65-F5344CB8AC3E}">
        <p14:creationId xmlns:p14="http://schemas.microsoft.com/office/powerpoint/2010/main" val="19554784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390E-A57F-4B90-A2BD-02B05AB5E888}"/>
              </a:ext>
            </a:extLst>
          </p:cNvPr>
          <p:cNvSpPr>
            <a:spLocks noGrp="1"/>
          </p:cNvSpPr>
          <p:nvPr>
            <p:ph type="title"/>
          </p:nvPr>
        </p:nvSpPr>
        <p:spPr/>
        <p:txBody>
          <a:bodyPr/>
          <a:lstStyle/>
          <a:p>
            <a:r>
              <a:rPr lang="en-US" sz="2400" dirty="0"/>
              <a:t>2: </a:t>
            </a:r>
            <a:r>
              <a:rPr lang="en-US" sz="2400" dirty="0">
                <a:latin typeface="+mn-lt"/>
              </a:rPr>
              <a:t>Data roles and services</a:t>
            </a:r>
            <a:endParaRPr lang="en-US" sz="2400" dirty="0"/>
          </a:p>
        </p:txBody>
      </p:sp>
      <p:grpSp>
        <p:nvGrpSpPr>
          <p:cNvPr id="9" name="Group 8">
            <a:extLst>
              <a:ext uri="{FF2B5EF4-FFF2-40B4-BE49-F238E27FC236}">
                <a16:creationId xmlns:a16="http://schemas.microsoft.com/office/drawing/2014/main" id="{7485ABA1-6F51-4CBB-B3A3-3FF8AF4FDDE0}"/>
              </a:ext>
              <a:ext uri="{C183D7F6-B498-43B3-948B-1728B52AA6E4}">
                <adec:decorative xmlns:adec="http://schemas.microsoft.com/office/drawing/2017/decorative" val="1"/>
              </a:ext>
            </a:extLst>
          </p:cNvPr>
          <p:cNvGrpSpPr/>
          <p:nvPr/>
        </p:nvGrpSpPr>
        <p:grpSpPr>
          <a:xfrm>
            <a:off x="10256177" y="2979605"/>
            <a:ext cx="1013078" cy="1013078"/>
            <a:chOff x="3145899" y="3571044"/>
            <a:chExt cx="629904" cy="629904"/>
          </a:xfrm>
        </p:grpSpPr>
        <p:sp>
          <p:nvSpPr>
            <p:cNvPr id="10" name="Oval 9">
              <a:extLst>
                <a:ext uri="{FF2B5EF4-FFF2-40B4-BE49-F238E27FC236}">
                  <a16:creationId xmlns:a16="http://schemas.microsoft.com/office/drawing/2014/main" id="{67B47C20-CFC4-4AAE-ADC5-7C1FE67775C8}"/>
                </a:ext>
              </a:extLst>
            </p:cNvPr>
            <p:cNvSpPr/>
            <p:nvPr/>
          </p:nvSpPr>
          <p:spPr bwMode="auto">
            <a:xfrm>
              <a:off x="3145899" y="3571044"/>
              <a:ext cx="629904" cy="629904"/>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Graphic 10" descr="Database with solid fill">
              <a:extLst>
                <a:ext uri="{FF2B5EF4-FFF2-40B4-BE49-F238E27FC236}">
                  <a16:creationId xmlns:a16="http://schemas.microsoft.com/office/drawing/2014/main" id="{A99C40EE-42C9-4651-9363-A60AEF019A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61199" y="3689226"/>
              <a:ext cx="315156" cy="315156"/>
            </a:xfrm>
            <a:prstGeom prst="rect">
              <a:avLst/>
            </a:prstGeom>
          </p:spPr>
        </p:pic>
        <p:pic>
          <p:nvPicPr>
            <p:cNvPr id="12" name="Graphic 11" descr="User with solid fill">
              <a:extLst>
                <a:ext uri="{FF2B5EF4-FFF2-40B4-BE49-F238E27FC236}">
                  <a16:creationId xmlns:a16="http://schemas.microsoft.com/office/drawing/2014/main" id="{A96F2CB6-2DC6-4528-925A-40FA6C419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59056" y="3745714"/>
              <a:ext cx="316747" cy="316747"/>
            </a:xfrm>
            <a:prstGeom prst="rect">
              <a:avLst/>
            </a:prstGeom>
          </p:spPr>
        </p:pic>
        <p:pic>
          <p:nvPicPr>
            <p:cNvPr id="13" name="Graphic 12" descr="User with solid fill">
              <a:extLst>
                <a:ext uri="{FF2B5EF4-FFF2-40B4-BE49-F238E27FC236}">
                  <a16:creationId xmlns:a16="http://schemas.microsoft.com/office/drawing/2014/main" id="{94903C26-C6C0-4030-A70B-0C9D7F613C9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46978" y="3708103"/>
              <a:ext cx="391970" cy="391970"/>
            </a:xfrm>
            <a:prstGeom prst="rect">
              <a:avLst/>
            </a:prstGeom>
          </p:spPr>
        </p:pic>
      </p:grpSp>
    </p:spTree>
    <p:extLst>
      <p:ext uri="{BB962C8B-B14F-4D97-AF65-F5344CB8AC3E}">
        <p14:creationId xmlns:p14="http://schemas.microsoft.com/office/powerpoint/2010/main" val="2782502502"/>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3612</Words>
  <Application>Microsoft Macintosh PowerPoint</Application>
  <PresentationFormat>Widescreen</PresentationFormat>
  <Paragraphs>372</Paragraphs>
  <Slides>14</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-apple-system</vt:lpstr>
      <vt:lpstr>Arial</vt:lpstr>
      <vt:lpstr>Consolas</vt:lpstr>
      <vt:lpstr>Courier New</vt:lpstr>
      <vt:lpstr>Segoe UI</vt:lpstr>
      <vt:lpstr>Segoe UI Light</vt:lpstr>
      <vt:lpstr>Segoe UI Semibold</vt:lpstr>
      <vt:lpstr>Segoe UI Semilight</vt:lpstr>
      <vt:lpstr>Wingdings</vt:lpstr>
      <vt:lpstr>Microsoft Azure Template</vt:lpstr>
      <vt:lpstr>Explore fundamentals of data</vt:lpstr>
      <vt:lpstr>Agenda</vt:lpstr>
      <vt:lpstr>1: Core data concepts</vt:lpstr>
      <vt:lpstr>What is data?</vt:lpstr>
      <vt:lpstr>How is data stored?</vt:lpstr>
      <vt:lpstr>Transactional data workloads</vt:lpstr>
      <vt:lpstr>Analytical data workloads</vt:lpstr>
      <vt:lpstr>1: Knowledge check</vt:lpstr>
      <vt:lpstr>2: Data roles and services</vt:lpstr>
      <vt:lpstr>Data professional roles</vt:lpstr>
      <vt:lpstr>Microsoft cloud services for data</vt:lpstr>
      <vt:lpstr>2: Knowledge check</vt:lpstr>
      <vt:lpstr>Lab: Setup Azure Data Studio</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2022-10-07T17:58:49Z</dcterms:created>
  <dcterms:modified xsi:type="dcterms:W3CDTF">2023-09-26T13:35:12Z</dcterms:modified>
</cp:coreProperties>
</file>