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7"/>
  </p:notesMasterIdLst>
  <p:handoutMasterIdLst>
    <p:handoutMasterId r:id="rId8"/>
  </p:handoutMasterIdLst>
  <p:sldIdLst>
    <p:sldId id="1758" r:id="rId2"/>
    <p:sldId id="1778" r:id="rId3"/>
    <p:sldId id="1833" r:id="rId4"/>
    <p:sldId id="1834" r:id="rId5"/>
    <p:sldId id="1835"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0121" autoAdjust="0"/>
  </p:normalViewPr>
  <p:slideViewPr>
    <p:cSldViewPr snapToGrid="0">
      <p:cViewPr varScale="1">
        <p:scale>
          <a:sx n="82" d="100"/>
          <a:sy n="82" d="100"/>
        </p:scale>
        <p:origin x="90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10/7/2022 10:56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10/7/2022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course is supported by materials on Microsoft Learn, which may contain more information than is covered in the slides and labs.</a:t>
            </a:r>
          </a:p>
          <a:p>
            <a:r>
              <a:rPr lang="en-US" dirty="0"/>
              <a:t>The slides and labs cover all of the objectives in the associated exam, but encourage students to reinforce and extend their learning by reviewing the associated Learn modules.</a:t>
            </a:r>
          </a:p>
          <a:p>
            <a:endParaRPr lang="en-US" dirty="0"/>
          </a:p>
          <a:p>
            <a:r>
              <a:rPr lang="en-US" dirty="0"/>
              <a:t>Note also that this is not an </a:t>
            </a:r>
            <a:r>
              <a:rPr lang="en-US" i="1" dirty="0"/>
              <a:t>implementation</a:t>
            </a:r>
            <a:r>
              <a:rPr lang="en-US" dirty="0"/>
              <a:t>-level course. Students will get some hands-on exposure to the technologies discussed in the course; but the goal is to learn about common data workloads and the Azure services used to support them – not to learn </a:t>
            </a:r>
            <a:r>
              <a:rPr lang="en-US" i="1" dirty="0"/>
              <a:t>how</a:t>
            </a:r>
            <a:r>
              <a:rPr lang="en-US" i="0" dirty="0"/>
              <a:t> to use the technologies to implement solutions.</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10/7/2022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cases, the course schedule will allow for modules 1 and 2 in the morning, and 3 and 4 in the afternoon.</a:t>
            </a:r>
          </a:p>
          <a:p>
            <a:endParaRPr lang="en-US" dirty="0"/>
          </a:p>
          <a:p>
            <a:r>
              <a:rPr lang="en-US" dirty="0"/>
              <a:t>Use the following schedule as an approximate guide for the day:</a:t>
            </a:r>
          </a:p>
          <a:p>
            <a:pPr marL="171450" indent="-171450">
              <a:buFont typeface="Arial" panose="020B0604020202020204" pitchFamily="34" charset="0"/>
              <a:buChar char="•"/>
            </a:pPr>
            <a:r>
              <a:rPr lang="en-US" dirty="0"/>
              <a:t>9:00-9:30: 	Module 0 (this module)</a:t>
            </a:r>
          </a:p>
          <a:p>
            <a:pPr marL="171450" indent="-171450">
              <a:buFont typeface="Arial" panose="020B0604020202020204" pitchFamily="34" charset="0"/>
              <a:buChar char="•"/>
            </a:pPr>
            <a:r>
              <a:rPr lang="en-US" dirty="0"/>
              <a:t>9:30-10:15:	Module 1</a:t>
            </a:r>
          </a:p>
          <a:p>
            <a:pPr marL="171450" indent="-171450">
              <a:buFont typeface="Arial" panose="020B0604020202020204" pitchFamily="34" charset="0"/>
              <a:buChar char="•"/>
            </a:pPr>
            <a:r>
              <a:rPr lang="en-US" dirty="0"/>
              <a:t>10:15-10:30:Break</a:t>
            </a:r>
          </a:p>
          <a:p>
            <a:pPr marL="171450" indent="-171450">
              <a:buFont typeface="Arial" panose="020B0604020202020204" pitchFamily="34" charset="0"/>
              <a:buChar char="•"/>
            </a:pPr>
            <a:r>
              <a:rPr lang="en-US" dirty="0"/>
              <a:t>10:30-11:30:Module 2</a:t>
            </a:r>
          </a:p>
          <a:p>
            <a:pPr marL="171450" indent="-171450">
              <a:buFont typeface="Arial" panose="020B0604020202020204" pitchFamily="34" charset="0"/>
              <a:buChar char="•"/>
            </a:pPr>
            <a:r>
              <a:rPr lang="en-US" dirty="0"/>
              <a:t>11:30-12:30:Lunch</a:t>
            </a:r>
          </a:p>
          <a:p>
            <a:pPr marL="171450" indent="-171450">
              <a:buFont typeface="Arial" panose="020B0604020202020204" pitchFamily="34" charset="0"/>
              <a:buChar char="•"/>
            </a:pPr>
            <a:r>
              <a:rPr lang="en-US" dirty="0"/>
              <a:t>12:30-2:00:	Module 3</a:t>
            </a:r>
          </a:p>
          <a:p>
            <a:pPr marL="171450" indent="-171450">
              <a:buFont typeface="Arial" panose="020B0604020202020204" pitchFamily="34" charset="0"/>
              <a:buChar char="•"/>
            </a:pPr>
            <a:r>
              <a:rPr lang="en-US" dirty="0"/>
              <a:t>2:00-2:15:	Break</a:t>
            </a:r>
          </a:p>
          <a:p>
            <a:pPr marL="171450" indent="-171450">
              <a:buFont typeface="Arial" panose="020B0604020202020204" pitchFamily="34" charset="0"/>
              <a:buChar char="•"/>
            </a:pPr>
            <a:r>
              <a:rPr lang="en-US" dirty="0"/>
              <a:t>2:15-4:45:	Module 4</a:t>
            </a:r>
          </a:p>
          <a:p>
            <a:endParaRPr lang="en-US" dirty="0"/>
          </a:p>
          <a:p>
            <a:r>
              <a:rPr lang="en-US" dirty="0"/>
              <a:t>Avoid "over-teaching" and the temptation to expand on what's in the slides – remember that this is a </a:t>
            </a:r>
            <a:r>
              <a:rPr lang="en-US" i="1" dirty="0"/>
              <a:t>fundamentals</a:t>
            </a:r>
            <a:r>
              <a:rPr lang="en-US" i="0" dirty="0"/>
              <a:t> level course, and your own knowledge most likely exceeds the scope of what needs to be covered!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9504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is a good time to explain / demonstrate the lab environment for this course.</a:t>
            </a:r>
          </a:p>
          <a:p>
            <a:endParaRPr lang="en-US" dirty="0"/>
          </a:p>
          <a:p>
            <a:r>
              <a:rPr lang="en-US" dirty="0"/>
              <a:t>The lab instructions are in the GitHub repo associated with this course. If you are using a solution from an authorized lab </a:t>
            </a:r>
            <a:r>
              <a:rPr lang="en-US" dirty="0" err="1"/>
              <a:t>hoster</a:t>
            </a:r>
            <a:r>
              <a:rPr lang="en-US" dirty="0"/>
              <a:t>, there should be a hosted Virtual Machine and an Azure subscription for each student; and the instructions from GitHub may be displayed in the hosted VM environment.</a:t>
            </a:r>
          </a:p>
          <a:p>
            <a:endParaRPr lang="en-US" b="0" i="0" u="non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Most labs can be completed using only a browser, and students may find this offers better networking performance than using the hosted VM.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lab instructions are also available in the associated modules on Microsoft Learn, along with additional labs that there isn't time to cover in the 1-day classroom delivery. Encourage students to use these modules and labs for further study (they will need an Azure subscription to complete the labs).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dirty="0"/>
              <a:t>Given that this is a fundamentals-level class, avoid overwhelming students with too much detail. Demonstrate now how to log into the virtual machine environment (if used) or access the instructions in GitHub, how to determine the Azure credentials to use, and how to follow the link to the instructions in Learn. You may also consider demonstrating how you want students to complete each lab as you get to them.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5325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12486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451E7629-9F50-4C81-A65E-863E258CE75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9A51CAEA-69AE-4AF5-90DB-2F5BA090937F}"/>
              </a:ext>
            </a:extLst>
          </p:cNvPr>
          <p:cNvSpPr>
            <a:spLocks noGrp="1"/>
          </p:cNvSpPr>
          <p:nvPr>
            <p:ph type="title"/>
          </p:nvPr>
        </p:nvSpPr>
        <p:spPr/>
        <p:txBody>
          <a:bodyPr/>
          <a:lstStyle/>
          <a:p>
            <a:r>
              <a:rPr lang="en-US" dirty="0">
                <a:solidFill>
                  <a:schemeClr val="tx1"/>
                </a:solidFill>
              </a:rPr>
              <a:t>Microsoft Azure</a:t>
            </a:r>
            <a:br>
              <a:rPr lang="en-US" dirty="0">
                <a:solidFill>
                  <a:schemeClr val="tx1"/>
                </a:solidFill>
              </a:rPr>
            </a:br>
            <a:r>
              <a:rPr lang="en-US" dirty="0">
                <a:solidFill>
                  <a:schemeClr val="tx1"/>
                </a:solidFill>
              </a:rPr>
              <a:t>Data Fundamentals</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324557" cy="680196"/>
          </a:xfrm>
        </p:spPr>
        <p:txBody>
          <a:bodyPr/>
          <a:lstStyle/>
          <a:p>
            <a:r>
              <a:rPr lang="en-US" dirty="0"/>
              <a:t>About</a:t>
            </a:r>
            <a:br>
              <a:rPr lang="en-US" dirty="0"/>
            </a:br>
            <a:r>
              <a:rPr lang="en-US" dirty="0"/>
              <a:t>this course</a:t>
            </a:r>
          </a:p>
        </p:txBody>
      </p:sp>
      <p:sp>
        <p:nvSpPr>
          <p:cNvPr id="81" name="Text Placeholder 67">
            <a:extLst>
              <a:ext uri="{FF2B5EF4-FFF2-40B4-BE49-F238E27FC236}">
                <a16:creationId xmlns:a16="http://schemas.microsoft.com/office/drawing/2014/main" id="{2FF08900-FF99-47D3-A646-031DF35E24B7}"/>
              </a:ext>
            </a:extLst>
          </p:cNvPr>
          <p:cNvSpPr>
            <a:spLocks noGrp="1"/>
          </p:cNvSpPr>
          <p:nvPr>
            <p:ph type="body" sz="quarter" idx="21"/>
          </p:nvPr>
        </p:nvSpPr>
        <p:spPr>
          <a:xfrm>
            <a:off x="4004684" y="1451955"/>
            <a:ext cx="7820333" cy="1446550"/>
          </a:xfrm>
        </p:spPr>
        <p:txBody>
          <a:bodyPr wrap="square" lIns="0" tIns="0" rIns="0" bIns="0" anchor="t">
            <a:spAutoFit/>
          </a:bodyPr>
          <a:lstStyle/>
          <a:p>
            <a:r>
              <a:rPr lang="en-US" sz="2400" spc="-49" dirty="0">
                <a:latin typeface="+mj-lt"/>
              </a:rPr>
              <a:t>Course format:</a:t>
            </a:r>
          </a:p>
          <a:p>
            <a:pPr lvl="1"/>
            <a:r>
              <a:rPr lang="en-US" dirty="0"/>
              <a:t>One-day instructor-led with hands-on exercises</a:t>
            </a:r>
          </a:p>
          <a:p>
            <a:pPr lvl="1"/>
            <a:r>
              <a:rPr lang="en-US" dirty="0"/>
              <a:t>Supplemented by online training at </a:t>
            </a:r>
            <a:r>
              <a:rPr lang="en-US" dirty="0">
                <a:solidFill>
                  <a:schemeClr val="tx2"/>
                </a:solidFill>
              </a:rPr>
              <a:t>https://aka.ms/AzureLearn_DataFundamentals</a:t>
            </a:r>
            <a:endParaRPr lang="en-US" dirty="0">
              <a:solidFill>
                <a:schemeClr val="tx2"/>
              </a:solidFill>
              <a:highlight>
                <a:srgbClr val="FFFF00"/>
              </a:highlight>
            </a:endParaRPr>
          </a:p>
        </p:txBody>
      </p:sp>
      <p:sp>
        <p:nvSpPr>
          <p:cNvPr id="84" name="Text Placeholder 5">
            <a:extLst>
              <a:ext uri="{FF2B5EF4-FFF2-40B4-BE49-F238E27FC236}">
                <a16:creationId xmlns:a16="http://schemas.microsoft.com/office/drawing/2014/main" id="{51766477-F96C-45B0-86FA-86743E97F36F}"/>
              </a:ext>
            </a:extLst>
          </p:cNvPr>
          <p:cNvSpPr txBox="1">
            <a:spLocks/>
          </p:cNvSpPr>
          <p:nvPr/>
        </p:nvSpPr>
        <p:spPr>
          <a:xfrm>
            <a:off x="4004685" y="3347524"/>
            <a:ext cx="7820333" cy="1908215"/>
          </a:xfrm>
          <a:prstGeom prst="rect">
            <a:avLst/>
          </a:prstGeom>
        </p:spPr>
        <p:txBody>
          <a:bodyPr vert="horz" wrap="square" lIns="0" tIns="0" rIns="0" bIns="0" rtlCol="0" anchor="t">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600"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spc="-49" dirty="0">
                <a:latin typeface="+mj-lt"/>
              </a:rPr>
              <a:t>Course objectives:</a:t>
            </a:r>
          </a:p>
          <a:p>
            <a:pPr lvl="1"/>
            <a:r>
              <a:rPr lang="en-US" dirty="0"/>
              <a:t>Describe core data concepts</a:t>
            </a:r>
          </a:p>
          <a:p>
            <a:pPr lvl="1"/>
            <a:r>
              <a:rPr lang="en-US" dirty="0"/>
              <a:t>Identify services for relational data</a:t>
            </a:r>
          </a:p>
          <a:p>
            <a:pPr lvl="1"/>
            <a:r>
              <a:rPr lang="en-US" dirty="0"/>
              <a:t>Identify services for non-relational data</a:t>
            </a:r>
          </a:p>
          <a:p>
            <a:pPr lvl="1"/>
            <a:r>
              <a:rPr lang="en-US" dirty="0"/>
              <a:t>Identify services for data analytics</a:t>
            </a:r>
          </a:p>
        </p:txBody>
      </p:sp>
      <p:grpSp>
        <p:nvGrpSpPr>
          <p:cNvPr id="6" name="Group 5">
            <a:extLst>
              <a:ext uri="{FF2B5EF4-FFF2-40B4-BE49-F238E27FC236}">
                <a16:creationId xmlns:a16="http://schemas.microsoft.com/office/drawing/2014/main" id="{694EE26A-1C7D-4A1F-BAD8-EC36646A1234}"/>
              </a:ext>
              <a:ext uri="{C183D7F6-B498-43B3-948B-1728B52AA6E4}">
                <adec:decorative xmlns:adec="http://schemas.microsoft.com/office/drawing/2017/decorative" val="1"/>
              </a:ext>
            </a:extLst>
          </p:cNvPr>
          <p:cNvGrpSpPr/>
          <p:nvPr/>
        </p:nvGrpSpPr>
        <p:grpSpPr>
          <a:xfrm>
            <a:off x="3226642" y="1401448"/>
            <a:ext cx="629904" cy="629904"/>
            <a:chOff x="6951819" y="472834"/>
            <a:chExt cx="629904" cy="629904"/>
          </a:xfrm>
        </p:grpSpPr>
        <p:sp>
          <p:nvSpPr>
            <p:cNvPr id="12" name="Oval 11">
              <a:extLst>
                <a:ext uri="{FF2B5EF4-FFF2-40B4-BE49-F238E27FC236}">
                  <a16:creationId xmlns:a16="http://schemas.microsoft.com/office/drawing/2014/main" id="{CE830954-9770-4996-A954-4D0AD2543D7D}"/>
                </a:ext>
              </a:extLst>
            </p:cNvPr>
            <p:cNvSpPr/>
            <p:nvPr/>
          </p:nvSpPr>
          <p:spPr bwMode="auto">
            <a:xfrm>
              <a:off x="6951819" y="47283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descr="Classroom with solid fill">
              <a:extLst>
                <a:ext uri="{FF2B5EF4-FFF2-40B4-BE49-F238E27FC236}">
                  <a16:creationId xmlns:a16="http://schemas.microsoft.com/office/drawing/2014/main" id="{E2E562BD-8A9D-49CE-AC90-8D6A2B05C1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24288" y="523341"/>
              <a:ext cx="484965" cy="484965"/>
            </a:xfrm>
            <a:prstGeom prst="rect">
              <a:avLst/>
            </a:prstGeom>
          </p:spPr>
        </p:pic>
      </p:grpSp>
      <p:grpSp>
        <p:nvGrpSpPr>
          <p:cNvPr id="7" name="Group 6">
            <a:extLst>
              <a:ext uri="{FF2B5EF4-FFF2-40B4-BE49-F238E27FC236}">
                <a16:creationId xmlns:a16="http://schemas.microsoft.com/office/drawing/2014/main" id="{B9CE9330-C488-4239-B109-0E4E507052DD}"/>
              </a:ext>
              <a:ext uri="{C183D7F6-B498-43B3-948B-1728B52AA6E4}">
                <adec:decorative xmlns:adec="http://schemas.microsoft.com/office/drawing/2017/decorative" val="1"/>
              </a:ext>
            </a:extLst>
          </p:cNvPr>
          <p:cNvGrpSpPr/>
          <p:nvPr/>
        </p:nvGrpSpPr>
        <p:grpSpPr>
          <a:xfrm>
            <a:off x="3226642" y="3270971"/>
            <a:ext cx="629904" cy="629904"/>
            <a:chOff x="9956389" y="2456065"/>
            <a:chExt cx="629904" cy="629904"/>
          </a:xfrm>
        </p:grpSpPr>
        <p:sp>
          <p:nvSpPr>
            <p:cNvPr id="16" name="Oval 15">
              <a:extLst>
                <a:ext uri="{FF2B5EF4-FFF2-40B4-BE49-F238E27FC236}">
                  <a16:creationId xmlns:a16="http://schemas.microsoft.com/office/drawing/2014/main" id="{05896024-809E-4D35-AD7A-F560458A13D8}"/>
                </a:ext>
              </a:extLst>
            </p:cNvPr>
            <p:cNvSpPr/>
            <p:nvPr/>
          </p:nvSpPr>
          <p:spPr bwMode="auto">
            <a:xfrm>
              <a:off x="9956389" y="2456065"/>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descr="Checklist with solid fill">
              <a:extLst>
                <a:ext uri="{FF2B5EF4-FFF2-40B4-BE49-F238E27FC236}">
                  <a16:creationId xmlns:a16="http://schemas.microsoft.com/office/drawing/2014/main" id="{4AD391D6-6F73-4D35-A5A2-E193A94781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25567" y="2525243"/>
              <a:ext cx="491548" cy="491548"/>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42F8-775E-4FB3-A574-BED9904D2907}"/>
              </a:ext>
            </a:extLst>
          </p:cNvPr>
          <p:cNvSpPr>
            <a:spLocks noGrp="1"/>
          </p:cNvSpPr>
          <p:nvPr>
            <p:ph type="title"/>
          </p:nvPr>
        </p:nvSpPr>
        <p:spPr>
          <a:xfrm>
            <a:off x="418643" y="440494"/>
            <a:ext cx="11341268" cy="680196"/>
          </a:xfrm>
        </p:spPr>
        <p:txBody>
          <a:bodyPr wrap="square" anchor="t">
            <a:normAutofit/>
          </a:bodyPr>
          <a:lstStyle/>
          <a:p>
            <a:r>
              <a:rPr lang="en-US" dirty="0"/>
              <a:t>Course agenda</a:t>
            </a:r>
          </a:p>
        </p:txBody>
      </p:sp>
      <p:graphicFrame>
        <p:nvGraphicFramePr>
          <p:cNvPr id="4" name="Table 4">
            <a:extLst>
              <a:ext uri="{FF2B5EF4-FFF2-40B4-BE49-F238E27FC236}">
                <a16:creationId xmlns:a16="http://schemas.microsoft.com/office/drawing/2014/main" id="{2A6B961E-CC70-46CE-BA49-AAA90EE39393}"/>
              </a:ext>
            </a:extLst>
          </p:cNvPr>
          <p:cNvGraphicFramePr>
            <a:graphicFrameLocks noGrp="1"/>
          </p:cNvGraphicFramePr>
          <p:nvPr>
            <p:extLst>
              <p:ext uri="{D42A27DB-BD31-4B8C-83A1-F6EECF244321}">
                <p14:modId xmlns:p14="http://schemas.microsoft.com/office/powerpoint/2010/main" val="3806728328"/>
              </p:ext>
            </p:extLst>
          </p:nvPr>
        </p:nvGraphicFramePr>
        <p:xfrm>
          <a:off x="418644" y="1758879"/>
          <a:ext cx="11343821" cy="3464071"/>
        </p:xfrm>
        <a:graphic>
          <a:graphicData uri="http://schemas.openxmlformats.org/drawingml/2006/table">
            <a:tbl>
              <a:tblPr firstRow="1" bandRow="1">
                <a:tableStyleId>{2D5ABB26-0587-4C30-8999-92F81FD0307C}</a:tableStyleId>
              </a:tblPr>
              <a:tblGrid>
                <a:gridCol w="5723641">
                  <a:extLst>
                    <a:ext uri="{9D8B030D-6E8A-4147-A177-3AD203B41FA5}">
                      <a16:colId xmlns:a16="http://schemas.microsoft.com/office/drawing/2014/main" val="2278379534"/>
                    </a:ext>
                  </a:extLst>
                </a:gridCol>
                <a:gridCol w="5620180">
                  <a:extLst>
                    <a:ext uri="{9D8B030D-6E8A-4147-A177-3AD203B41FA5}">
                      <a16:colId xmlns:a16="http://schemas.microsoft.com/office/drawing/2014/main" val="1876836055"/>
                    </a:ext>
                  </a:extLst>
                </a:gridCol>
              </a:tblGrid>
              <a:tr h="405240">
                <a:tc>
                  <a:txBody>
                    <a:bodyPr/>
                    <a:lstStyle/>
                    <a:p>
                      <a:r>
                        <a:rPr lang="en-US" sz="1700">
                          <a:solidFill>
                            <a:schemeClr val="bg1"/>
                          </a:solidFill>
                          <a:latin typeface="+mj-lt"/>
                        </a:rPr>
                        <a:t>Content</a:t>
                      </a:r>
                    </a:p>
                  </a:txBody>
                  <a:tcPr marL="101137" marR="101137" marT="50569" marB="50569"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1700">
                          <a:solidFill>
                            <a:schemeClr val="bg1"/>
                          </a:solidFill>
                          <a:latin typeface="+mj-lt"/>
                        </a:rPr>
                        <a:t>Units</a:t>
                      </a:r>
                    </a:p>
                  </a:txBody>
                  <a:tcPr marL="101137" marR="101137" marT="50569" marB="50569"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70328589"/>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data</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a:latin typeface="+mn-lt"/>
                        </a:rPr>
                        <a:t>Core data concepts</a:t>
                      </a:r>
                      <a:endParaRPr lang="en-US" sz="1500">
                        <a:solidFill>
                          <a:schemeClr val="tx1"/>
                        </a:solidFill>
                      </a:endParaRPr>
                    </a:p>
                    <a:p>
                      <a:pPr marL="174625" indent="-174625">
                        <a:spcAft>
                          <a:spcPts val="600"/>
                        </a:spcAft>
                        <a:buFont typeface="Arial" panose="020B0604020202020204" pitchFamily="34" charset="0"/>
                        <a:buChar char="•"/>
                      </a:pPr>
                      <a:r>
                        <a:rPr lang="en-US" sz="1500">
                          <a:latin typeface="+mn-lt"/>
                        </a:rPr>
                        <a:t>Data roles and services</a:t>
                      </a:r>
                      <a:endParaRPr lang="en-US" sz="150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85480105"/>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relational data in Azure</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a:t>Explore relational data concepts</a:t>
                      </a:r>
                      <a:endParaRPr lang="en-US" sz="1500">
                        <a:solidFill>
                          <a:schemeClr val="tx1"/>
                        </a:solidFill>
                      </a:endParaRPr>
                    </a:p>
                    <a:p>
                      <a:pPr marL="174625" indent="-174625">
                        <a:spcAft>
                          <a:spcPts val="600"/>
                        </a:spcAft>
                        <a:buFont typeface="Arial" panose="020B0604020202020204" pitchFamily="34" charset="0"/>
                        <a:buChar char="•"/>
                      </a:pPr>
                      <a:r>
                        <a:rPr lang="en-US" sz="1500"/>
                        <a:t>Explore Azure services for relational data</a:t>
                      </a:r>
                      <a:endParaRPr lang="en-US" sz="150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36895172"/>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non-relational data in Azure</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a:t>Fundamentals of Azure Storage</a:t>
                      </a:r>
                      <a:endParaRPr lang="en-US" sz="1500">
                        <a:solidFill>
                          <a:schemeClr val="tx1"/>
                        </a:solidFill>
                      </a:endParaRPr>
                    </a:p>
                    <a:p>
                      <a:pPr marL="174625" indent="-174625">
                        <a:spcAft>
                          <a:spcPts val="600"/>
                        </a:spcAft>
                        <a:buFont typeface="Arial" panose="020B0604020202020204" pitchFamily="34" charset="0"/>
                        <a:buChar char="•"/>
                      </a:pPr>
                      <a:r>
                        <a:rPr lang="en-US" sz="1500"/>
                        <a:t>Fundamentals of Azure Cosmos DB</a:t>
                      </a:r>
                      <a:endParaRPr lang="en-US" sz="150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61249613"/>
                  </a:ext>
                </a:extLst>
              </a:tr>
              <a:tr h="1000222">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data analytics</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dirty="0"/>
                        <a:t>Large-scale data warehousing</a:t>
                      </a:r>
                      <a:endParaRPr lang="en-US" sz="1500" dirty="0">
                        <a:solidFill>
                          <a:schemeClr val="tx1"/>
                        </a:solidFill>
                      </a:endParaRPr>
                    </a:p>
                    <a:p>
                      <a:pPr marL="174625" indent="-174625">
                        <a:spcAft>
                          <a:spcPts val="600"/>
                        </a:spcAft>
                        <a:buFont typeface="Arial" panose="020B0604020202020204" pitchFamily="34" charset="0"/>
                        <a:buChar char="•"/>
                      </a:pPr>
                      <a:r>
                        <a:rPr lang="en-US" sz="1500" dirty="0"/>
                        <a:t>Streaming and real-time analytics</a:t>
                      </a:r>
                      <a:endParaRPr lang="en-US" sz="1500" dirty="0">
                        <a:solidFill>
                          <a:schemeClr val="tx1"/>
                        </a:solidFill>
                      </a:endParaRPr>
                    </a:p>
                    <a:p>
                      <a:pPr marL="174625" indent="-174625">
                        <a:spcAft>
                          <a:spcPts val="600"/>
                        </a:spcAft>
                        <a:buFont typeface="Arial" panose="020B0604020202020204" pitchFamily="34" charset="0"/>
                        <a:buChar char="•"/>
                      </a:pPr>
                      <a:r>
                        <a:rPr lang="en-US" sz="1500" dirty="0"/>
                        <a:t>Data visualization</a:t>
                      </a:r>
                      <a:endParaRPr lang="en-US" sz="1500" dirty="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41432742"/>
                  </a:ext>
                </a:extLst>
              </a:tr>
            </a:tbl>
          </a:graphicData>
        </a:graphic>
      </p:graphicFrame>
    </p:spTree>
    <p:extLst>
      <p:ext uri="{BB962C8B-B14F-4D97-AF65-F5344CB8AC3E}">
        <p14:creationId xmlns:p14="http://schemas.microsoft.com/office/powerpoint/2010/main" val="2364732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4C74-739A-4E2B-B5F5-57F23F55E0D5}"/>
              </a:ext>
            </a:extLst>
          </p:cNvPr>
          <p:cNvSpPr>
            <a:spLocks noGrp="1"/>
          </p:cNvSpPr>
          <p:nvPr>
            <p:ph type="title"/>
          </p:nvPr>
        </p:nvSpPr>
        <p:spPr/>
        <p:txBody>
          <a:bodyPr/>
          <a:lstStyle/>
          <a:p>
            <a:r>
              <a:rPr lang="en-US" dirty="0"/>
              <a:t>Lab environment</a:t>
            </a:r>
          </a:p>
        </p:txBody>
      </p:sp>
      <p:sp>
        <p:nvSpPr>
          <p:cNvPr id="6" name="Rectangle 5">
            <a:extLst>
              <a:ext uri="{FF2B5EF4-FFF2-40B4-BE49-F238E27FC236}">
                <a16:creationId xmlns:a16="http://schemas.microsoft.com/office/drawing/2014/main" id="{3BD266C3-03E0-43D6-9332-0C064C7FA0DF}"/>
              </a:ext>
            </a:extLst>
          </p:cNvPr>
          <p:cNvSpPr/>
          <p:nvPr/>
        </p:nvSpPr>
        <p:spPr>
          <a:xfrm>
            <a:off x="1392795" y="3316477"/>
            <a:ext cx="10212467" cy="2259942"/>
          </a:xfrm>
          <a:prstGeom prst="rect">
            <a:avLst/>
          </a:prstGeom>
        </p:spPr>
        <p:txBody>
          <a:bodyPr wrap="square" lIns="0" tIns="0" rIns="0" bIns="0">
            <a:noAutofit/>
          </a:bodyPr>
          <a:lstStyle/>
          <a:p>
            <a:pPr marL="342900" indent="-342900" algn="l">
              <a:buFont typeface="Arial" panose="020B0604020202020204" pitchFamily="34" charset="0"/>
              <a:buChar char="•"/>
            </a:pPr>
            <a:r>
              <a:rPr lang="en-US" sz="2400" dirty="0"/>
              <a:t>Labs in this course are based on exercises in Microsoft Learn</a:t>
            </a:r>
          </a:p>
          <a:p>
            <a:pPr marL="342900" indent="-342900" algn="l">
              <a:buFont typeface="Arial" panose="020B0604020202020204" pitchFamily="34" charset="0"/>
              <a:buChar char="•"/>
            </a:pPr>
            <a:r>
              <a:rPr lang="en-US" sz="2400" dirty="0"/>
              <a:t>You will be provided with an Azure subscription for use in this class</a:t>
            </a:r>
          </a:p>
          <a:p>
            <a:pPr marL="800083" lvl="1" indent="-342900">
              <a:buFont typeface="Arial" panose="020B0604020202020204" pitchFamily="34" charset="0"/>
              <a:buChar char="•"/>
            </a:pPr>
            <a:r>
              <a:rPr lang="en-US" sz="2000" dirty="0"/>
              <a:t>Your instructor will provide details</a:t>
            </a:r>
          </a:p>
        </p:txBody>
      </p:sp>
      <p:pic>
        <p:nvPicPr>
          <p:cNvPr id="8" name="Graphic 7" descr="Cloud Computing with solid fill">
            <a:extLst>
              <a:ext uri="{FF2B5EF4-FFF2-40B4-BE49-F238E27FC236}">
                <a16:creationId xmlns:a16="http://schemas.microsoft.com/office/drawing/2014/main" id="{40C7E422-7E58-4280-8A9A-54B918B98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59" y="862878"/>
            <a:ext cx="2136757" cy="2136757"/>
          </a:xfrm>
          <a:prstGeom prst="rect">
            <a:avLst/>
          </a:prstGeom>
        </p:spPr>
      </p:pic>
      <p:pic>
        <p:nvPicPr>
          <p:cNvPr id="5" name="Graphic 4" descr="User with solid fill">
            <a:extLst>
              <a:ext uri="{FF2B5EF4-FFF2-40B4-BE49-F238E27FC236}">
                <a16:creationId xmlns:a16="http://schemas.microsoft.com/office/drawing/2014/main" id="{5910C58A-8F84-4065-AF16-10EA89BD41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02130" y="1831344"/>
            <a:ext cx="1293031" cy="1293031"/>
          </a:xfrm>
          <a:prstGeom prst="rect">
            <a:avLst/>
          </a:prstGeom>
        </p:spPr>
      </p:pic>
    </p:spTree>
    <p:extLst>
      <p:ext uri="{BB962C8B-B14F-4D97-AF65-F5344CB8AC3E}">
        <p14:creationId xmlns:p14="http://schemas.microsoft.com/office/powerpoint/2010/main" val="11912241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8FC6-1A8D-4495-B61A-63499D3AFC0F}"/>
              </a:ext>
            </a:extLst>
          </p:cNvPr>
          <p:cNvSpPr>
            <a:spLocks noGrp="1"/>
          </p:cNvSpPr>
          <p:nvPr>
            <p:ph type="title" idx="4294967295"/>
          </p:nvPr>
        </p:nvSpPr>
        <p:spPr>
          <a:xfrm>
            <a:off x="418643" y="-680196"/>
            <a:ext cx="11341268" cy="680196"/>
          </a:xfrm>
        </p:spPr>
        <p:txBody>
          <a:bodyPr vert="horz" wrap="square" lIns="0" tIns="91440" rIns="146304" bIns="91440" rtlCol="0" anchor="b">
            <a:noAutofit/>
          </a:bodyPr>
          <a:lstStyle/>
          <a:p>
            <a:r>
              <a:rPr lang="en-US"/>
              <a:t>Template slide</a:t>
            </a:r>
            <a:endParaRPr lang="en-US" dirty="0"/>
          </a:p>
        </p:txBody>
      </p:sp>
    </p:spTree>
    <p:extLst>
      <p:ext uri="{BB962C8B-B14F-4D97-AF65-F5344CB8AC3E}">
        <p14:creationId xmlns:p14="http://schemas.microsoft.com/office/powerpoint/2010/main" val="418789961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Widescreen</PresentationFormat>
  <Paragraphs>68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Consolas</vt:lpstr>
      <vt:lpstr>Segoe UI</vt:lpstr>
      <vt:lpstr>Segoe UI Light</vt:lpstr>
      <vt:lpstr>Segoe UI Semibold</vt:lpstr>
      <vt:lpstr>Wingdings</vt:lpstr>
      <vt:lpstr>Microsoft Azure Template</vt:lpstr>
      <vt:lpstr>Microsoft Azure Data Fundamentals</vt:lpstr>
      <vt:lpstr>About this course</vt:lpstr>
      <vt:lpstr>Course agenda</vt:lpstr>
      <vt:lpstr>Lab environment</vt:lpstr>
      <vt:lpstr>Template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2022-10-07T17:58:16Z</dcterms:created>
  <dcterms:modified xsi:type="dcterms:W3CDTF">2022-10-07T17:58:24Z</dcterms:modified>
</cp:coreProperties>
</file>