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 id="2147484735" r:id="rId2"/>
  </p:sldMasterIdLst>
  <p:notesMasterIdLst>
    <p:notesMasterId r:id="rId17"/>
  </p:notesMasterIdLst>
  <p:handoutMasterIdLst>
    <p:handoutMasterId r:id="rId18"/>
  </p:handoutMasterIdLst>
  <p:sldIdLst>
    <p:sldId id="3481" r:id="rId3"/>
    <p:sldId id="1670" r:id="rId4"/>
    <p:sldId id="3125" r:id="rId5"/>
    <p:sldId id="2134805623" r:id="rId6"/>
    <p:sldId id="2134805624" r:id="rId7"/>
    <p:sldId id="2134805625" r:id="rId8"/>
    <p:sldId id="2134805630" r:id="rId9"/>
    <p:sldId id="1801" r:id="rId10"/>
    <p:sldId id="2134805627" r:id="rId11"/>
    <p:sldId id="2134805631" r:id="rId12"/>
    <p:sldId id="2134805629" r:id="rId13"/>
    <p:sldId id="1875" r:id="rId14"/>
    <p:sldId id="10734" r:id="rId15"/>
    <p:sldId id="1884" r:id="rId1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B4D9"/>
    <a:srgbClr val="F2F2F2"/>
    <a:srgbClr val="E6E6E6"/>
    <a:srgbClr val="3C3C41"/>
    <a:srgbClr val="4BCBEE"/>
    <a:srgbClr val="1392B4"/>
    <a:srgbClr val="0B556A"/>
    <a:srgbClr val="EBEBEB"/>
    <a:srgbClr val="FFFFFF"/>
    <a:srgbClr val="FFF10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83" autoAdjust="0"/>
    <p:restoredTop sz="83265" autoAdjust="0"/>
  </p:normalViewPr>
  <p:slideViewPr>
    <p:cSldViewPr snapToGrid="0">
      <p:cViewPr varScale="1">
        <p:scale>
          <a:sx n="105" d="100"/>
          <a:sy n="105" d="100"/>
        </p:scale>
        <p:origin x="680" y="200"/>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Torres" userId="0fe0bd71-c724-4991-ab28-d1b2af72c719" providerId="ADAL" clId="{44E61965-18A4-8144-9C7F-B9A27B6D9AA9}"/>
    <pc:docChg chg="modSld">
      <pc:chgData name="David Torres" userId="0fe0bd71-c724-4991-ab28-d1b2af72c719" providerId="ADAL" clId="{44E61965-18A4-8144-9C7F-B9A27B6D9AA9}" dt="2023-09-24T11:03:46.676" v="1" actId="790"/>
      <pc:docMkLst>
        <pc:docMk/>
      </pc:docMkLst>
      <pc:sldChg chg="modSp mod">
        <pc:chgData name="David Torres" userId="0fe0bd71-c724-4991-ab28-d1b2af72c719" providerId="ADAL" clId="{44E61965-18A4-8144-9C7F-B9A27B6D9AA9}" dt="2023-09-24T11:03:46.676" v="1" actId="790"/>
        <pc:sldMkLst>
          <pc:docMk/>
          <pc:sldMk cId="2251313848" sldId="1875"/>
        </pc:sldMkLst>
        <pc:spChg chg="mod">
          <ac:chgData name="David Torres" userId="0fe0bd71-c724-4991-ab28-d1b2af72c719" providerId="ADAL" clId="{44E61965-18A4-8144-9C7F-B9A27B6D9AA9}" dt="2023-09-24T11:03:46.676" v="1" actId="790"/>
          <ac:spMkLst>
            <pc:docMk/>
            <pc:sldMk cId="2251313848" sldId="1875"/>
            <ac:spMk id="2" creationId="{3A5E04DC-72B9-49CA-AF83-44D0D5AD293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9/24/23 4:03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9/23/23 4:01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9695972-8B8A-4CFF-B9FD-C375175DAA66}" type="datetime8">
              <a:rPr lang="en-US" smtClean="0"/>
              <a:t>9/23/23 4:01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171717"/>
                </a:solidFill>
                <a:effectLst/>
                <a:latin typeface="Segoe UI" panose="020B0502040204020203" pitchFamily="34" charset="0"/>
              </a:rPr>
              <a:t>Note that this slide does not cover Azure SQL Edge, which is a SQL Server-based service for edge computing – predominantly for Internet-of-things (IoT) scenarios.</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Azure SQL is the generic term used to describe a family of Azure relational database services that are based on Microsoft SQL Server. SQL Server is an industry-leading relational database management system (RDBMS) that is used in on-premises solutions by some of the biggest organizations in the world. The Azure SQL services are based on the same database engine, making them a great solution for organizations that want to migrate existing on-premises databases to the cloud; as well as new applications that are designed as cloud-based from conception.</a:t>
            </a:r>
          </a:p>
          <a:p>
            <a:endParaRPr lang="en-US" b="0" i="0" dirty="0">
              <a:solidFill>
                <a:srgbClr val="171717"/>
              </a:solidFill>
              <a:effectLst/>
              <a:latin typeface="Segoe UI" panose="020B0502040204020203" pitchFamily="34" charset="0"/>
            </a:endParaRPr>
          </a:p>
          <a:p>
            <a:pPr marL="171450" indent="-171450">
              <a:buFont typeface="Arial" panose="020B0604020202020204" pitchFamily="34" charset="0"/>
              <a:buChar char="•"/>
            </a:pPr>
            <a:r>
              <a:rPr lang="en-US" b="1" i="0" dirty="0">
                <a:solidFill>
                  <a:srgbClr val="171717"/>
                </a:solidFill>
                <a:effectLst/>
                <a:latin typeface="Segoe UI" panose="020B0502040204020203" pitchFamily="34" charset="0"/>
              </a:rPr>
              <a:t>SQL Server on Azure Virtual Machines </a:t>
            </a:r>
            <a:r>
              <a:rPr lang="en-US" b="0" i="0" dirty="0">
                <a:solidFill>
                  <a:srgbClr val="171717"/>
                </a:solidFill>
                <a:effectLst/>
                <a:latin typeface="Segoe UI" panose="020B0502040204020203" pitchFamily="34" charset="0"/>
              </a:rPr>
              <a:t>is an infrastructure-as-a-service (IaaS) solution in which a full instance of SQL Server is installed in a virtual machine that is hosted in Azure. This makes it a good candidate for migration projects, where 1:1 compatibility with an existing on-premises SQL Server instance is required or for hybrid scenarios with a mix of cloud-based and on-premises databases that must maintain compatibility. Because it's an IaaS solution, you have full control of the configuration of the database; which also means you have responsibility to manage administrative tasks – just as you would for a SQL Server instance in your own data center. Costs for the service are based on SQL Server licensing and the cost of running the VM in Azure.</a:t>
            </a:r>
          </a:p>
          <a:p>
            <a:pPr marL="171450" indent="-171450">
              <a:buFont typeface="Arial" panose="020B0604020202020204" pitchFamily="34" charset="0"/>
              <a:buChar char="•"/>
            </a:pPr>
            <a:r>
              <a:rPr lang="en-US" b="1" i="0" dirty="0">
                <a:solidFill>
                  <a:srgbClr val="171717"/>
                </a:solidFill>
                <a:effectLst/>
                <a:latin typeface="Segoe UI" panose="020B0502040204020203" pitchFamily="34" charset="0"/>
              </a:rPr>
              <a:t>Azure SQL Managed Instance</a:t>
            </a:r>
            <a:r>
              <a:rPr lang="en-US" b="0" i="0" dirty="0">
                <a:solidFill>
                  <a:srgbClr val="171717"/>
                </a:solidFill>
                <a:effectLst/>
                <a:latin typeface="Segoe UI" panose="020B0502040204020203" pitchFamily="34" charset="0"/>
              </a:rPr>
              <a:t> is a platform-as-a-service (PaaS) service that </a:t>
            </a:r>
            <a:r>
              <a:rPr lang="en-US" sz="900" b="0" i="0" dirty="0">
                <a:solidFill>
                  <a:srgbClr val="171717"/>
                </a:solidFill>
                <a:effectLst/>
                <a:latin typeface="Segoe UI" panose="020B0502040204020203" pitchFamily="34" charset="0"/>
              </a:rPr>
              <a:t>enables you to pre-provision compute resources and deploy several individual SQL Server managed instances up to your pre-provisioned compute level</a:t>
            </a:r>
            <a:r>
              <a:rPr lang="en-US" sz="900" dirty="0">
                <a:latin typeface="+mn-lt"/>
              </a:rPr>
              <a:t>. Core administrative tasks are automated while providing a high-degree of compatibility with on-premises SQL Server. You can choose to deploy a single managed instance that supports multiple databases, or you can create a pool of instances that share underlying infrastructure resources for cost-efficiency. SQL Managed Instance is a great choice for most migration scenarios, where you need to move an on-premises SQL Server database to the cloud with minimal changes.</a:t>
            </a:r>
          </a:p>
          <a:p>
            <a:pPr marL="171450" indent="-171450">
              <a:buFont typeface="Arial" panose="020B0604020202020204" pitchFamily="34" charset="0"/>
              <a:buChar char="•"/>
            </a:pPr>
            <a:r>
              <a:rPr lang="en-US" b="1" i="0" dirty="0">
                <a:solidFill>
                  <a:srgbClr val="171717"/>
                </a:solidFill>
                <a:effectLst/>
                <a:latin typeface="Segoe UI" panose="020B0502040204020203" pitchFamily="34" charset="0"/>
              </a:rPr>
              <a:t>Azure SQL Database</a:t>
            </a:r>
            <a:r>
              <a:rPr lang="en-US" b="0" i="0" dirty="0">
                <a:solidFill>
                  <a:srgbClr val="171717"/>
                </a:solidFill>
                <a:effectLst/>
                <a:latin typeface="Segoe UI" panose="020B0502040204020203" pitchFamily="34" charset="0"/>
              </a:rPr>
              <a:t> is another platform-as-a-service (PaaS) solution that offers the lowest-cost Azure SQL option. You have minimal administrative control over the service beyond creating the database schema, importing and exporting data, and configuring access controls. Azure SQL Database enables you to deploy a single database or an </a:t>
            </a:r>
            <a:r>
              <a:rPr lang="en-US" b="0" i="1" dirty="0">
                <a:solidFill>
                  <a:srgbClr val="171717"/>
                </a:solidFill>
                <a:effectLst/>
                <a:latin typeface="Segoe UI" panose="020B0502040204020203" pitchFamily="34" charset="0"/>
              </a:rPr>
              <a:t>elastic pool</a:t>
            </a:r>
            <a:r>
              <a:rPr lang="en-US" b="0" i="0" dirty="0">
                <a:solidFill>
                  <a:srgbClr val="171717"/>
                </a:solidFill>
                <a:effectLst/>
                <a:latin typeface="Segoe UI" panose="020B0502040204020203" pitchFamily="34" charset="0"/>
              </a:rPr>
              <a:t> that shares resources across multiple databases. Azure SQL Database is a great choice for new applications that require a low-cost relational data store with minimal administrative overhead.</a:t>
            </a:r>
          </a:p>
          <a:p>
            <a:pPr marL="171450" indent="-171450">
              <a:buFont typeface="Arial" panose="020B0604020202020204" pitchFamily="34" charset="0"/>
              <a:buChar char="•"/>
            </a:pPr>
            <a:endParaRPr lang="en-US" b="0"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0" i="0" dirty="0">
                <a:solidFill>
                  <a:srgbClr val="171717"/>
                </a:solidFill>
                <a:effectLst/>
                <a:latin typeface="Segoe UI" panose="020B0502040204020203" pitchFamily="34" charset="0"/>
              </a:rPr>
              <a:t>The list is in decreasing order of administrative control/responsibility and cost. SQL Server on a VM is the most expensive option; but allows you greater control over server and database configuration. However, you also have full responsible for server maintenance and management. Azure SQL Database is the lowest cost option, but supports fewer configuration options, Most database maintenance other than access controls is automated for you. SQL Managed Instance offers a balance of cost, administrative control, and maintenance automation.</a:t>
            </a:r>
          </a:p>
          <a:p>
            <a:pPr marL="0" indent="0">
              <a:buFont typeface="Arial" panose="020B0604020202020204" pitchFamily="34" charset="0"/>
              <a:buNone/>
            </a:pPr>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68071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MySQL started life as a simple-to-use open-source database management system. It is commonly used in </a:t>
            </a:r>
            <a:r>
              <a:rPr lang="en-US" sz="882" b="0" i="1" kern="1200" dirty="0">
                <a:solidFill>
                  <a:schemeClr val="tx1"/>
                </a:solidFill>
                <a:effectLst/>
                <a:latin typeface="Segoe UI Light" pitchFamily="34" charset="0"/>
                <a:ea typeface="+mn-ea"/>
                <a:cs typeface="+mn-cs"/>
              </a:rPr>
              <a:t>Linux, Apache, MySQL, and PHP</a:t>
            </a:r>
            <a:r>
              <a:rPr lang="en-US" sz="882" b="0" kern="1200" dirty="0">
                <a:solidFill>
                  <a:schemeClr val="tx1"/>
                </a:solidFill>
                <a:effectLst/>
                <a:latin typeface="Segoe UI Light" pitchFamily="34" charset="0"/>
                <a:ea typeface="+mn-ea"/>
                <a:cs typeface="+mn-cs"/>
              </a:rPr>
              <a:t> (LAMP) stack apps.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MariaDB is a newer database management system, created by the original developers of MySQL. The database engine has since been rewritten and optimized to improve performance. MariaDB offers compatibility with Oracle Database (another popular commercial database management system).</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PostgreSQL is a hybrid relational-object database. You can store data in relational tables, but a PostgreSQL database also enables you to store custom data types, with their own non-relational properties.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endParaRPr lang="en-US" dirty="0"/>
          </a:p>
          <a:p>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52548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necessary, demonstrate how to sign into the lab virtual machine and follow the instructions there. If you’re not using a lab VM, students can follow the instructions in the GitHub page for this lab.</a:t>
            </a:r>
          </a:p>
          <a:p>
            <a:endParaRPr lang="en-US" dirty="0"/>
          </a:p>
          <a:p>
            <a:r>
              <a:rPr lang="en-US" dirty="0"/>
              <a:t>Students should use the Azure subscription credentials provided to them</a:t>
            </a:r>
            <a:r>
              <a:rPr lang="en-US" u="none" dirty="0"/>
              <a:t>. The lab is also available from the related module on Microsoft Learn, so students can complete it later if desired; but they will need to provide their own Azure subscription to do so.</a:t>
            </a:r>
          </a:p>
          <a:p>
            <a:endParaRPr lang="en-US" u="none" dirty="0"/>
          </a:p>
          <a:p>
            <a:r>
              <a:rPr lang="en-US" dirty="0"/>
              <a:t>Note that the exercise on Microsoft Learn includes options to provision MySQL and PostgreSQL databases. Encourage students to go back to this module and try these options later, but all students should provision and query Azure SQL Database in this lab.</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9/23/23 4:01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4560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Allow students a few minutes to think about the questions, and then use the animated slide to reveal the correct answers.</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9/24/23 4:03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85460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485510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should take approximately 60 minutes to deliver, including 20-25 minutes for the lab exercise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9/23/23 4:01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9/23/23 4:01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88958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relational database schema, data is stored in tables; which consist of rows and columns. Relational tables are a format for </a:t>
            </a:r>
            <a:r>
              <a:rPr lang="en-US" i="1" dirty="0"/>
              <a:t>structured</a:t>
            </a:r>
            <a:r>
              <a:rPr lang="en-US" i="0" dirty="0"/>
              <a:t> data, and each row in a table has the same columns; though in some cases, not all columns need to have a value – for example, a customer table might include a </a:t>
            </a:r>
            <a:r>
              <a:rPr lang="en-US" b="1" i="0" dirty="0" err="1"/>
              <a:t>MiddleName</a:t>
            </a:r>
            <a:r>
              <a:rPr lang="en-US" i="0" dirty="0"/>
              <a:t> column; which can be empty (or </a:t>
            </a:r>
            <a:r>
              <a:rPr lang="en-US" i="1" dirty="0"/>
              <a:t>NULL</a:t>
            </a:r>
            <a:r>
              <a:rPr lang="en-US" i="0" dirty="0"/>
              <a:t>) for rows that represent customers with no middle name or whose middle name is unknown).</a:t>
            </a:r>
          </a:p>
          <a:p>
            <a:endParaRPr lang="en-US" i="0" dirty="0"/>
          </a:p>
          <a:p>
            <a:r>
              <a:rPr lang="en-US" i="0" dirty="0"/>
              <a:t>Each column stores data of a specific </a:t>
            </a:r>
            <a:r>
              <a:rPr lang="en-US" i="1" dirty="0"/>
              <a:t>datatype</a:t>
            </a:r>
            <a:r>
              <a:rPr lang="en-US" i="0" dirty="0"/>
              <a:t>. For example, An </a:t>
            </a:r>
            <a:r>
              <a:rPr lang="en-US" b="1" i="0" dirty="0"/>
              <a:t>Email</a:t>
            </a:r>
            <a:r>
              <a:rPr lang="en-US" b="0" i="0" dirty="0"/>
              <a:t> column in a </a:t>
            </a:r>
            <a:r>
              <a:rPr lang="en-US" b="1" i="0" dirty="0"/>
              <a:t>Customer</a:t>
            </a:r>
            <a:r>
              <a:rPr lang="en-US" b="0" i="0" dirty="0"/>
              <a:t> table would likely be defined to store character-based (text) data (which might be fixed or variable in length), a </a:t>
            </a:r>
            <a:r>
              <a:rPr lang="en-US" b="1" i="0" dirty="0"/>
              <a:t>Price</a:t>
            </a:r>
            <a:r>
              <a:rPr lang="en-US" b="0" i="0" dirty="0"/>
              <a:t> column in a </a:t>
            </a:r>
            <a:r>
              <a:rPr lang="en-US" b="1" i="0" dirty="0"/>
              <a:t>Product</a:t>
            </a:r>
            <a:r>
              <a:rPr lang="en-US" b="0" i="0" dirty="0"/>
              <a:t> table might be defined to store decimal numeric data, while a </a:t>
            </a:r>
            <a:r>
              <a:rPr lang="en-US" b="1" i="0" dirty="0"/>
              <a:t>Quantity</a:t>
            </a:r>
            <a:r>
              <a:rPr lang="en-US" b="0" i="0" dirty="0"/>
              <a:t> column in an </a:t>
            </a:r>
            <a:r>
              <a:rPr lang="en-US" b="1" i="0" dirty="0"/>
              <a:t>Order</a:t>
            </a:r>
            <a:r>
              <a:rPr lang="en-US" b="0" i="0" dirty="0"/>
              <a:t> table might be constrained to integer numeric values; and an </a:t>
            </a:r>
            <a:r>
              <a:rPr lang="en-US" b="1" i="0" dirty="0" err="1"/>
              <a:t>OrderDate</a:t>
            </a:r>
            <a:r>
              <a:rPr lang="en-US" b="0" i="0" dirty="0"/>
              <a:t> column in the same </a:t>
            </a:r>
            <a:r>
              <a:rPr lang="en-US" b="1" i="0" dirty="0"/>
              <a:t>Order</a:t>
            </a:r>
            <a:r>
              <a:rPr lang="en-US" b="0" i="0" dirty="0"/>
              <a:t> table would be defined to store date/time values. The available datatypes that you can use when defining a table depend on the database system you are using; though there are standard datatypes defined by the American National Standards Institute (ANSI) that are supported by most database systems.</a:t>
            </a:r>
            <a:endParaRPr lang="en-US" i="1"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266087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Don’t get bogged down in details of 1</a:t>
            </a:r>
            <a:r>
              <a:rPr lang="en-US" i="1" baseline="30000" dirty="0"/>
              <a:t>st</a:t>
            </a:r>
            <a:r>
              <a:rPr lang="en-US" i="1" dirty="0"/>
              <a:t>, 2</a:t>
            </a:r>
            <a:r>
              <a:rPr lang="en-US" i="1" baseline="30000" dirty="0"/>
              <a:t>nd</a:t>
            </a:r>
            <a:r>
              <a:rPr lang="en-US" i="1" dirty="0"/>
              <a:t>, 3</a:t>
            </a:r>
            <a:r>
              <a:rPr lang="en-US" i="1" baseline="30000" dirty="0"/>
              <a:t>rd</a:t>
            </a:r>
            <a:r>
              <a:rPr lang="en-US" i="1" dirty="0"/>
              <a:t>, 4</a:t>
            </a:r>
            <a:r>
              <a:rPr lang="en-US" i="1" baseline="30000" dirty="0"/>
              <a:t>th</a:t>
            </a:r>
            <a:r>
              <a:rPr lang="en-US" i="1" dirty="0"/>
              <a:t>, </a:t>
            </a:r>
            <a:r>
              <a:rPr lang="en-US" i="1" dirty="0" err="1"/>
              <a:t>etc</a:t>
            </a:r>
            <a:r>
              <a:rPr lang="en-US" i="1" dirty="0"/>
              <a:t>, normal form for this audience. The essential learning point is that normalization is commonly used in relational databases to separate data for each entity into multiple related tables, minimizing duplication of data values and enforcing data integrity through specific data types for each piece of data and referential integrity (for example to ensure that orders only reference valid customers)</a:t>
            </a:r>
            <a:r>
              <a:rPr lang="en-US" i="0" dirty="0"/>
              <a:t>.</a:t>
            </a:r>
          </a:p>
          <a:p>
            <a:endParaRPr lang="en-US" i="0" dirty="0"/>
          </a:p>
          <a:p>
            <a:r>
              <a:rPr lang="en-US" i="0" dirty="0"/>
              <a:t>Normalization is a term used by database professionals for a schema design process that minimizes data duplication and enforces data integrity.</a:t>
            </a:r>
          </a:p>
          <a:p>
            <a:endParaRPr lang="en-US" i="0" dirty="0"/>
          </a:p>
          <a:p>
            <a:r>
              <a:rPr lang="en-US" i="0" dirty="0"/>
              <a:t>To understand the core principles of normalization, suppose the table on the left of the slide represents a spreadsheet that a company uses to track its sales. Notice that the customer and product details are duplicated for each individual item sold; and that the customer name and postal address, and the product name and price are combined in the same spreadsheet cells.</a:t>
            </a:r>
          </a:p>
          <a:p>
            <a:endParaRPr lang="en-US" i="0" dirty="0"/>
          </a:p>
          <a:p>
            <a:r>
              <a:rPr lang="en-US" i="0" dirty="0"/>
              <a:t>Now look at how normalization has changed the way the data is stored. Each </a:t>
            </a:r>
            <a:r>
              <a:rPr lang="en-US" i="1" dirty="0"/>
              <a:t>entity</a:t>
            </a:r>
            <a:r>
              <a:rPr lang="en-US" i="0" dirty="0"/>
              <a:t> that is represented in the data (customer, product, sales order, and line item) is stored in its own table, and each discrete attribute of those entities is in its own column. Instances of each entity are uniquely identified by an ID or other key value, and when one entity references another (for example, an order has an associated customer), the primary key of the related entity is stored as a foreign key – so we can look up the address of the customer (which is stored only once) for each record in the </a:t>
            </a:r>
            <a:r>
              <a:rPr lang="en-US" b="1" i="0" dirty="0"/>
              <a:t>Order</a:t>
            </a:r>
            <a:r>
              <a:rPr lang="en-US" i="0" dirty="0"/>
              <a:t> table by referencing the corresponding record in the </a:t>
            </a:r>
            <a:r>
              <a:rPr lang="en-US" b="1" i="0" dirty="0"/>
              <a:t>Customer</a:t>
            </a:r>
            <a:r>
              <a:rPr lang="en-US" i="0" dirty="0"/>
              <a:t> table. Typically, a relational database management system (RDBMS) can enforce </a:t>
            </a:r>
            <a:r>
              <a:rPr lang="en-US" i="1" dirty="0"/>
              <a:t>referential integrity</a:t>
            </a:r>
            <a:r>
              <a:rPr lang="en-US" i="0" dirty="0"/>
              <a:t> to ensure that a value entered into a foreign key field has an existing corresponding primary key in the related table – for example, preventing orders for non-existent customers.</a:t>
            </a:r>
            <a:endParaRPr lang="en-US" i="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5835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goal of this topic is </a:t>
            </a:r>
            <a:r>
              <a:rPr lang="en-US" i="1" u="sng" dirty="0"/>
              <a:t>not</a:t>
            </a:r>
            <a:r>
              <a:rPr lang="en-US" i="1" u="none" dirty="0"/>
              <a:t> to teach students how to write SQL queries; but rather to help them understand that SQL is a standard language used to define and work with relational data structures in a database, and to differentiate between the three common kinds of SQL statements to manage database object definitions, control access, and manipulate data.</a:t>
            </a:r>
          </a:p>
          <a:p>
            <a:endParaRPr lang="en-US" i="1" u="none" dirty="0"/>
          </a:p>
          <a:p>
            <a:r>
              <a:rPr lang="en-US" i="0" u="none" dirty="0"/>
              <a:t>SQL is a standard language for working with relational databases, with syntax standards that are maintained by the American National Standards Institute (ANSI) and International Standards Organization (ISO). Most relational database systems (RDBMS) vendors extend the standard language with some proprietary syntax – for example Transact-SQL / T-SQL (Microsoft SQL Server based systems), PL/SQL (Oracle), and </a:t>
            </a:r>
            <a:r>
              <a:rPr lang="en-US" i="0" u="none" dirty="0" err="1"/>
              <a:t>pgSQL</a:t>
            </a:r>
            <a:r>
              <a:rPr lang="en-US" i="0" u="none" dirty="0"/>
              <a:t> (PostgreSQL).</a:t>
            </a:r>
          </a:p>
          <a:p>
            <a:endParaRPr lang="en-US" i="0" u="none" dirty="0"/>
          </a:p>
          <a:p>
            <a:r>
              <a:rPr lang="en-US" i="0" u="none" dirty="0"/>
              <a:t>There are three broad types of SQL statements that can be used in a database system:</a:t>
            </a:r>
          </a:p>
          <a:p>
            <a:pPr marL="171450" indent="-171450">
              <a:buFont typeface="Arial" panose="020B0604020202020204" pitchFamily="34" charset="0"/>
              <a:buChar char="•"/>
            </a:pPr>
            <a:r>
              <a:rPr lang="en-US" i="0" u="none" dirty="0"/>
              <a:t>Data Definition Language (DDL) is used to manage objects such as tables in the database. For example, you can CREATE new objects, and ALTER or DROP existing objects. The example on the slide shows a CREATE TABLE statement used to create a new, empty table named </a:t>
            </a:r>
            <a:r>
              <a:rPr lang="en-US" b="1" i="0" u="none" dirty="0"/>
              <a:t>Product</a:t>
            </a:r>
            <a:r>
              <a:rPr lang="en-US" i="0" u="none" dirty="0"/>
              <a:t>.</a:t>
            </a:r>
          </a:p>
          <a:p>
            <a:pPr marL="171450" indent="-171450">
              <a:buFont typeface="Arial" panose="020B0604020202020204" pitchFamily="34" charset="0"/>
              <a:buChar char="•"/>
            </a:pPr>
            <a:r>
              <a:rPr lang="en-US" i="0" u="none" dirty="0"/>
              <a:t>Data Control Language (DCL) is used to manage access to objects in a database. You can GRANT, DENY, or REVOKE specific permissions for specific users (and groups of users). The example on the slide grants </a:t>
            </a:r>
            <a:r>
              <a:rPr lang="en-US" b="1" i="0" u="none" dirty="0"/>
              <a:t>user1</a:t>
            </a:r>
            <a:r>
              <a:rPr lang="en-US" b="0" i="0" u="none" dirty="0"/>
              <a:t> permission to use SELECT, INSERT, and UPDATE statements on the </a:t>
            </a:r>
            <a:r>
              <a:rPr lang="en-US" b="1" i="0" u="none" dirty="0"/>
              <a:t>Product</a:t>
            </a:r>
            <a:r>
              <a:rPr lang="en-US" b="0" i="0" u="none" dirty="0"/>
              <a:t> table.</a:t>
            </a:r>
          </a:p>
          <a:p>
            <a:pPr marL="171450" indent="-171450">
              <a:buFont typeface="Arial" panose="020B0604020202020204" pitchFamily="34" charset="0"/>
              <a:buChar char="•"/>
            </a:pPr>
            <a:r>
              <a:rPr lang="en-US" b="0" i="0" u="none" dirty="0"/>
              <a:t>Data Manipulation Language (DML) is the most commonly used type of SQL, and is generally used to INSERT, UPDATE, DELETE, or SELECT data in tables. The example on the slide assumes that some data has previously been inserted into the </a:t>
            </a:r>
            <a:r>
              <a:rPr lang="en-US" b="1" i="0" u="none" dirty="0"/>
              <a:t>Product</a:t>
            </a:r>
            <a:r>
              <a:rPr lang="en-US" b="0" i="0" u="none" dirty="0"/>
              <a:t> table, and shows the results returned by a SELECT query that retrieves the name and price of all products with a price greater than 2.50, sorted in order of price.</a:t>
            </a:r>
          </a:p>
          <a:p>
            <a:pPr marL="171450" indent="-171450">
              <a:buFont typeface="Arial" panose="020B0604020202020204" pitchFamily="34" charset="0"/>
              <a:buChar char="•"/>
            </a:pPr>
            <a:endParaRPr lang="en-US" b="0" i="0" u="none" dirty="0"/>
          </a:p>
          <a:p>
            <a:pPr marL="0" indent="0">
              <a:buFont typeface="Arial" panose="020B0604020202020204" pitchFamily="34" charset="0"/>
              <a:buNone/>
            </a:pPr>
            <a:r>
              <a:rPr lang="en-US" b="0" i="0" u="none" dirty="0"/>
              <a:t>This slide shows a core set of SQL statements and examples. The SQL language is extensive, and there are other statements not shown here. Additionally, the syntax for the statements that are shown here can be much more complex than these simple examples.</a:t>
            </a:r>
          </a:p>
          <a:p>
            <a:pPr marL="0" indent="0">
              <a:buFont typeface="Arial" panose="020B0604020202020204" pitchFamily="34" charset="0"/>
              <a:buNone/>
            </a:pPr>
            <a:endParaRPr lang="en-US" b="0" i="0" u="none" dirty="0"/>
          </a:p>
          <a:p>
            <a:pPr marL="0" indent="0">
              <a:buFont typeface="Arial" panose="020B0604020202020204" pitchFamily="34" charset="0"/>
              <a:buNone/>
            </a:pPr>
            <a:r>
              <a:rPr lang="en-US" b="0" i="1" u="none" dirty="0"/>
              <a:t>If students are interested in exploring SQL beyond this data fundamentals course, recommend they attend course DP-080: Querying Data with Microsoft Transact-SQL (details at https://docs.microsoft.com/learn/certifications/courses/dp-080t00) or review the </a:t>
            </a:r>
            <a:r>
              <a:rPr lang="en-US" b="1" i="1" dirty="0">
                <a:solidFill>
                  <a:srgbClr val="171717"/>
                </a:solidFill>
                <a:effectLst/>
                <a:latin typeface="Segoe UI" panose="020B0502040204020203" pitchFamily="34" charset="0"/>
              </a:rPr>
              <a:t>Get Started Querying with Transact-SQL</a:t>
            </a:r>
            <a:r>
              <a:rPr lang="en-US" b="0" i="1" dirty="0">
                <a:solidFill>
                  <a:srgbClr val="171717"/>
                </a:solidFill>
                <a:effectLst/>
                <a:latin typeface="Segoe UI" panose="020B0502040204020203" pitchFamily="34" charset="0"/>
              </a:rPr>
              <a:t> </a:t>
            </a:r>
            <a:r>
              <a:rPr lang="en-US" b="0" i="1" u="none" dirty="0"/>
              <a:t>learning path on Microsoft Learn at </a:t>
            </a:r>
            <a:r>
              <a:rPr lang="en-US" b="0" i="1" dirty="0">
                <a:solidFill>
                  <a:srgbClr val="171717"/>
                </a:solidFill>
                <a:effectLst/>
                <a:latin typeface="Segoe UI" panose="020B0502040204020203" pitchFamily="34" charset="0"/>
              </a:rPr>
              <a:t>https://docs.microsoft.com/learn/paths/get-started-querying-with-transact-sql/.</a:t>
            </a:r>
            <a:endParaRPr lang="en-US" b="1" i="1" dirty="0">
              <a:solidFill>
                <a:srgbClr val="171717"/>
              </a:solidFill>
              <a:effectLst/>
              <a:latin typeface="Segoe UI" panose="020B0502040204020203" pitchFamily="34" charset="0"/>
            </a:endParaRPr>
          </a:p>
          <a:p>
            <a:pPr marL="0" indent="0">
              <a:buFont typeface="Arial" panose="020B0604020202020204" pitchFamily="34" charset="0"/>
              <a:buNone/>
            </a:pPr>
            <a:endParaRPr lang="en-US" b="0" i="0" u="none" dirty="0"/>
          </a:p>
          <a:p>
            <a:pPr marL="0" indent="0">
              <a:buFont typeface="Arial" panose="020B0604020202020204" pitchFamily="34" charset="0"/>
              <a:buNone/>
            </a:pPr>
            <a:endParaRPr lang="en-US" b="0" i="0" u="non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935950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t>&gt;Animated slide, click to proceed</a:t>
            </a:r>
          </a:p>
          <a:p>
            <a:endParaRPr lang="en-US" i="1" dirty="0"/>
          </a:p>
          <a:p>
            <a:r>
              <a:rPr lang="en-US" i="1" dirty="0"/>
              <a:t>Don’t go into great detail about the implementation of these objects. The key learning point is to be aware at a high-level of some of the common types of object found in a database other than tables</a:t>
            </a:r>
            <a:r>
              <a:rPr lang="en-US" i="0" dirty="0"/>
              <a:t>.</a:t>
            </a:r>
            <a:endParaRPr lang="en-US" i="1" dirty="0"/>
          </a:p>
          <a:p>
            <a:endParaRPr lang="en-US" dirty="0"/>
          </a:p>
          <a:p>
            <a:r>
              <a:rPr lang="en-US" dirty="0"/>
              <a:t>In addition to tables, databases can contain other kinds of object that enable you to work with data. </a:t>
            </a:r>
          </a:p>
          <a:p>
            <a:endParaRPr lang="en-US" dirty="0"/>
          </a:p>
          <a:p>
            <a:pPr marL="171450" indent="-171450">
              <a:buFont typeface="Arial" panose="020B0604020202020204" pitchFamily="34" charset="0"/>
              <a:buChar char="•"/>
            </a:pPr>
            <a:r>
              <a:rPr lang="en-US" b="1" dirty="0"/>
              <a:t>Views</a:t>
            </a:r>
            <a:r>
              <a:rPr lang="en-US" b="0" dirty="0"/>
              <a:t> are pre-defined SQL SELECT queries that return a tabular dataset. Views behave as virtual tables, and can themselves be queried using SELECT statements, just like tables. They're often used to abstract the normalized schema of the database to encapsulate data from one or more tables.</a:t>
            </a:r>
          </a:p>
          <a:p>
            <a:pPr marL="171450" indent="-171450">
              <a:buFont typeface="Arial" panose="020B0604020202020204" pitchFamily="34" charset="0"/>
              <a:buChar char="•"/>
            </a:pPr>
            <a:r>
              <a:rPr lang="en-US" b="1" dirty="0"/>
              <a:t>Stored Procedures </a:t>
            </a:r>
            <a:r>
              <a:rPr lang="en-US" b="0" dirty="0"/>
              <a:t>are pre-defined SQL statements that can be run on-demand. They can be parameterized, and are often used to encapsulate data operations to insert, delete, or update records for data entitites.</a:t>
            </a:r>
          </a:p>
          <a:p>
            <a:pPr marL="171450" indent="-171450">
              <a:buFont typeface="Arial" panose="020B0604020202020204" pitchFamily="34" charset="0"/>
              <a:buChar char="•"/>
            </a:pPr>
            <a:r>
              <a:rPr lang="en-US" b="1" dirty="0"/>
              <a:t>Indexes</a:t>
            </a:r>
            <a:r>
              <a:rPr lang="en-US" b="0" dirty="0"/>
              <a:t> are tree-based structures that enable the database query engine to find individual records based on specific column values more quickly than if they just read the entire table.</a:t>
            </a:r>
          </a:p>
          <a:p>
            <a:pPr marL="171450" indent="-171450">
              <a:buFont typeface="Arial" panose="020B0604020202020204" pitchFamily="34" charset="0"/>
              <a:buChar char="•"/>
            </a:pPr>
            <a:endParaRPr lang="en-US" b="0" dirty="0"/>
          </a:p>
          <a:p>
            <a:pPr marL="0" indent="0">
              <a:buFont typeface="Arial" panose="020B0604020202020204" pitchFamily="34" charset="0"/>
              <a:buNone/>
            </a:pPr>
            <a:r>
              <a:rPr lang="en-US" b="0" dirty="0"/>
              <a:t>These types of database object, and others, enable you to build a comprehensive relational database that applications can use to store, manage, and retrieve details of entities efficiently and securely.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663445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Allow students a few minutes to think about the questions, and then use the animated slide to reveal the correct answers.</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9896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9/23/23 4:01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17249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 name="Footer Placeholder 1">
            <a:extLst>
              <a:ext uri="{FF2B5EF4-FFF2-40B4-BE49-F238E27FC236}">
                <a16:creationId xmlns:a16="http://schemas.microsoft.com/office/drawing/2014/main" id="{37821097-B77C-4991-B924-D762ADC8782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1490594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8262683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Tree>
    <p:extLst>
      <p:ext uri="{BB962C8B-B14F-4D97-AF65-F5344CB8AC3E}">
        <p14:creationId xmlns:p14="http://schemas.microsoft.com/office/powerpoint/2010/main" val="3745993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1162592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141749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21230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82399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spc="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820474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111364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43383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10335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83799277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8594464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20507438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5526296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1812973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5698966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9527765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3224062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724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447079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4424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273412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0083985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71209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1000664"/>
          </a:xfrm>
          <a:solidFill>
            <a:srgbClr val="0070C0"/>
          </a:solidFill>
        </p:spPr>
        <p:txBody>
          <a:bodyPr anchor="b"/>
          <a:lstStyle>
            <a:lvl1pPr algn="l">
              <a:defRPr sz="6000">
                <a:solidFill>
                  <a:schemeClr val="bg1"/>
                </a:solidFill>
              </a:defRPr>
            </a:lvl1pPr>
          </a:lstStyle>
          <a:p>
            <a:r>
              <a:rPr lang="en-US" dirty="0"/>
              <a:t> Click to edit Master title style</a:t>
            </a:r>
          </a:p>
        </p:txBody>
      </p:sp>
    </p:spTree>
    <p:extLst>
      <p:ext uri="{BB962C8B-B14F-4D97-AF65-F5344CB8AC3E}">
        <p14:creationId xmlns:p14="http://schemas.microsoft.com/office/powerpoint/2010/main" val="353328278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899663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18" Type="http://schemas.openxmlformats.org/officeDocument/2006/relationships/slideLayout" Target="../slideLayouts/slideLayout90.xml"/><Relationship Id="rId26" Type="http://schemas.openxmlformats.org/officeDocument/2006/relationships/slideLayout" Target="../slideLayouts/slideLayout98.xml"/><Relationship Id="rId3" Type="http://schemas.openxmlformats.org/officeDocument/2006/relationships/slideLayout" Target="../slideLayouts/slideLayout75.xml"/><Relationship Id="rId21" Type="http://schemas.openxmlformats.org/officeDocument/2006/relationships/slideLayout" Target="../slideLayouts/slideLayout93.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5" Type="http://schemas.openxmlformats.org/officeDocument/2006/relationships/slideLayout" Target="../slideLayouts/slideLayout97.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0" Type="http://schemas.openxmlformats.org/officeDocument/2006/relationships/slideLayout" Target="../slideLayouts/slideLayout92.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24" Type="http://schemas.openxmlformats.org/officeDocument/2006/relationships/slideLayout" Target="../slideLayouts/slideLayout96.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23" Type="http://schemas.openxmlformats.org/officeDocument/2006/relationships/slideLayout" Target="../slideLayouts/slideLayout95.xml"/><Relationship Id="rId28" Type="http://schemas.openxmlformats.org/officeDocument/2006/relationships/theme" Target="../theme/theme2.xml"/><Relationship Id="rId10" Type="http://schemas.openxmlformats.org/officeDocument/2006/relationships/slideLayout" Target="../slideLayouts/slideLayout82.xml"/><Relationship Id="rId19" Type="http://schemas.openxmlformats.org/officeDocument/2006/relationships/slideLayout" Target="../slideLayouts/slideLayout91.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 Id="rId22" Type="http://schemas.openxmlformats.org/officeDocument/2006/relationships/slideLayout" Target="../slideLayouts/slideLayout94.xml"/><Relationship Id="rId27"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55506025"/>
      </p:ext>
    </p:extLst>
  </p:cSld>
  <p:clrMap bg1="lt1" tx1="dk1" bg2="lt2" tx2="dk2" accent1="accent1" accent2="accent2" accent3="accent3" accent4="accent4" accent5="accent5" accent6="accent6" hlink="hlink" folHlink="folHlink"/>
  <p:sldLayoutIdLst>
    <p:sldLayoutId id="2147484736" r:id="rId1"/>
    <p:sldLayoutId id="2147484737" r:id="rId2"/>
    <p:sldLayoutId id="2147484738" r:id="rId3"/>
    <p:sldLayoutId id="2147484739" r:id="rId4"/>
    <p:sldLayoutId id="2147484740" r:id="rId5"/>
    <p:sldLayoutId id="2147484741" r:id="rId6"/>
    <p:sldLayoutId id="2147484742" r:id="rId7"/>
    <p:sldLayoutId id="2147484743" r:id="rId8"/>
    <p:sldLayoutId id="2147484744" r:id="rId9"/>
    <p:sldLayoutId id="2147484745" r:id="rId10"/>
    <p:sldLayoutId id="2147484746" r:id="rId11"/>
    <p:sldLayoutId id="2147484747" r:id="rId12"/>
    <p:sldLayoutId id="2147484748" r:id="rId13"/>
    <p:sldLayoutId id="2147484749" r:id="rId14"/>
    <p:sldLayoutId id="2147484750" r:id="rId15"/>
    <p:sldLayoutId id="2147484751" r:id="rId16"/>
    <p:sldLayoutId id="2147484752" r:id="rId17"/>
    <p:sldLayoutId id="2147484753" r:id="rId18"/>
    <p:sldLayoutId id="2147484754" r:id="rId19"/>
    <p:sldLayoutId id="2147484755" r:id="rId20"/>
    <p:sldLayoutId id="2147484756" r:id="rId21"/>
    <p:sldLayoutId id="2147484757" r:id="rId22"/>
    <p:sldLayoutId id="2147484758" r:id="rId23"/>
    <p:sldLayoutId id="2147484759" r:id="rId24"/>
    <p:sldLayoutId id="2147484760" r:id="rId25"/>
    <p:sldLayoutId id="2147484761" r:id="rId26"/>
    <p:sldLayoutId id="2147484762" r:id="rId2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sv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emf"/><Relationship Id="rId4" Type="http://schemas.openxmlformats.org/officeDocument/2006/relationships/image" Target="../media/image26.svg"/><Relationship Id="rId9" Type="http://schemas.openxmlformats.org/officeDocument/2006/relationships/image" Target="../media/image31.svg"/></Relationships>
</file>

<file path=ppt/slides/_rels/slide11.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12.xml.rels><?xml version="1.0" encoding="UTF-8" standalone="yes"?>
<Relationships xmlns="http://schemas.openxmlformats.org/package/2006/relationships"><Relationship Id="rId3" Type="http://schemas.openxmlformats.org/officeDocument/2006/relationships/hyperlink" Target="https://aka.ms/dp900-sql-lab" TargetMode="External"/><Relationship Id="rId2" Type="http://schemas.openxmlformats.org/officeDocument/2006/relationships/notesSlide" Target="../notesSlides/notesSlide12.xml"/><Relationship Id="rId1" Type="http://schemas.openxmlformats.org/officeDocument/2006/relationships/slideLayout" Target="../slideLayouts/slideLayout99.xml"/><Relationship Id="rId4" Type="http://schemas.openxmlformats.org/officeDocument/2006/relationships/image" Target="../media/image38.emf"/></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4.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18.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42.xml"/><Relationship Id="rId4" Type="http://schemas.openxmlformats.org/officeDocument/2006/relationships/image" Target="../media/image24.sv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 Explore fundamentals of relational data in Azure</a:t>
            </a:r>
          </a:p>
        </p:txBody>
      </p:sp>
    </p:spTree>
    <p:extLst>
      <p:ext uri="{BB962C8B-B14F-4D97-AF65-F5344CB8AC3E}">
        <p14:creationId xmlns:p14="http://schemas.microsoft.com/office/powerpoint/2010/main" val="232479656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16CAB9-1A81-4DA9-A5BA-9119CF1A8E59}"/>
              </a:ext>
              <a:ext uri="{C183D7F6-B498-43B3-948B-1728B52AA6E4}">
                <adec:decorative xmlns:adec="http://schemas.microsoft.com/office/drawing/2017/decorative" val="1"/>
              </a:ext>
            </a:extLst>
          </p:cNvPr>
          <p:cNvSpPr/>
          <p:nvPr/>
        </p:nvSpPr>
        <p:spPr bwMode="auto">
          <a:xfrm>
            <a:off x="311426" y="1967948"/>
            <a:ext cx="11575774" cy="435996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AD53E07-8E10-4BE6-AEFE-C70E0EE188FD}"/>
              </a:ext>
            </a:extLst>
          </p:cNvPr>
          <p:cNvSpPr>
            <a:spLocks noGrp="1"/>
          </p:cNvSpPr>
          <p:nvPr>
            <p:ph type="title"/>
          </p:nvPr>
        </p:nvSpPr>
        <p:spPr/>
        <p:txBody>
          <a:bodyPr/>
          <a:lstStyle/>
          <a:p>
            <a:r>
              <a:rPr lang="en-US" dirty="0"/>
              <a:t>Azure SQL</a:t>
            </a:r>
          </a:p>
        </p:txBody>
      </p:sp>
      <p:pic>
        <p:nvPicPr>
          <p:cNvPr id="8" name="Graphic 7" descr="SQL on Azure logo">
            <a:extLst>
              <a:ext uri="{FF2B5EF4-FFF2-40B4-BE49-F238E27FC236}">
                <a16:creationId xmlns:a16="http://schemas.microsoft.com/office/drawing/2014/main" id="{DA4BFAAC-33C8-4D1F-A972-E7FEB6336B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3922" y="958094"/>
            <a:ext cx="1358834" cy="1358834"/>
          </a:xfrm>
          <a:prstGeom prst="rect">
            <a:avLst/>
          </a:prstGeom>
        </p:spPr>
      </p:pic>
      <p:pic>
        <p:nvPicPr>
          <p:cNvPr id="2" name="Picture 1">
            <a:extLst>
              <a:ext uri="{FF2B5EF4-FFF2-40B4-BE49-F238E27FC236}">
                <a16:creationId xmlns:a16="http://schemas.microsoft.com/office/drawing/2014/main" id="{2667E9DE-AAB2-4C66-B0D2-6EC60CB3A2C0}"/>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8201858" y="2239868"/>
            <a:ext cx="594027" cy="765380"/>
          </a:xfrm>
          <a:prstGeom prst="rect">
            <a:avLst/>
          </a:prstGeom>
        </p:spPr>
      </p:pic>
      <p:pic>
        <p:nvPicPr>
          <p:cNvPr id="3" name="Graphic 2">
            <a:extLst>
              <a:ext uri="{FF2B5EF4-FFF2-40B4-BE49-F238E27FC236}">
                <a16:creationId xmlns:a16="http://schemas.microsoft.com/office/drawing/2014/main" id="{32F427D3-638C-4417-B157-3366F4CE6168}"/>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66906" y="2248589"/>
            <a:ext cx="763674" cy="763674"/>
          </a:xfrm>
          <a:prstGeom prst="rect">
            <a:avLst/>
          </a:prstGeom>
        </p:spPr>
      </p:pic>
      <p:pic>
        <p:nvPicPr>
          <p:cNvPr id="5" name="Graphic 4">
            <a:extLst>
              <a:ext uri="{FF2B5EF4-FFF2-40B4-BE49-F238E27FC236}">
                <a16:creationId xmlns:a16="http://schemas.microsoft.com/office/drawing/2014/main" id="{8D1AF6EA-99FB-4D91-BA6E-990BDCDE04CD}"/>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3232" y="2239324"/>
            <a:ext cx="763674" cy="763674"/>
          </a:xfrm>
          <a:prstGeom prst="rect">
            <a:avLst/>
          </a:prstGeom>
        </p:spPr>
      </p:pic>
      <p:sp>
        <p:nvSpPr>
          <p:cNvPr id="7" name="TextBox 6">
            <a:extLst>
              <a:ext uri="{FF2B5EF4-FFF2-40B4-BE49-F238E27FC236}">
                <a16:creationId xmlns:a16="http://schemas.microsoft.com/office/drawing/2014/main" id="{2FDFFDBC-4900-4AF2-A671-9F032A0B4833}"/>
              </a:ext>
            </a:extLst>
          </p:cNvPr>
          <p:cNvSpPr txBox="1"/>
          <p:nvPr/>
        </p:nvSpPr>
        <p:spPr>
          <a:xfrm>
            <a:off x="1755252" y="1340084"/>
            <a:ext cx="751808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Family of SQL Server based cloud database services</a:t>
            </a:r>
          </a:p>
        </p:txBody>
      </p:sp>
      <p:sp>
        <p:nvSpPr>
          <p:cNvPr id="9" name="TextBox 8">
            <a:extLst>
              <a:ext uri="{FF2B5EF4-FFF2-40B4-BE49-F238E27FC236}">
                <a16:creationId xmlns:a16="http://schemas.microsoft.com/office/drawing/2014/main" id="{46B15648-1949-4870-BC2B-58C2DA18D3B8}"/>
              </a:ext>
            </a:extLst>
          </p:cNvPr>
          <p:cNvSpPr txBox="1"/>
          <p:nvPr/>
        </p:nvSpPr>
        <p:spPr>
          <a:xfrm>
            <a:off x="1135790" y="2263939"/>
            <a:ext cx="2961452"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SQL Server on Azure VMs</a:t>
            </a:r>
          </a:p>
        </p:txBody>
      </p:sp>
      <p:sp>
        <p:nvSpPr>
          <p:cNvPr id="22" name="TextBox 21">
            <a:extLst>
              <a:ext uri="{FF2B5EF4-FFF2-40B4-BE49-F238E27FC236}">
                <a16:creationId xmlns:a16="http://schemas.microsoft.com/office/drawing/2014/main" id="{C2476542-F14B-45AF-9215-8E1525F64C95}"/>
              </a:ext>
            </a:extLst>
          </p:cNvPr>
          <p:cNvSpPr txBox="1"/>
          <p:nvPr/>
        </p:nvSpPr>
        <p:spPr>
          <a:xfrm>
            <a:off x="694931" y="2967443"/>
            <a:ext cx="3389047" cy="2462213"/>
          </a:xfrm>
          <a:prstGeom prst="rect">
            <a:avLst/>
          </a:prstGeom>
          <a:noFill/>
        </p:spPr>
        <p:txBody>
          <a:bodyPr wrap="square">
            <a:spAutoFit/>
          </a:bodyPr>
          <a:lstStyle/>
          <a:p>
            <a:pPr marL="285750" indent="-285750">
              <a:buFont typeface="Arial" panose="020B0604020202020204" pitchFamily="34" charset="0"/>
              <a:buChar cha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Guaranteed compatibility to SQL Server on premises</a:t>
            </a:r>
          </a:p>
          <a:p>
            <a:pPr marL="285750" indent="-285750">
              <a:buFont typeface="Arial" panose="020B0604020202020204" pitchFamily="34" charset="0"/>
              <a:buChar cha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Customer manages everything – OS upgrades, software upgrades, backups, replication</a:t>
            </a:r>
          </a:p>
          <a:p>
            <a:pPr marL="285750" indent="-285750">
              <a:buFont typeface="Arial" panose="020B0604020202020204" pitchFamily="34" charset="0"/>
              <a:buChar cha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Pay for the server VM running costs and software licensing, not per database</a:t>
            </a:r>
          </a:p>
          <a:p>
            <a:pPr marL="285750" indent="-285750">
              <a:buFont typeface="Arial" panose="020B0604020202020204" pitchFamily="34" charset="0"/>
              <a:buChar char="•"/>
            </a:pPr>
            <a:r>
              <a:rPr lang="en-US" sz="1400" dirty="0">
                <a:gradFill>
                  <a:gsLst>
                    <a:gs pos="2917">
                      <a:srgbClr val="000000"/>
                    </a:gs>
                    <a:gs pos="30000">
                      <a:srgbClr val="000000"/>
                    </a:gs>
                  </a:gsLst>
                  <a:lin ang="5400000" scaled="0"/>
                </a:gradFill>
                <a:latin typeface="Segoe UI"/>
              </a:rPr>
              <a:t>Great for hybrid cloud or migrating complex on-premises database configurations</a:t>
            </a:r>
            <a:endParaRPr lang="en-US" sz="1400" dirty="0">
              <a:latin typeface="+mn-lt"/>
            </a:endParaRPr>
          </a:p>
        </p:txBody>
      </p:sp>
      <p:sp>
        <p:nvSpPr>
          <p:cNvPr id="17" name="TextBox 16">
            <a:extLst>
              <a:ext uri="{FF2B5EF4-FFF2-40B4-BE49-F238E27FC236}">
                <a16:creationId xmlns:a16="http://schemas.microsoft.com/office/drawing/2014/main" id="{6BC80838-4A6F-4978-B6EA-FA34414A9220}"/>
              </a:ext>
            </a:extLst>
          </p:cNvPr>
          <p:cNvSpPr txBox="1"/>
          <p:nvPr/>
        </p:nvSpPr>
        <p:spPr>
          <a:xfrm>
            <a:off x="4759851" y="2220936"/>
            <a:ext cx="3349507"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SQL Managed Instance</a:t>
            </a:r>
          </a:p>
        </p:txBody>
      </p:sp>
      <p:sp>
        <p:nvSpPr>
          <p:cNvPr id="26" name="TextBox 25">
            <a:extLst>
              <a:ext uri="{FF2B5EF4-FFF2-40B4-BE49-F238E27FC236}">
                <a16:creationId xmlns:a16="http://schemas.microsoft.com/office/drawing/2014/main" id="{F90E4F3A-5DB4-42F6-8F81-E9203C1B7CAF}"/>
              </a:ext>
            </a:extLst>
          </p:cNvPr>
          <p:cNvSpPr txBox="1"/>
          <p:nvPr/>
        </p:nvSpPr>
        <p:spPr>
          <a:xfrm>
            <a:off x="4514675" y="2985122"/>
            <a:ext cx="3531704" cy="2262158"/>
          </a:xfrm>
          <a:prstGeom prst="rect">
            <a:avLst/>
          </a:prstGeom>
          <a:noFill/>
        </p:spPr>
        <p:txBody>
          <a:bodyPr wrap="square">
            <a:spAutoFit/>
          </a:bodyPr>
          <a:lstStyle/>
          <a:p>
            <a:pPr marL="342900" indent="-342900">
              <a:lnSpc>
                <a:spcPct val="90000"/>
              </a:lnSpc>
              <a:spcAft>
                <a:spcPts val="600"/>
              </a:spcAft>
              <a:buFont typeface="Arial" panose="020B0604020202020204" pitchFamily="34" charset="0"/>
              <a:buChar char="•"/>
              <a:defRPr/>
            </a:pPr>
            <a:r>
              <a:rPr lang="en-US" sz="1400" dirty="0">
                <a:solidFill>
                  <a:srgbClr val="171717"/>
                </a:solidFill>
                <a:latin typeface="Segoe UI" panose="020B0502040204020203" pitchFamily="34" charset="0"/>
              </a:rPr>
              <a:t>Near 100% compatibility with SQL Server on-premises</a:t>
            </a:r>
          </a:p>
          <a:p>
            <a:pPr marL="342900" indent="-342900">
              <a:lnSpc>
                <a:spcPct val="90000"/>
              </a:lnSpc>
              <a:spcAft>
                <a:spcPts val="600"/>
              </a:spcAft>
              <a:buFont typeface="Arial" panose="020B0604020202020204" pitchFamily="34" charset="0"/>
              <a:buChar char="•"/>
              <a:defRPr/>
            </a:pPr>
            <a:r>
              <a:rPr lang="en-US" sz="1400" dirty="0">
                <a:solidFill>
                  <a:srgbClr val="171717"/>
                </a:solidFill>
                <a:latin typeface="Segoe UI" panose="020B0502040204020203" pitchFamily="34" charset="0"/>
              </a:rPr>
              <a:t>Automatic backups, software patching, database monitoring, and other maintenance tasks</a:t>
            </a:r>
          </a:p>
          <a:p>
            <a:pPr marL="342900" indent="-342900">
              <a:lnSpc>
                <a:spcPct val="90000"/>
              </a:lnSpc>
              <a:spcAft>
                <a:spcPts val="600"/>
              </a:spcAft>
              <a:buFont typeface="Arial" panose="020B0604020202020204" pitchFamily="34" charset="0"/>
              <a:buChar char="•"/>
              <a:defRPr/>
            </a:pPr>
            <a:r>
              <a:rPr lang="en-US" sz="1400" dirty="0">
                <a:solidFill>
                  <a:srgbClr val="171717"/>
                </a:solidFill>
                <a:latin typeface="Segoe UI" panose="020B0502040204020203" pitchFamily="34" charset="0"/>
              </a:rPr>
              <a:t>Use a single instance with multiple databases, or multiple instances in a pool with shared resources</a:t>
            </a:r>
          </a:p>
          <a:p>
            <a:pPr marL="342900" indent="-342900">
              <a:lnSpc>
                <a:spcPct val="90000"/>
              </a:lnSpc>
              <a:spcAft>
                <a:spcPts val="600"/>
              </a:spcAft>
              <a:buFont typeface="Arial" panose="020B0604020202020204" pitchFamily="34" charset="0"/>
              <a:buChar char="•"/>
              <a:defRPr/>
            </a:pPr>
            <a:r>
              <a:rPr lang="en-US" sz="1400" dirty="0">
                <a:solidFill>
                  <a:srgbClr val="171717"/>
                </a:solidFill>
                <a:latin typeface="Segoe UI" panose="020B0502040204020203" pitchFamily="34" charset="0"/>
              </a:rPr>
              <a:t>Great for migrating most on-premises databases to the cloud</a:t>
            </a:r>
            <a:endParaRPr lang="en-US" sz="1400" dirty="0">
              <a:gradFill>
                <a:gsLst>
                  <a:gs pos="2917">
                    <a:srgbClr val="000000"/>
                  </a:gs>
                  <a:gs pos="30000">
                    <a:srgbClr val="000000"/>
                  </a:gs>
                </a:gsLst>
                <a:lin ang="5400000" scaled="0"/>
              </a:gradFill>
            </a:endParaRPr>
          </a:p>
        </p:txBody>
      </p:sp>
      <p:sp>
        <p:nvSpPr>
          <p:cNvPr id="18" name="TextBox 17">
            <a:extLst>
              <a:ext uri="{FF2B5EF4-FFF2-40B4-BE49-F238E27FC236}">
                <a16:creationId xmlns:a16="http://schemas.microsoft.com/office/drawing/2014/main" id="{2CB64608-48AA-42CB-BB40-6D0395184FB5}"/>
              </a:ext>
            </a:extLst>
          </p:cNvPr>
          <p:cNvSpPr txBox="1"/>
          <p:nvPr/>
        </p:nvSpPr>
        <p:spPr>
          <a:xfrm>
            <a:off x="8760970" y="2227693"/>
            <a:ext cx="2424766"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SQL Database</a:t>
            </a:r>
          </a:p>
        </p:txBody>
      </p:sp>
      <p:sp>
        <p:nvSpPr>
          <p:cNvPr id="25" name="TextBox 24">
            <a:extLst>
              <a:ext uri="{FF2B5EF4-FFF2-40B4-BE49-F238E27FC236}">
                <a16:creationId xmlns:a16="http://schemas.microsoft.com/office/drawing/2014/main" id="{4DFC0249-9706-4672-97DF-7D0600CAADDA}"/>
              </a:ext>
            </a:extLst>
          </p:cNvPr>
          <p:cNvSpPr txBox="1"/>
          <p:nvPr/>
        </p:nvSpPr>
        <p:spPr>
          <a:xfrm>
            <a:off x="8417440" y="2967443"/>
            <a:ext cx="3389047" cy="2262158"/>
          </a:xfrm>
          <a:prstGeom prst="rect">
            <a:avLst/>
          </a:prstGeom>
          <a:noFill/>
        </p:spPr>
        <p:txBody>
          <a:bodyPr wrap="square">
            <a:spAutoFit/>
          </a:bodyPr>
          <a:lstStyle/>
          <a:p>
            <a:pPr marL="342900" indent="-342900">
              <a:lnSpc>
                <a:spcPct val="90000"/>
              </a:lnSpc>
              <a:spcAft>
                <a:spcPts val="600"/>
              </a:spcAft>
              <a:buFont typeface="Arial" panose="020B0604020202020204" pitchFamily="34" charset="0"/>
              <a:buChar char="•"/>
              <a:defRPr/>
            </a:pPr>
            <a:r>
              <a:rPr lang="en-US" sz="1400" dirty="0">
                <a:gradFill>
                  <a:gsLst>
                    <a:gs pos="2917">
                      <a:srgbClr val="000000"/>
                    </a:gs>
                    <a:gs pos="30000">
                      <a:srgbClr val="000000"/>
                    </a:gs>
                  </a:gsLst>
                  <a:lin ang="5400000" scaled="0"/>
                </a:gradFill>
              </a:rPr>
              <a:t>Core database functionality compatibility with SQL Server</a:t>
            </a:r>
          </a:p>
          <a:p>
            <a:pPr marL="342900" marR="0" lvl="0" indent="-34290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Automatic backups, software patching, database monitoring, and other maintenance tasks</a:t>
            </a:r>
            <a:endPar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marL="342900" indent="-342900">
              <a:lnSpc>
                <a:spcPct val="90000"/>
              </a:lnSpc>
              <a:spcAft>
                <a:spcPts val="600"/>
              </a:spcAft>
              <a:buFont typeface="Arial" panose="020B0604020202020204" pitchFamily="34" charset="0"/>
              <a:buChar char="•"/>
              <a:defRPr/>
            </a:pPr>
            <a:r>
              <a:rPr lang="en-US" sz="1400" i="1" dirty="0">
                <a:gradFill>
                  <a:gsLst>
                    <a:gs pos="2917">
                      <a:srgbClr val="000000"/>
                    </a:gs>
                    <a:gs pos="30000">
                      <a:srgbClr val="000000"/>
                    </a:gs>
                  </a:gsLst>
                  <a:lin ang="5400000" scaled="0"/>
                </a:gradFill>
              </a:rPr>
              <a:t>Single database </a:t>
            </a:r>
            <a:r>
              <a:rPr lang="en-US" sz="1400" dirty="0">
                <a:gradFill>
                  <a:gsLst>
                    <a:gs pos="2917">
                      <a:srgbClr val="000000"/>
                    </a:gs>
                    <a:gs pos="30000">
                      <a:srgbClr val="000000"/>
                    </a:gs>
                  </a:gsLst>
                  <a:lin ang="5400000" scaled="0"/>
                </a:gradFill>
              </a:rPr>
              <a:t>or </a:t>
            </a:r>
            <a:r>
              <a:rPr lang="en-US" sz="1400" i="1" dirty="0">
                <a:gradFill>
                  <a:gsLst>
                    <a:gs pos="2917">
                      <a:srgbClr val="000000"/>
                    </a:gs>
                    <a:gs pos="30000">
                      <a:srgbClr val="000000"/>
                    </a:gs>
                  </a:gsLst>
                  <a:lin ang="5400000" scaled="0"/>
                </a:gradFill>
              </a:rPr>
              <a:t>elastic pool</a:t>
            </a:r>
            <a:r>
              <a:rPr lang="en-US" sz="1400" dirty="0">
                <a:gradFill>
                  <a:gsLst>
                    <a:gs pos="2917">
                      <a:srgbClr val="000000"/>
                    </a:gs>
                    <a:gs pos="30000">
                      <a:srgbClr val="000000"/>
                    </a:gs>
                  </a:gsLst>
                  <a:lin ang="5400000" scaled="0"/>
                </a:gradFill>
              </a:rPr>
              <a:t> to dynamically share resources across multiple databases</a:t>
            </a:r>
          </a:p>
          <a:p>
            <a:pPr marL="342900" indent="-342900">
              <a:lnSpc>
                <a:spcPct val="90000"/>
              </a:lnSpc>
              <a:spcAft>
                <a:spcPts val="600"/>
              </a:spcAft>
              <a:buFont typeface="Arial" panose="020B0604020202020204" pitchFamily="34" charset="0"/>
              <a:buChar char="•"/>
              <a:defRPr/>
            </a:pPr>
            <a:r>
              <a:rPr lang="en-US" sz="1400" dirty="0">
                <a:gradFill>
                  <a:gsLst>
                    <a:gs pos="2917">
                      <a:srgbClr val="000000"/>
                    </a:gs>
                    <a:gs pos="30000">
                      <a:srgbClr val="000000"/>
                    </a:gs>
                  </a:gsLst>
                  <a:lin ang="5400000" scaled="0"/>
                </a:gradFill>
              </a:rPr>
              <a:t>Great for new, cloud-based applications</a:t>
            </a:r>
            <a:endParaRPr lang="en-US" sz="1400" dirty="0"/>
          </a:p>
        </p:txBody>
      </p:sp>
      <p:sp>
        <p:nvSpPr>
          <p:cNvPr id="11" name="Rectangle 10">
            <a:extLst>
              <a:ext uri="{FF2B5EF4-FFF2-40B4-BE49-F238E27FC236}">
                <a16:creationId xmlns:a16="http://schemas.microsoft.com/office/drawing/2014/main" id="{A63E2344-957B-4B31-8607-C43E6B92B652}"/>
              </a:ext>
              <a:ext uri="{C183D7F6-B498-43B3-948B-1728B52AA6E4}">
                <adec:decorative xmlns:adec="http://schemas.microsoft.com/office/drawing/2017/decorative" val="1"/>
              </a:ext>
            </a:extLst>
          </p:cNvPr>
          <p:cNvSpPr/>
          <p:nvPr/>
        </p:nvSpPr>
        <p:spPr bwMode="auto">
          <a:xfrm>
            <a:off x="418644" y="2236561"/>
            <a:ext cx="3688649" cy="3281355"/>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DE112832-EA95-4C36-9E5D-40287CEC478B}"/>
              </a:ext>
              <a:ext uri="{C183D7F6-B498-43B3-948B-1728B52AA6E4}">
                <adec:decorative xmlns:adec="http://schemas.microsoft.com/office/drawing/2017/decorative" val="1"/>
              </a:ext>
            </a:extLst>
          </p:cNvPr>
          <p:cNvSpPr/>
          <p:nvPr/>
        </p:nvSpPr>
        <p:spPr bwMode="auto">
          <a:xfrm>
            <a:off x="4214512" y="2239324"/>
            <a:ext cx="3787628" cy="3278592"/>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C71B8E59-7816-4DEB-A9D6-AFEA93AB46E8}"/>
              </a:ext>
              <a:ext uri="{C183D7F6-B498-43B3-948B-1728B52AA6E4}">
                <adec:decorative xmlns:adec="http://schemas.microsoft.com/office/drawing/2017/decorative" val="1"/>
              </a:ext>
            </a:extLst>
          </p:cNvPr>
          <p:cNvSpPr/>
          <p:nvPr/>
        </p:nvSpPr>
        <p:spPr bwMode="auto">
          <a:xfrm>
            <a:off x="8119410" y="2227693"/>
            <a:ext cx="3653946" cy="3290223"/>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73C2248E-8C44-499F-8A85-B11D700CBC49}"/>
              </a:ext>
            </a:extLst>
          </p:cNvPr>
          <p:cNvSpPr/>
          <p:nvPr/>
        </p:nvSpPr>
        <p:spPr bwMode="auto">
          <a:xfrm>
            <a:off x="1377831" y="5370069"/>
            <a:ext cx="1630017" cy="25657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a:gradFill>
                  <a:gsLst>
                    <a:gs pos="0">
                      <a:srgbClr val="FFFFFF"/>
                    </a:gs>
                    <a:gs pos="100000">
                      <a:srgbClr val="FFFFFF"/>
                    </a:gs>
                  </a:gsLst>
                  <a:lin ang="5400000" scaled="0"/>
                </a:gradFill>
                <a:ea typeface="Segoe UI" pitchFamily="34" charset="0"/>
                <a:cs typeface="Segoe UI" pitchFamily="34" charset="0"/>
              </a:rPr>
              <a:t>IaaS</a:t>
            </a:r>
          </a:p>
        </p:txBody>
      </p:sp>
      <p:sp>
        <p:nvSpPr>
          <p:cNvPr id="24" name="Rectangle 23">
            <a:extLst>
              <a:ext uri="{FF2B5EF4-FFF2-40B4-BE49-F238E27FC236}">
                <a16:creationId xmlns:a16="http://schemas.microsoft.com/office/drawing/2014/main" id="{508CC86D-2AA8-4293-B3FB-5409B521AE30}"/>
              </a:ext>
            </a:extLst>
          </p:cNvPr>
          <p:cNvSpPr/>
          <p:nvPr/>
        </p:nvSpPr>
        <p:spPr bwMode="auto">
          <a:xfrm>
            <a:off x="4739080" y="5363572"/>
            <a:ext cx="6614598" cy="25657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a:gradFill>
                  <a:gsLst>
                    <a:gs pos="0">
                      <a:srgbClr val="FFFFFF"/>
                    </a:gs>
                    <a:gs pos="100000">
                      <a:srgbClr val="FFFFFF"/>
                    </a:gs>
                  </a:gsLst>
                  <a:lin ang="5400000" scaled="0"/>
                </a:gradFill>
                <a:ea typeface="Segoe UI" pitchFamily="34" charset="0"/>
                <a:cs typeface="Segoe UI" pitchFamily="34" charset="0"/>
              </a:rPr>
              <a:t>PaaS</a:t>
            </a:r>
          </a:p>
        </p:txBody>
      </p:sp>
    </p:spTree>
    <p:extLst>
      <p:ext uri="{BB962C8B-B14F-4D97-AF65-F5344CB8AC3E}">
        <p14:creationId xmlns:p14="http://schemas.microsoft.com/office/powerpoint/2010/main" val="390254879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16CAB9-1A81-4DA9-A5BA-9119CF1A8E59}"/>
              </a:ext>
              <a:ext uri="{C183D7F6-B498-43B3-948B-1728B52AA6E4}">
                <adec:decorative xmlns:adec="http://schemas.microsoft.com/office/drawing/2017/decorative" val="1"/>
              </a:ext>
            </a:extLst>
          </p:cNvPr>
          <p:cNvSpPr/>
          <p:nvPr/>
        </p:nvSpPr>
        <p:spPr bwMode="auto">
          <a:xfrm>
            <a:off x="290286" y="1967948"/>
            <a:ext cx="11596914" cy="352422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AD53E07-8E10-4BE6-AEFE-C70E0EE188FD}"/>
              </a:ext>
            </a:extLst>
          </p:cNvPr>
          <p:cNvSpPr>
            <a:spLocks noGrp="1"/>
          </p:cNvSpPr>
          <p:nvPr>
            <p:ph type="title"/>
          </p:nvPr>
        </p:nvSpPr>
        <p:spPr/>
        <p:txBody>
          <a:bodyPr/>
          <a:lstStyle/>
          <a:p>
            <a:r>
              <a:rPr lang="en-US" dirty="0"/>
              <a:t>Azure Database services for open-source</a:t>
            </a:r>
          </a:p>
        </p:txBody>
      </p:sp>
      <p:sp>
        <p:nvSpPr>
          <p:cNvPr id="7" name="TextBox 6">
            <a:extLst>
              <a:ext uri="{FF2B5EF4-FFF2-40B4-BE49-F238E27FC236}">
                <a16:creationId xmlns:a16="http://schemas.microsoft.com/office/drawing/2014/main" id="{2FDFFDBC-4900-4AF2-A671-9F032A0B4833}"/>
              </a:ext>
            </a:extLst>
          </p:cNvPr>
          <p:cNvSpPr txBox="1"/>
          <p:nvPr/>
        </p:nvSpPr>
        <p:spPr>
          <a:xfrm>
            <a:off x="170227" y="1365825"/>
            <a:ext cx="898861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managed solutions for common open-source RDBMSs </a:t>
            </a:r>
          </a:p>
        </p:txBody>
      </p:sp>
      <p:sp>
        <p:nvSpPr>
          <p:cNvPr id="30" name="TextBox 29">
            <a:extLst>
              <a:ext uri="{FF2B5EF4-FFF2-40B4-BE49-F238E27FC236}">
                <a16:creationId xmlns:a16="http://schemas.microsoft.com/office/drawing/2014/main" id="{ABE90EE3-1556-431E-8983-EA1246240CD3}"/>
              </a:ext>
            </a:extLst>
          </p:cNvPr>
          <p:cNvSpPr txBox="1"/>
          <p:nvPr/>
        </p:nvSpPr>
        <p:spPr>
          <a:xfrm>
            <a:off x="1063838" y="2292920"/>
            <a:ext cx="2806373" cy="794064"/>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Database for MySQL</a:t>
            </a:r>
          </a:p>
        </p:txBody>
      </p:sp>
      <p:sp>
        <p:nvSpPr>
          <p:cNvPr id="26" name="TextBox 25">
            <a:extLst>
              <a:ext uri="{FF2B5EF4-FFF2-40B4-BE49-F238E27FC236}">
                <a16:creationId xmlns:a16="http://schemas.microsoft.com/office/drawing/2014/main" id="{F90E4F3A-5DB4-42F6-8F81-E9203C1B7CAF}"/>
              </a:ext>
            </a:extLst>
          </p:cNvPr>
          <p:cNvSpPr txBox="1"/>
          <p:nvPr/>
        </p:nvSpPr>
        <p:spPr>
          <a:xfrm>
            <a:off x="559844" y="3282837"/>
            <a:ext cx="3531704" cy="1498872"/>
          </a:xfrm>
          <a:prstGeom prst="rect">
            <a:avLst/>
          </a:prstGeom>
          <a:noFill/>
        </p:spPr>
        <p:txBody>
          <a:bodyPr wrap="square">
            <a:spAutoFit/>
          </a:bodyPr>
          <a:lstStyle/>
          <a:p>
            <a:pPr marL="285750" marR="0" lvl="0" indent="-2857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PaaS implementation of MySQL in the Azure cloud, based on the MySQL Community Edition</a:t>
            </a:r>
          </a:p>
          <a:p>
            <a:pPr marL="285750" marR="0" lvl="0" indent="-2857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600" dirty="0">
                <a:solidFill>
                  <a:srgbClr val="171717"/>
                </a:solidFill>
                <a:latin typeface="Segoe UI" panose="020B0502040204020203" pitchFamily="34" charset="0"/>
              </a:rPr>
              <a:t>Commonly used in Linux, Apache, MySQL, PHP (LAMP) application architectures</a:t>
            </a:r>
          </a:p>
        </p:txBody>
      </p:sp>
      <p:sp>
        <p:nvSpPr>
          <p:cNvPr id="31" name="TextBox 30">
            <a:extLst>
              <a:ext uri="{FF2B5EF4-FFF2-40B4-BE49-F238E27FC236}">
                <a16:creationId xmlns:a16="http://schemas.microsoft.com/office/drawing/2014/main" id="{DA265BD7-54CB-44B7-8031-B4F6CAD59809}"/>
              </a:ext>
            </a:extLst>
          </p:cNvPr>
          <p:cNvSpPr txBox="1"/>
          <p:nvPr/>
        </p:nvSpPr>
        <p:spPr>
          <a:xfrm>
            <a:off x="4987233" y="2275151"/>
            <a:ext cx="2806373" cy="794064"/>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Database for MariaDB</a:t>
            </a:r>
          </a:p>
        </p:txBody>
      </p:sp>
      <p:sp>
        <p:nvSpPr>
          <p:cNvPr id="25" name="TextBox 24">
            <a:extLst>
              <a:ext uri="{FF2B5EF4-FFF2-40B4-BE49-F238E27FC236}">
                <a16:creationId xmlns:a16="http://schemas.microsoft.com/office/drawing/2014/main" id="{4DFC0249-9706-4672-97DF-7D0600CAADDA}"/>
              </a:ext>
            </a:extLst>
          </p:cNvPr>
          <p:cNvSpPr txBox="1"/>
          <p:nvPr/>
        </p:nvSpPr>
        <p:spPr>
          <a:xfrm>
            <a:off x="4462609" y="3265158"/>
            <a:ext cx="3389047" cy="1498872"/>
          </a:xfrm>
          <a:prstGeom prst="rect">
            <a:avLst/>
          </a:prstGeom>
          <a:noFill/>
        </p:spPr>
        <p:txBody>
          <a:bodyPr wrap="square">
            <a:spAutoFit/>
          </a:bodyPr>
          <a:lstStyle/>
          <a:p>
            <a:pPr marL="285750" marR="0" lvl="0" indent="-2857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600" dirty="0">
                <a:solidFill>
                  <a:srgbClr val="171717"/>
                </a:solidFill>
                <a:latin typeface="Segoe UI" panose="020B0502040204020203" pitchFamily="34" charset="0"/>
              </a:rPr>
              <a:t>An </a:t>
            </a:r>
            <a:r>
              <a:rPr kumimoji="0" lang="en-US" sz="16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implementation of the MariaDB Community Edition database management system adapted to run in Azure</a:t>
            </a:r>
          </a:p>
          <a:p>
            <a:pPr marL="285750" marR="0" lvl="0" indent="-2857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600" dirty="0">
                <a:solidFill>
                  <a:srgbClr val="171717"/>
                </a:solidFill>
                <a:latin typeface="Segoe UI" panose="020B0502040204020203" pitchFamily="34" charset="0"/>
              </a:rPr>
              <a:t>Compatibility with Oracle Database</a:t>
            </a:r>
            <a:endParaRPr kumimoji="0" lang="en-US" sz="16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9" name="TextBox 8">
            <a:extLst>
              <a:ext uri="{FF2B5EF4-FFF2-40B4-BE49-F238E27FC236}">
                <a16:creationId xmlns:a16="http://schemas.microsoft.com/office/drawing/2014/main" id="{46B15648-1949-4870-BC2B-58C2DA18D3B8}"/>
              </a:ext>
            </a:extLst>
          </p:cNvPr>
          <p:cNvSpPr txBox="1"/>
          <p:nvPr/>
        </p:nvSpPr>
        <p:spPr>
          <a:xfrm>
            <a:off x="8803731" y="2331385"/>
            <a:ext cx="2806373" cy="794064"/>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Database for PostgreSQL</a:t>
            </a:r>
          </a:p>
        </p:txBody>
      </p:sp>
      <p:sp>
        <p:nvSpPr>
          <p:cNvPr id="22" name="TextBox 21">
            <a:extLst>
              <a:ext uri="{FF2B5EF4-FFF2-40B4-BE49-F238E27FC236}">
                <a16:creationId xmlns:a16="http://schemas.microsoft.com/office/drawing/2014/main" id="{C2476542-F14B-45AF-9215-8E1525F64C95}"/>
              </a:ext>
            </a:extLst>
          </p:cNvPr>
          <p:cNvSpPr txBox="1"/>
          <p:nvPr/>
        </p:nvSpPr>
        <p:spPr>
          <a:xfrm>
            <a:off x="8243109" y="3285855"/>
            <a:ext cx="3389047" cy="1569660"/>
          </a:xfrm>
          <a:prstGeom prst="rect">
            <a:avLst/>
          </a:prstGeom>
          <a:noFill/>
        </p:spPr>
        <p:txBody>
          <a:bodyPr wrap="square">
            <a:spAutoFit/>
          </a:bodyPr>
          <a:lstStyle/>
          <a:p>
            <a:pPr marL="285750" indent="-285750">
              <a:buFont typeface="Arial" panose="020B0604020202020204" pitchFamily="34" charset="0"/>
              <a:buChar char="•"/>
            </a:pPr>
            <a:r>
              <a:rPr kumimoji="0" lang="en-US" sz="16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Database service in the Microsoft cloud based on the PostgreSQL Community Edition database engine</a:t>
            </a:r>
          </a:p>
          <a:p>
            <a:pPr marL="285750" indent="-285750">
              <a:buFont typeface="Arial" panose="020B0604020202020204" pitchFamily="34" charset="0"/>
              <a:buChar char="•"/>
            </a:pPr>
            <a:r>
              <a:rPr lang="en-US" sz="1600" dirty="0">
                <a:solidFill>
                  <a:srgbClr val="171717"/>
                </a:solidFill>
                <a:latin typeface="Segoe UI" panose="020B0502040204020203" pitchFamily="34" charset="0"/>
              </a:rPr>
              <a:t>Hybrid relational and object storage</a:t>
            </a:r>
          </a:p>
        </p:txBody>
      </p:sp>
      <p:sp>
        <p:nvSpPr>
          <p:cNvPr id="11" name="Rectangle 10">
            <a:extLst>
              <a:ext uri="{FF2B5EF4-FFF2-40B4-BE49-F238E27FC236}">
                <a16:creationId xmlns:a16="http://schemas.microsoft.com/office/drawing/2014/main" id="{A63E2344-957B-4B31-8607-C43E6B92B652}"/>
              </a:ext>
              <a:ext uri="{C183D7F6-B498-43B3-948B-1728B52AA6E4}">
                <adec:decorative xmlns:adec="http://schemas.microsoft.com/office/drawing/2017/decorative" val="1"/>
              </a:ext>
            </a:extLst>
          </p:cNvPr>
          <p:cNvSpPr/>
          <p:nvPr/>
        </p:nvSpPr>
        <p:spPr bwMode="auto">
          <a:xfrm>
            <a:off x="418644" y="2236562"/>
            <a:ext cx="3688649" cy="3394982"/>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DE112832-EA95-4C36-9E5D-40287CEC478B}"/>
              </a:ext>
              <a:ext uri="{C183D7F6-B498-43B3-948B-1728B52AA6E4}">
                <adec:decorative xmlns:adec="http://schemas.microsoft.com/office/drawing/2017/decorative" val="1"/>
              </a:ext>
            </a:extLst>
          </p:cNvPr>
          <p:cNvSpPr/>
          <p:nvPr/>
        </p:nvSpPr>
        <p:spPr bwMode="auto">
          <a:xfrm>
            <a:off x="4214512" y="2239324"/>
            <a:ext cx="3787628" cy="3392220"/>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C71B8E59-7816-4DEB-A9D6-AFEA93AB46E8}"/>
              </a:ext>
              <a:ext uri="{C183D7F6-B498-43B3-948B-1728B52AA6E4}">
                <adec:decorative xmlns:adec="http://schemas.microsoft.com/office/drawing/2017/decorative" val="1"/>
              </a:ext>
            </a:extLst>
          </p:cNvPr>
          <p:cNvSpPr/>
          <p:nvPr/>
        </p:nvSpPr>
        <p:spPr bwMode="auto">
          <a:xfrm>
            <a:off x="8119410" y="2227693"/>
            <a:ext cx="3653946" cy="3403851"/>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7" name="Graphic 26">
            <a:extLst>
              <a:ext uri="{FF2B5EF4-FFF2-40B4-BE49-F238E27FC236}">
                <a16:creationId xmlns:a16="http://schemas.microsoft.com/office/drawing/2014/main" id="{43812591-642F-42F7-952C-7CABCB79A2B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643" y="2257384"/>
            <a:ext cx="829599" cy="829599"/>
          </a:xfrm>
          <a:prstGeom prst="rect">
            <a:avLst/>
          </a:prstGeom>
        </p:spPr>
      </p:pic>
      <p:pic>
        <p:nvPicPr>
          <p:cNvPr id="28" name="Graphic 27">
            <a:extLst>
              <a:ext uri="{FF2B5EF4-FFF2-40B4-BE49-F238E27FC236}">
                <a16:creationId xmlns:a16="http://schemas.microsoft.com/office/drawing/2014/main" id="{ABD70F5A-B09F-45F0-8747-67F7A931F3ED}"/>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66152" y="2278082"/>
            <a:ext cx="829599" cy="829599"/>
          </a:xfrm>
          <a:prstGeom prst="rect">
            <a:avLst/>
          </a:prstGeom>
        </p:spPr>
      </p:pic>
      <p:pic>
        <p:nvPicPr>
          <p:cNvPr id="29" name="Graphic 28">
            <a:extLst>
              <a:ext uri="{FF2B5EF4-FFF2-40B4-BE49-F238E27FC236}">
                <a16:creationId xmlns:a16="http://schemas.microsoft.com/office/drawing/2014/main" id="{63979225-891B-4159-82AE-BFD0C48F5B03}"/>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67251" y="2292920"/>
            <a:ext cx="867099" cy="867099"/>
          </a:xfrm>
          <a:prstGeom prst="rect">
            <a:avLst/>
          </a:prstGeom>
        </p:spPr>
      </p:pic>
      <p:sp>
        <p:nvSpPr>
          <p:cNvPr id="2" name="Rectangle 1">
            <a:extLst>
              <a:ext uri="{FF2B5EF4-FFF2-40B4-BE49-F238E27FC236}">
                <a16:creationId xmlns:a16="http://schemas.microsoft.com/office/drawing/2014/main" id="{1FDDCFC2-6E1B-4BD8-85EA-C9E0293B70CA}"/>
              </a:ext>
            </a:extLst>
          </p:cNvPr>
          <p:cNvSpPr/>
          <p:nvPr/>
        </p:nvSpPr>
        <p:spPr bwMode="auto">
          <a:xfrm>
            <a:off x="669235" y="5231576"/>
            <a:ext cx="10861716" cy="6182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PaaS</a:t>
            </a:r>
          </a:p>
        </p:txBody>
      </p:sp>
    </p:spTree>
    <p:extLst>
      <p:ext uri="{BB962C8B-B14F-4D97-AF65-F5344CB8AC3E}">
        <p14:creationId xmlns:p14="http://schemas.microsoft.com/office/powerpoint/2010/main" val="101684069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E04DC-72B9-49CA-AF83-44D0D5AD2930}"/>
              </a:ext>
            </a:extLst>
          </p:cNvPr>
          <p:cNvSpPr>
            <a:spLocks noGrp="1"/>
          </p:cNvSpPr>
          <p:nvPr>
            <p:ph type="title"/>
          </p:nvPr>
        </p:nvSpPr>
        <p:spPr>
          <a:xfrm>
            <a:off x="588263" y="457200"/>
            <a:ext cx="11018520" cy="492443"/>
          </a:xfrm>
        </p:spPr>
        <p:txBody>
          <a:bodyPr/>
          <a:lstStyle/>
          <a:p>
            <a:r>
              <a:rPr lang="en-US" sz="3200" dirty="0">
                <a:cs typeface="Segoe UI"/>
              </a:rPr>
              <a:t>Lab: </a:t>
            </a:r>
            <a:r>
              <a:rPr lang="fr-FR" sz="3200" dirty="0">
                <a:solidFill>
                  <a:schemeClr val="accent2"/>
                </a:solidFill>
                <a:cs typeface="Segoe UI"/>
              </a:rPr>
              <a:t>Provision Azure </a:t>
            </a:r>
            <a:r>
              <a:rPr lang="en-US" sz="3200" dirty="0">
                <a:solidFill>
                  <a:schemeClr val="accent2"/>
                </a:solidFill>
                <a:cs typeface="Segoe UI"/>
              </a:rPr>
              <a:t>relational</a:t>
            </a:r>
            <a:r>
              <a:rPr lang="fr-FR" sz="3200" dirty="0">
                <a:solidFill>
                  <a:schemeClr val="accent2"/>
                </a:solidFill>
                <a:cs typeface="Segoe UI"/>
              </a:rPr>
              <a:t> </a:t>
            </a:r>
            <a:r>
              <a:rPr lang="en-US" sz="3200" dirty="0">
                <a:solidFill>
                  <a:schemeClr val="accent2"/>
                </a:solidFill>
                <a:cs typeface="Segoe UI"/>
              </a:rPr>
              <a:t>database</a:t>
            </a:r>
            <a:r>
              <a:rPr lang="fr-FR" sz="3200" dirty="0">
                <a:solidFill>
                  <a:schemeClr val="accent2"/>
                </a:solidFill>
                <a:cs typeface="Segoe UI"/>
              </a:rPr>
              <a:t> services</a:t>
            </a:r>
            <a:endParaRPr lang="en-US" sz="3200" dirty="0"/>
          </a:p>
        </p:txBody>
      </p:sp>
      <p:sp>
        <p:nvSpPr>
          <p:cNvPr id="4" name="Text Placeholder 3">
            <a:extLst>
              <a:ext uri="{FF2B5EF4-FFF2-40B4-BE49-F238E27FC236}">
                <a16:creationId xmlns:a16="http://schemas.microsoft.com/office/drawing/2014/main" id="{7A53DAE2-E571-4E6F-AE96-3A841D42CF4E}"/>
              </a:ext>
            </a:extLst>
          </p:cNvPr>
          <p:cNvSpPr txBox="1">
            <a:spLocks/>
          </p:cNvSpPr>
          <p:nvPr/>
        </p:nvSpPr>
        <p:spPr>
          <a:xfrm>
            <a:off x="1139687" y="3123727"/>
            <a:ext cx="10243929" cy="2170516"/>
          </a:xfrm>
          <a:prstGeom prst="rect">
            <a:avLst/>
          </a:prstGeom>
          <a:ln w="28575">
            <a:solidFill>
              <a:srgbClr val="0078D4"/>
            </a:solidFill>
          </a:ln>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lang="en-US" sz="2400" kern="0" dirty="0">
                <a:gradFill>
                  <a:gsLst>
                    <a:gs pos="2917">
                      <a:srgbClr val="1A1A1A"/>
                    </a:gs>
                    <a:gs pos="30000">
                      <a:srgbClr val="1A1A1A"/>
                    </a:gs>
                  </a:gsLst>
                  <a:lin ang="5400000" scaled="0"/>
                </a:gradFill>
                <a:latin typeface="Segoe UI"/>
              </a:rPr>
              <a:t>Start the virtual machine for this lab</a:t>
            </a:r>
          </a:p>
          <a:p>
            <a:pPr marL="457200" lvl="2" defTabSz="914400">
              <a:spcBef>
                <a:spcPts val="0"/>
              </a:spcBef>
              <a:spcAft>
                <a:spcPts val="0"/>
              </a:spcAft>
              <a:buSzTx/>
              <a:defRPr/>
            </a:pPr>
            <a:r>
              <a:rPr kumimoji="0" lang="en-US" sz="1647" b="0" i="0" u="none" strike="noStrike" kern="0" cap="none" spc="-49" normalizeH="0" baseline="0" noProof="0" dirty="0">
                <a:ln>
                  <a:noFill/>
                </a:ln>
                <a:gradFill>
                  <a:gsLst>
                    <a:gs pos="2917">
                      <a:srgbClr val="1A1A1A"/>
                    </a:gs>
                    <a:gs pos="30000">
                      <a:srgbClr val="1A1A1A"/>
                    </a:gs>
                  </a:gsLst>
                  <a:lin ang="5400000" scaled="0"/>
                </a:gradFill>
                <a:effectLst/>
                <a:uLnTx/>
                <a:uFillTx/>
                <a:latin typeface="Segoe UI"/>
                <a:ea typeface="+mn-ea"/>
                <a:cs typeface="+mn-cs"/>
              </a:rPr>
              <a:t>or go to the exercise page </a:t>
            </a:r>
            <a:r>
              <a:rPr lang="en-US" sz="1647" kern="0" dirty="0">
                <a:gradFill>
                  <a:gsLst>
                    <a:gs pos="2917">
                      <a:srgbClr val="1A1A1A"/>
                    </a:gs>
                    <a:gs pos="30000">
                      <a:srgbClr val="1A1A1A"/>
                    </a:gs>
                  </a:gsLst>
                  <a:lin ang="5400000" scaled="0"/>
                </a:gradFill>
                <a:latin typeface="Segoe UI"/>
              </a:rPr>
              <a:t>at </a:t>
            </a:r>
            <a:r>
              <a:rPr lang="en-US" sz="1647" kern="0" dirty="0">
                <a:gradFill>
                  <a:gsLst>
                    <a:gs pos="2917">
                      <a:srgbClr val="1A1A1A"/>
                    </a:gs>
                    <a:gs pos="30000">
                      <a:srgbClr val="1A1A1A"/>
                    </a:gs>
                  </a:gsLst>
                  <a:lin ang="5400000" scaled="0"/>
                </a:gradFill>
                <a:latin typeface="Segoe UI"/>
                <a:hlinkClick r:id="rId3"/>
              </a:rPr>
              <a:t>https://aka.ms/dp900-sql-lab</a:t>
            </a:r>
            <a:r>
              <a:rPr lang="en-US" sz="1647" kern="0" dirty="0">
                <a:gradFill>
                  <a:gsLst>
                    <a:gs pos="2917">
                      <a:srgbClr val="1A1A1A"/>
                    </a:gs>
                    <a:gs pos="30000">
                      <a:srgbClr val="1A1A1A"/>
                    </a:gs>
                  </a:gsLst>
                  <a:lin ang="5400000" scaled="0"/>
                </a:gradFill>
                <a:latin typeface="Segoe UI"/>
              </a:rPr>
              <a:t>    </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400" b="0" i="0" u="none" strike="noStrike" kern="0" cap="none" spc="-49" normalizeH="0" baseline="0" noProof="0" dirty="0">
                <a:ln>
                  <a:noFill/>
                </a:ln>
                <a:gradFill>
                  <a:gsLst>
                    <a:gs pos="2917">
                      <a:srgbClr val="1A1A1A"/>
                    </a:gs>
                    <a:gs pos="30000">
                      <a:srgbClr val="1A1A1A"/>
                    </a:gs>
                  </a:gsLst>
                  <a:lin ang="5400000" scaled="0"/>
                </a:gradFill>
                <a:effectLst/>
                <a:uLnTx/>
                <a:uFillTx/>
                <a:latin typeface="Segoe UI"/>
                <a:ea typeface="+mn-ea"/>
                <a:cs typeface="+mn-cs"/>
              </a:rPr>
              <a:t>Follow the instructions to complete the exercise on Microsoft Learn</a:t>
            </a:r>
          </a:p>
          <a:p>
            <a:pPr marL="457200" lvl="2" defTabSz="914400">
              <a:spcBef>
                <a:spcPts val="0"/>
              </a:spcBef>
              <a:spcAft>
                <a:spcPts val="0"/>
              </a:spcAft>
              <a:buSzTx/>
              <a:defRPr/>
            </a:pPr>
            <a:r>
              <a:rPr lang="en-US" sz="1647" kern="0" spc="-49" dirty="0">
                <a:gradFill>
                  <a:gsLst>
                    <a:gs pos="2917">
                      <a:srgbClr val="1A1A1A"/>
                    </a:gs>
                    <a:gs pos="30000">
                      <a:srgbClr val="1A1A1A"/>
                    </a:gs>
                  </a:gsLst>
                  <a:lin ang="5400000" scaled="0"/>
                </a:gradFill>
                <a:latin typeface="Segoe UI"/>
              </a:rPr>
              <a:t>U</a:t>
            </a:r>
            <a:r>
              <a:rPr kumimoji="0" lang="en-US" sz="1647" b="0" i="0" u="none" strike="noStrike" kern="0" cap="none" spc="-49" normalizeH="0" baseline="0" noProof="0" dirty="0">
                <a:ln>
                  <a:noFill/>
                </a:ln>
                <a:gradFill>
                  <a:gsLst>
                    <a:gs pos="2917">
                      <a:srgbClr val="1A1A1A"/>
                    </a:gs>
                    <a:gs pos="30000">
                      <a:srgbClr val="1A1A1A"/>
                    </a:gs>
                  </a:gsLst>
                  <a:lin ang="5400000" scaled="0"/>
                </a:gradFill>
                <a:effectLst/>
                <a:uLnTx/>
                <a:uFillTx/>
                <a:latin typeface="Segoe UI"/>
                <a:ea typeface="+mn-ea"/>
                <a:cs typeface="+mn-cs"/>
              </a:rPr>
              <a:t>se the Azure subscription provided for this lab</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400" b="0" i="0" u="none" strike="noStrike" kern="0" cap="none" spc="-49"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grpSp>
        <p:nvGrpSpPr>
          <p:cNvPr id="5" name="Group 4" descr="Icon of three dots and outward pointing chevrons on left and right">
            <a:extLst>
              <a:ext uri="{FF2B5EF4-FFF2-40B4-BE49-F238E27FC236}">
                <a16:creationId xmlns:a16="http://schemas.microsoft.com/office/drawing/2014/main" id="{283351B3-8329-47CA-B64F-2FE520FF18AF}"/>
              </a:ext>
            </a:extLst>
          </p:cNvPr>
          <p:cNvGrpSpPr/>
          <p:nvPr/>
        </p:nvGrpSpPr>
        <p:grpSpPr>
          <a:xfrm>
            <a:off x="10616413" y="4592011"/>
            <a:ext cx="702132" cy="702232"/>
            <a:chOff x="3088645" y="5729498"/>
            <a:chExt cx="648328" cy="648420"/>
          </a:xfrm>
        </p:grpSpPr>
        <p:grpSp>
          <p:nvGrpSpPr>
            <p:cNvPr id="6" name="Group 5">
              <a:extLst>
                <a:ext uri="{FF2B5EF4-FFF2-40B4-BE49-F238E27FC236}">
                  <a16:creationId xmlns:a16="http://schemas.microsoft.com/office/drawing/2014/main" id="{9133A064-9C81-4014-9FC1-F84DA988F720}"/>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8" name="Freeform 5">
                <a:extLst>
                  <a:ext uri="{FF2B5EF4-FFF2-40B4-BE49-F238E27FC236}">
                    <a16:creationId xmlns:a16="http://schemas.microsoft.com/office/drawing/2014/main" id="{E7806C2A-B6AA-4762-93F5-94E33236CDB4}"/>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sp>
            <p:nvSpPr>
              <p:cNvPr id="9" name="Freeform 6">
                <a:extLst>
                  <a:ext uri="{FF2B5EF4-FFF2-40B4-BE49-F238E27FC236}">
                    <a16:creationId xmlns:a16="http://schemas.microsoft.com/office/drawing/2014/main" id="{D9D6A5BF-92F4-4FCE-83F6-27F8BEA23645}"/>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7" name="Picture 6" descr="Icon of three dots and outward pointing chevrons on left and right">
              <a:extLst>
                <a:ext uri="{FF2B5EF4-FFF2-40B4-BE49-F238E27FC236}">
                  <a16:creationId xmlns:a16="http://schemas.microsoft.com/office/drawing/2014/main" id="{469FF4FB-E920-4A57-AC3D-31B608DFD0D0}"/>
                </a:ext>
              </a:extLst>
            </p:cNvPr>
            <p:cNvPicPr>
              <a:picLocks noChangeAspect="1"/>
            </p:cNvPicPr>
            <p:nvPr/>
          </p:nvPicPr>
          <p:blipFill>
            <a:blip r:embed="rId4"/>
            <a:stretch>
              <a:fillRect/>
            </a:stretch>
          </p:blipFill>
          <p:spPr>
            <a:xfrm>
              <a:off x="3184209" y="5952822"/>
              <a:ext cx="457200" cy="201773"/>
            </a:xfrm>
            <a:prstGeom prst="rect">
              <a:avLst/>
            </a:prstGeom>
          </p:spPr>
        </p:pic>
      </p:grpSp>
      <p:sp>
        <p:nvSpPr>
          <p:cNvPr id="10" name="Text Placeholder 1">
            <a:extLst>
              <a:ext uri="{FF2B5EF4-FFF2-40B4-BE49-F238E27FC236}">
                <a16:creationId xmlns:a16="http://schemas.microsoft.com/office/drawing/2014/main" id="{0B6381E0-F82F-4684-BBA5-74E499E3884A}"/>
              </a:ext>
            </a:extLst>
          </p:cNvPr>
          <p:cNvSpPr txBox="1">
            <a:spLocks/>
          </p:cNvSpPr>
          <p:nvPr/>
        </p:nvSpPr>
        <p:spPr>
          <a:xfrm>
            <a:off x="586740" y="1759228"/>
            <a:ext cx="11018520" cy="36933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392"/>
              </a:spcBef>
              <a:spcAft>
                <a:spcPts val="588"/>
              </a:spcAft>
              <a:buClrTx/>
              <a:buSzPct val="90000"/>
              <a:buFont typeface="Wingdings" panose="05000000000000000000" pitchFamily="2" charset="2"/>
              <a:buNone/>
              <a:tabLst/>
              <a:defRPr/>
            </a:pPr>
            <a:r>
              <a:rPr kumimoji="0" lang="en-US" sz="24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In this lab, you will provision, configure and query an Azure SQL Database.</a:t>
            </a:r>
          </a:p>
        </p:txBody>
      </p:sp>
    </p:spTree>
    <p:extLst>
      <p:ext uri="{BB962C8B-B14F-4D97-AF65-F5344CB8AC3E}">
        <p14:creationId xmlns:p14="http://schemas.microsoft.com/office/powerpoint/2010/main" val="225131384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2: Knowledge check</a:t>
            </a:r>
          </a:p>
        </p:txBody>
      </p:sp>
      <p:sp>
        <p:nvSpPr>
          <p:cNvPr id="11" name="TextBox 10">
            <a:extLst>
              <a:ext uri="{FF2B5EF4-FFF2-40B4-BE49-F238E27FC236}">
                <a16:creationId xmlns:a16="http://schemas.microsoft.com/office/drawing/2014/main" id="{CD5BAD7D-8A31-476A-93E5-D716511B316B}"/>
              </a:ext>
            </a:extLst>
          </p:cNvPr>
          <p:cNvSpPr txBox="1">
            <a:spLocks/>
          </p:cNvSpPr>
          <p:nvPr/>
        </p:nvSpPr>
        <p:spPr>
          <a:xfrm>
            <a:off x="1642450" y="1720108"/>
            <a:ext cx="10450159" cy="1241365"/>
          </a:xfrm>
          <a:prstGeom prst="rect">
            <a:avLst/>
          </a:prstGeom>
          <a:noFill/>
        </p:spPr>
        <p:txBody>
          <a:bodyPr wrap="square" lIns="0" tIns="0" rIns="0" bIns="0">
            <a:spAutoFit/>
          </a:bodyPr>
          <a:lstStyle/>
          <a:p>
            <a:pPr marL="0" lvl="1" defTabSz="914192">
              <a:spcAft>
                <a:spcPts val="196"/>
              </a:spcAft>
            </a:pPr>
            <a:r>
              <a:rPr lang="en-US" sz="1600" dirty="0">
                <a:latin typeface="+mj-lt"/>
              </a:rPr>
              <a:t>Which deployment option offers the best compatibility when migrating an existing SQL Server on-premises solution?</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SQL Database (single database)</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SQL Database (elastic pool)</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SQL Managed Instance</a:t>
            </a:r>
          </a:p>
        </p:txBody>
      </p:sp>
      <p:sp>
        <p:nvSpPr>
          <p:cNvPr id="4" name="Graphic 26">
            <a:extLst>
              <a:ext uri="{FF2B5EF4-FFF2-40B4-BE49-F238E27FC236}">
                <a16:creationId xmlns:a16="http://schemas.microsoft.com/office/drawing/2014/main" id="{81258162-3A32-4CC3-A42A-D9F924A39B62}"/>
              </a:ext>
              <a:ext uri="{C183D7F6-B498-43B3-948B-1728B52AA6E4}">
                <adec:decorative xmlns:adec="http://schemas.microsoft.com/office/drawing/2017/decorative" val="1"/>
              </a:ext>
            </a:extLst>
          </p:cNvPr>
          <p:cNvSpPr/>
          <p:nvPr/>
        </p:nvSpPr>
        <p:spPr>
          <a:xfrm>
            <a:off x="1625708" y="2708209"/>
            <a:ext cx="267883" cy="18815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a:defRPr/>
            </a:pPr>
            <a:endParaRPr lang="en-US" dirty="0">
              <a:solidFill>
                <a:srgbClr val="000000"/>
              </a:solidFill>
              <a:latin typeface="Segoe UI"/>
            </a:endParaRPr>
          </a:p>
        </p:txBody>
      </p:sp>
      <p:cxnSp>
        <p:nvCxnSpPr>
          <p:cNvPr id="19" name="Straight Connector 18">
            <a:extLst>
              <a:ext uri="{FF2B5EF4-FFF2-40B4-BE49-F238E27FC236}">
                <a16:creationId xmlns:a16="http://schemas.microsoft.com/office/drawing/2014/main" id="{4A19714B-3C4F-42CF-9D33-D0C0625E8B06}"/>
              </a:ext>
              <a:ext uri="{C183D7F6-B498-43B3-948B-1728B52AA6E4}">
                <adec:decorative xmlns:adec="http://schemas.microsoft.com/office/drawing/2017/decorative" val="1"/>
              </a:ext>
            </a:extLst>
          </p:cNvPr>
          <p:cNvCxnSpPr>
            <a:cxnSpLocks/>
          </p:cNvCxnSpPr>
          <p:nvPr/>
        </p:nvCxnSpPr>
        <p:spPr>
          <a:xfrm>
            <a:off x="1642450" y="3097871"/>
            <a:ext cx="1011746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D76E5B3-0623-4849-9406-39469319E37A}"/>
              </a:ext>
            </a:extLst>
          </p:cNvPr>
          <p:cNvSpPr txBox="1">
            <a:spLocks/>
          </p:cNvSpPr>
          <p:nvPr/>
        </p:nvSpPr>
        <p:spPr>
          <a:xfrm>
            <a:off x="1642450" y="3266698"/>
            <a:ext cx="10117461" cy="995144"/>
          </a:xfrm>
          <a:prstGeom prst="rect">
            <a:avLst/>
          </a:prstGeom>
          <a:noFill/>
        </p:spPr>
        <p:txBody>
          <a:bodyPr wrap="square" lIns="0" tIns="0" rIns="0" bIns="0">
            <a:spAutoFit/>
          </a:bodyPr>
          <a:lstStyle/>
          <a:p>
            <a:pPr marL="0" lvl="1" defTabSz="914192">
              <a:spcAft>
                <a:spcPts val="196"/>
              </a:spcAft>
            </a:pPr>
            <a:r>
              <a:rPr lang="en-US" sz="1600" dirty="0">
                <a:latin typeface="+mj-lt"/>
              </a:rPr>
              <a:t>Which of the following statements is true about Azure SQL Database?</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Most database maintenance tasks are automated</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You must purchase a SQL Server license</a:t>
            </a:r>
          </a:p>
          <a:p>
            <a:pPr marL="342834" lvl="1" indent="-342834" defTabSz="914192">
              <a:spcAft>
                <a:spcPts val="294"/>
              </a:spcAft>
              <a:buFont typeface="Wingdings" panose="05000000000000000000" pitchFamily="2" charset="2"/>
              <a:buChar char="q"/>
            </a:pPr>
            <a:r>
              <a:rPr lang="en-US" sz="1400">
                <a:latin typeface="Segoe UI" panose="020B0502040204020203" pitchFamily="34" charset="0"/>
              </a:rPr>
              <a:t>It </a:t>
            </a:r>
            <a:r>
              <a:rPr lang="en-US" sz="1400" dirty="0">
                <a:latin typeface="Segoe UI" panose="020B0502040204020203" pitchFamily="34" charset="0"/>
              </a:rPr>
              <a:t>can only support one database</a:t>
            </a:r>
          </a:p>
        </p:txBody>
      </p:sp>
      <p:sp>
        <p:nvSpPr>
          <p:cNvPr id="3" name="Graphic 27" descr="Checkmark on you’re responsible for all software installation and maintenance, and performing back ups">
            <a:extLst>
              <a:ext uri="{FF2B5EF4-FFF2-40B4-BE49-F238E27FC236}">
                <a16:creationId xmlns:a16="http://schemas.microsoft.com/office/drawing/2014/main" id="{D62FA0C1-39F9-478C-B737-197A2862D15B}"/>
              </a:ext>
            </a:extLst>
          </p:cNvPr>
          <p:cNvSpPr/>
          <p:nvPr/>
        </p:nvSpPr>
        <p:spPr>
          <a:xfrm>
            <a:off x="1625108" y="3514942"/>
            <a:ext cx="267883" cy="18815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a:defRPr/>
            </a:pPr>
            <a:endParaRPr lang="en-US" dirty="0">
              <a:solidFill>
                <a:srgbClr val="000000"/>
              </a:solidFill>
              <a:latin typeface="Segoe UI"/>
            </a:endParaRPr>
          </a:p>
        </p:txBody>
      </p:sp>
      <p:cxnSp>
        <p:nvCxnSpPr>
          <p:cNvPr id="25" name="Straight Connector 24">
            <a:extLst>
              <a:ext uri="{FF2B5EF4-FFF2-40B4-BE49-F238E27FC236}">
                <a16:creationId xmlns:a16="http://schemas.microsoft.com/office/drawing/2014/main" id="{06B43C98-1988-4AC2-AC5A-9BCDDEE4B17C}"/>
              </a:ext>
              <a:ext uri="{C183D7F6-B498-43B3-948B-1728B52AA6E4}">
                <adec:decorative xmlns:adec="http://schemas.microsoft.com/office/drawing/2017/decorative" val="1"/>
              </a:ext>
            </a:extLst>
          </p:cNvPr>
          <p:cNvCxnSpPr>
            <a:cxnSpLocks/>
          </p:cNvCxnSpPr>
          <p:nvPr/>
        </p:nvCxnSpPr>
        <p:spPr>
          <a:xfrm>
            <a:off x="1642450" y="4470425"/>
            <a:ext cx="1011746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696E727-1D91-4D9E-9551-4810F693FF9B}"/>
              </a:ext>
            </a:extLst>
          </p:cNvPr>
          <p:cNvSpPr txBox="1">
            <a:spLocks/>
          </p:cNvSpPr>
          <p:nvPr/>
        </p:nvSpPr>
        <p:spPr>
          <a:xfrm>
            <a:off x="1642450" y="4679009"/>
            <a:ext cx="10117461" cy="995144"/>
          </a:xfrm>
          <a:prstGeom prst="rect">
            <a:avLst/>
          </a:prstGeom>
          <a:noFill/>
        </p:spPr>
        <p:txBody>
          <a:bodyPr wrap="square" lIns="0" tIns="0" rIns="0" bIns="0">
            <a:spAutoFit/>
          </a:bodyPr>
          <a:lstStyle/>
          <a:p>
            <a:pPr marL="0" lvl="1" defTabSz="914192">
              <a:spcAft>
                <a:spcPts val="196"/>
              </a:spcAft>
            </a:pPr>
            <a:r>
              <a:rPr lang="en-US" sz="1600" dirty="0">
                <a:latin typeface="+mj-lt"/>
              </a:rPr>
              <a:t>Which database service is the simplest option for migrating a LAMP application to Azure?</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SQL Managed Instance</a:t>
            </a:r>
            <a:endParaRPr lang="en-US" sz="1400" dirty="0"/>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Database for MySQL</a:t>
            </a:r>
            <a:endParaRPr lang="en-US" sz="1400" dirty="0"/>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Database for PostgreSQL</a:t>
            </a:r>
            <a:endParaRPr lang="en-US" sz="1400" dirty="0"/>
          </a:p>
        </p:txBody>
      </p:sp>
      <p:sp>
        <p:nvSpPr>
          <p:cNvPr id="2" name="Graphic 28" descr="Checkmark on scaling up or out will take effect without restarting the SQL database">
            <a:extLst>
              <a:ext uri="{FF2B5EF4-FFF2-40B4-BE49-F238E27FC236}">
                <a16:creationId xmlns:a16="http://schemas.microsoft.com/office/drawing/2014/main" id="{BDC34667-CC23-441C-9CC4-AD1104D060A4}"/>
              </a:ext>
            </a:extLst>
          </p:cNvPr>
          <p:cNvSpPr/>
          <p:nvPr/>
        </p:nvSpPr>
        <p:spPr>
          <a:xfrm>
            <a:off x="1625108" y="5176581"/>
            <a:ext cx="267883" cy="18815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a:defRPr/>
            </a:pPr>
            <a:endParaRPr lang="en-US" dirty="0">
              <a:solidFill>
                <a:srgbClr val="000000"/>
              </a:solidFill>
              <a:latin typeface="Segoe UI"/>
            </a:endParaRPr>
          </a:p>
        </p:txBody>
      </p:sp>
      <p:pic>
        <p:nvPicPr>
          <p:cNvPr id="5" name="Graphic 4">
            <a:extLst>
              <a:ext uri="{FF2B5EF4-FFF2-40B4-BE49-F238E27FC236}">
                <a16:creationId xmlns:a16="http://schemas.microsoft.com/office/drawing/2014/main" id="{918929F8-B841-405B-A313-6460A90E03D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9439" y="1605257"/>
            <a:ext cx="933775" cy="933775"/>
          </a:xfrm>
          <a:prstGeom prst="rect">
            <a:avLst/>
          </a:prstGeom>
        </p:spPr>
      </p:pic>
      <p:pic>
        <p:nvPicPr>
          <p:cNvPr id="6" name="Graphic 5">
            <a:extLst>
              <a:ext uri="{FF2B5EF4-FFF2-40B4-BE49-F238E27FC236}">
                <a16:creationId xmlns:a16="http://schemas.microsoft.com/office/drawing/2014/main" id="{6796B48B-0C8C-4A16-8D0A-4733580B6FC2}"/>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9438" y="3236210"/>
            <a:ext cx="933775" cy="933775"/>
          </a:xfrm>
          <a:prstGeom prst="rect">
            <a:avLst/>
          </a:prstGeom>
        </p:spPr>
      </p:pic>
      <p:pic>
        <p:nvPicPr>
          <p:cNvPr id="7" name="Graphic 6">
            <a:extLst>
              <a:ext uri="{FF2B5EF4-FFF2-40B4-BE49-F238E27FC236}">
                <a16:creationId xmlns:a16="http://schemas.microsoft.com/office/drawing/2014/main" id="{B9E8276C-AF64-4948-99C2-7AEF24974A9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9438" y="4628582"/>
            <a:ext cx="933775" cy="933775"/>
          </a:xfrm>
          <a:prstGeom prst="rect">
            <a:avLst/>
          </a:prstGeom>
        </p:spPr>
      </p:pic>
    </p:spTree>
    <p:extLst>
      <p:ext uri="{BB962C8B-B14F-4D97-AF65-F5344CB8AC3E}">
        <p14:creationId xmlns:p14="http://schemas.microsoft.com/office/powerpoint/2010/main" val="258128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948C55-432D-4917-9553-C2E5899045EB}"/>
              </a:ext>
            </a:extLst>
          </p:cNvPr>
          <p:cNvSpPr>
            <a:spLocks noGrp="1"/>
          </p:cNvSpPr>
          <p:nvPr>
            <p:ph type="title" idx="4294967295"/>
          </p:nvPr>
        </p:nvSpPr>
        <p:spPr>
          <a:xfrm>
            <a:off x="0" y="-663575"/>
            <a:ext cx="7454900" cy="384175"/>
          </a:xfrm>
        </p:spPr>
        <p:txBody>
          <a:bodyPr/>
          <a:lstStyle/>
          <a:p>
            <a:r>
              <a:rPr lang="en-US" sz="2800" dirty="0">
                <a:solidFill>
                  <a:schemeClr val="bg1"/>
                </a:solidFill>
              </a:rPr>
              <a:t>Closing slide</a:t>
            </a:r>
          </a:p>
        </p:txBody>
      </p:sp>
    </p:spTree>
    <p:extLst>
      <p:ext uri="{BB962C8B-B14F-4D97-AF65-F5344CB8AC3E}">
        <p14:creationId xmlns:p14="http://schemas.microsoft.com/office/powerpoint/2010/main" val="42926613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2" name="Text Placeholder 1">
            <a:extLst>
              <a:ext uri="{FF2B5EF4-FFF2-40B4-BE49-F238E27FC236}">
                <a16:creationId xmlns:a16="http://schemas.microsoft.com/office/drawing/2014/main" id="{4174722F-7C4B-4FA1-BD20-BB5EE755DECD}"/>
              </a:ext>
            </a:extLst>
          </p:cNvPr>
          <p:cNvSpPr>
            <a:spLocks noGrp="1"/>
          </p:cNvSpPr>
          <p:nvPr>
            <p:ph type="body" sz="quarter" idx="21"/>
          </p:nvPr>
        </p:nvSpPr>
        <p:spPr>
          <a:xfrm>
            <a:off x="4078286" y="1925480"/>
            <a:ext cx="7695069" cy="1224436"/>
          </a:xfrm>
        </p:spPr>
        <p:txBody>
          <a:bodyPr/>
          <a:lstStyle/>
          <a:p>
            <a:r>
              <a:rPr lang="en-US" sz="2400" dirty="0"/>
              <a:t>Explore relational data concepts</a:t>
            </a:r>
          </a:p>
        </p:txBody>
      </p:sp>
      <p:sp>
        <p:nvSpPr>
          <p:cNvPr id="3" name="Text Placeholder 2">
            <a:extLst>
              <a:ext uri="{FF2B5EF4-FFF2-40B4-BE49-F238E27FC236}">
                <a16:creationId xmlns:a16="http://schemas.microsoft.com/office/drawing/2014/main" id="{01B445F9-6AF4-46EC-8581-CA3BC588510F}"/>
              </a:ext>
            </a:extLst>
          </p:cNvPr>
          <p:cNvSpPr>
            <a:spLocks noGrp="1"/>
          </p:cNvSpPr>
          <p:nvPr>
            <p:ph type="body" sz="quarter" idx="22"/>
          </p:nvPr>
        </p:nvSpPr>
        <p:spPr>
          <a:xfrm>
            <a:off x="4078285" y="3234013"/>
            <a:ext cx="7967941" cy="1224436"/>
          </a:xfrm>
        </p:spPr>
        <p:txBody>
          <a:bodyPr/>
          <a:lstStyle/>
          <a:p>
            <a:r>
              <a:rPr lang="en-US" sz="2400" dirty="0"/>
              <a:t>Explore Azure services for relational data</a:t>
            </a:r>
          </a:p>
        </p:txBody>
      </p:sp>
      <p:grpSp>
        <p:nvGrpSpPr>
          <p:cNvPr id="11" name="Group 10">
            <a:extLst>
              <a:ext uri="{FF2B5EF4-FFF2-40B4-BE49-F238E27FC236}">
                <a16:creationId xmlns:a16="http://schemas.microsoft.com/office/drawing/2014/main" id="{26B9A331-7AA5-4BFA-9E87-4C229266260E}"/>
              </a:ext>
              <a:ext uri="{C183D7F6-B498-43B3-948B-1728B52AA6E4}">
                <adec:decorative xmlns:adec="http://schemas.microsoft.com/office/drawing/2017/decorative" val="1"/>
              </a:ext>
            </a:extLst>
          </p:cNvPr>
          <p:cNvGrpSpPr/>
          <p:nvPr/>
        </p:nvGrpSpPr>
        <p:grpSpPr>
          <a:xfrm>
            <a:off x="3176653" y="2233986"/>
            <a:ext cx="629904" cy="629904"/>
            <a:chOff x="7982575" y="847117"/>
            <a:chExt cx="779710" cy="779710"/>
          </a:xfrm>
        </p:grpSpPr>
        <p:sp>
          <p:nvSpPr>
            <p:cNvPr id="4" name="Oval 3">
              <a:extLst>
                <a:ext uri="{FF2B5EF4-FFF2-40B4-BE49-F238E27FC236}">
                  <a16:creationId xmlns:a16="http://schemas.microsoft.com/office/drawing/2014/main" id="{9F4695AF-D4C3-46CE-91BD-480BC7F93200}"/>
                </a:ext>
              </a:extLst>
            </p:cNvPr>
            <p:cNvSpPr/>
            <p:nvPr/>
          </p:nvSpPr>
          <p:spPr bwMode="auto">
            <a:xfrm>
              <a:off x="7982575" y="847117"/>
              <a:ext cx="779710" cy="779710"/>
            </a:xfrm>
            <a:prstGeom prst="ellipse">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t="100000" r="100000"/>
              </a:path>
              <a:tileRect l="-100000" b="-100000"/>
            </a:gradFill>
            <a:ln w="38100">
              <a:solidFill>
                <a:srgbClr val="59B4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a:extLst>
                <a:ext uri="{FF2B5EF4-FFF2-40B4-BE49-F238E27FC236}">
                  <a16:creationId xmlns:a16="http://schemas.microsoft.com/office/drawing/2014/main" id="{1475DDF1-2D72-4415-B570-EAF2874B2964}"/>
                </a:ext>
              </a:extLst>
            </p:cNvPr>
            <p:cNvGrpSpPr/>
            <p:nvPr/>
          </p:nvGrpSpPr>
          <p:grpSpPr>
            <a:xfrm>
              <a:off x="8081876" y="978121"/>
              <a:ext cx="581108" cy="517701"/>
              <a:chOff x="10161104" y="2136603"/>
              <a:chExt cx="798173" cy="711081"/>
            </a:xfrm>
          </p:grpSpPr>
          <p:pic>
            <p:nvPicPr>
              <p:cNvPr id="8" name="Graphic 7" descr="Table with solid fill">
                <a:extLst>
                  <a:ext uri="{FF2B5EF4-FFF2-40B4-BE49-F238E27FC236}">
                    <a16:creationId xmlns:a16="http://schemas.microsoft.com/office/drawing/2014/main" id="{BD56D747-E115-4551-ACE0-A2B9D3D05A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61104" y="2136603"/>
                <a:ext cx="526774" cy="526774"/>
              </a:xfrm>
              <a:prstGeom prst="rect">
                <a:avLst/>
              </a:prstGeom>
            </p:spPr>
          </p:pic>
          <p:pic>
            <p:nvPicPr>
              <p:cNvPr id="10" name="Graphic 9" descr="Table with solid fill">
                <a:extLst>
                  <a:ext uri="{FF2B5EF4-FFF2-40B4-BE49-F238E27FC236}">
                    <a16:creationId xmlns:a16="http://schemas.microsoft.com/office/drawing/2014/main" id="{DDE8FCCB-D944-4B2E-A8C5-639A1665E4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32503" y="2320910"/>
                <a:ext cx="526774" cy="526774"/>
              </a:xfrm>
              <a:prstGeom prst="rect">
                <a:avLst/>
              </a:prstGeom>
            </p:spPr>
          </p:pic>
        </p:grpSp>
      </p:grpSp>
      <p:grpSp>
        <p:nvGrpSpPr>
          <p:cNvPr id="22" name="Group 21">
            <a:extLst>
              <a:ext uri="{FF2B5EF4-FFF2-40B4-BE49-F238E27FC236}">
                <a16:creationId xmlns:a16="http://schemas.microsoft.com/office/drawing/2014/main" id="{980784D4-BC49-457F-BDEA-7A61E36C75DD}"/>
              </a:ext>
              <a:ext uri="{C183D7F6-B498-43B3-948B-1728B52AA6E4}">
                <adec:decorative xmlns:adec="http://schemas.microsoft.com/office/drawing/2017/decorative" val="1"/>
              </a:ext>
            </a:extLst>
          </p:cNvPr>
          <p:cNvGrpSpPr/>
          <p:nvPr/>
        </p:nvGrpSpPr>
        <p:grpSpPr>
          <a:xfrm>
            <a:off x="3199140" y="3531279"/>
            <a:ext cx="629904" cy="629904"/>
            <a:chOff x="7621433" y="5129745"/>
            <a:chExt cx="779710" cy="779710"/>
          </a:xfrm>
        </p:grpSpPr>
        <p:sp>
          <p:nvSpPr>
            <p:cNvPr id="14" name="Oval 13">
              <a:extLst>
                <a:ext uri="{FF2B5EF4-FFF2-40B4-BE49-F238E27FC236}">
                  <a16:creationId xmlns:a16="http://schemas.microsoft.com/office/drawing/2014/main" id="{30B4D586-91D9-4B50-B900-9353456AF472}"/>
                </a:ext>
              </a:extLst>
            </p:cNvPr>
            <p:cNvSpPr/>
            <p:nvPr/>
          </p:nvSpPr>
          <p:spPr bwMode="auto">
            <a:xfrm>
              <a:off x="7621433" y="5129745"/>
              <a:ext cx="779710" cy="779710"/>
            </a:xfrm>
            <a:prstGeom prst="ellipse">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t="100000" r="100000"/>
              </a:path>
              <a:tileRect l="-100000" b="-100000"/>
            </a:gradFill>
            <a:ln w="38100">
              <a:solidFill>
                <a:srgbClr val="59B4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1" name="Group 20">
              <a:extLst>
                <a:ext uri="{FF2B5EF4-FFF2-40B4-BE49-F238E27FC236}">
                  <a16:creationId xmlns:a16="http://schemas.microsoft.com/office/drawing/2014/main" id="{5C27B55B-E2CB-4778-82EF-F4AC4F24BCCF}"/>
                </a:ext>
              </a:extLst>
            </p:cNvPr>
            <p:cNvGrpSpPr/>
            <p:nvPr/>
          </p:nvGrpSpPr>
          <p:grpSpPr>
            <a:xfrm>
              <a:off x="7804682" y="5319189"/>
              <a:ext cx="575989" cy="576618"/>
              <a:chOff x="9642143" y="3149916"/>
              <a:chExt cx="694583" cy="695341"/>
            </a:xfrm>
          </p:grpSpPr>
          <p:sp>
            <p:nvSpPr>
              <p:cNvPr id="12" name="Cylinder 11">
                <a:extLst>
                  <a:ext uri="{FF2B5EF4-FFF2-40B4-BE49-F238E27FC236}">
                    <a16:creationId xmlns:a16="http://schemas.microsoft.com/office/drawing/2014/main" id="{9471E950-8220-4925-BE3E-B1E14F0C47BD}"/>
                  </a:ext>
                </a:extLst>
              </p:cNvPr>
              <p:cNvSpPr/>
              <p:nvPr/>
            </p:nvSpPr>
            <p:spPr bwMode="auto">
              <a:xfrm>
                <a:off x="9642143" y="3149916"/>
                <a:ext cx="368490" cy="439445"/>
              </a:xfrm>
              <a:prstGeom prst="can">
                <a:avLst/>
              </a:prstGeom>
              <a:solidFill>
                <a:schemeClr val="accent4">
                  <a:lumMod val="60000"/>
                  <a:lumOff val="40000"/>
                </a:schemeClr>
              </a:solidFill>
              <a:ln w="28575">
                <a:solidFill>
                  <a:schemeClr val="accent5">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 name="Graphic 19" descr="Cloud with solid fill">
                <a:extLst>
                  <a:ext uri="{FF2B5EF4-FFF2-40B4-BE49-F238E27FC236}">
                    <a16:creationId xmlns:a16="http://schemas.microsoft.com/office/drawing/2014/main" id="{848C0E0E-D369-480C-9C5C-54D7D94D4D6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84539" y="3193070"/>
                <a:ext cx="652187" cy="652187"/>
              </a:xfrm>
              <a:prstGeom prst="rect">
                <a:avLst/>
              </a:prstGeom>
            </p:spPr>
          </p:pic>
        </p:grpSp>
      </p:gr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BE858-0F27-47E5-AFEC-0727DEBA30F6}"/>
              </a:ext>
            </a:extLst>
          </p:cNvPr>
          <p:cNvSpPr>
            <a:spLocks noGrp="1"/>
          </p:cNvSpPr>
          <p:nvPr>
            <p:ph type="title"/>
          </p:nvPr>
        </p:nvSpPr>
        <p:spPr/>
        <p:txBody>
          <a:bodyPr/>
          <a:lstStyle/>
          <a:p>
            <a:r>
              <a:rPr lang="en-US" sz="2000" dirty="0"/>
              <a:t>1: Explore relational data concepts</a:t>
            </a:r>
            <a:endParaRPr lang="en-IN" sz="2000" dirty="0"/>
          </a:p>
        </p:txBody>
      </p:sp>
      <p:grpSp>
        <p:nvGrpSpPr>
          <p:cNvPr id="6" name="Group 5">
            <a:extLst>
              <a:ext uri="{FF2B5EF4-FFF2-40B4-BE49-F238E27FC236}">
                <a16:creationId xmlns:a16="http://schemas.microsoft.com/office/drawing/2014/main" id="{5A550021-BF3F-4A47-B02F-D0A3FD18FB8A}"/>
              </a:ext>
              <a:ext uri="{C183D7F6-B498-43B3-948B-1728B52AA6E4}">
                <adec:decorative xmlns:adec="http://schemas.microsoft.com/office/drawing/2017/decorative" val="1"/>
              </a:ext>
            </a:extLst>
          </p:cNvPr>
          <p:cNvGrpSpPr/>
          <p:nvPr/>
        </p:nvGrpSpPr>
        <p:grpSpPr>
          <a:xfrm>
            <a:off x="10280472" y="2961070"/>
            <a:ext cx="935860" cy="935860"/>
            <a:chOff x="7982575" y="847117"/>
            <a:chExt cx="779710" cy="779710"/>
          </a:xfrm>
        </p:grpSpPr>
        <p:sp>
          <p:nvSpPr>
            <p:cNvPr id="7" name="Oval 6">
              <a:extLst>
                <a:ext uri="{FF2B5EF4-FFF2-40B4-BE49-F238E27FC236}">
                  <a16:creationId xmlns:a16="http://schemas.microsoft.com/office/drawing/2014/main" id="{AACD179A-29AF-448C-A089-BB33911F299A}"/>
                </a:ext>
              </a:extLst>
            </p:cNvPr>
            <p:cNvSpPr/>
            <p:nvPr/>
          </p:nvSpPr>
          <p:spPr bwMode="auto">
            <a:xfrm>
              <a:off x="7982575" y="847117"/>
              <a:ext cx="779710" cy="779710"/>
            </a:xfrm>
            <a:prstGeom prst="ellipse">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t="100000" r="100000"/>
              </a:path>
              <a:tileRect l="-100000" b="-100000"/>
            </a:gradFill>
            <a:ln w="38100">
              <a:solidFill>
                <a:srgbClr val="59B4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62C62AD2-285A-41B5-B3BD-E925EC59278A}"/>
                </a:ext>
              </a:extLst>
            </p:cNvPr>
            <p:cNvGrpSpPr/>
            <p:nvPr/>
          </p:nvGrpSpPr>
          <p:grpSpPr>
            <a:xfrm>
              <a:off x="8081876" y="978121"/>
              <a:ext cx="581108" cy="517701"/>
              <a:chOff x="10161104" y="2136603"/>
              <a:chExt cx="798173" cy="711081"/>
            </a:xfrm>
          </p:grpSpPr>
          <p:pic>
            <p:nvPicPr>
              <p:cNvPr id="9" name="Graphic 8" descr="Table with solid fill">
                <a:extLst>
                  <a:ext uri="{FF2B5EF4-FFF2-40B4-BE49-F238E27FC236}">
                    <a16:creationId xmlns:a16="http://schemas.microsoft.com/office/drawing/2014/main" id="{474EBFDE-4AD4-4679-A9DA-45C50C9B26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61104" y="2136603"/>
                <a:ext cx="526774" cy="526774"/>
              </a:xfrm>
              <a:prstGeom prst="rect">
                <a:avLst/>
              </a:prstGeom>
            </p:spPr>
          </p:pic>
          <p:pic>
            <p:nvPicPr>
              <p:cNvPr id="10" name="Graphic 9" descr="Table with solid fill">
                <a:extLst>
                  <a:ext uri="{FF2B5EF4-FFF2-40B4-BE49-F238E27FC236}">
                    <a16:creationId xmlns:a16="http://schemas.microsoft.com/office/drawing/2014/main" id="{53730962-CA53-41F7-9BCE-A40516AD6B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32503" y="2320910"/>
                <a:ext cx="526774" cy="526774"/>
              </a:xfrm>
              <a:prstGeom prst="rect">
                <a:avLst/>
              </a:prstGeom>
            </p:spPr>
          </p:pic>
        </p:grpSp>
      </p:grpSp>
    </p:spTree>
    <p:extLst>
      <p:ext uri="{BB962C8B-B14F-4D97-AF65-F5344CB8AC3E}">
        <p14:creationId xmlns:p14="http://schemas.microsoft.com/office/powerpoint/2010/main" val="23477616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D870A18-B364-4F62-93CF-C9A4F3BE7A20}"/>
              </a:ext>
              <a:ext uri="{C183D7F6-B498-43B3-948B-1728B52AA6E4}">
                <adec:decorative xmlns:adec="http://schemas.microsoft.com/office/drawing/2017/decorative" val="1"/>
              </a:ext>
            </a:extLst>
          </p:cNvPr>
          <p:cNvSpPr/>
          <p:nvPr/>
        </p:nvSpPr>
        <p:spPr bwMode="auto">
          <a:xfrm>
            <a:off x="4432853" y="1205948"/>
            <a:ext cx="7759148" cy="52115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591D3CC6-B7EE-4CF2-A5AE-DA84A75E2330}"/>
              </a:ext>
            </a:extLst>
          </p:cNvPr>
          <p:cNvSpPr>
            <a:spLocks noGrp="1"/>
          </p:cNvSpPr>
          <p:nvPr>
            <p:ph type="title"/>
          </p:nvPr>
        </p:nvSpPr>
        <p:spPr/>
        <p:txBody>
          <a:bodyPr/>
          <a:lstStyle/>
          <a:p>
            <a:r>
              <a:rPr lang="en-US" dirty="0"/>
              <a:t>Relational tables</a:t>
            </a:r>
          </a:p>
        </p:txBody>
      </p:sp>
      <p:sp>
        <p:nvSpPr>
          <p:cNvPr id="33" name="Rectangle 32">
            <a:extLst>
              <a:ext uri="{FF2B5EF4-FFF2-40B4-BE49-F238E27FC236}">
                <a16:creationId xmlns:a16="http://schemas.microsoft.com/office/drawing/2014/main" id="{37D2FA60-EDA4-4AE1-ABBA-6F264ECD199D}"/>
              </a:ext>
            </a:extLst>
          </p:cNvPr>
          <p:cNvSpPr/>
          <p:nvPr/>
        </p:nvSpPr>
        <p:spPr>
          <a:xfrm>
            <a:off x="186319" y="1710510"/>
            <a:ext cx="4504949" cy="89427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1111250">
              <a:lnSpc>
                <a:spcPct val="90000"/>
              </a:lnSpc>
              <a:spcBef>
                <a:spcPct val="0"/>
              </a:spcBef>
              <a:spcAft>
                <a:spcPct val="35000"/>
              </a:spcAft>
              <a:buNone/>
            </a:pPr>
            <a:r>
              <a:rPr lang="en-US" sz="2000" kern="1200" dirty="0">
                <a:solidFill>
                  <a:schemeClr val="tx1"/>
                </a:solidFill>
              </a:rPr>
              <a:t>Data is stored in tables</a:t>
            </a:r>
          </a:p>
        </p:txBody>
      </p:sp>
      <p:sp>
        <p:nvSpPr>
          <p:cNvPr id="34" name="Rectangle 33">
            <a:extLst>
              <a:ext uri="{FF2B5EF4-FFF2-40B4-BE49-F238E27FC236}">
                <a16:creationId xmlns:a16="http://schemas.microsoft.com/office/drawing/2014/main" id="{6F8D2441-B7AC-4AF8-A2DE-20951312EB74}"/>
              </a:ext>
            </a:extLst>
          </p:cNvPr>
          <p:cNvSpPr/>
          <p:nvPr/>
        </p:nvSpPr>
        <p:spPr>
          <a:xfrm>
            <a:off x="186320" y="2746296"/>
            <a:ext cx="4504950" cy="89427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1111250">
              <a:lnSpc>
                <a:spcPct val="90000"/>
              </a:lnSpc>
              <a:spcBef>
                <a:spcPct val="0"/>
              </a:spcBef>
              <a:spcAft>
                <a:spcPct val="35000"/>
              </a:spcAft>
              <a:buNone/>
            </a:pPr>
            <a:r>
              <a:rPr lang="en-US" sz="2000" kern="1200" dirty="0">
                <a:solidFill>
                  <a:schemeClr val="tx1"/>
                </a:solidFill>
              </a:rPr>
              <a:t>Tables consists of rows and columns</a:t>
            </a:r>
          </a:p>
        </p:txBody>
      </p:sp>
      <p:sp>
        <p:nvSpPr>
          <p:cNvPr id="35" name="Rectangle 34">
            <a:extLst>
              <a:ext uri="{FF2B5EF4-FFF2-40B4-BE49-F238E27FC236}">
                <a16:creationId xmlns:a16="http://schemas.microsoft.com/office/drawing/2014/main" id="{C712F2C3-7649-427E-A3A2-03FADCE4510A}"/>
              </a:ext>
            </a:extLst>
          </p:cNvPr>
          <p:cNvSpPr/>
          <p:nvPr/>
        </p:nvSpPr>
        <p:spPr>
          <a:xfrm>
            <a:off x="186319" y="3782082"/>
            <a:ext cx="4504951" cy="89427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1111250">
              <a:lnSpc>
                <a:spcPct val="90000"/>
              </a:lnSpc>
              <a:spcBef>
                <a:spcPct val="0"/>
              </a:spcBef>
              <a:spcAft>
                <a:spcPct val="35000"/>
              </a:spcAft>
              <a:buNone/>
            </a:pPr>
            <a:r>
              <a:rPr lang="en-US" sz="2000" kern="1200" dirty="0">
                <a:solidFill>
                  <a:schemeClr val="tx1"/>
                </a:solidFill>
              </a:rPr>
              <a:t>All rows have the same columns</a:t>
            </a:r>
          </a:p>
        </p:txBody>
      </p:sp>
      <p:sp>
        <p:nvSpPr>
          <p:cNvPr id="36" name="Rectangle 35">
            <a:extLst>
              <a:ext uri="{FF2B5EF4-FFF2-40B4-BE49-F238E27FC236}">
                <a16:creationId xmlns:a16="http://schemas.microsoft.com/office/drawing/2014/main" id="{5EE50CD9-8837-4016-9210-37BD7D834FCC}"/>
              </a:ext>
            </a:extLst>
          </p:cNvPr>
          <p:cNvSpPr/>
          <p:nvPr/>
        </p:nvSpPr>
        <p:spPr>
          <a:xfrm>
            <a:off x="186320" y="4817868"/>
            <a:ext cx="4504948" cy="89427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1111250">
              <a:lnSpc>
                <a:spcPct val="90000"/>
              </a:lnSpc>
              <a:spcBef>
                <a:spcPct val="0"/>
              </a:spcBef>
              <a:spcAft>
                <a:spcPct val="35000"/>
              </a:spcAft>
              <a:buNone/>
            </a:pPr>
            <a:r>
              <a:rPr lang="en-US" sz="2000" kern="1200" dirty="0">
                <a:solidFill>
                  <a:schemeClr val="tx1"/>
                </a:solidFill>
              </a:rPr>
              <a:t>Each column is assigned a datatype</a:t>
            </a:r>
          </a:p>
        </p:txBody>
      </p:sp>
      <p:graphicFrame>
        <p:nvGraphicFramePr>
          <p:cNvPr id="25" name="Table 24">
            <a:extLst>
              <a:ext uri="{FF2B5EF4-FFF2-40B4-BE49-F238E27FC236}">
                <a16:creationId xmlns:a16="http://schemas.microsoft.com/office/drawing/2014/main" id="{21E04BE3-427C-4FA1-AA5B-1705DFCB20B6}"/>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2571832340"/>
              </p:ext>
            </p:extLst>
          </p:nvPr>
        </p:nvGraphicFramePr>
        <p:xfrm>
          <a:off x="5012276" y="1170838"/>
          <a:ext cx="6511838" cy="1028788"/>
        </p:xfrm>
        <a:graphic>
          <a:graphicData uri="http://schemas.openxmlformats.org/drawingml/2006/table">
            <a:tbl>
              <a:tblPr firstRow="1" bandRow="1">
                <a:tableStyleId>{5C22544A-7EE6-4342-B048-85BDC9FD1C3A}</a:tableStyleId>
              </a:tblPr>
              <a:tblGrid>
                <a:gridCol w="323564">
                  <a:extLst>
                    <a:ext uri="{9D8B030D-6E8A-4147-A177-3AD203B41FA5}">
                      <a16:colId xmlns:a16="http://schemas.microsoft.com/office/drawing/2014/main" val="1727388637"/>
                    </a:ext>
                  </a:extLst>
                </a:gridCol>
                <a:gridCol w="1094214">
                  <a:extLst>
                    <a:ext uri="{9D8B030D-6E8A-4147-A177-3AD203B41FA5}">
                      <a16:colId xmlns:a16="http://schemas.microsoft.com/office/drawing/2014/main" val="203941302"/>
                    </a:ext>
                  </a:extLst>
                </a:gridCol>
                <a:gridCol w="1094214">
                  <a:extLst>
                    <a:ext uri="{9D8B030D-6E8A-4147-A177-3AD203B41FA5}">
                      <a16:colId xmlns:a16="http://schemas.microsoft.com/office/drawing/2014/main" val="1778540709"/>
                    </a:ext>
                  </a:extLst>
                </a:gridCol>
                <a:gridCol w="1094214">
                  <a:extLst>
                    <a:ext uri="{9D8B030D-6E8A-4147-A177-3AD203B41FA5}">
                      <a16:colId xmlns:a16="http://schemas.microsoft.com/office/drawing/2014/main" val="2978997344"/>
                    </a:ext>
                  </a:extLst>
                </a:gridCol>
                <a:gridCol w="1437376">
                  <a:extLst>
                    <a:ext uri="{9D8B030D-6E8A-4147-A177-3AD203B41FA5}">
                      <a16:colId xmlns:a16="http://schemas.microsoft.com/office/drawing/2014/main" val="299907239"/>
                    </a:ext>
                  </a:extLst>
                </a:gridCol>
                <a:gridCol w="776976">
                  <a:extLst>
                    <a:ext uri="{9D8B030D-6E8A-4147-A177-3AD203B41FA5}">
                      <a16:colId xmlns:a16="http://schemas.microsoft.com/office/drawing/2014/main" val="2578400319"/>
                    </a:ext>
                  </a:extLst>
                </a:gridCol>
                <a:gridCol w="691280">
                  <a:extLst>
                    <a:ext uri="{9D8B030D-6E8A-4147-A177-3AD203B41FA5}">
                      <a16:colId xmlns:a16="http://schemas.microsoft.com/office/drawing/2014/main" val="526912778"/>
                    </a:ext>
                  </a:extLst>
                </a:gridCol>
              </a:tblGrid>
              <a:tr h="307417">
                <a:tc gridSpan="6">
                  <a:txBody>
                    <a:bodyPr/>
                    <a:lstStyle/>
                    <a:p>
                      <a:r>
                        <a:rPr lang="en-US" sz="1500" dirty="0"/>
                        <a:t>Customer</a:t>
                      </a:r>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15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FirstName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MiddleName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LastName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Email</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Address</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City</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Joe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David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Jones</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joe@litware.com</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 Main St.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Seattle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Samir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000"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err="1"/>
                        <a:t>Nadoy</a:t>
                      </a:r>
                      <a:endParaRPr lang="en-US" sz="1000"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samir@northwind.com</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 Elm Pl.</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New York</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20542152"/>
                  </a:ext>
                </a:extLst>
              </a:tr>
            </a:tbl>
          </a:graphicData>
        </a:graphic>
      </p:graphicFrame>
      <p:graphicFrame>
        <p:nvGraphicFramePr>
          <p:cNvPr id="5" name="Table 4">
            <a:extLst>
              <a:ext uri="{FF2B5EF4-FFF2-40B4-BE49-F238E27FC236}">
                <a16:creationId xmlns:a16="http://schemas.microsoft.com/office/drawing/2014/main" id="{6D766C83-34FC-4B9C-A817-550B3A4ACC23}"/>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397974715"/>
              </p:ext>
            </p:extLst>
          </p:nvPr>
        </p:nvGraphicFramePr>
        <p:xfrm>
          <a:off x="6880386" y="2520505"/>
          <a:ext cx="2992483" cy="1268392"/>
        </p:xfrm>
        <a:graphic>
          <a:graphicData uri="http://schemas.openxmlformats.org/drawingml/2006/table">
            <a:tbl>
              <a:tblPr firstRow="1" bandRow="1">
                <a:tableStyleId>{5C22544A-7EE6-4342-B048-85BDC9FD1C3A}</a:tableStyleId>
              </a:tblPr>
              <a:tblGrid>
                <a:gridCol w="674118">
                  <a:extLst>
                    <a:ext uri="{9D8B030D-6E8A-4147-A177-3AD203B41FA5}">
                      <a16:colId xmlns:a16="http://schemas.microsoft.com/office/drawing/2014/main" val="1727388637"/>
                    </a:ext>
                  </a:extLst>
                </a:gridCol>
                <a:gridCol w="1482559">
                  <a:extLst>
                    <a:ext uri="{9D8B030D-6E8A-4147-A177-3AD203B41FA5}">
                      <a16:colId xmlns:a16="http://schemas.microsoft.com/office/drawing/2014/main" val="299907239"/>
                    </a:ext>
                  </a:extLst>
                </a:gridCol>
                <a:gridCol w="835806">
                  <a:extLst>
                    <a:ext uri="{9D8B030D-6E8A-4147-A177-3AD203B41FA5}">
                      <a16:colId xmlns:a16="http://schemas.microsoft.com/office/drawing/2014/main" val="2578400319"/>
                    </a:ext>
                  </a:extLst>
                </a:gridCol>
              </a:tblGrid>
              <a:tr h="307417">
                <a:tc gridSpan="3">
                  <a:txBody>
                    <a:bodyPr/>
                    <a:lstStyle/>
                    <a:p>
                      <a:r>
                        <a:rPr lang="en-US" sz="1500" dirty="0"/>
                        <a:t>Product</a:t>
                      </a:r>
                      <a:endParaRPr lang="en-US" sz="10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Hammer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162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Screwdriver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3.49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39604">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Wrench</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4.25</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graphicFrame>
        <p:nvGraphicFramePr>
          <p:cNvPr id="7" name="Table 6">
            <a:extLst>
              <a:ext uri="{FF2B5EF4-FFF2-40B4-BE49-F238E27FC236}">
                <a16:creationId xmlns:a16="http://schemas.microsoft.com/office/drawing/2014/main" id="{40F464BE-90CE-4BDC-B26C-A1EE7BC14486}"/>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855144917"/>
              </p:ext>
            </p:extLst>
          </p:nvPr>
        </p:nvGraphicFramePr>
        <p:xfrm>
          <a:off x="5369519" y="4465722"/>
          <a:ext cx="2292912" cy="1060204"/>
        </p:xfrm>
        <a:graphic>
          <a:graphicData uri="http://schemas.openxmlformats.org/drawingml/2006/table">
            <a:tbl>
              <a:tblPr firstRow="1" bandRow="1">
                <a:tableStyleId>{5C22544A-7EE6-4342-B048-85BDC9FD1C3A}</a:tableStyleId>
              </a:tblPr>
              <a:tblGrid>
                <a:gridCol w="710148">
                  <a:extLst>
                    <a:ext uri="{9D8B030D-6E8A-4147-A177-3AD203B41FA5}">
                      <a16:colId xmlns:a16="http://schemas.microsoft.com/office/drawing/2014/main" val="1727388637"/>
                    </a:ext>
                  </a:extLst>
                </a:gridCol>
                <a:gridCol w="816106">
                  <a:extLst>
                    <a:ext uri="{9D8B030D-6E8A-4147-A177-3AD203B41FA5}">
                      <a16:colId xmlns:a16="http://schemas.microsoft.com/office/drawing/2014/main" val="2933502934"/>
                    </a:ext>
                  </a:extLst>
                </a:gridCol>
                <a:gridCol w="766658">
                  <a:extLst>
                    <a:ext uri="{9D8B030D-6E8A-4147-A177-3AD203B41FA5}">
                      <a16:colId xmlns:a16="http://schemas.microsoft.com/office/drawing/2014/main" val="3275465788"/>
                    </a:ext>
                  </a:extLst>
                </a:gridCol>
              </a:tblGrid>
              <a:tr h="307417">
                <a:tc gridSpan="3">
                  <a:txBody>
                    <a:bodyPr/>
                    <a:lstStyle/>
                    <a:p>
                      <a:r>
                        <a:rPr lang="en-US" sz="1500" dirty="0"/>
                        <a:t>Order</a:t>
                      </a:r>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50076">
                <a:tc>
                  <a:txBody>
                    <a:bodyPr/>
                    <a:lstStyle/>
                    <a:p>
                      <a:r>
                        <a:rPr lang="en-US" sz="1000" b="1" dirty="0" err="1"/>
                        <a:t>OrderNo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OrderDate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Customer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50076">
                <a:tc>
                  <a:txBody>
                    <a:bodyPr/>
                    <a:lstStyle/>
                    <a:p>
                      <a:r>
                        <a:rPr lang="en-US" sz="1000" dirty="0"/>
                        <a:t>1001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bl>
          </a:graphicData>
        </a:graphic>
      </p:graphicFrame>
      <p:graphicFrame>
        <p:nvGraphicFramePr>
          <p:cNvPr id="9" name="Table 8">
            <a:extLst>
              <a:ext uri="{FF2B5EF4-FFF2-40B4-BE49-F238E27FC236}">
                <a16:creationId xmlns:a16="http://schemas.microsoft.com/office/drawing/2014/main" id="{9E99644B-60AC-466F-AAC0-81EA92831A15}"/>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2894772712"/>
              </p:ext>
            </p:extLst>
          </p:nvPr>
        </p:nvGraphicFramePr>
        <p:xfrm>
          <a:off x="8485765" y="4434570"/>
          <a:ext cx="2882901" cy="1310280"/>
        </p:xfrm>
        <a:graphic>
          <a:graphicData uri="http://schemas.openxmlformats.org/drawingml/2006/table">
            <a:tbl>
              <a:tblPr firstRow="1" bandRow="1">
                <a:tableStyleId>{5C22544A-7EE6-4342-B048-85BDC9FD1C3A}</a:tableStyleId>
              </a:tblPr>
              <a:tblGrid>
                <a:gridCol w="765444">
                  <a:extLst>
                    <a:ext uri="{9D8B030D-6E8A-4147-A177-3AD203B41FA5}">
                      <a16:colId xmlns:a16="http://schemas.microsoft.com/office/drawing/2014/main" val="1727388637"/>
                    </a:ext>
                  </a:extLst>
                </a:gridCol>
                <a:gridCol w="639510">
                  <a:extLst>
                    <a:ext uri="{9D8B030D-6E8A-4147-A177-3AD203B41FA5}">
                      <a16:colId xmlns:a16="http://schemas.microsoft.com/office/drawing/2014/main" val="2933502934"/>
                    </a:ext>
                  </a:extLst>
                </a:gridCol>
                <a:gridCol w="765444">
                  <a:extLst>
                    <a:ext uri="{9D8B030D-6E8A-4147-A177-3AD203B41FA5}">
                      <a16:colId xmlns:a16="http://schemas.microsoft.com/office/drawing/2014/main" val="3275465788"/>
                    </a:ext>
                  </a:extLst>
                </a:gridCol>
                <a:gridCol w="712503">
                  <a:extLst>
                    <a:ext uri="{9D8B030D-6E8A-4147-A177-3AD203B41FA5}">
                      <a16:colId xmlns:a16="http://schemas.microsoft.com/office/drawing/2014/main" val="3098346811"/>
                    </a:ext>
                  </a:extLst>
                </a:gridCol>
              </a:tblGrid>
              <a:tr h="307417">
                <a:tc gridSpan="4">
                  <a:txBody>
                    <a:bodyPr/>
                    <a:lstStyle/>
                    <a:p>
                      <a:r>
                        <a:rPr lang="en-US" sz="1500" dirty="0" err="1"/>
                        <a:t>LineItem</a:t>
                      </a:r>
                      <a:endParaRPr lang="en-US" sz="15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10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50076">
                <a:tc>
                  <a:txBody>
                    <a:bodyPr/>
                    <a:lstStyle/>
                    <a:p>
                      <a:r>
                        <a:rPr lang="en-US" sz="1000" b="1" dirty="0" err="1"/>
                        <a:t>OrderNo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ItemNo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ProductID</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Quantity</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50076">
                <a:tc>
                  <a:txBody>
                    <a:bodyPr/>
                    <a:lstStyle/>
                    <a:p>
                      <a:r>
                        <a:rPr lang="en-US" sz="1000" dirty="0"/>
                        <a:t>1001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22198971"/>
                  </a:ext>
                </a:extLst>
              </a:tr>
            </a:tbl>
          </a:graphicData>
        </a:graphic>
      </p:graphicFrame>
    </p:spTree>
    <p:extLst>
      <p:ext uri="{BB962C8B-B14F-4D97-AF65-F5344CB8AC3E}">
        <p14:creationId xmlns:p14="http://schemas.microsoft.com/office/powerpoint/2010/main" val="21321085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9C38B12-8E89-4203-884E-B0DA66E964B2}"/>
              </a:ext>
              <a:ext uri="{C183D7F6-B498-43B3-948B-1728B52AA6E4}">
                <adec:decorative xmlns:adec="http://schemas.microsoft.com/office/drawing/2017/decorative" val="1"/>
              </a:ext>
            </a:extLst>
          </p:cNvPr>
          <p:cNvSpPr/>
          <p:nvPr/>
        </p:nvSpPr>
        <p:spPr bwMode="auto">
          <a:xfrm>
            <a:off x="6395054" y="643230"/>
            <a:ext cx="5996609" cy="517447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FBF502D9-1035-4AA2-9EFC-21C8EFE2700D}"/>
              </a:ext>
              <a:ext uri="{C183D7F6-B498-43B3-948B-1728B52AA6E4}">
                <adec:decorative xmlns:adec="http://schemas.microsoft.com/office/drawing/2017/decorative" val="1"/>
              </a:ext>
            </a:extLst>
          </p:cNvPr>
          <p:cNvSpPr/>
          <p:nvPr/>
        </p:nvSpPr>
        <p:spPr bwMode="auto">
          <a:xfrm>
            <a:off x="99390" y="1166858"/>
            <a:ext cx="5996609" cy="199791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9CC74DE8-CA1C-4668-8EED-49E08F82FF37}"/>
              </a:ext>
            </a:extLst>
          </p:cNvPr>
          <p:cNvSpPr>
            <a:spLocks noGrp="1"/>
          </p:cNvSpPr>
          <p:nvPr>
            <p:ph type="title"/>
          </p:nvPr>
        </p:nvSpPr>
        <p:spPr/>
        <p:txBody>
          <a:bodyPr/>
          <a:lstStyle/>
          <a:p>
            <a:r>
              <a:rPr lang="en-US" dirty="0"/>
              <a:t>Normalization</a:t>
            </a:r>
          </a:p>
        </p:txBody>
      </p:sp>
      <p:sp>
        <p:nvSpPr>
          <p:cNvPr id="25" name="Rectangle 24">
            <a:extLst>
              <a:ext uri="{FF2B5EF4-FFF2-40B4-BE49-F238E27FC236}">
                <a16:creationId xmlns:a16="http://schemas.microsoft.com/office/drawing/2014/main" id="{F525323F-064F-4567-A060-A44C02239D0D}"/>
              </a:ext>
            </a:extLst>
          </p:cNvPr>
          <p:cNvSpPr/>
          <p:nvPr/>
        </p:nvSpPr>
        <p:spPr>
          <a:xfrm>
            <a:off x="203218" y="2906487"/>
            <a:ext cx="6321299" cy="2905541"/>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t" anchorCtr="0">
            <a:noAutofit/>
          </a:bodyPr>
          <a:lstStyle/>
          <a:p>
            <a:pPr marL="342900" lvl="0" indent="-342900" algn="l" defTabSz="1111250">
              <a:lnSpc>
                <a:spcPct val="90000"/>
              </a:lnSpc>
              <a:spcBef>
                <a:spcPct val="0"/>
              </a:spcBef>
              <a:spcAft>
                <a:spcPct val="35000"/>
              </a:spcAft>
              <a:buFont typeface="Arial" panose="020B0604020202020204" pitchFamily="34" charset="0"/>
              <a:buChar char="•"/>
            </a:pPr>
            <a:r>
              <a:rPr lang="en-US" sz="2400" dirty="0">
                <a:solidFill>
                  <a:schemeClr val="tx1"/>
                </a:solidFill>
              </a:rPr>
              <a:t>Separate each </a:t>
            </a:r>
            <a:r>
              <a:rPr lang="en-US" sz="2400" i="1" dirty="0">
                <a:solidFill>
                  <a:schemeClr val="tx1"/>
                </a:solidFill>
              </a:rPr>
              <a:t>entity</a:t>
            </a:r>
            <a:r>
              <a:rPr lang="en-US" sz="2400" dirty="0">
                <a:solidFill>
                  <a:schemeClr val="tx1"/>
                </a:solidFill>
              </a:rPr>
              <a:t> into its own table</a:t>
            </a:r>
          </a:p>
          <a:p>
            <a:pPr marL="342900" lvl="0" indent="-342900" algn="l" defTabSz="1111250">
              <a:lnSpc>
                <a:spcPct val="90000"/>
              </a:lnSpc>
              <a:spcBef>
                <a:spcPct val="0"/>
              </a:spcBef>
              <a:spcAft>
                <a:spcPct val="35000"/>
              </a:spcAft>
              <a:buFont typeface="Arial" panose="020B0604020202020204" pitchFamily="34" charset="0"/>
              <a:buChar char="•"/>
            </a:pPr>
            <a:r>
              <a:rPr lang="en-US" sz="2400" kern="1200" dirty="0">
                <a:solidFill>
                  <a:schemeClr val="tx1"/>
                </a:solidFill>
              </a:rPr>
              <a:t>Separate each discrete </a:t>
            </a:r>
            <a:r>
              <a:rPr lang="en-US" sz="2400" i="1" kern="1200" dirty="0">
                <a:solidFill>
                  <a:schemeClr val="tx1"/>
                </a:solidFill>
              </a:rPr>
              <a:t>attribute</a:t>
            </a:r>
            <a:r>
              <a:rPr lang="en-US" sz="2400" kern="1200" dirty="0">
                <a:solidFill>
                  <a:schemeClr val="tx1"/>
                </a:solidFill>
              </a:rPr>
              <a:t> into its own column</a:t>
            </a:r>
          </a:p>
          <a:p>
            <a:pPr marL="342900" lvl="0" indent="-342900" algn="l" defTabSz="1111250">
              <a:lnSpc>
                <a:spcPct val="90000"/>
              </a:lnSpc>
              <a:spcBef>
                <a:spcPct val="0"/>
              </a:spcBef>
              <a:spcAft>
                <a:spcPct val="35000"/>
              </a:spcAft>
              <a:buFont typeface="Arial" panose="020B0604020202020204" pitchFamily="34" charset="0"/>
              <a:buChar char="•"/>
            </a:pPr>
            <a:r>
              <a:rPr lang="en-US" sz="2400" dirty="0">
                <a:solidFill>
                  <a:schemeClr val="tx1"/>
                </a:solidFill>
              </a:rPr>
              <a:t>Uniquely identify each entity instance (row) using a </a:t>
            </a:r>
            <a:r>
              <a:rPr lang="en-US" sz="2400" i="1" dirty="0">
                <a:solidFill>
                  <a:schemeClr val="tx1"/>
                </a:solidFill>
              </a:rPr>
              <a:t>primary key</a:t>
            </a:r>
            <a:endParaRPr lang="en-US" sz="2400" dirty="0">
              <a:solidFill>
                <a:schemeClr val="tx1"/>
              </a:solidFill>
            </a:endParaRPr>
          </a:p>
          <a:p>
            <a:pPr marL="342900" lvl="0" indent="-342900" algn="l" defTabSz="1111250">
              <a:lnSpc>
                <a:spcPct val="90000"/>
              </a:lnSpc>
              <a:spcBef>
                <a:spcPct val="0"/>
              </a:spcBef>
              <a:spcAft>
                <a:spcPct val="35000"/>
              </a:spcAft>
              <a:buFont typeface="Arial" panose="020B0604020202020204" pitchFamily="34" charset="0"/>
              <a:buChar char="•"/>
            </a:pPr>
            <a:r>
              <a:rPr lang="en-US" sz="2400" dirty="0">
                <a:solidFill>
                  <a:schemeClr val="tx1"/>
                </a:solidFill>
              </a:rPr>
              <a:t>Use </a:t>
            </a:r>
            <a:r>
              <a:rPr lang="en-US" sz="2400" i="1" dirty="0">
                <a:solidFill>
                  <a:schemeClr val="tx1"/>
                </a:solidFill>
              </a:rPr>
              <a:t>foreign key</a:t>
            </a:r>
            <a:r>
              <a:rPr lang="en-US" sz="2400" dirty="0">
                <a:solidFill>
                  <a:schemeClr val="tx1"/>
                </a:solidFill>
              </a:rPr>
              <a:t> columns to link related entities</a:t>
            </a:r>
            <a:endParaRPr lang="en-US" sz="2400" kern="1200" dirty="0">
              <a:solidFill>
                <a:schemeClr val="tx1"/>
              </a:solidFill>
            </a:endParaRPr>
          </a:p>
        </p:txBody>
      </p:sp>
      <p:graphicFrame>
        <p:nvGraphicFramePr>
          <p:cNvPr id="17" name="Table 16">
            <a:extLst>
              <a:ext uri="{FF2B5EF4-FFF2-40B4-BE49-F238E27FC236}">
                <a16:creationId xmlns:a16="http://schemas.microsoft.com/office/drawing/2014/main" id="{2FE2B112-ADBD-4B92-B612-584BFA33A32D}"/>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639900336"/>
              </p:ext>
            </p:extLst>
          </p:nvPr>
        </p:nvGraphicFramePr>
        <p:xfrm>
          <a:off x="312307" y="1200746"/>
          <a:ext cx="5578743" cy="1505437"/>
        </p:xfrm>
        <a:graphic>
          <a:graphicData uri="http://schemas.openxmlformats.org/drawingml/2006/table">
            <a:tbl>
              <a:tblPr firstRow="1" bandRow="1">
                <a:tableStyleId>{5C22544A-7EE6-4342-B048-85BDC9FD1C3A}</a:tableStyleId>
              </a:tblPr>
              <a:tblGrid>
                <a:gridCol w="694426">
                  <a:extLst>
                    <a:ext uri="{9D8B030D-6E8A-4147-A177-3AD203B41FA5}">
                      <a16:colId xmlns:a16="http://schemas.microsoft.com/office/drawing/2014/main" val="2257796799"/>
                    </a:ext>
                  </a:extLst>
                </a:gridCol>
                <a:gridCol w="796026">
                  <a:extLst>
                    <a:ext uri="{9D8B030D-6E8A-4147-A177-3AD203B41FA5}">
                      <a16:colId xmlns:a16="http://schemas.microsoft.com/office/drawing/2014/main" val="2501781980"/>
                    </a:ext>
                  </a:extLst>
                </a:gridCol>
                <a:gridCol w="2164451">
                  <a:extLst>
                    <a:ext uri="{9D8B030D-6E8A-4147-A177-3AD203B41FA5}">
                      <a16:colId xmlns:a16="http://schemas.microsoft.com/office/drawing/2014/main" val="299907239"/>
                    </a:ext>
                  </a:extLst>
                </a:gridCol>
                <a:gridCol w="1232589">
                  <a:extLst>
                    <a:ext uri="{9D8B030D-6E8A-4147-A177-3AD203B41FA5}">
                      <a16:colId xmlns:a16="http://schemas.microsoft.com/office/drawing/2014/main" val="337350491"/>
                    </a:ext>
                  </a:extLst>
                </a:gridCol>
                <a:gridCol w="691251">
                  <a:extLst>
                    <a:ext uri="{9D8B030D-6E8A-4147-A177-3AD203B41FA5}">
                      <a16:colId xmlns:a16="http://schemas.microsoft.com/office/drawing/2014/main" val="473342193"/>
                    </a:ext>
                  </a:extLst>
                </a:gridCol>
              </a:tblGrid>
              <a:tr h="307417">
                <a:tc gridSpan="4">
                  <a:txBody>
                    <a:bodyPr/>
                    <a:lstStyle/>
                    <a:p>
                      <a:r>
                        <a:rPr lang="en-US" sz="1500" b="1" kern="1200" dirty="0">
                          <a:solidFill>
                            <a:schemeClr val="lt1"/>
                          </a:solidFill>
                          <a:latin typeface="+mn-lt"/>
                          <a:ea typeface="+mn-ea"/>
                          <a:cs typeface="+mn-cs"/>
                        </a:rPr>
                        <a:t>Sales Data</a:t>
                      </a: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1500" b="1" kern="1200" dirty="0">
                        <a:solidFill>
                          <a:schemeClr val="lt1"/>
                        </a:solidFill>
                        <a:latin typeface="+mn-lt"/>
                        <a:ea typeface="+mn-ea"/>
                        <a:cs typeface="+mn-cs"/>
                      </a:endParaRP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r>
                        <a:rPr lang="en-US" sz="1500" b="1" kern="1200" dirty="0">
                          <a:solidFill>
                            <a:schemeClr val="lt1"/>
                          </a:solidFill>
                          <a:latin typeface="+mn-lt"/>
                          <a:ea typeface="+mn-ea"/>
                          <a:cs typeface="+mn-cs"/>
                        </a:rPr>
                        <a:t>Sales</a:t>
                      </a: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err="1"/>
                        <a:t>OrderNo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OrderDate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Customer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Product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Quantity</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Joe Jones, 1 Main St, Seattle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Hammer ($2.99)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dirty="0"/>
                        <a:t>Joe Jones- 1 Main St, Seattle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Screwdriver ($3.49)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20542152"/>
                  </a:ext>
                </a:extLst>
              </a:tr>
              <a:tr h="239604">
                <a:tc>
                  <a:txBody>
                    <a:bodyPr/>
                    <a:lstStyle/>
                    <a:p>
                      <a:r>
                        <a:rPr lang="en-US" sz="1000" dirty="0"/>
                        <a:t>1001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Samir </a:t>
                      </a:r>
                      <a:r>
                        <a:rPr lang="en-US" sz="1000" dirty="0" err="1"/>
                        <a:t>Nadoy</a:t>
                      </a:r>
                      <a:r>
                        <a:rPr lang="en-US" sz="1000" dirty="0"/>
                        <a:t>, 123 Elm Pl, New York</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Hammer ($2.99)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895005026"/>
                  </a:ext>
                </a:extLst>
              </a:tr>
              <a:tr h="239604">
                <a:tc>
                  <a:txBody>
                    <a:bodyPr/>
                    <a:lstStyle/>
                    <a:p>
                      <a:r>
                        <a:rPr lang="en-US" sz="10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19610222"/>
                  </a:ext>
                </a:extLst>
              </a:tr>
            </a:tbl>
          </a:graphicData>
        </a:graphic>
      </p:graphicFrame>
      <p:graphicFrame>
        <p:nvGraphicFramePr>
          <p:cNvPr id="4" name="Table 3">
            <a:extLst>
              <a:ext uri="{FF2B5EF4-FFF2-40B4-BE49-F238E27FC236}">
                <a16:creationId xmlns:a16="http://schemas.microsoft.com/office/drawing/2014/main" id="{56A8DEC6-BB28-4E6A-B73B-53F60C2D7C90}"/>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3387364678"/>
              </p:ext>
            </p:extLst>
          </p:nvPr>
        </p:nvGraphicFramePr>
        <p:xfrm>
          <a:off x="7523930" y="850540"/>
          <a:ext cx="3357560" cy="1028788"/>
        </p:xfrm>
        <a:graphic>
          <a:graphicData uri="http://schemas.openxmlformats.org/drawingml/2006/table">
            <a:tbl>
              <a:tblPr firstRow="1" bandRow="1">
                <a:tableStyleId>{5C22544A-7EE6-4342-B048-85BDC9FD1C3A}</a:tableStyleId>
              </a:tblPr>
              <a:tblGrid>
                <a:gridCol w="303901">
                  <a:extLst>
                    <a:ext uri="{9D8B030D-6E8A-4147-A177-3AD203B41FA5}">
                      <a16:colId xmlns:a16="http://schemas.microsoft.com/office/drawing/2014/main" val="1727388637"/>
                    </a:ext>
                  </a:extLst>
                </a:gridCol>
                <a:gridCol w="782397">
                  <a:extLst>
                    <a:ext uri="{9D8B030D-6E8A-4147-A177-3AD203B41FA5}">
                      <a16:colId xmlns:a16="http://schemas.microsoft.com/office/drawing/2014/main" val="299907239"/>
                    </a:ext>
                  </a:extLst>
                </a:gridCol>
                <a:gridCol w="782397">
                  <a:extLst>
                    <a:ext uri="{9D8B030D-6E8A-4147-A177-3AD203B41FA5}">
                      <a16:colId xmlns:a16="http://schemas.microsoft.com/office/drawing/2014/main" val="1838166860"/>
                    </a:ext>
                  </a:extLst>
                </a:gridCol>
                <a:gridCol w="776976">
                  <a:extLst>
                    <a:ext uri="{9D8B030D-6E8A-4147-A177-3AD203B41FA5}">
                      <a16:colId xmlns:a16="http://schemas.microsoft.com/office/drawing/2014/main" val="2578400319"/>
                    </a:ext>
                  </a:extLst>
                </a:gridCol>
                <a:gridCol w="711889">
                  <a:extLst>
                    <a:ext uri="{9D8B030D-6E8A-4147-A177-3AD203B41FA5}">
                      <a16:colId xmlns:a16="http://schemas.microsoft.com/office/drawing/2014/main" val="3764754647"/>
                    </a:ext>
                  </a:extLst>
                </a:gridCol>
              </a:tblGrid>
              <a:tr h="307417">
                <a:tc gridSpan="4">
                  <a:txBody>
                    <a:bodyPr/>
                    <a:lstStyle/>
                    <a:p>
                      <a:r>
                        <a:rPr lang="en-US" sz="1500" dirty="0"/>
                        <a:t>Customer</a:t>
                      </a:r>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a:p>
                  </a:txBody>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15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FirstName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LastName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Address</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City</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Joe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Jones</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 Main St.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Seattle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Samir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err="1"/>
                        <a:t>Nadoy</a:t>
                      </a:r>
                      <a:endParaRPr lang="en-US" sz="1000"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 Elm Pl.</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New York</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20542152"/>
                  </a:ext>
                </a:extLst>
              </a:tr>
            </a:tbl>
          </a:graphicData>
        </a:graphic>
      </p:graphicFrame>
      <p:graphicFrame>
        <p:nvGraphicFramePr>
          <p:cNvPr id="10" name="Table 9">
            <a:extLst>
              <a:ext uri="{FF2B5EF4-FFF2-40B4-BE49-F238E27FC236}">
                <a16:creationId xmlns:a16="http://schemas.microsoft.com/office/drawing/2014/main" id="{F153706A-DDE0-4758-AF76-41B5760500FF}"/>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443520662"/>
              </p:ext>
            </p:extLst>
          </p:nvPr>
        </p:nvGraphicFramePr>
        <p:xfrm>
          <a:off x="7197757" y="2902196"/>
          <a:ext cx="2292912" cy="1060204"/>
        </p:xfrm>
        <a:graphic>
          <a:graphicData uri="http://schemas.openxmlformats.org/drawingml/2006/table">
            <a:tbl>
              <a:tblPr firstRow="1" bandRow="1">
                <a:tableStyleId>{5C22544A-7EE6-4342-B048-85BDC9FD1C3A}</a:tableStyleId>
              </a:tblPr>
              <a:tblGrid>
                <a:gridCol w="710148">
                  <a:extLst>
                    <a:ext uri="{9D8B030D-6E8A-4147-A177-3AD203B41FA5}">
                      <a16:colId xmlns:a16="http://schemas.microsoft.com/office/drawing/2014/main" val="1727388637"/>
                    </a:ext>
                  </a:extLst>
                </a:gridCol>
                <a:gridCol w="816106">
                  <a:extLst>
                    <a:ext uri="{9D8B030D-6E8A-4147-A177-3AD203B41FA5}">
                      <a16:colId xmlns:a16="http://schemas.microsoft.com/office/drawing/2014/main" val="2933502934"/>
                    </a:ext>
                  </a:extLst>
                </a:gridCol>
                <a:gridCol w="766658">
                  <a:extLst>
                    <a:ext uri="{9D8B030D-6E8A-4147-A177-3AD203B41FA5}">
                      <a16:colId xmlns:a16="http://schemas.microsoft.com/office/drawing/2014/main" val="3275465788"/>
                    </a:ext>
                  </a:extLst>
                </a:gridCol>
              </a:tblGrid>
              <a:tr h="307417">
                <a:tc gridSpan="3">
                  <a:txBody>
                    <a:bodyPr/>
                    <a:lstStyle/>
                    <a:p>
                      <a:r>
                        <a:rPr lang="en-US" sz="1500" dirty="0"/>
                        <a:t>Order</a:t>
                      </a:r>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50076">
                <a:tc>
                  <a:txBody>
                    <a:bodyPr/>
                    <a:lstStyle/>
                    <a:p>
                      <a:r>
                        <a:rPr lang="en-US" sz="1000" b="1" dirty="0" err="1"/>
                        <a:t>OrderNo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OrderDate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Customer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50076">
                <a:tc>
                  <a:txBody>
                    <a:bodyPr/>
                    <a:lstStyle/>
                    <a:p>
                      <a:r>
                        <a:rPr lang="en-US" sz="1000" dirty="0"/>
                        <a:t>1001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bl>
          </a:graphicData>
        </a:graphic>
      </p:graphicFrame>
      <p:graphicFrame>
        <p:nvGraphicFramePr>
          <p:cNvPr id="12" name="Table 11">
            <a:extLst>
              <a:ext uri="{FF2B5EF4-FFF2-40B4-BE49-F238E27FC236}">
                <a16:creationId xmlns:a16="http://schemas.microsoft.com/office/drawing/2014/main" id="{0BE942F4-348B-45A4-AACE-BF53EC805E4F}"/>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3465654706"/>
              </p:ext>
            </p:extLst>
          </p:nvPr>
        </p:nvGraphicFramePr>
        <p:xfrm>
          <a:off x="8289251" y="4226629"/>
          <a:ext cx="2882901" cy="1310280"/>
        </p:xfrm>
        <a:graphic>
          <a:graphicData uri="http://schemas.openxmlformats.org/drawingml/2006/table">
            <a:tbl>
              <a:tblPr firstRow="1" bandRow="1">
                <a:tableStyleId>{5C22544A-7EE6-4342-B048-85BDC9FD1C3A}</a:tableStyleId>
              </a:tblPr>
              <a:tblGrid>
                <a:gridCol w="765444">
                  <a:extLst>
                    <a:ext uri="{9D8B030D-6E8A-4147-A177-3AD203B41FA5}">
                      <a16:colId xmlns:a16="http://schemas.microsoft.com/office/drawing/2014/main" val="1727388637"/>
                    </a:ext>
                  </a:extLst>
                </a:gridCol>
                <a:gridCol w="639510">
                  <a:extLst>
                    <a:ext uri="{9D8B030D-6E8A-4147-A177-3AD203B41FA5}">
                      <a16:colId xmlns:a16="http://schemas.microsoft.com/office/drawing/2014/main" val="2933502934"/>
                    </a:ext>
                  </a:extLst>
                </a:gridCol>
                <a:gridCol w="765444">
                  <a:extLst>
                    <a:ext uri="{9D8B030D-6E8A-4147-A177-3AD203B41FA5}">
                      <a16:colId xmlns:a16="http://schemas.microsoft.com/office/drawing/2014/main" val="3275465788"/>
                    </a:ext>
                  </a:extLst>
                </a:gridCol>
                <a:gridCol w="712503">
                  <a:extLst>
                    <a:ext uri="{9D8B030D-6E8A-4147-A177-3AD203B41FA5}">
                      <a16:colId xmlns:a16="http://schemas.microsoft.com/office/drawing/2014/main" val="3098346811"/>
                    </a:ext>
                  </a:extLst>
                </a:gridCol>
              </a:tblGrid>
              <a:tr h="307417">
                <a:tc gridSpan="4">
                  <a:txBody>
                    <a:bodyPr/>
                    <a:lstStyle/>
                    <a:p>
                      <a:r>
                        <a:rPr lang="en-US" sz="1500" dirty="0" err="1"/>
                        <a:t>LineItem</a:t>
                      </a:r>
                      <a:endParaRPr lang="en-US" sz="15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10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50076">
                <a:tc>
                  <a:txBody>
                    <a:bodyPr/>
                    <a:lstStyle/>
                    <a:p>
                      <a:r>
                        <a:rPr lang="en-US" sz="1000" b="1" dirty="0" err="1"/>
                        <a:t>OrderNo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ItemNo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ProductID</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Quantity</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50076">
                <a:tc>
                  <a:txBody>
                    <a:bodyPr/>
                    <a:lstStyle/>
                    <a:p>
                      <a:r>
                        <a:rPr lang="en-US" sz="1000" dirty="0"/>
                        <a:t>1001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22198971"/>
                  </a:ext>
                </a:extLst>
              </a:tr>
            </a:tbl>
          </a:graphicData>
        </a:graphic>
      </p:graphicFrame>
      <p:graphicFrame>
        <p:nvGraphicFramePr>
          <p:cNvPr id="8" name="Table 7">
            <a:extLst>
              <a:ext uri="{FF2B5EF4-FFF2-40B4-BE49-F238E27FC236}">
                <a16:creationId xmlns:a16="http://schemas.microsoft.com/office/drawing/2014/main" id="{78CB3899-37AC-40D8-AACE-8739EE727B66}"/>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784801498"/>
              </p:ext>
            </p:extLst>
          </p:nvPr>
        </p:nvGraphicFramePr>
        <p:xfrm>
          <a:off x="10285142" y="2081367"/>
          <a:ext cx="1699553" cy="1268392"/>
        </p:xfrm>
        <a:graphic>
          <a:graphicData uri="http://schemas.openxmlformats.org/drawingml/2006/table">
            <a:tbl>
              <a:tblPr firstRow="1" bandRow="1">
                <a:tableStyleId>{5C22544A-7EE6-4342-B048-85BDC9FD1C3A}</a:tableStyleId>
              </a:tblPr>
              <a:tblGrid>
                <a:gridCol w="382859">
                  <a:extLst>
                    <a:ext uri="{9D8B030D-6E8A-4147-A177-3AD203B41FA5}">
                      <a16:colId xmlns:a16="http://schemas.microsoft.com/office/drawing/2014/main" val="1727388637"/>
                    </a:ext>
                  </a:extLst>
                </a:gridCol>
                <a:gridCol w="842006">
                  <a:extLst>
                    <a:ext uri="{9D8B030D-6E8A-4147-A177-3AD203B41FA5}">
                      <a16:colId xmlns:a16="http://schemas.microsoft.com/office/drawing/2014/main" val="299907239"/>
                    </a:ext>
                  </a:extLst>
                </a:gridCol>
                <a:gridCol w="474688">
                  <a:extLst>
                    <a:ext uri="{9D8B030D-6E8A-4147-A177-3AD203B41FA5}">
                      <a16:colId xmlns:a16="http://schemas.microsoft.com/office/drawing/2014/main" val="2578400319"/>
                    </a:ext>
                  </a:extLst>
                </a:gridCol>
              </a:tblGrid>
              <a:tr h="307417">
                <a:tc gridSpan="3">
                  <a:txBody>
                    <a:bodyPr/>
                    <a:lstStyle/>
                    <a:p>
                      <a:r>
                        <a:rPr lang="en-US" sz="1500" dirty="0"/>
                        <a:t>Product</a:t>
                      </a:r>
                      <a:endParaRPr lang="en-US" sz="10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Hammer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162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Screwdriver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3.49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39604">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Wrench</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4.25</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cxnSp>
        <p:nvCxnSpPr>
          <p:cNvPr id="6" name="Connector: Elbow 5">
            <a:extLst>
              <a:ext uri="{FF2B5EF4-FFF2-40B4-BE49-F238E27FC236}">
                <a16:creationId xmlns:a16="http://schemas.microsoft.com/office/drawing/2014/main" id="{65B7EAAD-7D73-4A24-970E-AF156370CE7A}"/>
              </a:ext>
              <a:ext uri="{C183D7F6-B498-43B3-948B-1728B52AA6E4}">
                <adec:decorative xmlns:adec="http://schemas.microsoft.com/office/drawing/2017/decorative" val="1"/>
              </a:ext>
            </a:extLst>
          </p:cNvPr>
          <p:cNvCxnSpPr>
            <a:cxnSpLocks/>
            <a:stCxn id="10" idx="1"/>
            <a:endCxn id="12" idx="1"/>
          </p:cNvCxnSpPr>
          <p:nvPr/>
        </p:nvCxnSpPr>
        <p:spPr>
          <a:xfrm rot="10800000" flipH="1" flipV="1">
            <a:off x="7197757" y="3432297"/>
            <a:ext cx="1091494" cy="1449471"/>
          </a:xfrm>
          <a:prstGeom prst="bentConnector3">
            <a:avLst>
              <a:gd name="adj1" fmla="val -20944"/>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C3B308C9-6A31-470D-83CB-A5D292001954}"/>
              </a:ext>
              <a:ext uri="{C183D7F6-B498-43B3-948B-1728B52AA6E4}">
                <adec:decorative xmlns:adec="http://schemas.microsoft.com/office/drawing/2017/decorative" val="1"/>
              </a:ext>
            </a:extLst>
          </p:cNvPr>
          <p:cNvCxnSpPr>
            <a:cxnSpLocks/>
            <a:stCxn id="8" idx="1"/>
            <a:endCxn id="12" idx="3"/>
          </p:cNvCxnSpPr>
          <p:nvPr/>
        </p:nvCxnSpPr>
        <p:spPr>
          <a:xfrm rot="10800000" flipH="1" flipV="1">
            <a:off x="10285142" y="2715563"/>
            <a:ext cx="887010" cy="2166206"/>
          </a:xfrm>
          <a:prstGeom prst="bentConnector5">
            <a:avLst>
              <a:gd name="adj1" fmla="val -25772"/>
              <a:gd name="adj2" fmla="val 49517"/>
              <a:gd name="adj3" fmla="val 125772"/>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081F90DE-7A72-415F-9116-D51E243804A3}"/>
              </a:ext>
              <a:ext uri="{C183D7F6-B498-43B3-948B-1728B52AA6E4}">
                <adec:decorative xmlns:adec="http://schemas.microsoft.com/office/drawing/2017/decorative" val="1"/>
              </a:ext>
            </a:extLst>
          </p:cNvPr>
          <p:cNvCxnSpPr>
            <a:cxnSpLocks/>
            <a:stCxn id="4" idx="1"/>
            <a:endCxn id="10" idx="3"/>
          </p:cNvCxnSpPr>
          <p:nvPr/>
        </p:nvCxnSpPr>
        <p:spPr>
          <a:xfrm rot="10800000" flipH="1" flipV="1">
            <a:off x="7523929" y="1364934"/>
            <a:ext cx="1966739" cy="2067364"/>
          </a:xfrm>
          <a:prstGeom prst="bentConnector5">
            <a:avLst>
              <a:gd name="adj1" fmla="val -11623"/>
              <a:gd name="adj2" fmla="val 49620"/>
              <a:gd name="adj3" fmla="val 111623"/>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Arrow: Right 22">
            <a:extLst>
              <a:ext uri="{FF2B5EF4-FFF2-40B4-BE49-F238E27FC236}">
                <a16:creationId xmlns:a16="http://schemas.microsoft.com/office/drawing/2014/main" id="{75B6BEF9-9183-4CF9-8383-EC3C542C9EE8}"/>
              </a:ext>
              <a:ext uri="{C183D7F6-B498-43B3-948B-1728B52AA6E4}">
                <adec:decorative xmlns:adec="http://schemas.microsoft.com/office/drawing/2017/decorative" val="1"/>
              </a:ext>
            </a:extLst>
          </p:cNvPr>
          <p:cNvSpPr/>
          <p:nvPr/>
        </p:nvSpPr>
        <p:spPr bwMode="auto">
          <a:xfrm>
            <a:off x="5976760" y="1507070"/>
            <a:ext cx="819955" cy="892788"/>
          </a:xfrm>
          <a:prstGeom prst="right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100587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7BF8-8DD7-4AA0-896E-702824FAC432}"/>
              </a:ext>
            </a:extLst>
          </p:cNvPr>
          <p:cNvSpPr>
            <a:spLocks noGrp="1"/>
          </p:cNvSpPr>
          <p:nvPr>
            <p:ph type="title"/>
          </p:nvPr>
        </p:nvSpPr>
        <p:spPr/>
        <p:txBody>
          <a:bodyPr/>
          <a:lstStyle/>
          <a:p>
            <a:r>
              <a:rPr lang="en-US" dirty="0"/>
              <a:t>Structured Query Language (SQL)</a:t>
            </a:r>
          </a:p>
        </p:txBody>
      </p:sp>
      <p:sp>
        <p:nvSpPr>
          <p:cNvPr id="3" name="Text Placeholder 10">
            <a:extLst>
              <a:ext uri="{FF2B5EF4-FFF2-40B4-BE49-F238E27FC236}">
                <a16:creationId xmlns:a16="http://schemas.microsoft.com/office/drawing/2014/main" id="{1C5D8A10-E184-40B4-92B5-33CE8D739131}"/>
              </a:ext>
            </a:extLst>
          </p:cNvPr>
          <p:cNvSpPr txBox="1">
            <a:spLocks/>
          </p:cNvSpPr>
          <p:nvPr/>
        </p:nvSpPr>
        <p:spPr>
          <a:xfrm>
            <a:off x="418643" y="1054411"/>
            <a:ext cx="10383899" cy="1125318"/>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latin typeface="+mn-lt"/>
              </a:rPr>
              <a:t>SQL is a standard language for use with relational databases</a:t>
            </a:r>
          </a:p>
          <a:p>
            <a:r>
              <a:rPr lang="en-US" sz="2000" dirty="0">
                <a:latin typeface="+mn-lt"/>
              </a:rPr>
              <a:t>Standards are maintained by ANSI and ISO</a:t>
            </a:r>
          </a:p>
          <a:p>
            <a:r>
              <a:rPr lang="en-US" sz="2000" dirty="0">
                <a:latin typeface="+mn-lt"/>
              </a:rPr>
              <a:t>Most RDBMS systems support proprietary extensions of standard SQL</a:t>
            </a:r>
          </a:p>
          <a:p>
            <a:endParaRPr lang="en-US" sz="2000" dirty="0">
              <a:latin typeface="+mn-lt"/>
            </a:endParaRPr>
          </a:p>
        </p:txBody>
      </p:sp>
      <p:graphicFrame>
        <p:nvGraphicFramePr>
          <p:cNvPr id="12" name="Table 12">
            <a:extLst>
              <a:ext uri="{FF2B5EF4-FFF2-40B4-BE49-F238E27FC236}">
                <a16:creationId xmlns:a16="http://schemas.microsoft.com/office/drawing/2014/main" id="{CE4558D3-3D7D-4F23-ABF7-2CF82FC4017D}"/>
              </a:ext>
            </a:extLst>
          </p:cNvPr>
          <p:cNvGraphicFramePr>
            <a:graphicFrameLocks noGrp="1"/>
          </p:cNvGraphicFramePr>
          <p:nvPr>
            <p:extLst>
              <p:ext uri="{D42A27DB-BD31-4B8C-83A1-F6EECF244321}">
                <p14:modId xmlns:p14="http://schemas.microsoft.com/office/powerpoint/2010/main" val="3320557833"/>
              </p:ext>
            </p:extLst>
          </p:nvPr>
        </p:nvGraphicFramePr>
        <p:xfrm>
          <a:off x="270456" y="2261914"/>
          <a:ext cx="11245406" cy="3808319"/>
        </p:xfrm>
        <a:graphic>
          <a:graphicData uri="http://schemas.openxmlformats.org/drawingml/2006/table">
            <a:tbl>
              <a:tblPr firstRow="1" bandRow="1">
                <a:tableStyleId>{69012ECD-51FC-41F1-AA8D-1B2483CD663E}</a:tableStyleId>
              </a:tblPr>
              <a:tblGrid>
                <a:gridCol w="3684150">
                  <a:extLst>
                    <a:ext uri="{9D8B030D-6E8A-4147-A177-3AD203B41FA5}">
                      <a16:colId xmlns:a16="http://schemas.microsoft.com/office/drawing/2014/main" val="1243459777"/>
                    </a:ext>
                  </a:extLst>
                </a:gridCol>
                <a:gridCol w="3684150">
                  <a:extLst>
                    <a:ext uri="{9D8B030D-6E8A-4147-A177-3AD203B41FA5}">
                      <a16:colId xmlns:a16="http://schemas.microsoft.com/office/drawing/2014/main" val="2085388624"/>
                    </a:ext>
                  </a:extLst>
                </a:gridCol>
                <a:gridCol w="3877106">
                  <a:extLst>
                    <a:ext uri="{9D8B030D-6E8A-4147-A177-3AD203B41FA5}">
                      <a16:colId xmlns:a16="http://schemas.microsoft.com/office/drawing/2014/main" val="4240461997"/>
                    </a:ext>
                  </a:extLst>
                </a:gridCol>
              </a:tblGrid>
              <a:tr h="317554">
                <a:tc>
                  <a:txBody>
                    <a:bodyPr/>
                    <a:lstStyle/>
                    <a:p>
                      <a:r>
                        <a:rPr lang="en-US" dirty="0"/>
                        <a:t>Data Definition Language (DDL)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Data Control Language (DCL)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dirty="0"/>
                        <a:t>Data Manipulation Language (DML)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6311003"/>
                  </a:ext>
                </a:extLst>
              </a:tr>
              <a:tr h="268545">
                <a:tc>
                  <a:txBody>
                    <a:bodyPr/>
                    <a:lstStyle/>
                    <a:p>
                      <a:r>
                        <a:rPr lang="en-US" sz="1400" i="1" dirty="0"/>
                        <a:t>CREATE, ALTER, DROP, RENAME</a:t>
                      </a:r>
                      <a:endParaRPr lang="en-US" sz="1400" i="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367" rtl="0" eaLnBrk="1" latinLnBrk="0" hangingPunct="1"/>
                      <a:r>
                        <a:rPr lang="en-US" sz="1400" i="1" kern="1200" dirty="0">
                          <a:solidFill>
                            <a:schemeClr val="dk1"/>
                          </a:solidFill>
                        </a:rPr>
                        <a:t>GRANT, DENY, REVOKE</a:t>
                      </a:r>
                      <a:endParaRPr lang="en-US" sz="1400" i="1" kern="1200" dirty="0">
                        <a:solidFill>
                          <a:schemeClr val="dk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367" rtl="0" eaLnBrk="1" latinLnBrk="0" hangingPunct="1"/>
                      <a:r>
                        <a:rPr lang="en-US" sz="1400" i="1" kern="1200" dirty="0">
                          <a:solidFill>
                            <a:schemeClr val="dk1"/>
                          </a:solidFill>
                        </a:rPr>
                        <a:t>INSERT, UPDATE, DELETE, SELECT</a:t>
                      </a:r>
                      <a:endParaRPr lang="en-US" sz="1400" i="1" kern="1200" dirty="0">
                        <a:solidFill>
                          <a:schemeClr val="dk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3416476"/>
                  </a:ext>
                </a:extLst>
              </a:tr>
              <a:tr h="1208451">
                <a:tc>
                  <a:txBody>
                    <a:bodyPr/>
                    <a:lstStyle/>
                    <a:p>
                      <a:r>
                        <a:rPr lang="en-US" sz="1400" dirty="0">
                          <a:latin typeface="Courier New" panose="02070309020205020404" pitchFamily="49" charset="0"/>
                          <a:cs typeface="Courier New" panose="02070309020205020404" pitchFamily="49" charset="0"/>
                        </a:rPr>
                        <a:t>CREATE TABLE Product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ProductID</a:t>
                      </a:r>
                      <a:r>
                        <a:rPr lang="en-US" sz="1400" dirty="0">
                          <a:latin typeface="Courier New" panose="02070309020205020404" pitchFamily="49" charset="0"/>
                          <a:cs typeface="Courier New" panose="02070309020205020404" pitchFamily="49" charset="0"/>
                        </a:rPr>
                        <a:t> INT PRIMARY KEY,</a:t>
                      </a:r>
                    </a:p>
                    <a:p>
                      <a:r>
                        <a:rPr lang="en-US" sz="1400" dirty="0">
                          <a:latin typeface="Courier New" panose="02070309020205020404" pitchFamily="49" charset="0"/>
                          <a:cs typeface="Courier New" panose="02070309020205020404" pitchFamily="49" charset="0"/>
                        </a:rPr>
                        <a:t>  Name VARCHAR(20) NOT NULL,</a:t>
                      </a:r>
                    </a:p>
                    <a:p>
                      <a:r>
                        <a:rPr lang="en-US" sz="1400" dirty="0">
                          <a:latin typeface="Courier New" panose="02070309020205020404" pitchFamily="49" charset="0"/>
                          <a:cs typeface="Courier New" panose="02070309020205020404" pitchFamily="49" charset="0"/>
                        </a:rPr>
                        <a:t>  Price DECIMAL NULL</a:t>
                      </a:r>
                    </a:p>
                    <a:p>
                      <a:r>
                        <a:rPr lang="en-US" sz="1400" dirty="0">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GRANT SELECT, INSERT, UPDATE</a:t>
                      </a:r>
                    </a:p>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ON Product</a:t>
                      </a:r>
                    </a:p>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TO user1;</a:t>
                      </a:r>
                      <a:endParaRPr lang="en-US" sz="1400" kern="1200" dirty="0">
                        <a:solidFill>
                          <a:schemeClr val="dk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SELECT Name, Price</a:t>
                      </a:r>
                    </a:p>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FROM Product</a:t>
                      </a:r>
                    </a:p>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WHERE Price &gt; 2.50</a:t>
                      </a:r>
                    </a:p>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ORDER BY Price;</a:t>
                      </a:r>
                      <a:endParaRPr lang="en-US" sz="1400" kern="1200" dirty="0">
                        <a:solidFill>
                          <a:schemeClr val="dk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339517415"/>
                  </a:ext>
                </a:extLst>
              </a:tr>
              <a:tr h="1502507">
                <a:tc>
                  <a:txBody>
                    <a:bodyPr/>
                    <a:lstStyle/>
                    <a:p>
                      <a:endParaRPr lang="en-US" dirty="0"/>
                    </a:p>
                    <a:p>
                      <a:endParaRPr lang="en-US"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3189344"/>
                  </a:ext>
                </a:extLst>
              </a:tr>
            </a:tbl>
          </a:graphicData>
        </a:graphic>
      </p:graphicFrame>
      <p:graphicFrame>
        <p:nvGraphicFramePr>
          <p:cNvPr id="14" name="Table 13">
            <a:extLst>
              <a:ext uri="{FF2B5EF4-FFF2-40B4-BE49-F238E27FC236}">
                <a16:creationId xmlns:a16="http://schemas.microsoft.com/office/drawing/2014/main" id="{F0C64E14-C4FE-4BDC-B7A7-0D5D4742BCCF}"/>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3370696586"/>
              </p:ext>
            </p:extLst>
          </p:nvPr>
        </p:nvGraphicFramePr>
        <p:xfrm>
          <a:off x="676139" y="4495132"/>
          <a:ext cx="2929943" cy="549580"/>
        </p:xfrm>
        <a:graphic>
          <a:graphicData uri="http://schemas.openxmlformats.org/drawingml/2006/table">
            <a:tbl>
              <a:tblPr firstRow="1" bandRow="1">
                <a:tableStyleId>{5C22544A-7EE6-4342-B048-85BDC9FD1C3A}</a:tableStyleId>
              </a:tblPr>
              <a:tblGrid>
                <a:gridCol w="660030">
                  <a:extLst>
                    <a:ext uri="{9D8B030D-6E8A-4147-A177-3AD203B41FA5}">
                      <a16:colId xmlns:a16="http://schemas.microsoft.com/office/drawing/2014/main" val="1727388637"/>
                    </a:ext>
                  </a:extLst>
                </a:gridCol>
                <a:gridCol w="1451575">
                  <a:extLst>
                    <a:ext uri="{9D8B030D-6E8A-4147-A177-3AD203B41FA5}">
                      <a16:colId xmlns:a16="http://schemas.microsoft.com/office/drawing/2014/main" val="299907239"/>
                    </a:ext>
                  </a:extLst>
                </a:gridCol>
                <a:gridCol w="818338">
                  <a:extLst>
                    <a:ext uri="{9D8B030D-6E8A-4147-A177-3AD203B41FA5}">
                      <a16:colId xmlns:a16="http://schemas.microsoft.com/office/drawing/2014/main" val="2578400319"/>
                    </a:ext>
                  </a:extLst>
                </a:gridCol>
              </a:tblGrid>
              <a:tr h="307417">
                <a:tc gridSpan="3">
                  <a:txBody>
                    <a:bodyPr/>
                    <a:lstStyle/>
                    <a:p>
                      <a:r>
                        <a:rPr lang="en-US" sz="1500" dirty="0"/>
                        <a:t>Product</a:t>
                      </a:r>
                      <a:endParaRPr lang="en-US" sz="10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chemeClr val="bg1">
                        <a:lumMod val="85000"/>
                      </a:schemeClr>
                    </a:solidFill>
                  </a:tcPr>
                </a:tc>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bl>
          </a:graphicData>
        </a:graphic>
      </p:graphicFrame>
      <p:graphicFrame>
        <p:nvGraphicFramePr>
          <p:cNvPr id="16" name="Table 15">
            <a:extLst>
              <a:ext uri="{FF2B5EF4-FFF2-40B4-BE49-F238E27FC236}">
                <a16:creationId xmlns:a16="http://schemas.microsoft.com/office/drawing/2014/main" id="{98CBE1E7-5623-45C8-8AA5-E71560CCE67D}"/>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2543203832"/>
              </p:ext>
            </p:extLst>
          </p:nvPr>
        </p:nvGraphicFramePr>
        <p:xfrm>
          <a:off x="8377653" y="4163476"/>
          <a:ext cx="2781461" cy="1265833"/>
        </p:xfrm>
        <a:graphic>
          <a:graphicData uri="http://schemas.openxmlformats.org/drawingml/2006/table">
            <a:tbl>
              <a:tblPr firstRow="1" bandRow="1">
                <a:tableStyleId>{5C22544A-7EE6-4342-B048-85BDC9FD1C3A}</a:tableStyleId>
              </a:tblPr>
              <a:tblGrid>
                <a:gridCol w="1778702">
                  <a:extLst>
                    <a:ext uri="{9D8B030D-6E8A-4147-A177-3AD203B41FA5}">
                      <a16:colId xmlns:a16="http://schemas.microsoft.com/office/drawing/2014/main" val="299907239"/>
                    </a:ext>
                  </a:extLst>
                </a:gridCol>
                <a:gridCol w="1002759">
                  <a:extLst>
                    <a:ext uri="{9D8B030D-6E8A-4147-A177-3AD203B41FA5}">
                      <a16:colId xmlns:a16="http://schemas.microsoft.com/office/drawing/2014/main" val="2578400319"/>
                    </a:ext>
                  </a:extLst>
                </a:gridCol>
              </a:tblGrid>
              <a:tr h="307417">
                <a:tc gridSpan="2">
                  <a:txBody>
                    <a:bodyPr/>
                    <a:lstStyle/>
                    <a:p>
                      <a:r>
                        <a:rPr lang="en-US" sz="1500" b="1" kern="1200" dirty="0">
                          <a:solidFill>
                            <a:schemeClr val="lt1"/>
                          </a:solidFill>
                          <a:latin typeface="+mn-lt"/>
                          <a:ea typeface="+mn-ea"/>
                          <a:cs typeface="+mn-cs"/>
                        </a:rPr>
                        <a:t>Results</a:t>
                      </a: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chemeClr val="accent2"/>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Hammer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Screwdriver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3.49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86823042"/>
                  </a:ext>
                </a:extLst>
              </a:tr>
              <a:tr h="239604">
                <a:tc>
                  <a:txBody>
                    <a:bodyPr/>
                    <a:lstStyle/>
                    <a:p>
                      <a:r>
                        <a:rPr lang="en-US" sz="1000" dirty="0"/>
                        <a:t>Wrench</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4.25</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08354473"/>
                  </a:ext>
                </a:extLst>
              </a:tr>
            </a:tbl>
          </a:graphicData>
        </a:graphic>
      </p:graphicFrame>
      <p:graphicFrame>
        <p:nvGraphicFramePr>
          <p:cNvPr id="19" name="Table 18">
            <a:extLst>
              <a:ext uri="{FF2B5EF4-FFF2-40B4-BE49-F238E27FC236}">
                <a16:creationId xmlns:a16="http://schemas.microsoft.com/office/drawing/2014/main" id="{83D6F17E-12CD-4A3C-BFCF-727A4CEB953B}"/>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07503263"/>
              </p:ext>
            </p:extLst>
          </p:nvPr>
        </p:nvGraphicFramePr>
        <p:xfrm>
          <a:off x="4468967" y="3943318"/>
          <a:ext cx="2929943" cy="1268392"/>
        </p:xfrm>
        <a:graphic>
          <a:graphicData uri="http://schemas.openxmlformats.org/drawingml/2006/table">
            <a:tbl>
              <a:tblPr firstRow="1" bandRow="1">
                <a:tableStyleId>{5C22544A-7EE6-4342-B048-85BDC9FD1C3A}</a:tableStyleId>
              </a:tblPr>
              <a:tblGrid>
                <a:gridCol w="660029">
                  <a:extLst>
                    <a:ext uri="{9D8B030D-6E8A-4147-A177-3AD203B41FA5}">
                      <a16:colId xmlns:a16="http://schemas.microsoft.com/office/drawing/2014/main" val="1727388637"/>
                    </a:ext>
                  </a:extLst>
                </a:gridCol>
                <a:gridCol w="1451576">
                  <a:extLst>
                    <a:ext uri="{9D8B030D-6E8A-4147-A177-3AD203B41FA5}">
                      <a16:colId xmlns:a16="http://schemas.microsoft.com/office/drawing/2014/main" val="299907239"/>
                    </a:ext>
                  </a:extLst>
                </a:gridCol>
                <a:gridCol w="818338">
                  <a:extLst>
                    <a:ext uri="{9D8B030D-6E8A-4147-A177-3AD203B41FA5}">
                      <a16:colId xmlns:a16="http://schemas.microsoft.com/office/drawing/2014/main" val="2578400319"/>
                    </a:ext>
                  </a:extLst>
                </a:gridCol>
              </a:tblGrid>
              <a:tr h="307417">
                <a:tc gridSpan="3">
                  <a:txBody>
                    <a:bodyPr/>
                    <a:lstStyle/>
                    <a:p>
                      <a:r>
                        <a:rPr lang="en-US" sz="1500" dirty="0"/>
                        <a:t>Product</a:t>
                      </a:r>
                      <a:endParaRPr lang="en-US" sz="10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Hammer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162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Screwdriver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3.49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39604">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Wrench</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4.25</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pic>
        <p:nvPicPr>
          <p:cNvPr id="23" name="Graphic 22" descr="Unlock with solid fill">
            <a:extLst>
              <a:ext uri="{FF2B5EF4-FFF2-40B4-BE49-F238E27FC236}">
                <a16:creationId xmlns:a16="http://schemas.microsoft.com/office/drawing/2014/main" id="{911FAE3C-64A2-410A-A173-FBFB11619A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494" y="4454190"/>
            <a:ext cx="742887" cy="742887"/>
          </a:xfrm>
          <a:prstGeom prst="rect">
            <a:avLst/>
          </a:prstGeom>
        </p:spPr>
      </p:pic>
    </p:spTree>
    <p:extLst>
      <p:ext uri="{BB962C8B-B14F-4D97-AF65-F5344CB8AC3E}">
        <p14:creationId xmlns:p14="http://schemas.microsoft.com/office/powerpoint/2010/main" val="373825308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9DCE4-FFFD-45E7-8A01-4A670C04AA7F}"/>
              </a:ext>
            </a:extLst>
          </p:cNvPr>
          <p:cNvSpPr>
            <a:spLocks noGrp="1"/>
          </p:cNvSpPr>
          <p:nvPr>
            <p:ph type="title"/>
          </p:nvPr>
        </p:nvSpPr>
        <p:spPr/>
        <p:txBody>
          <a:bodyPr/>
          <a:lstStyle/>
          <a:p>
            <a:r>
              <a:rPr lang="en-US" dirty="0"/>
              <a:t>Other common database objects</a:t>
            </a:r>
          </a:p>
        </p:txBody>
      </p:sp>
      <p:sp>
        <p:nvSpPr>
          <p:cNvPr id="4" name="Rectangle 3">
            <a:extLst>
              <a:ext uri="{FF2B5EF4-FFF2-40B4-BE49-F238E27FC236}">
                <a16:creationId xmlns:a16="http://schemas.microsoft.com/office/drawing/2014/main" id="{A95A756E-600A-4CCD-9023-1C57FC1B85A5}"/>
              </a:ext>
            </a:extLst>
          </p:cNvPr>
          <p:cNvSpPr/>
          <p:nvPr/>
        </p:nvSpPr>
        <p:spPr bwMode="auto">
          <a:xfrm>
            <a:off x="504998" y="1059759"/>
            <a:ext cx="3773274" cy="493344"/>
          </a:xfrm>
          <a:prstGeom prst="rect">
            <a:avLst/>
          </a:prstGeom>
          <a:solidFill>
            <a:srgbClr val="243A5E"/>
          </a:solidFill>
          <a:ln w="19050">
            <a:noFill/>
          </a:ln>
        </p:spPr>
        <p:txBody>
          <a:bodyPr vert="horz" wrap="square" lIns="134464" tIns="89642" rIns="134464" bIns="89642" rtlCol="0" anchor="ctr">
            <a:noAutofit/>
          </a:bodyPr>
          <a:lstStyle/>
          <a:p>
            <a:r>
              <a:rPr lang="en-GB" sz="2353" dirty="0">
                <a:solidFill>
                  <a:schemeClr val="bg1"/>
                </a:solidFill>
                <a:latin typeface="+mj-lt"/>
              </a:rPr>
              <a:t>Views</a:t>
            </a:r>
            <a:endParaRPr lang="en-US" sz="2353" dirty="0">
              <a:solidFill>
                <a:schemeClr val="bg1"/>
              </a:solidFill>
              <a:latin typeface="+mj-lt"/>
              <a:cs typeface="Segoe UI" panose="020B0502040204020203" pitchFamily="34" charset="0"/>
            </a:endParaRPr>
          </a:p>
        </p:txBody>
      </p:sp>
      <p:sp>
        <p:nvSpPr>
          <p:cNvPr id="6" name="Rectangle 5">
            <a:extLst>
              <a:ext uri="{FF2B5EF4-FFF2-40B4-BE49-F238E27FC236}">
                <a16:creationId xmlns:a16="http://schemas.microsoft.com/office/drawing/2014/main" id="{85A27A81-7825-4D17-ACAA-A2E30D8BDFD5}"/>
              </a:ext>
            </a:extLst>
          </p:cNvPr>
          <p:cNvSpPr/>
          <p:nvPr/>
        </p:nvSpPr>
        <p:spPr bwMode="auto">
          <a:xfrm>
            <a:off x="526781" y="1542850"/>
            <a:ext cx="3773274" cy="4626035"/>
          </a:xfrm>
          <a:prstGeom prst="rect">
            <a:avLst/>
          </a:prstGeom>
          <a:solidFill>
            <a:schemeClr val="bg1">
              <a:lumMod val="95000"/>
            </a:schemeClr>
          </a:solidFill>
          <a:ln w="19050">
            <a:noFill/>
          </a:ln>
        </p:spPr>
        <p:txBody>
          <a:bodyPr vert="horz" wrap="square" lIns="134464" tIns="89642" rIns="134464" bIns="89642" rtlCol="0" anchor="t">
            <a:noAutofit/>
          </a:bodyPr>
          <a:lstStyle/>
          <a:p>
            <a:pPr>
              <a:spcAft>
                <a:spcPts val="1176"/>
              </a:spcAft>
            </a:pPr>
            <a:r>
              <a:rPr lang="en-GB" sz="1800" dirty="0"/>
              <a:t>Pre-defined SQL queries that behave as virtual tables</a:t>
            </a:r>
            <a:endParaRPr lang="en-US" sz="1800" dirty="0">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E6DDB151-AB49-46B5-BA13-16A2C1B30BAA}"/>
              </a:ext>
            </a:extLst>
          </p:cNvPr>
          <p:cNvSpPr/>
          <p:nvPr/>
        </p:nvSpPr>
        <p:spPr bwMode="auto">
          <a:xfrm>
            <a:off x="4397294" y="1059759"/>
            <a:ext cx="3711199" cy="493344"/>
          </a:xfrm>
          <a:prstGeom prst="rect">
            <a:avLst/>
          </a:prstGeom>
          <a:solidFill>
            <a:srgbClr val="243A5E"/>
          </a:solidFill>
          <a:ln w="19050">
            <a:noFill/>
          </a:ln>
        </p:spPr>
        <p:txBody>
          <a:bodyPr vert="horz" wrap="square" lIns="134464" tIns="89642" rIns="134464" bIns="89642" rtlCol="0" anchor="ctr">
            <a:noAutofit/>
          </a:bodyPr>
          <a:lstStyle/>
          <a:p>
            <a:r>
              <a:rPr lang="en-GB" sz="2353" dirty="0">
                <a:solidFill>
                  <a:schemeClr val="bg1"/>
                </a:solidFill>
                <a:latin typeface="+mj-lt"/>
              </a:rPr>
              <a:t>Stored Procedures</a:t>
            </a:r>
            <a:endParaRPr lang="en-US" sz="2353" dirty="0">
              <a:solidFill>
                <a:schemeClr val="bg1"/>
              </a:solidFill>
              <a:latin typeface="+mj-lt"/>
              <a:cs typeface="Segoe UI" panose="020B0502040204020203" pitchFamily="34" charset="0"/>
            </a:endParaRPr>
          </a:p>
        </p:txBody>
      </p:sp>
      <p:sp>
        <p:nvSpPr>
          <p:cNvPr id="10" name="Rectangle 9">
            <a:extLst>
              <a:ext uri="{FF2B5EF4-FFF2-40B4-BE49-F238E27FC236}">
                <a16:creationId xmlns:a16="http://schemas.microsoft.com/office/drawing/2014/main" id="{3FA4CC32-0111-4BDF-AB0E-4A691BCA8F09}"/>
              </a:ext>
            </a:extLst>
          </p:cNvPr>
          <p:cNvSpPr/>
          <p:nvPr/>
        </p:nvSpPr>
        <p:spPr bwMode="auto">
          <a:xfrm>
            <a:off x="4397293" y="1547236"/>
            <a:ext cx="3711199" cy="4626035"/>
          </a:xfrm>
          <a:prstGeom prst="rect">
            <a:avLst/>
          </a:prstGeom>
          <a:solidFill>
            <a:schemeClr val="bg1">
              <a:lumMod val="95000"/>
            </a:schemeClr>
          </a:solidFill>
          <a:ln w="19050">
            <a:noFill/>
          </a:ln>
        </p:spPr>
        <p:txBody>
          <a:bodyPr vert="horz" wrap="square" lIns="134464" tIns="89642" rIns="134464" bIns="89642" rtlCol="0" anchor="t">
            <a:noAutofit/>
          </a:bodyPr>
          <a:lstStyle/>
          <a:p>
            <a:pPr>
              <a:spcAft>
                <a:spcPts val="1176"/>
              </a:spcAft>
            </a:pPr>
            <a:r>
              <a:rPr lang="en-GB" sz="1800" dirty="0"/>
              <a:t>Pre-defined SQL statements that can include parameters</a:t>
            </a:r>
            <a:endParaRPr lang="en-US" sz="1800" dirty="0">
              <a:latin typeface="Segoe UI" panose="020B0502040204020203" pitchFamily="34" charset="0"/>
              <a:cs typeface="Segoe UI" panose="020B0502040204020203" pitchFamily="34" charset="0"/>
            </a:endParaRPr>
          </a:p>
        </p:txBody>
      </p:sp>
      <p:sp>
        <p:nvSpPr>
          <p:cNvPr id="12" name="Rectangle 11">
            <a:extLst>
              <a:ext uri="{FF2B5EF4-FFF2-40B4-BE49-F238E27FC236}">
                <a16:creationId xmlns:a16="http://schemas.microsoft.com/office/drawing/2014/main" id="{AB5FCFD9-302C-4CDB-9372-7B77DCB92D1B}"/>
              </a:ext>
            </a:extLst>
          </p:cNvPr>
          <p:cNvSpPr/>
          <p:nvPr/>
        </p:nvSpPr>
        <p:spPr bwMode="auto">
          <a:xfrm>
            <a:off x="8227515" y="1059759"/>
            <a:ext cx="3711199" cy="493344"/>
          </a:xfrm>
          <a:prstGeom prst="rect">
            <a:avLst/>
          </a:prstGeom>
          <a:solidFill>
            <a:srgbClr val="243A5E"/>
          </a:solidFill>
          <a:ln w="19050">
            <a:noFill/>
          </a:ln>
        </p:spPr>
        <p:txBody>
          <a:bodyPr vert="horz" wrap="square" lIns="134464" tIns="89642" rIns="134464" bIns="89642" rtlCol="0" anchor="ctr">
            <a:noAutofit/>
          </a:bodyPr>
          <a:lstStyle/>
          <a:p>
            <a:r>
              <a:rPr lang="en-GB" sz="2353" dirty="0">
                <a:solidFill>
                  <a:schemeClr val="bg1"/>
                </a:solidFill>
                <a:latin typeface="+mj-lt"/>
              </a:rPr>
              <a:t>Indexes</a:t>
            </a:r>
            <a:endParaRPr lang="en-US" sz="2353" dirty="0">
              <a:solidFill>
                <a:schemeClr val="bg1"/>
              </a:solidFill>
              <a:latin typeface="+mj-lt"/>
              <a:cs typeface="Segoe UI" panose="020B0502040204020203" pitchFamily="34" charset="0"/>
            </a:endParaRPr>
          </a:p>
        </p:txBody>
      </p:sp>
      <p:sp>
        <p:nvSpPr>
          <p:cNvPr id="14" name="Rectangle 13">
            <a:extLst>
              <a:ext uri="{FF2B5EF4-FFF2-40B4-BE49-F238E27FC236}">
                <a16:creationId xmlns:a16="http://schemas.microsoft.com/office/drawing/2014/main" id="{859C04C5-A561-43CE-BF11-6764EB1ABED4}"/>
              </a:ext>
            </a:extLst>
          </p:cNvPr>
          <p:cNvSpPr/>
          <p:nvPr/>
        </p:nvSpPr>
        <p:spPr bwMode="auto">
          <a:xfrm>
            <a:off x="8227515" y="1547236"/>
            <a:ext cx="3711199" cy="4626035"/>
          </a:xfrm>
          <a:prstGeom prst="rect">
            <a:avLst/>
          </a:prstGeom>
          <a:solidFill>
            <a:schemeClr val="bg1">
              <a:lumMod val="95000"/>
            </a:schemeClr>
          </a:solidFill>
          <a:ln w="19050">
            <a:noFill/>
          </a:ln>
        </p:spPr>
        <p:txBody>
          <a:bodyPr vert="horz" wrap="square" lIns="134464" tIns="89642" rIns="134464" bIns="89642" rtlCol="0" anchor="t">
            <a:noAutofit/>
          </a:bodyPr>
          <a:lstStyle/>
          <a:p>
            <a:pPr>
              <a:spcAft>
                <a:spcPts val="1176"/>
              </a:spcAft>
            </a:pPr>
            <a:r>
              <a:rPr lang="en-GB" sz="1800" dirty="0"/>
              <a:t>Tree-based structures that improve query performance</a:t>
            </a:r>
            <a:endParaRPr lang="en-US" sz="1800" dirty="0">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E486B4D8-8906-401F-9E05-270EC2FB6EB5}"/>
              </a:ext>
              <a:ext uri="{C183D7F6-B498-43B3-948B-1728B52AA6E4}">
                <adec:decorative xmlns:adec="http://schemas.microsoft.com/office/drawing/2017/decorative" val="1"/>
              </a:ext>
            </a:extLst>
          </p:cNvPr>
          <p:cNvSpPr txBox="1"/>
          <p:nvPr/>
        </p:nvSpPr>
        <p:spPr>
          <a:xfrm>
            <a:off x="747816" y="2133353"/>
            <a:ext cx="3530454" cy="1681999"/>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CREATE VIEW Deliveries</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AS</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SELECT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o.OrderNo</a:t>
            </a: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o.OrderDate</a:t>
            </a: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c.Address</a:t>
            </a: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c.City</a:t>
            </a:r>
            <a:endPar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endParaRP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FROM Order AS o JOIN Customer AS c</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ON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o.Customer</a:t>
            </a: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 c.ID;</a:t>
            </a:r>
          </a:p>
        </p:txBody>
      </p:sp>
      <p:graphicFrame>
        <p:nvGraphicFramePr>
          <p:cNvPr id="17" name="Table 16">
            <a:extLst>
              <a:ext uri="{FF2B5EF4-FFF2-40B4-BE49-F238E27FC236}">
                <a16:creationId xmlns:a16="http://schemas.microsoft.com/office/drawing/2014/main" id="{921ECA24-0BA8-4280-87A3-CF7FA4DD5FED}"/>
              </a:ext>
              <a:ext uri="{C183D7F6-B498-43B3-948B-1728B52AA6E4}">
                <adec:decorative xmlns:adec="http://schemas.microsoft.com/office/drawing/2017/decorative" val="1"/>
              </a:ext>
            </a:extLst>
          </p:cNvPr>
          <p:cNvGraphicFramePr>
            <a:graphicFrameLocks noGrp="1"/>
          </p:cNvGraphicFramePr>
          <p:nvPr/>
        </p:nvGraphicFramePr>
        <p:xfrm>
          <a:off x="751538" y="4521276"/>
          <a:ext cx="3323759" cy="1060204"/>
        </p:xfrm>
        <a:graphic>
          <a:graphicData uri="http://schemas.openxmlformats.org/drawingml/2006/table">
            <a:tbl>
              <a:tblPr firstRow="1" bandRow="1">
                <a:tableStyleId>{5C22544A-7EE6-4342-B048-85BDC9FD1C3A}</a:tableStyleId>
              </a:tblPr>
              <a:tblGrid>
                <a:gridCol w="743390">
                  <a:extLst>
                    <a:ext uri="{9D8B030D-6E8A-4147-A177-3AD203B41FA5}">
                      <a16:colId xmlns:a16="http://schemas.microsoft.com/office/drawing/2014/main" val="1727388637"/>
                    </a:ext>
                  </a:extLst>
                </a:gridCol>
                <a:gridCol w="854309">
                  <a:extLst>
                    <a:ext uri="{9D8B030D-6E8A-4147-A177-3AD203B41FA5}">
                      <a16:colId xmlns:a16="http://schemas.microsoft.com/office/drawing/2014/main" val="2933502934"/>
                    </a:ext>
                  </a:extLst>
                </a:gridCol>
                <a:gridCol w="863030">
                  <a:extLst>
                    <a:ext uri="{9D8B030D-6E8A-4147-A177-3AD203B41FA5}">
                      <a16:colId xmlns:a16="http://schemas.microsoft.com/office/drawing/2014/main" val="3383509084"/>
                    </a:ext>
                  </a:extLst>
                </a:gridCol>
                <a:gridCol w="863030">
                  <a:extLst>
                    <a:ext uri="{9D8B030D-6E8A-4147-A177-3AD203B41FA5}">
                      <a16:colId xmlns:a16="http://schemas.microsoft.com/office/drawing/2014/main" val="2702168581"/>
                    </a:ext>
                  </a:extLst>
                </a:gridCol>
              </a:tblGrid>
              <a:tr h="307417">
                <a:tc gridSpan="4">
                  <a:txBody>
                    <a:bodyPr/>
                    <a:lstStyle/>
                    <a:p>
                      <a:r>
                        <a:rPr lang="en-US" sz="1500" dirty="0"/>
                        <a:t>Deliveries</a:t>
                      </a:r>
                    </a:p>
                  </a:txBody>
                  <a:tcPr marL="67813" marR="67813" marT="40688" marB="40688">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2"/>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1500" dirty="0"/>
                    </a:p>
                  </a:txBody>
                  <a:tcPr marL="67813" marR="67813" marT="40688" marB="40688">
                    <a:lnL w="12700" cap="flat" cmpd="sng" algn="ctr">
                      <a:solidFill>
                        <a:schemeClr val="accent6">
                          <a:lumMod val="75000"/>
                        </a:schemeClr>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1500" dirty="0"/>
                    </a:p>
                  </a:txBody>
                  <a:tcPr marL="67813" marR="67813" marT="40688" marB="40688">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222520331"/>
                  </a:ext>
                </a:extLst>
              </a:tr>
              <a:tr h="250076">
                <a:tc>
                  <a:txBody>
                    <a:bodyPr/>
                    <a:lstStyle/>
                    <a:p>
                      <a:r>
                        <a:rPr lang="en-US" sz="1000" b="1" dirty="0" err="1"/>
                        <a:t>OrderNo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OrderDate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Address</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City</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 Main St.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Seattle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50076">
                <a:tc>
                  <a:txBody>
                    <a:bodyPr/>
                    <a:lstStyle/>
                    <a:p>
                      <a:r>
                        <a:rPr lang="en-US" sz="1000" dirty="0"/>
                        <a:t>1001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 Elm Pl.</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New York</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bl>
          </a:graphicData>
        </a:graphic>
      </p:graphicFrame>
      <p:sp>
        <p:nvSpPr>
          <p:cNvPr id="20" name="TextBox 19">
            <a:extLst>
              <a:ext uri="{FF2B5EF4-FFF2-40B4-BE49-F238E27FC236}">
                <a16:creationId xmlns:a16="http://schemas.microsoft.com/office/drawing/2014/main" id="{54CC0A1D-53DC-4B8B-BDB5-1371CE4DFC73}"/>
              </a:ext>
              <a:ext uri="{C183D7F6-B498-43B3-948B-1728B52AA6E4}">
                <adec:decorative xmlns:adec="http://schemas.microsoft.com/office/drawing/2017/decorative" val="1"/>
              </a:ext>
            </a:extLst>
          </p:cNvPr>
          <p:cNvSpPr txBox="1"/>
          <p:nvPr/>
        </p:nvSpPr>
        <p:spPr>
          <a:xfrm>
            <a:off x="4646267" y="2133353"/>
            <a:ext cx="3530454" cy="2411429"/>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CREATE PROCEDURE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RenameProduct</a:t>
            </a:r>
            <a:endPar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endParaRP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@ProductID INT,</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@NewName VARCHAR(20)</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AS</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UPDATE Product</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SET Name = @NewName</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WHERE ID = @ProductID;</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EXEC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RenameProduct</a:t>
            </a: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201, 'Spanner';</a:t>
            </a:r>
          </a:p>
        </p:txBody>
      </p:sp>
      <p:sp>
        <p:nvSpPr>
          <p:cNvPr id="21" name="TextBox 20">
            <a:extLst>
              <a:ext uri="{FF2B5EF4-FFF2-40B4-BE49-F238E27FC236}">
                <a16:creationId xmlns:a16="http://schemas.microsoft.com/office/drawing/2014/main" id="{FC9D5568-336C-41F2-96D0-FAC2DF21D3BE}"/>
              </a:ext>
              <a:ext uri="{C183D7F6-B498-43B3-948B-1728B52AA6E4}">
                <adec:decorative xmlns:adec="http://schemas.microsoft.com/office/drawing/2017/decorative" val="1"/>
              </a:ext>
            </a:extLst>
          </p:cNvPr>
          <p:cNvSpPr txBox="1"/>
          <p:nvPr/>
        </p:nvSpPr>
        <p:spPr>
          <a:xfrm>
            <a:off x="8352657" y="2133353"/>
            <a:ext cx="2972609" cy="70942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CREATE INDEX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idx_ProductName</a:t>
            </a:r>
            <a:endPar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endParaRP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ON Product(Name);</a:t>
            </a:r>
          </a:p>
        </p:txBody>
      </p:sp>
      <p:graphicFrame>
        <p:nvGraphicFramePr>
          <p:cNvPr id="27" name="Table 26">
            <a:extLst>
              <a:ext uri="{FF2B5EF4-FFF2-40B4-BE49-F238E27FC236}">
                <a16:creationId xmlns:a16="http://schemas.microsoft.com/office/drawing/2014/main" id="{21E3A389-5B8D-4489-9E41-677AC614DC26}"/>
              </a:ext>
              <a:ext uri="{C183D7F6-B498-43B3-948B-1728B52AA6E4}">
                <adec:decorative xmlns:adec="http://schemas.microsoft.com/office/drawing/2017/decorative" val="1"/>
              </a:ext>
            </a:extLst>
          </p:cNvPr>
          <p:cNvGraphicFramePr>
            <a:graphicFrameLocks noGrp="1"/>
          </p:cNvGraphicFramePr>
          <p:nvPr/>
        </p:nvGraphicFramePr>
        <p:xfrm>
          <a:off x="4870868" y="4547849"/>
          <a:ext cx="2939771" cy="789184"/>
        </p:xfrm>
        <a:graphic>
          <a:graphicData uri="http://schemas.openxmlformats.org/drawingml/2006/table">
            <a:tbl>
              <a:tblPr firstRow="1" bandRow="1">
                <a:tableStyleId>{5C22544A-7EE6-4342-B048-85BDC9FD1C3A}</a:tableStyleId>
              </a:tblPr>
              <a:tblGrid>
                <a:gridCol w="662243">
                  <a:extLst>
                    <a:ext uri="{9D8B030D-6E8A-4147-A177-3AD203B41FA5}">
                      <a16:colId xmlns:a16="http://schemas.microsoft.com/office/drawing/2014/main" val="1727388637"/>
                    </a:ext>
                  </a:extLst>
                </a:gridCol>
                <a:gridCol w="1456445">
                  <a:extLst>
                    <a:ext uri="{9D8B030D-6E8A-4147-A177-3AD203B41FA5}">
                      <a16:colId xmlns:a16="http://schemas.microsoft.com/office/drawing/2014/main" val="299907239"/>
                    </a:ext>
                  </a:extLst>
                </a:gridCol>
                <a:gridCol w="821083">
                  <a:extLst>
                    <a:ext uri="{9D8B030D-6E8A-4147-A177-3AD203B41FA5}">
                      <a16:colId xmlns:a16="http://schemas.microsoft.com/office/drawing/2014/main" val="2578400319"/>
                    </a:ext>
                  </a:extLst>
                </a:gridCol>
              </a:tblGrid>
              <a:tr h="307417">
                <a:tc gridSpan="3">
                  <a:txBody>
                    <a:bodyPr/>
                    <a:lstStyle/>
                    <a:p>
                      <a:r>
                        <a:rPr lang="en-US" sz="1500" dirty="0"/>
                        <a:t>Product</a:t>
                      </a:r>
                      <a:endParaRPr lang="en-US" sz="10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strike="sngStrike" dirty="0">
                          <a:solidFill>
                            <a:schemeClr val="tx1"/>
                          </a:solidFill>
                        </a:rPr>
                        <a:t>Wrench</a:t>
                      </a:r>
                      <a:r>
                        <a:rPr lang="en-US" sz="1000" dirty="0">
                          <a:solidFill>
                            <a:schemeClr val="tx1"/>
                          </a:solidFill>
                        </a:rPr>
                        <a:t> </a:t>
                      </a:r>
                      <a:r>
                        <a:rPr lang="en-US" sz="1000" b="1" dirty="0">
                          <a:solidFill>
                            <a:schemeClr val="tx1"/>
                          </a:solidFill>
                        </a:rPr>
                        <a:t>Spanner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4.25</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graphicFrame>
        <p:nvGraphicFramePr>
          <p:cNvPr id="28" name="Table 27">
            <a:extLst>
              <a:ext uri="{FF2B5EF4-FFF2-40B4-BE49-F238E27FC236}">
                <a16:creationId xmlns:a16="http://schemas.microsoft.com/office/drawing/2014/main" id="{6B8567D4-B8EB-4DF5-8469-6B62082AE108}"/>
              </a:ext>
              <a:ext uri="{C183D7F6-B498-43B3-948B-1728B52AA6E4}">
                <adec:decorative xmlns:adec="http://schemas.microsoft.com/office/drawing/2017/decorative" val="1"/>
              </a:ext>
            </a:extLst>
          </p:cNvPr>
          <p:cNvGraphicFramePr>
            <a:graphicFrameLocks noGrp="1"/>
          </p:cNvGraphicFramePr>
          <p:nvPr/>
        </p:nvGraphicFramePr>
        <p:xfrm>
          <a:off x="1323788" y="3737823"/>
          <a:ext cx="862603" cy="625128"/>
        </p:xfrm>
        <a:graphic>
          <a:graphicData uri="http://schemas.openxmlformats.org/drawingml/2006/table">
            <a:tbl>
              <a:tblPr firstRow="1" bandRow="1">
                <a:tableStyleId>{5C22544A-7EE6-4342-B048-85BDC9FD1C3A}</a:tableStyleId>
              </a:tblPr>
              <a:tblGrid>
                <a:gridCol w="286439">
                  <a:extLst>
                    <a:ext uri="{9D8B030D-6E8A-4147-A177-3AD203B41FA5}">
                      <a16:colId xmlns:a16="http://schemas.microsoft.com/office/drawing/2014/main" val="1727388637"/>
                    </a:ext>
                  </a:extLst>
                </a:gridCol>
                <a:gridCol w="289725">
                  <a:extLst>
                    <a:ext uri="{9D8B030D-6E8A-4147-A177-3AD203B41FA5}">
                      <a16:colId xmlns:a16="http://schemas.microsoft.com/office/drawing/2014/main" val="299907239"/>
                    </a:ext>
                  </a:extLst>
                </a:gridCol>
                <a:gridCol w="286439">
                  <a:extLst>
                    <a:ext uri="{9D8B030D-6E8A-4147-A177-3AD203B41FA5}">
                      <a16:colId xmlns:a16="http://schemas.microsoft.com/office/drawing/2014/main" val="2578400319"/>
                    </a:ext>
                  </a:extLst>
                </a:gridCol>
              </a:tblGrid>
              <a:tr h="158712">
                <a:tc gridSpan="3">
                  <a:txBody>
                    <a:bodyPr/>
                    <a:lstStyle/>
                    <a:p>
                      <a:r>
                        <a:rPr lang="en-US" sz="1100" dirty="0"/>
                        <a:t>Customer</a:t>
                      </a:r>
                      <a:endParaRPr lang="en-US" sz="8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19859">
                <a:tc>
                  <a:txBody>
                    <a:bodyPr/>
                    <a:lstStyle/>
                    <a:p>
                      <a:r>
                        <a:rPr lang="en-US" sz="700" b="1"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119859">
                <a:tc>
                  <a:txBody>
                    <a:bodyPr/>
                    <a:lstStyle/>
                    <a:p>
                      <a:r>
                        <a:rPr lang="en-US" sz="7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bl>
          </a:graphicData>
        </a:graphic>
      </p:graphicFrame>
      <p:graphicFrame>
        <p:nvGraphicFramePr>
          <p:cNvPr id="29" name="Table 28">
            <a:extLst>
              <a:ext uri="{FF2B5EF4-FFF2-40B4-BE49-F238E27FC236}">
                <a16:creationId xmlns:a16="http://schemas.microsoft.com/office/drawing/2014/main" id="{49A0D861-84A8-4AD6-96B0-BB2D654C38C1}"/>
              </a:ext>
              <a:ext uri="{C183D7F6-B498-43B3-948B-1728B52AA6E4}">
                <adec:decorative xmlns:adec="http://schemas.microsoft.com/office/drawing/2017/decorative" val="1"/>
              </a:ext>
            </a:extLst>
          </p:cNvPr>
          <p:cNvGraphicFramePr>
            <a:graphicFrameLocks noGrp="1"/>
          </p:cNvGraphicFramePr>
          <p:nvPr/>
        </p:nvGraphicFramePr>
        <p:xfrm>
          <a:off x="2664692" y="3737823"/>
          <a:ext cx="862603" cy="625128"/>
        </p:xfrm>
        <a:graphic>
          <a:graphicData uri="http://schemas.openxmlformats.org/drawingml/2006/table">
            <a:tbl>
              <a:tblPr firstRow="1" bandRow="1">
                <a:tableStyleId>{5C22544A-7EE6-4342-B048-85BDC9FD1C3A}</a:tableStyleId>
              </a:tblPr>
              <a:tblGrid>
                <a:gridCol w="286439">
                  <a:extLst>
                    <a:ext uri="{9D8B030D-6E8A-4147-A177-3AD203B41FA5}">
                      <a16:colId xmlns:a16="http://schemas.microsoft.com/office/drawing/2014/main" val="1727388637"/>
                    </a:ext>
                  </a:extLst>
                </a:gridCol>
                <a:gridCol w="289725">
                  <a:extLst>
                    <a:ext uri="{9D8B030D-6E8A-4147-A177-3AD203B41FA5}">
                      <a16:colId xmlns:a16="http://schemas.microsoft.com/office/drawing/2014/main" val="299907239"/>
                    </a:ext>
                  </a:extLst>
                </a:gridCol>
                <a:gridCol w="286439">
                  <a:extLst>
                    <a:ext uri="{9D8B030D-6E8A-4147-A177-3AD203B41FA5}">
                      <a16:colId xmlns:a16="http://schemas.microsoft.com/office/drawing/2014/main" val="2578400319"/>
                    </a:ext>
                  </a:extLst>
                </a:gridCol>
              </a:tblGrid>
              <a:tr h="158712">
                <a:tc gridSpan="3">
                  <a:txBody>
                    <a:bodyPr/>
                    <a:lstStyle/>
                    <a:p>
                      <a:r>
                        <a:rPr lang="en-US" sz="1100" dirty="0"/>
                        <a:t>Order</a:t>
                      </a:r>
                      <a:endParaRPr lang="en-US" sz="8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19859">
                <a:tc>
                  <a:txBody>
                    <a:bodyPr/>
                    <a:lstStyle/>
                    <a:p>
                      <a:r>
                        <a:rPr lang="en-US" sz="700" b="1"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119859">
                <a:tc>
                  <a:txBody>
                    <a:bodyPr/>
                    <a:lstStyle/>
                    <a:p>
                      <a:r>
                        <a:rPr lang="en-US" sz="7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bl>
          </a:graphicData>
        </a:graphic>
      </p:graphicFrame>
      <p:cxnSp>
        <p:nvCxnSpPr>
          <p:cNvPr id="3" name="Connector: Elbow 2">
            <a:extLst>
              <a:ext uri="{FF2B5EF4-FFF2-40B4-BE49-F238E27FC236}">
                <a16:creationId xmlns:a16="http://schemas.microsoft.com/office/drawing/2014/main" id="{368D3B11-1468-4910-954F-E1BDB6D66ABD}"/>
              </a:ext>
              <a:ext uri="{C183D7F6-B498-43B3-948B-1728B52AA6E4}">
                <adec:decorative xmlns:adec="http://schemas.microsoft.com/office/drawing/2017/decorative" val="1"/>
              </a:ext>
            </a:extLst>
          </p:cNvPr>
          <p:cNvCxnSpPr>
            <a:cxnSpLocks/>
            <a:stCxn id="28" idx="3"/>
            <a:endCxn id="29" idx="1"/>
          </p:cNvCxnSpPr>
          <p:nvPr/>
        </p:nvCxnSpPr>
        <p:spPr>
          <a:xfrm>
            <a:off x="2186391" y="4050387"/>
            <a:ext cx="478301" cy="0"/>
          </a:xfrm>
          <a:prstGeom prst="straightConnector1">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Arrow: Down 8">
            <a:extLst>
              <a:ext uri="{FF2B5EF4-FFF2-40B4-BE49-F238E27FC236}">
                <a16:creationId xmlns:a16="http://schemas.microsoft.com/office/drawing/2014/main" id="{55190098-7F0D-4A32-9DDC-B493D06FD336}"/>
              </a:ext>
              <a:ext uri="{C183D7F6-B498-43B3-948B-1728B52AA6E4}">
                <adec:decorative xmlns:adec="http://schemas.microsoft.com/office/drawing/2017/decorative" val="1"/>
              </a:ext>
            </a:extLst>
          </p:cNvPr>
          <p:cNvSpPr/>
          <p:nvPr/>
        </p:nvSpPr>
        <p:spPr bwMode="auto">
          <a:xfrm>
            <a:off x="1981328" y="4322885"/>
            <a:ext cx="862603" cy="509091"/>
          </a:xfrm>
          <a:prstGeom prst="downArrow">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3" name="Table 22">
            <a:extLst>
              <a:ext uri="{FF2B5EF4-FFF2-40B4-BE49-F238E27FC236}">
                <a16:creationId xmlns:a16="http://schemas.microsoft.com/office/drawing/2014/main" id="{FF1908EC-D1D2-47CA-BC6A-D5BC9A8215A7}"/>
              </a:ext>
              <a:ext uri="{C183D7F6-B498-43B3-948B-1728B52AA6E4}">
                <adec:decorative xmlns:adec="http://schemas.microsoft.com/office/drawing/2017/decorative" val="1"/>
              </a:ext>
            </a:extLst>
          </p:cNvPr>
          <p:cNvGraphicFramePr>
            <a:graphicFrameLocks noGrp="1"/>
          </p:cNvGraphicFramePr>
          <p:nvPr/>
        </p:nvGraphicFramePr>
        <p:xfrm>
          <a:off x="10167733" y="3734717"/>
          <a:ext cx="1699553" cy="1268392"/>
        </p:xfrm>
        <a:graphic>
          <a:graphicData uri="http://schemas.openxmlformats.org/drawingml/2006/table">
            <a:tbl>
              <a:tblPr firstRow="1" bandRow="1">
                <a:tableStyleId>{5C22544A-7EE6-4342-B048-85BDC9FD1C3A}</a:tableStyleId>
              </a:tblPr>
              <a:tblGrid>
                <a:gridCol w="382859">
                  <a:extLst>
                    <a:ext uri="{9D8B030D-6E8A-4147-A177-3AD203B41FA5}">
                      <a16:colId xmlns:a16="http://schemas.microsoft.com/office/drawing/2014/main" val="1727388637"/>
                    </a:ext>
                  </a:extLst>
                </a:gridCol>
                <a:gridCol w="842006">
                  <a:extLst>
                    <a:ext uri="{9D8B030D-6E8A-4147-A177-3AD203B41FA5}">
                      <a16:colId xmlns:a16="http://schemas.microsoft.com/office/drawing/2014/main" val="299907239"/>
                    </a:ext>
                  </a:extLst>
                </a:gridCol>
                <a:gridCol w="474688">
                  <a:extLst>
                    <a:ext uri="{9D8B030D-6E8A-4147-A177-3AD203B41FA5}">
                      <a16:colId xmlns:a16="http://schemas.microsoft.com/office/drawing/2014/main" val="2578400319"/>
                    </a:ext>
                  </a:extLst>
                </a:gridCol>
              </a:tblGrid>
              <a:tr h="307417">
                <a:tc gridSpan="3">
                  <a:txBody>
                    <a:bodyPr/>
                    <a:lstStyle/>
                    <a:p>
                      <a:r>
                        <a:rPr lang="en-US" sz="1500" dirty="0"/>
                        <a:t>Product</a:t>
                      </a:r>
                      <a:endParaRPr lang="en-US" sz="10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Hammer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162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Screwdriver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3.49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39604">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Spanner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4.25</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sp>
        <p:nvSpPr>
          <p:cNvPr id="24" name="TextBox 23">
            <a:extLst>
              <a:ext uri="{FF2B5EF4-FFF2-40B4-BE49-F238E27FC236}">
                <a16:creationId xmlns:a16="http://schemas.microsoft.com/office/drawing/2014/main" id="{8A0C1540-3E89-4B59-9104-439FC3E2352D}"/>
              </a:ext>
              <a:ext uri="{C183D7F6-B498-43B3-948B-1728B52AA6E4}">
                <adec:decorative xmlns:adec="http://schemas.microsoft.com/office/drawing/2017/decorative" val="1"/>
              </a:ext>
            </a:extLst>
          </p:cNvPr>
          <p:cNvSpPr txBox="1"/>
          <p:nvPr/>
        </p:nvSpPr>
        <p:spPr>
          <a:xfrm>
            <a:off x="8891313" y="3483005"/>
            <a:ext cx="411947" cy="166198"/>
          </a:xfrm>
          <a:prstGeom prst="rect">
            <a:avLst/>
          </a:prstGeom>
          <a:solidFill>
            <a:schemeClr val="accent6">
              <a:lumMod val="90000"/>
            </a:schemeClr>
          </a:solidFill>
        </p:spPr>
        <p:txBody>
          <a:bodyPr wrap="square" lIns="0" tIns="0" rIns="0" bIns="0"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t>
            </a:r>
            <a:endParaRPr lang="en-US" sz="1200" dirty="0">
              <a:gradFill>
                <a:gsLst>
                  <a:gs pos="2917">
                    <a:schemeClr val="tx1"/>
                  </a:gs>
                  <a:gs pos="30000">
                    <a:schemeClr val="tx1"/>
                  </a:gs>
                </a:gsLst>
                <a:lin ang="5400000" scaled="0"/>
              </a:gradFill>
            </a:endParaRPr>
          </a:p>
        </p:txBody>
      </p:sp>
      <p:sp>
        <p:nvSpPr>
          <p:cNvPr id="25" name="TextBox 24">
            <a:extLst>
              <a:ext uri="{FF2B5EF4-FFF2-40B4-BE49-F238E27FC236}">
                <a16:creationId xmlns:a16="http://schemas.microsoft.com/office/drawing/2014/main" id="{4EB8B048-6C32-46FF-B260-0EED60AE3F87}"/>
              </a:ext>
              <a:ext uri="{C183D7F6-B498-43B3-948B-1728B52AA6E4}">
                <adec:decorative xmlns:adec="http://schemas.microsoft.com/office/drawing/2017/decorative" val="1"/>
              </a:ext>
            </a:extLst>
          </p:cNvPr>
          <p:cNvSpPr txBox="1"/>
          <p:nvPr/>
        </p:nvSpPr>
        <p:spPr>
          <a:xfrm>
            <a:off x="8543115" y="3980990"/>
            <a:ext cx="348198" cy="166199"/>
          </a:xfrm>
          <a:prstGeom prst="rect">
            <a:avLst/>
          </a:prstGeom>
          <a:solidFill>
            <a:schemeClr val="accent6">
              <a:lumMod val="90000"/>
            </a:schemeClr>
          </a:solidFill>
        </p:spPr>
        <p:txBody>
          <a:bodyPr wrap="square" lIns="0" tIns="0" rIns="0" bIns="0" rtlCol="0">
            <a:spAutoFit/>
          </a:bodyPr>
          <a:lstStyle/>
          <a:p>
            <a:pPr>
              <a:lnSpc>
                <a:spcPct val="90000"/>
              </a:lnSpc>
              <a:spcAft>
                <a:spcPts val="600"/>
              </a:spcAft>
            </a:pPr>
            <a:r>
              <a:rPr lang="en-US" sz="1200" dirty="0">
                <a:gradFill>
                  <a:gsLst>
                    <a:gs pos="2917">
                      <a:schemeClr val="tx1"/>
                    </a:gs>
                    <a:gs pos="30000">
                      <a:schemeClr val="tx1"/>
                    </a:gs>
                  </a:gsLst>
                  <a:lin ang="5400000" scaled="0"/>
                </a:gradFill>
              </a:rPr>
              <a:t>A - L</a:t>
            </a:r>
          </a:p>
        </p:txBody>
      </p:sp>
      <p:sp>
        <p:nvSpPr>
          <p:cNvPr id="26" name="TextBox 25">
            <a:extLst>
              <a:ext uri="{FF2B5EF4-FFF2-40B4-BE49-F238E27FC236}">
                <a16:creationId xmlns:a16="http://schemas.microsoft.com/office/drawing/2014/main" id="{B1EA9021-2748-41F7-A819-3A0332FD4A05}"/>
              </a:ext>
              <a:ext uri="{C183D7F6-B498-43B3-948B-1728B52AA6E4}">
                <adec:decorative xmlns:adec="http://schemas.microsoft.com/office/drawing/2017/decorative" val="1"/>
              </a:ext>
            </a:extLst>
          </p:cNvPr>
          <p:cNvSpPr txBox="1"/>
          <p:nvPr/>
        </p:nvSpPr>
        <p:spPr>
          <a:xfrm>
            <a:off x="9304219" y="3970483"/>
            <a:ext cx="411947" cy="166199"/>
          </a:xfrm>
          <a:prstGeom prst="rect">
            <a:avLst/>
          </a:prstGeom>
          <a:solidFill>
            <a:schemeClr val="accent6">
              <a:lumMod val="90000"/>
            </a:schemeClr>
          </a:solidFill>
        </p:spPr>
        <p:txBody>
          <a:bodyPr wrap="square" lIns="0" tIns="0" rIns="0" bIns="0" rtlCol="0">
            <a:spAutoFit/>
          </a:bodyPr>
          <a:lstStyle/>
          <a:p>
            <a:pPr>
              <a:lnSpc>
                <a:spcPct val="90000"/>
              </a:lnSpc>
              <a:spcAft>
                <a:spcPts val="600"/>
              </a:spcAft>
            </a:pPr>
            <a:r>
              <a:rPr lang="en-US" sz="1200" dirty="0">
                <a:gradFill>
                  <a:gsLst>
                    <a:gs pos="2917">
                      <a:schemeClr val="tx1"/>
                    </a:gs>
                    <a:gs pos="30000">
                      <a:schemeClr val="tx1"/>
                    </a:gs>
                  </a:gsLst>
                  <a:lin ang="5400000" scaled="0"/>
                </a:gradFill>
              </a:rPr>
              <a:t>M - Z</a:t>
            </a:r>
          </a:p>
        </p:txBody>
      </p:sp>
      <p:cxnSp>
        <p:nvCxnSpPr>
          <p:cNvPr id="31" name="Straight Connector 30">
            <a:extLst>
              <a:ext uri="{FF2B5EF4-FFF2-40B4-BE49-F238E27FC236}">
                <a16:creationId xmlns:a16="http://schemas.microsoft.com/office/drawing/2014/main" id="{96EC24E2-78EE-492D-84C8-CF745998C641}"/>
              </a:ext>
              <a:ext uri="{C183D7F6-B498-43B3-948B-1728B52AA6E4}">
                <adec:decorative xmlns:adec="http://schemas.microsoft.com/office/drawing/2017/decorative" val="1"/>
              </a:ext>
            </a:extLst>
          </p:cNvPr>
          <p:cNvCxnSpPr>
            <a:stCxn id="24" idx="2"/>
            <a:endCxn id="25" idx="0"/>
          </p:cNvCxnSpPr>
          <p:nvPr/>
        </p:nvCxnSpPr>
        <p:spPr>
          <a:xfrm rot="5400000">
            <a:off x="8741358" y="3625060"/>
            <a:ext cx="331787" cy="380073"/>
          </a:xfrm>
          <a:prstGeom prst="bentConnector3">
            <a:avLst>
              <a:gd name="adj1" fmla="val 50000"/>
            </a:avLst>
          </a:prstGeom>
          <a:ln w="1270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0">
            <a:extLst>
              <a:ext uri="{FF2B5EF4-FFF2-40B4-BE49-F238E27FC236}">
                <a16:creationId xmlns:a16="http://schemas.microsoft.com/office/drawing/2014/main" id="{7E7A9C48-3CEB-42EF-99D1-61EE31B390BD}"/>
              </a:ext>
              <a:ext uri="{C183D7F6-B498-43B3-948B-1728B52AA6E4}">
                <adec:decorative xmlns:adec="http://schemas.microsoft.com/office/drawing/2017/decorative" val="1"/>
              </a:ext>
            </a:extLst>
          </p:cNvPr>
          <p:cNvCxnSpPr>
            <a:cxnSpLocks/>
            <a:stCxn id="24" idx="2"/>
            <a:endCxn id="26" idx="0"/>
          </p:cNvCxnSpPr>
          <p:nvPr/>
        </p:nvCxnSpPr>
        <p:spPr>
          <a:xfrm rot="16200000" flipH="1">
            <a:off x="9143100" y="3603390"/>
            <a:ext cx="321280" cy="412906"/>
          </a:xfrm>
          <a:prstGeom prst="bentConnector3">
            <a:avLst>
              <a:gd name="adj1" fmla="val 50000"/>
            </a:avLst>
          </a:prstGeom>
          <a:ln w="1270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0EC910B-BDAD-4428-ADFF-8EA0B5E5723F}"/>
              </a:ext>
              <a:ext uri="{C183D7F6-B498-43B3-948B-1728B52AA6E4}">
                <adec:decorative xmlns:adec="http://schemas.microsoft.com/office/drawing/2017/decorative" val="1"/>
              </a:ext>
            </a:extLst>
          </p:cNvPr>
          <p:cNvSpPr txBox="1"/>
          <p:nvPr/>
        </p:nvSpPr>
        <p:spPr>
          <a:xfrm>
            <a:off x="10167733" y="4771111"/>
            <a:ext cx="1699553" cy="231998"/>
          </a:xfrm>
          <a:prstGeom prst="rect">
            <a:avLst/>
          </a:prstGeom>
          <a:noFill/>
          <a:ln>
            <a:noFill/>
          </a:ln>
        </p:spPr>
        <p:txBody>
          <a:bodyPr wrap="square" lIns="0" tIns="0" rIns="0" bIns="0" rtlCol="0">
            <a:spAutoFit/>
          </a:bodyPr>
          <a:lstStyle/>
          <a:p>
            <a:pPr>
              <a:lnSpc>
                <a:spcPct val="90000"/>
              </a:lnSpc>
              <a:spcAft>
                <a:spcPts val="600"/>
              </a:spcAft>
            </a:pPr>
            <a:endParaRPr lang="en-US" sz="1200" dirty="0">
              <a:gradFill>
                <a:gsLst>
                  <a:gs pos="2917">
                    <a:schemeClr val="tx1"/>
                  </a:gs>
                  <a:gs pos="30000">
                    <a:schemeClr val="tx1"/>
                  </a:gs>
                </a:gsLst>
                <a:lin ang="5400000" scaled="0"/>
              </a:gradFill>
            </a:endParaRPr>
          </a:p>
        </p:txBody>
      </p:sp>
      <p:cxnSp>
        <p:nvCxnSpPr>
          <p:cNvPr id="40" name="Straight Connector 30">
            <a:extLst>
              <a:ext uri="{FF2B5EF4-FFF2-40B4-BE49-F238E27FC236}">
                <a16:creationId xmlns:a16="http://schemas.microsoft.com/office/drawing/2014/main" id="{0A02B3A1-82F2-4CAE-8034-378016410643}"/>
              </a:ext>
              <a:ext uri="{C183D7F6-B498-43B3-948B-1728B52AA6E4}">
                <adec:decorative xmlns:adec="http://schemas.microsoft.com/office/drawing/2017/decorative" val="1"/>
              </a:ext>
            </a:extLst>
          </p:cNvPr>
          <p:cNvCxnSpPr>
            <a:cxnSpLocks/>
            <a:stCxn id="25" idx="2"/>
            <a:endCxn id="74" idx="1"/>
          </p:cNvCxnSpPr>
          <p:nvPr/>
        </p:nvCxnSpPr>
        <p:spPr>
          <a:xfrm rot="16200000" flipH="1">
            <a:off x="9316598" y="3547804"/>
            <a:ext cx="251749" cy="1450517"/>
          </a:xfrm>
          <a:prstGeom prst="bentConnector2">
            <a:avLst/>
          </a:prstGeom>
          <a:ln w="12700">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Connector 30">
            <a:extLst>
              <a:ext uri="{FF2B5EF4-FFF2-40B4-BE49-F238E27FC236}">
                <a16:creationId xmlns:a16="http://schemas.microsoft.com/office/drawing/2014/main" id="{5BD6E64F-5289-4CE1-8004-8D87E979A040}"/>
              </a:ext>
              <a:ext uri="{C183D7F6-B498-43B3-948B-1728B52AA6E4}">
                <adec:decorative xmlns:adec="http://schemas.microsoft.com/office/drawing/2017/decorative" val="1"/>
              </a:ext>
            </a:extLst>
          </p:cNvPr>
          <p:cNvCxnSpPr>
            <a:cxnSpLocks/>
            <a:stCxn id="26" idx="2"/>
            <a:endCxn id="39" idx="1"/>
          </p:cNvCxnSpPr>
          <p:nvPr/>
        </p:nvCxnSpPr>
        <p:spPr>
          <a:xfrm rot="16200000" flipH="1">
            <a:off x="9463749" y="4183126"/>
            <a:ext cx="750428" cy="657540"/>
          </a:xfrm>
          <a:prstGeom prst="bentConnector2">
            <a:avLst/>
          </a:prstGeom>
          <a:ln w="12700">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Connector 30">
            <a:extLst>
              <a:ext uri="{FF2B5EF4-FFF2-40B4-BE49-F238E27FC236}">
                <a16:creationId xmlns:a16="http://schemas.microsoft.com/office/drawing/2014/main" id="{E20A918B-D6B7-404E-827A-38DCE5F0A922}"/>
              </a:ext>
              <a:ext uri="{C183D7F6-B498-43B3-948B-1728B52AA6E4}">
                <adec:decorative xmlns:adec="http://schemas.microsoft.com/office/drawing/2017/decorative" val="1"/>
              </a:ext>
            </a:extLst>
          </p:cNvPr>
          <p:cNvCxnSpPr>
            <a:cxnSpLocks/>
            <a:stCxn id="26" idx="2"/>
            <a:endCxn id="73" idx="1"/>
          </p:cNvCxnSpPr>
          <p:nvPr/>
        </p:nvCxnSpPr>
        <p:spPr>
          <a:xfrm rot="16200000" flipH="1">
            <a:off x="9585791" y="4061083"/>
            <a:ext cx="506342" cy="657539"/>
          </a:xfrm>
          <a:prstGeom prst="bentConnector2">
            <a:avLst/>
          </a:prstGeom>
          <a:ln w="12700">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D8ECA5E0-401C-4A69-8B8D-2853F023A22D}"/>
              </a:ext>
              <a:ext uri="{C183D7F6-B498-43B3-948B-1728B52AA6E4}">
                <adec:decorative xmlns:adec="http://schemas.microsoft.com/office/drawing/2017/decorative" val="1"/>
              </a:ext>
            </a:extLst>
          </p:cNvPr>
          <p:cNvSpPr txBox="1"/>
          <p:nvPr/>
        </p:nvSpPr>
        <p:spPr>
          <a:xfrm>
            <a:off x="10167732" y="4527025"/>
            <a:ext cx="1699553" cy="231998"/>
          </a:xfrm>
          <a:prstGeom prst="rect">
            <a:avLst/>
          </a:prstGeom>
          <a:noFill/>
          <a:ln>
            <a:noFill/>
          </a:ln>
        </p:spPr>
        <p:txBody>
          <a:bodyPr wrap="square" lIns="0" tIns="0" rIns="0" bIns="0" rtlCol="0">
            <a:spAutoFit/>
          </a:bodyPr>
          <a:lstStyle/>
          <a:p>
            <a:pPr>
              <a:lnSpc>
                <a:spcPct val="90000"/>
              </a:lnSpc>
              <a:spcAft>
                <a:spcPts val="600"/>
              </a:spcAft>
            </a:pPr>
            <a:endParaRPr lang="en-US" sz="1200" dirty="0">
              <a:gradFill>
                <a:gsLst>
                  <a:gs pos="2917">
                    <a:schemeClr val="tx1"/>
                  </a:gs>
                  <a:gs pos="30000">
                    <a:schemeClr val="tx1"/>
                  </a:gs>
                </a:gsLst>
                <a:lin ang="5400000" scaled="0"/>
              </a:gradFill>
            </a:endParaRPr>
          </a:p>
        </p:txBody>
      </p:sp>
      <p:sp>
        <p:nvSpPr>
          <p:cNvPr id="74" name="TextBox 73">
            <a:extLst>
              <a:ext uri="{FF2B5EF4-FFF2-40B4-BE49-F238E27FC236}">
                <a16:creationId xmlns:a16="http://schemas.microsoft.com/office/drawing/2014/main" id="{4776A9DA-EB1A-4E0B-B815-6426E955BB08}"/>
              </a:ext>
              <a:ext uri="{C183D7F6-B498-43B3-948B-1728B52AA6E4}">
                <adec:decorative xmlns:adec="http://schemas.microsoft.com/office/drawing/2017/decorative" val="1"/>
              </a:ext>
            </a:extLst>
          </p:cNvPr>
          <p:cNvSpPr txBox="1"/>
          <p:nvPr/>
        </p:nvSpPr>
        <p:spPr>
          <a:xfrm>
            <a:off x="10167731" y="4282939"/>
            <a:ext cx="1699553" cy="231998"/>
          </a:xfrm>
          <a:prstGeom prst="rect">
            <a:avLst/>
          </a:prstGeom>
          <a:noFill/>
          <a:ln>
            <a:noFill/>
          </a:ln>
        </p:spPr>
        <p:txBody>
          <a:bodyPr wrap="square" lIns="0" tIns="0" rIns="0" bIns="0" rtlCol="0">
            <a:spAutoFit/>
          </a:bodyPr>
          <a:lstStyle/>
          <a:p>
            <a:pPr>
              <a:lnSpc>
                <a:spcPct val="90000"/>
              </a:lnSpc>
              <a:spcAft>
                <a:spcPts val="600"/>
              </a:spcAft>
            </a:pPr>
            <a:endParaRPr lang="en-US" sz="12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515080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additive="base">
                                        <p:cTn id="53" dur="500" fill="hold"/>
                                        <p:tgtEl>
                                          <p:spTgt spid="27"/>
                                        </p:tgtEl>
                                        <p:attrNameLst>
                                          <p:attrName>ppt_x</p:attrName>
                                        </p:attrNameLst>
                                      </p:cBhvr>
                                      <p:tavLst>
                                        <p:tav tm="0">
                                          <p:val>
                                            <p:strVal val="#ppt_x"/>
                                          </p:val>
                                        </p:tav>
                                        <p:tav tm="100000">
                                          <p:val>
                                            <p:strVal val="#ppt_x"/>
                                          </p:val>
                                        </p:tav>
                                      </p:tavLst>
                                    </p:anim>
                                    <p:anim calcmode="lin" valueType="num">
                                      <p:cBhvr additive="base">
                                        <p:cTn id="5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ppt_x"/>
                                          </p:val>
                                        </p:tav>
                                        <p:tav tm="100000">
                                          <p:val>
                                            <p:strVal val="#ppt_x"/>
                                          </p:val>
                                        </p:tav>
                                      </p:tavLst>
                                    </p:anim>
                                    <p:anim calcmode="lin" valueType="num">
                                      <p:cBhvr additive="base">
                                        <p:cTn id="60" dur="500" fill="hold"/>
                                        <p:tgtEl>
                                          <p:spTgt spid="1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ppt_x"/>
                                          </p:val>
                                        </p:tav>
                                        <p:tav tm="100000">
                                          <p:val>
                                            <p:strVal val="#ppt_x"/>
                                          </p:val>
                                        </p:tav>
                                      </p:tavLst>
                                    </p:anim>
                                    <p:anim calcmode="lin" valueType="num">
                                      <p:cBhvr additive="base">
                                        <p:cTn id="64" dur="500" fill="hold"/>
                                        <p:tgtEl>
                                          <p:spTgt spid="1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additive="base">
                                        <p:cTn id="71" dur="500" fill="hold"/>
                                        <p:tgtEl>
                                          <p:spTgt spid="23"/>
                                        </p:tgtEl>
                                        <p:attrNameLst>
                                          <p:attrName>ppt_x</p:attrName>
                                        </p:attrNameLst>
                                      </p:cBhvr>
                                      <p:tavLst>
                                        <p:tav tm="0">
                                          <p:val>
                                            <p:strVal val="#ppt_x"/>
                                          </p:val>
                                        </p:tav>
                                        <p:tav tm="100000">
                                          <p:val>
                                            <p:strVal val="#ppt_x"/>
                                          </p:val>
                                        </p:tav>
                                      </p:tavLst>
                                    </p:anim>
                                    <p:anim calcmode="lin" valueType="num">
                                      <p:cBhvr additive="base">
                                        <p:cTn id="72" dur="500" fill="hold"/>
                                        <p:tgtEl>
                                          <p:spTgt spid="2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500" fill="hold"/>
                                        <p:tgtEl>
                                          <p:spTgt spid="24"/>
                                        </p:tgtEl>
                                        <p:attrNameLst>
                                          <p:attrName>ppt_x</p:attrName>
                                        </p:attrNameLst>
                                      </p:cBhvr>
                                      <p:tavLst>
                                        <p:tav tm="0">
                                          <p:val>
                                            <p:strVal val="#ppt_x"/>
                                          </p:val>
                                        </p:tav>
                                        <p:tav tm="100000">
                                          <p:val>
                                            <p:strVal val="#ppt_x"/>
                                          </p:val>
                                        </p:tav>
                                      </p:tavLst>
                                    </p:anim>
                                    <p:anim calcmode="lin" valueType="num">
                                      <p:cBhvr additive="base">
                                        <p:cTn id="76" dur="500" fill="hold"/>
                                        <p:tgtEl>
                                          <p:spTgt spid="24"/>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additive="base">
                                        <p:cTn id="79" dur="500" fill="hold"/>
                                        <p:tgtEl>
                                          <p:spTgt spid="25"/>
                                        </p:tgtEl>
                                        <p:attrNameLst>
                                          <p:attrName>ppt_x</p:attrName>
                                        </p:attrNameLst>
                                      </p:cBhvr>
                                      <p:tavLst>
                                        <p:tav tm="0">
                                          <p:val>
                                            <p:strVal val="#ppt_x"/>
                                          </p:val>
                                        </p:tav>
                                        <p:tav tm="100000">
                                          <p:val>
                                            <p:strVal val="#ppt_x"/>
                                          </p:val>
                                        </p:tav>
                                      </p:tavLst>
                                    </p:anim>
                                    <p:anim calcmode="lin" valueType="num">
                                      <p:cBhvr additive="base">
                                        <p:cTn id="80" dur="500" fill="hold"/>
                                        <p:tgtEl>
                                          <p:spTgt spid="25"/>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ppt_x"/>
                                          </p:val>
                                        </p:tav>
                                        <p:tav tm="100000">
                                          <p:val>
                                            <p:strVal val="#ppt_x"/>
                                          </p:val>
                                        </p:tav>
                                      </p:tavLst>
                                    </p:anim>
                                    <p:anim calcmode="lin" valueType="num">
                                      <p:cBhvr additive="base">
                                        <p:cTn id="84" dur="500" fill="hold"/>
                                        <p:tgtEl>
                                          <p:spTgt spid="26"/>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3"/>
                                        </p:tgtEl>
                                        <p:attrNameLst>
                                          <p:attrName>style.visibility</p:attrName>
                                        </p:attrNameLst>
                                      </p:cBhvr>
                                      <p:to>
                                        <p:strVal val="visible"/>
                                      </p:to>
                                    </p:set>
                                    <p:anim calcmode="lin" valueType="num">
                                      <p:cBhvr additive="base">
                                        <p:cTn id="91" dur="500" fill="hold"/>
                                        <p:tgtEl>
                                          <p:spTgt spid="33"/>
                                        </p:tgtEl>
                                        <p:attrNameLst>
                                          <p:attrName>ppt_x</p:attrName>
                                        </p:attrNameLst>
                                      </p:cBhvr>
                                      <p:tavLst>
                                        <p:tav tm="0">
                                          <p:val>
                                            <p:strVal val="#ppt_x"/>
                                          </p:val>
                                        </p:tav>
                                        <p:tav tm="100000">
                                          <p:val>
                                            <p:strVal val="#ppt_x"/>
                                          </p:val>
                                        </p:tav>
                                      </p:tavLst>
                                    </p:anim>
                                    <p:anim calcmode="lin" valueType="num">
                                      <p:cBhvr additive="base">
                                        <p:cTn id="92" dur="500" fill="hold"/>
                                        <p:tgtEl>
                                          <p:spTgt spid="33"/>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nodePh="1">
                                  <p:stCondLst>
                                    <p:cond delay="0"/>
                                  </p:stCondLst>
                                  <p:endCondLst>
                                    <p:cond evt="begin" delay="0">
                                      <p:tn val="93"/>
                                    </p:cond>
                                  </p:endCondLst>
                                  <p:childTnLst>
                                    <p:set>
                                      <p:cBhvr>
                                        <p:cTn id="94" dur="1" fill="hold">
                                          <p:stCondLst>
                                            <p:cond delay="0"/>
                                          </p:stCondLst>
                                        </p:cTn>
                                        <p:tgtEl>
                                          <p:spTgt spid="39"/>
                                        </p:tgtEl>
                                        <p:attrNameLst>
                                          <p:attrName>style.visibility</p:attrName>
                                        </p:attrNameLst>
                                      </p:cBhvr>
                                      <p:to>
                                        <p:strVal val="visible"/>
                                      </p:to>
                                    </p:set>
                                    <p:anim calcmode="lin" valueType="num">
                                      <p:cBhvr additive="base">
                                        <p:cTn id="95" dur="500" fill="hold"/>
                                        <p:tgtEl>
                                          <p:spTgt spid="39"/>
                                        </p:tgtEl>
                                        <p:attrNameLst>
                                          <p:attrName>ppt_x</p:attrName>
                                        </p:attrNameLst>
                                      </p:cBhvr>
                                      <p:tavLst>
                                        <p:tav tm="0">
                                          <p:val>
                                            <p:strVal val="#ppt_x"/>
                                          </p:val>
                                        </p:tav>
                                        <p:tav tm="100000">
                                          <p:val>
                                            <p:strVal val="#ppt_x"/>
                                          </p:val>
                                        </p:tav>
                                      </p:tavLst>
                                    </p:anim>
                                    <p:anim calcmode="lin" valueType="num">
                                      <p:cBhvr additive="base">
                                        <p:cTn id="96" dur="500" fill="hold"/>
                                        <p:tgtEl>
                                          <p:spTgt spid="39"/>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anim calcmode="lin" valueType="num">
                                      <p:cBhvr additive="base">
                                        <p:cTn id="103" dur="500" fill="hold"/>
                                        <p:tgtEl>
                                          <p:spTgt spid="43"/>
                                        </p:tgtEl>
                                        <p:attrNameLst>
                                          <p:attrName>ppt_x</p:attrName>
                                        </p:attrNameLst>
                                      </p:cBhvr>
                                      <p:tavLst>
                                        <p:tav tm="0">
                                          <p:val>
                                            <p:strVal val="#ppt_x"/>
                                          </p:val>
                                        </p:tav>
                                        <p:tav tm="100000">
                                          <p:val>
                                            <p:strVal val="#ppt_x"/>
                                          </p:val>
                                        </p:tav>
                                      </p:tavLst>
                                    </p:anim>
                                    <p:anim calcmode="lin" valueType="num">
                                      <p:cBhvr additive="base">
                                        <p:cTn id="104" dur="500" fill="hold"/>
                                        <p:tgtEl>
                                          <p:spTgt spid="43"/>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47"/>
                                        </p:tgtEl>
                                        <p:attrNameLst>
                                          <p:attrName>style.visibility</p:attrName>
                                        </p:attrNameLst>
                                      </p:cBhvr>
                                      <p:to>
                                        <p:strVal val="visible"/>
                                      </p:to>
                                    </p:set>
                                    <p:anim calcmode="lin" valueType="num">
                                      <p:cBhvr additive="base">
                                        <p:cTn id="107" dur="500" fill="hold"/>
                                        <p:tgtEl>
                                          <p:spTgt spid="47"/>
                                        </p:tgtEl>
                                        <p:attrNameLst>
                                          <p:attrName>ppt_x</p:attrName>
                                        </p:attrNameLst>
                                      </p:cBhvr>
                                      <p:tavLst>
                                        <p:tav tm="0">
                                          <p:val>
                                            <p:strVal val="#ppt_x"/>
                                          </p:val>
                                        </p:tav>
                                        <p:tav tm="100000">
                                          <p:val>
                                            <p:strVal val="#ppt_x"/>
                                          </p:val>
                                        </p:tav>
                                      </p:tavLst>
                                    </p:anim>
                                    <p:anim calcmode="lin" valueType="num">
                                      <p:cBhvr additive="base">
                                        <p:cTn id="108" dur="500" fill="hold"/>
                                        <p:tgtEl>
                                          <p:spTgt spid="4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nodePh="1">
                                  <p:stCondLst>
                                    <p:cond delay="0"/>
                                  </p:stCondLst>
                                  <p:endCondLst>
                                    <p:cond evt="begin" delay="0">
                                      <p:tn val="109"/>
                                    </p:cond>
                                  </p:endCondLst>
                                  <p:childTnLst>
                                    <p:set>
                                      <p:cBhvr>
                                        <p:cTn id="110" dur="1" fill="hold">
                                          <p:stCondLst>
                                            <p:cond delay="0"/>
                                          </p:stCondLst>
                                        </p:cTn>
                                        <p:tgtEl>
                                          <p:spTgt spid="73"/>
                                        </p:tgtEl>
                                        <p:attrNameLst>
                                          <p:attrName>style.visibility</p:attrName>
                                        </p:attrNameLst>
                                      </p:cBhvr>
                                      <p:to>
                                        <p:strVal val="visible"/>
                                      </p:to>
                                    </p:set>
                                    <p:anim calcmode="lin" valueType="num">
                                      <p:cBhvr additive="base">
                                        <p:cTn id="111" dur="500" fill="hold"/>
                                        <p:tgtEl>
                                          <p:spTgt spid="73"/>
                                        </p:tgtEl>
                                        <p:attrNameLst>
                                          <p:attrName>ppt_x</p:attrName>
                                        </p:attrNameLst>
                                      </p:cBhvr>
                                      <p:tavLst>
                                        <p:tav tm="0">
                                          <p:val>
                                            <p:strVal val="#ppt_x"/>
                                          </p:val>
                                        </p:tav>
                                        <p:tav tm="100000">
                                          <p:val>
                                            <p:strVal val="#ppt_x"/>
                                          </p:val>
                                        </p:tav>
                                      </p:tavLst>
                                    </p:anim>
                                    <p:anim calcmode="lin" valueType="num">
                                      <p:cBhvr additive="base">
                                        <p:cTn id="112" dur="500" fill="hold"/>
                                        <p:tgtEl>
                                          <p:spTgt spid="73"/>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nodePh="1">
                                  <p:stCondLst>
                                    <p:cond delay="0"/>
                                  </p:stCondLst>
                                  <p:endCondLst>
                                    <p:cond evt="begin" delay="0">
                                      <p:tn val="113"/>
                                    </p:cond>
                                  </p:endCondLst>
                                  <p:childTnLst>
                                    <p:set>
                                      <p:cBhvr>
                                        <p:cTn id="114" dur="1" fill="hold">
                                          <p:stCondLst>
                                            <p:cond delay="0"/>
                                          </p:stCondLst>
                                        </p:cTn>
                                        <p:tgtEl>
                                          <p:spTgt spid="74"/>
                                        </p:tgtEl>
                                        <p:attrNameLst>
                                          <p:attrName>style.visibility</p:attrName>
                                        </p:attrNameLst>
                                      </p:cBhvr>
                                      <p:to>
                                        <p:strVal val="visible"/>
                                      </p:to>
                                    </p:set>
                                    <p:anim calcmode="lin" valueType="num">
                                      <p:cBhvr additive="base">
                                        <p:cTn id="115" dur="500" fill="hold"/>
                                        <p:tgtEl>
                                          <p:spTgt spid="74"/>
                                        </p:tgtEl>
                                        <p:attrNameLst>
                                          <p:attrName>ppt_x</p:attrName>
                                        </p:attrNameLst>
                                      </p:cBhvr>
                                      <p:tavLst>
                                        <p:tav tm="0">
                                          <p:val>
                                            <p:strVal val="#ppt_x"/>
                                          </p:val>
                                        </p:tav>
                                        <p:tav tm="100000">
                                          <p:val>
                                            <p:strVal val="#ppt_x"/>
                                          </p:val>
                                        </p:tav>
                                      </p:tavLst>
                                    </p:anim>
                                    <p:anim calcmode="lin" valueType="num">
                                      <p:cBhvr additive="base">
                                        <p:cTn id="116"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2" grpId="0" animBg="1"/>
      <p:bldP spid="14" grpId="0" animBg="1"/>
      <p:bldP spid="15" grpId="0"/>
      <p:bldP spid="20" grpId="0"/>
      <p:bldP spid="21" grpId="0"/>
      <p:bldP spid="9" grpId="0" animBg="1"/>
      <p:bldP spid="24" grpId="0" animBg="1"/>
      <p:bldP spid="25" grpId="0" animBg="1"/>
      <p:bldP spid="26" grpId="0" animBg="1"/>
      <p:bldP spid="39" grpId="0"/>
      <p:bldP spid="73" grpId="0"/>
      <p:bldP spid="7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1: 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508730" y="1551858"/>
            <a:ext cx="10383899" cy="836559"/>
          </a:xfrm>
        </p:spPr>
        <p:txBody>
          <a:bodyPr/>
          <a:lstStyle/>
          <a:p>
            <a:pPr>
              <a:spcAft>
                <a:spcPts val="0"/>
              </a:spcAft>
              <a:defRPr/>
            </a:pPr>
            <a:r>
              <a:rPr lang="en-US" sz="1800" dirty="0">
                <a:latin typeface="+mj-lt"/>
              </a:rPr>
              <a:t>Which one of the following statements is a characteristic of a relational database?</a:t>
            </a:r>
          </a:p>
          <a:p>
            <a:pPr marL="288925" lvl="0" indent="-288925" defTabSz="932742">
              <a:lnSpc>
                <a:spcPct val="100000"/>
              </a:lnSpc>
              <a:spcBef>
                <a:spcPts val="300"/>
              </a:spcBef>
              <a:spcAft>
                <a:spcPts val="300"/>
              </a:spcAft>
              <a:buSzTx/>
              <a:buFont typeface="Wingdings" panose="05000000000000000000" pitchFamily="2" charset="2"/>
              <a:buChar char="q"/>
              <a:defRPr/>
            </a:pPr>
            <a:r>
              <a:rPr lang="en-US" sz="1400" dirty="0"/>
              <a:t>All columns in a table must be of the same data type </a:t>
            </a:r>
          </a:p>
          <a:p>
            <a:pPr marL="288925" lvl="0" indent="-288925" defTabSz="932742">
              <a:lnSpc>
                <a:spcPct val="100000"/>
              </a:lnSpc>
              <a:spcBef>
                <a:spcPts val="300"/>
              </a:spcBef>
              <a:spcAft>
                <a:spcPts val="300"/>
              </a:spcAft>
              <a:buSzTx/>
              <a:buFont typeface="Wingdings" panose="05000000000000000000" pitchFamily="2" charset="2"/>
              <a:buChar char="q"/>
              <a:defRPr/>
            </a:pPr>
            <a:r>
              <a:rPr lang="en-US" sz="1400" dirty="0"/>
              <a:t>A row in a table represents a single instance of an entity  </a:t>
            </a:r>
          </a:p>
          <a:p>
            <a:pPr marL="288925" lvl="0" indent="-288925" defTabSz="932742">
              <a:lnSpc>
                <a:spcPct val="100000"/>
              </a:lnSpc>
              <a:spcBef>
                <a:spcPts val="300"/>
              </a:spcBef>
              <a:spcAft>
                <a:spcPts val="300"/>
              </a:spcAft>
              <a:buSzTx/>
              <a:buFont typeface="Wingdings" panose="05000000000000000000" pitchFamily="2" charset="2"/>
              <a:buChar char="q"/>
              <a:defRPr/>
            </a:pPr>
            <a:r>
              <a:rPr lang="en-US" sz="1400" dirty="0"/>
              <a:t>Rows in the same table can contain different columns</a:t>
            </a:r>
          </a:p>
        </p:txBody>
      </p:sp>
      <p:sp>
        <p:nvSpPr>
          <p:cNvPr id="19" name="Graphic 26" descr="Checkmark on a row in a table represents a single entity  ">
            <a:extLst>
              <a:ext uri="{FF2B5EF4-FFF2-40B4-BE49-F238E27FC236}">
                <a16:creationId xmlns:a16="http://schemas.microsoft.com/office/drawing/2014/main" id="{58BA63D6-0121-49E0-8E3E-DCF82A93AE04}"/>
              </a:ext>
              <a:ext uri="{C183D7F6-B498-43B3-948B-1728B52AA6E4}">
                <adec:decorative xmlns:adec="http://schemas.microsoft.com/office/drawing/2017/decorative" val="0"/>
              </a:ext>
            </a:extLst>
          </p:cNvPr>
          <p:cNvSpPr/>
          <p:nvPr/>
        </p:nvSpPr>
        <p:spPr>
          <a:xfrm>
            <a:off x="1508730" y="202448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sp>
        <p:nvSpPr>
          <p:cNvPr id="13" name="Text Placeholder 8">
            <a:extLst>
              <a:ext uri="{FF2B5EF4-FFF2-40B4-BE49-F238E27FC236}">
                <a16:creationId xmlns:a16="http://schemas.microsoft.com/office/drawing/2014/main" id="{D579F38E-3E5C-467A-AEDD-0734FE8561CB}"/>
              </a:ext>
            </a:extLst>
          </p:cNvPr>
          <p:cNvSpPr txBox="1">
            <a:spLocks/>
          </p:cNvSpPr>
          <p:nvPr/>
        </p:nvSpPr>
        <p:spPr>
          <a:xfrm>
            <a:off x="1469020" y="3112140"/>
            <a:ext cx="10383899" cy="781184"/>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40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0"/>
              </a:spcAft>
              <a:defRPr/>
            </a:pPr>
            <a:r>
              <a:rPr lang="en-US" sz="1800" dirty="0">
                <a:latin typeface="+mj-lt"/>
              </a:rPr>
              <a:t>Which SQL statement is used to query tables and return data? </a:t>
            </a:r>
          </a:p>
          <a:p>
            <a:pPr marL="288925" indent="-288925">
              <a:spcBef>
                <a:spcPts val="300"/>
              </a:spcBef>
              <a:spcAft>
                <a:spcPts val="300"/>
              </a:spcAft>
              <a:buFont typeface="Wingdings" panose="05000000000000000000" pitchFamily="2" charset="2"/>
              <a:buChar char="q"/>
              <a:defRPr/>
            </a:pPr>
            <a:r>
              <a:rPr lang="en-US" sz="1400" dirty="0"/>
              <a:t>QUERY</a:t>
            </a:r>
          </a:p>
          <a:p>
            <a:pPr marL="288925" indent="-288925">
              <a:spcBef>
                <a:spcPts val="300"/>
              </a:spcBef>
              <a:spcAft>
                <a:spcPts val="300"/>
              </a:spcAft>
              <a:buFont typeface="Wingdings" panose="05000000000000000000" pitchFamily="2" charset="2"/>
              <a:buChar char="q"/>
              <a:defRPr/>
            </a:pPr>
            <a:r>
              <a:rPr lang="en-US" sz="1400" dirty="0"/>
              <a:t>READ</a:t>
            </a:r>
          </a:p>
          <a:p>
            <a:pPr marL="288925" indent="-288925">
              <a:spcBef>
                <a:spcPts val="300"/>
              </a:spcBef>
              <a:spcAft>
                <a:spcPts val="300"/>
              </a:spcAft>
              <a:buFont typeface="Wingdings" panose="05000000000000000000" pitchFamily="2" charset="2"/>
              <a:buChar char="q"/>
              <a:defRPr/>
            </a:pPr>
            <a:r>
              <a:rPr lang="en-US" sz="1400" dirty="0"/>
              <a:t>SELECT</a:t>
            </a:r>
          </a:p>
        </p:txBody>
      </p:sp>
      <p:sp>
        <p:nvSpPr>
          <p:cNvPr id="14" name="Graphic 26" descr="Checkmark on a structure that enables you to locate rows in a table quickly, using an indexed value">
            <a:extLst>
              <a:ext uri="{FF2B5EF4-FFF2-40B4-BE49-F238E27FC236}">
                <a16:creationId xmlns:a16="http://schemas.microsoft.com/office/drawing/2014/main" id="{7A1CD896-4585-4232-8FF9-C62DAAED8AFC}"/>
              </a:ext>
              <a:ext uri="{C183D7F6-B498-43B3-948B-1728B52AA6E4}">
                <adec:decorative xmlns:adec="http://schemas.microsoft.com/office/drawing/2017/decorative" val="0"/>
              </a:ext>
            </a:extLst>
          </p:cNvPr>
          <p:cNvSpPr/>
          <p:nvPr/>
        </p:nvSpPr>
        <p:spPr>
          <a:xfrm>
            <a:off x="1473581" y="3864020"/>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508730" y="4702906"/>
            <a:ext cx="10383899" cy="781184"/>
          </a:xfrm>
        </p:spPr>
        <p:txBody>
          <a:bodyPr/>
          <a:lstStyle/>
          <a:p>
            <a:pPr>
              <a:spcAft>
                <a:spcPts val="0"/>
              </a:spcAft>
              <a:defRPr/>
            </a:pPr>
            <a:r>
              <a:rPr lang="en-US" sz="1800" dirty="0">
                <a:latin typeface="+mj-lt"/>
              </a:rPr>
              <a:t>What is an index? </a:t>
            </a:r>
          </a:p>
          <a:p>
            <a:pPr marL="288925" indent="-288925">
              <a:spcBef>
                <a:spcPts val="300"/>
              </a:spcBef>
              <a:spcAft>
                <a:spcPts val="300"/>
              </a:spcAft>
              <a:buFont typeface="Wingdings" panose="05000000000000000000" pitchFamily="2" charset="2"/>
              <a:buChar char="q"/>
              <a:defRPr/>
            </a:pPr>
            <a:r>
              <a:rPr lang="en-US" sz="1400" dirty="0"/>
              <a:t>A structure that enables queries to locate rows in a table quickly</a:t>
            </a:r>
          </a:p>
          <a:p>
            <a:pPr marL="288925" indent="-288925">
              <a:spcBef>
                <a:spcPts val="300"/>
              </a:spcBef>
              <a:spcAft>
                <a:spcPts val="300"/>
              </a:spcAft>
              <a:buFont typeface="Wingdings" panose="05000000000000000000" pitchFamily="2" charset="2"/>
              <a:buChar char="q"/>
              <a:defRPr/>
            </a:pPr>
            <a:r>
              <a:rPr lang="en-US" sz="1400" dirty="0"/>
              <a:t>A virtual table based on the results of a query</a:t>
            </a:r>
          </a:p>
          <a:p>
            <a:pPr marL="288925" indent="-288925">
              <a:spcBef>
                <a:spcPts val="300"/>
              </a:spcBef>
              <a:spcAft>
                <a:spcPts val="300"/>
              </a:spcAft>
              <a:buFont typeface="Wingdings" panose="05000000000000000000" pitchFamily="2" charset="2"/>
              <a:buChar char="q"/>
              <a:defRPr/>
            </a:pPr>
            <a:r>
              <a:rPr lang="en-US" sz="1400" dirty="0"/>
              <a:t>A pre-defined SQL statement that modifies data</a:t>
            </a:r>
          </a:p>
        </p:txBody>
      </p:sp>
      <p:sp>
        <p:nvSpPr>
          <p:cNvPr id="17" name="Graphic 26" descr="Checkmark on a structure that enables you to locate rows in a table quickly, using an indexed value">
            <a:extLst>
              <a:ext uri="{FF2B5EF4-FFF2-40B4-BE49-F238E27FC236}">
                <a16:creationId xmlns:a16="http://schemas.microsoft.com/office/drawing/2014/main" id="{865EAF80-ADDF-4709-B695-3AA30DA8BC6F}"/>
              </a:ext>
              <a:ext uri="{C183D7F6-B498-43B3-948B-1728B52AA6E4}">
                <adec:decorative xmlns:adec="http://schemas.microsoft.com/office/drawing/2017/decorative" val="0"/>
              </a:ext>
            </a:extLst>
          </p:cNvPr>
          <p:cNvSpPr/>
          <p:nvPr/>
        </p:nvSpPr>
        <p:spPr>
          <a:xfrm>
            <a:off x="1508730" y="484070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508730" y="4311385"/>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11B2FDB-99FD-41D4-9E44-3ACBA683DE8B}"/>
              </a:ext>
              <a:ext uri="{C183D7F6-B498-43B3-948B-1728B52AA6E4}">
                <adec:decorative xmlns:adec="http://schemas.microsoft.com/office/drawing/2017/decorative" val="1"/>
              </a:ext>
            </a:extLst>
          </p:cNvPr>
          <p:cNvCxnSpPr>
            <a:cxnSpLocks/>
          </p:cNvCxnSpPr>
          <p:nvPr/>
        </p:nvCxnSpPr>
        <p:spPr>
          <a:xfrm>
            <a:off x="1469020" y="2720619"/>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 name="Graphic 1">
            <a:extLst>
              <a:ext uri="{FF2B5EF4-FFF2-40B4-BE49-F238E27FC236}">
                <a16:creationId xmlns:a16="http://schemas.microsoft.com/office/drawing/2014/main" id="{46B5A3F7-5978-4468-A550-C3CBAAB2D9AE}"/>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644" y="1470861"/>
            <a:ext cx="933775" cy="933775"/>
          </a:xfrm>
          <a:prstGeom prst="rect">
            <a:avLst/>
          </a:prstGeom>
        </p:spPr>
      </p:pic>
      <p:pic>
        <p:nvPicPr>
          <p:cNvPr id="4" name="Graphic 3">
            <a:extLst>
              <a:ext uri="{FF2B5EF4-FFF2-40B4-BE49-F238E27FC236}">
                <a16:creationId xmlns:a16="http://schemas.microsoft.com/office/drawing/2014/main" id="{287B529B-A2D2-4D8F-9154-25B823D60C8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643" y="2975625"/>
            <a:ext cx="933775" cy="933775"/>
          </a:xfrm>
          <a:prstGeom prst="rect">
            <a:avLst/>
          </a:prstGeom>
        </p:spPr>
      </p:pic>
      <p:pic>
        <p:nvPicPr>
          <p:cNvPr id="5" name="Graphic 4">
            <a:extLst>
              <a:ext uri="{FF2B5EF4-FFF2-40B4-BE49-F238E27FC236}">
                <a16:creationId xmlns:a16="http://schemas.microsoft.com/office/drawing/2014/main" id="{359B71FD-4241-4A68-9ECA-08C9795B45A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8354" y="4544907"/>
            <a:ext cx="933775" cy="933775"/>
          </a:xfrm>
          <a:prstGeom prst="rect">
            <a:avLst/>
          </a:prstGeom>
        </p:spPr>
      </p:pic>
    </p:spTree>
    <p:extLst>
      <p:ext uri="{BB962C8B-B14F-4D97-AF65-F5344CB8AC3E}">
        <p14:creationId xmlns:p14="http://schemas.microsoft.com/office/powerpoint/2010/main" val="12024425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4"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BE858-0F27-47E5-AFEC-0727DEBA30F6}"/>
              </a:ext>
            </a:extLst>
          </p:cNvPr>
          <p:cNvSpPr>
            <a:spLocks noGrp="1"/>
          </p:cNvSpPr>
          <p:nvPr>
            <p:ph type="title"/>
          </p:nvPr>
        </p:nvSpPr>
        <p:spPr/>
        <p:txBody>
          <a:bodyPr/>
          <a:lstStyle/>
          <a:p>
            <a:r>
              <a:rPr lang="en-US" sz="2000" dirty="0"/>
              <a:t>2: Explore Azure services for relational data</a:t>
            </a:r>
            <a:endParaRPr lang="en-IN" sz="2000" dirty="0"/>
          </a:p>
        </p:txBody>
      </p:sp>
      <p:grpSp>
        <p:nvGrpSpPr>
          <p:cNvPr id="4" name="Group 3">
            <a:extLst>
              <a:ext uri="{FF2B5EF4-FFF2-40B4-BE49-F238E27FC236}">
                <a16:creationId xmlns:a16="http://schemas.microsoft.com/office/drawing/2014/main" id="{B5C8414B-6618-4B01-B24C-42202DDC26FC}"/>
              </a:ext>
              <a:ext uri="{C183D7F6-B498-43B3-948B-1728B52AA6E4}">
                <adec:decorative xmlns:adec="http://schemas.microsoft.com/office/drawing/2017/decorative" val="1"/>
              </a:ext>
            </a:extLst>
          </p:cNvPr>
          <p:cNvGrpSpPr/>
          <p:nvPr/>
        </p:nvGrpSpPr>
        <p:grpSpPr>
          <a:xfrm>
            <a:off x="10262815" y="2940904"/>
            <a:ext cx="955532" cy="955532"/>
            <a:chOff x="7621433" y="5129745"/>
            <a:chExt cx="779710" cy="779710"/>
          </a:xfrm>
        </p:grpSpPr>
        <p:sp>
          <p:nvSpPr>
            <p:cNvPr id="6" name="Oval 5">
              <a:extLst>
                <a:ext uri="{FF2B5EF4-FFF2-40B4-BE49-F238E27FC236}">
                  <a16:creationId xmlns:a16="http://schemas.microsoft.com/office/drawing/2014/main" id="{B6E16346-249D-4D0A-AD88-1883F59E10C0}"/>
                </a:ext>
              </a:extLst>
            </p:cNvPr>
            <p:cNvSpPr/>
            <p:nvPr/>
          </p:nvSpPr>
          <p:spPr bwMode="auto">
            <a:xfrm>
              <a:off x="7621433" y="5129745"/>
              <a:ext cx="779710" cy="779710"/>
            </a:xfrm>
            <a:prstGeom prst="ellipse">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t="100000" r="100000"/>
              </a:path>
              <a:tileRect l="-100000" b="-100000"/>
            </a:gradFill>
            <a:ln w="38100">
              <a:solidFill>
                <a:srgbClr val="59B4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A1C11126-52E5-4522-9637-EC7CBB77D65C}"/>
                </a:ext>
              </a:extLst>
            </p:cNvPr>
            <p:cNvGrpSpPr/>
            <p:nvPr/>
          </p:nvGrpSpPr>
          <p:grpSpPr>
            <a:xfrm>
              <a:off x="7804682" y="5319189"/>
              <a:ext cx="575989" cy="576618"/>
              <a:chOff x="9642143" y="3149916"/>
              <a:chExt cx="694583" cy="695341"/>
            </a:xfrm>
          </p:grpSpPr>
          <p:sp>
            <p:nvSpPr>
              <p:cNvPr id="8" name="Cylinder 7">
                <a:extLst>
                  <a:ext uri="{FF2B5EF4-FFF2-40B4-BE49-F238E27FC236}">
                    <a16:creationId xmlns:a16="http://schemas.microsoft.com/office/drawing/2014/main" id="{9089FBF4-4AFA-473F-A75A-F9AC1123DFFB}"/>
                  </a:ext>
                </a:extLst>
              </p:cNvPr>
              <p:cNvSpPr/>
              <p:nvPr/>
            </p:nvSpPr>
            <p:spPr bwMode="auto">
              <a:xfrm>
                <a:off x="9642143" y="3149916"/>
                <a:ext cx="368490" cy="439445"/>
              </a:xfrm>
              <a:prstGeom prst="can">
                <a:avLst/>
              </a:prstGeom>
              <a:solidFill>
                <a:schemeClr val="accent4">
                  <a:lumMod val="60000"/>
                  <a:lumOff val="40000"/>
                </a:schemeClr>
              </a:solidFill>
              <a:ln w="28575">
                <a:solidFill>
                  <a:schemeClr val="accent5">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Graphic 8" descr="Cloud with solid fill">
                <a:extLst>
                  <a:ext uri="{FF2B5EF4-FFF2-40B4-BE49-F238E27FC236}">
                    <a16:creationId xmlns:a16="http://schemas.microsoft.com/office/drawing/2014/main" id="{8522F9B9-0B5A-4A16-89FE-2A4EB6DCC8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84539" y="3193070"/>
                <a:ext cx="652187" cy="652187"/>
              </a:xfrm>
              <a:prstGeom prst="rect">
                <a:avLst/>
              </a:prstGeom>
            </p:spPr>
          </p:pic>
        </p:grpSp>
      </p:grpSp>
    </p:spTree>
    <p:extLst>
      <p:ext uri="{BB962C8B-B14F-4D97-AF65-F5344CB8AC3E}">
        <p14:creationId xmlns:p14="http://schemas.microsoft.com/office/powerpoint/2010/main" val="1072897711"/>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P-200T01 Microsoft Azure Data Engineering-01 - Copy.pptx" id="{14C7EC89-4A55-455C-BB1B-8F608ECD5D71}" vid="{52009352-A6C7-428C-AECB-265903B366D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3423</Words>
  <Application>Microsoft Macintosh PowerPoint</Application>
  <PresentationFormat>Widescreen</PresentationFormat>
  <Paragraphs>437</Paragraphs>
  <Slides>14</Slides>
  <Notes>14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Calibri</vt:lpstr>
      <vt:lpstr>Consolas</vt:lpstr>
      <vt:lpstr>Courier New</vt:lpstr>
      <vt:lpstr>Segoe UI</vt:lpstr>
      <vt:lpstr>Segoe UI Light</vt:lpstr>
      <vt:lpstr>Segoe UI Semibold</vt:lpstr>
      <vt:lpstr>Segoe UI Semilight</vt:lpstr>
      <vt:lpstr>Wingdings</vt:lpstr>
      <vt:lpstr>Microsoft Azure Template</vt:lpstr>
      <vt:lpstr>WHITE TEMPLATE</vt:lpstr>
      <vt:lpstr>2: Explore fundamentals of relational data in Azure</vt:lpstr>
      <vt:lpstr>Agenda</vt:lpstr>
      <vt:lpstr>1: Explore relational data concepts</vt:lpstr>
      <vt:lpstr>Relational tables</vt:lpstr>
      <vt:lpstr>Normalization</vt:lpstr>
      <vt:lpstr>Structured Query Language (SQL)</vt:lpstr>
      <vt:lpstr>Other common database objects</vt:lpstr>
      <vt:lpstr>1: Knowledge check</vt:lpstr>
      <vt:lpstr>2: Explore Azure services for relational data</vt:lpstr>
      <vt:lpstr>Azure SQL</vt:lpstr>
      <vt:lpstr>Azure Database services for open-source</vt:lpstr>
      <vt:lpstr>Lab: Provision Azure relational database services</vt:lpstr>
      <vt:lpstr>2: Knowledge check</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2022-10-07T17:59:24Z</dcterms:created>
  <dcterms:modified xsi:type="dcterms:W3CDTF">2023-09-24T11:03:58Z</dcterms:modified>
</cp:coreProperties>
</file>