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64" r:id="rId6"/>
    <p:sldId id="365" r:id="rId7"/>
    <p:sldId id="366" r:id="rId8"/>
    <p:sldId id="367" r:id="rId9"/>
    <p:sldId id="368" r:id="rId10"/>
    <p:sldId id="353" r:id="rId11"/>
    <p:sldId id="354" r:id="rId12"/>
    <p:sldId id="355" r:id="rId13"/>
    <p:sldId id="356" r:id="rId14"/>
    <p:sldId id="357" r:id="rId15"/>
    <p:sldId id="362" r:id="rId16"/>
    <p:sldId id="363" r:id="rId17"/>
    <p:sldId id="343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B-4512-806B-A7899BFCB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B-4512-806B-A7899BFCB1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EB-4512-806B-A7899BFC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173200"/>
        <c:axId val="431179760"/>
      </c:barChart>
      <c:catAx>
        <c:axId val="431173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BO"/>
          </a:p>
        </c:txPr>
        <c:crossAx val="431179760"/>
        <c:crosses val="autoZero"/>
        <c:auto val="1"/>
        <c:lblAlgn val="ctr"/>
        <c:lblOffset val="100"/>
        <c:noMultiLvlLbl val="0"/>
      </c:catAx>
      <c:valAx>
        <c:axId val="431179760"/>
        <c:scaling>
          <c:orientation val="minMax"/>
        </c:scaling>
        <c:delete val="0"/>
        <c:axPos val="b"/>
        <c:majorGridlines>
          <c:spPr>
            <a:ln w="25400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BO"/>
          </a:p>
        </c:txPr>
        <c:crossAx val="43117320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76180851114260928"/>
          <c:y val="0.93997142249110754"/>
          <c:w val="0.23735656033835878"/>
          <c:h val="6.0028577508892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B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s-B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09/05/2023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191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54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106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796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27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8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6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7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73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822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457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32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9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9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9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9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9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9 de mayo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9 de mayo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9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9 de mayo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9 de mayo de 2023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952331"/>
            <a:ext cx="5491571" cy="953338"/>
          </a:xfrm>
        </p:spPr>
        <p:txBody>
          <a:bodyPr rtlCol="0"/>
          <a:lstStyle/>
          <a:p>
            <a:pPr rtl="0"/>
            <a:r>
              <a:rPr lang="es-ES" dirty="0"/>
              <a:t>Análisis de negocios de </a:t>
            </a:r>
            <a:r>
              <a:rPr lang="es-ES" dirty="0" err="1"/>
              <a:t>Pizzerias</a:t>
            </a:r>
            <a:r>
              <a:rPr lang="es-ES" dirty="0"/>
              <a:t>  en Toronto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s-ES" dirty="0">
                <a:latin typeface="+mj-lt"/>
              </a:rPr>
              <a:t>David Vargas Maida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es-ES" dirty="0"/>
              <a:t>Nuestro equipo</a:t>
            </a:r>
          </a:p>
        </p:txBody>
      </p:sp>
      <p:pic>
        <p:nvPicPr>
          <p:cNvPr id="37" name="Marcador de posición de imagen 36" descr="Retrato de un miembro del equipo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Ana</a:t>
            </a:r>
          </a:p>
          <a:p>
            <a:pPr rtl="0"/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rtlCol="0"/>
          <a:lstStyle/>
          <a:p>
            <a:pPr rtl="0"/>
            <a:r>
              <a:rPr lang="es-ES"/>
              <a:t>Director ejecutivo</a:t>
            </a:r>
          </a:p>
        </p:txBody>
      </p:sp>
      <p:pic>
        <p:nvPicPr>
          <p:cNvPr id="19" name="Marcador de posición de imagen 13" descr="Retrato de un miembro del equipo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rtlCol="0"/>
          <a:lstStyle/>
          <a:p>
            <a:pPr rtl="0"/>
            <a:r>
              <a:rPr lang="es-ES"/>
              <a:t>Naiara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rtlCol="0"/>
          <a:lstStyle/>
          <a:p>
            <a:pPr rtl="0"/>
            <a:r>
              <a:rPr lang="es-ES"/>
              <a:t>Director financiero</a:t>
            </a:r>
          </a:p>
        </p:txBody>
      </p:sp>
      <p:pic>
        <p:nvPicPr>
          <p:cNvPr id="41" name="Marcador de posición de imagen 40" descr="Retrato de un miembro del equipo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rtlCol="0"/>
          <a:lstStyle/>
          <a:p>
            <a:pPr rtl="0"/>
            <a:r>
              <a:rPr lang="es-ES"/>
              <a:t>Íker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rtlCol="0"/>
          <a:lstStyle/>
          <a:p>
            <a:pPr rtl="0"/>
            <a:r>
              <a:rPr lang="es-ES"/>
              <a:t>Director general de operaciones</a:t>
            </a:r>
          </a:p>
        </p:txBody>
      </p:sp>
      <p:pic>
        <p:nvPicPr>
          <p:cNvPr id="21" name="Marcador de posición de imagen 18" descr="Retrato de un miembro del equipo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rtlCol="0"/>
          <a:lstStyle/>
          <a:p>
            <a:pPr rtl="0"/>
            <a:r>
              <a:rPr lang="es-ES"/>
              <a:t>Carlos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rtlCol="0"/>
          <a:lstStyle/>
          <a:p>
            <a:pPr rtl="0"/>
            <a:r>
              <a:rPr lang="es-ES"/>
              <a:t>Jefe de tecnología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10</a:t>
            </a:fld>
            <a:endParaRPr lang="es-ES"/>
          </a:p>
        </p:txBody>
      </p:sp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15" name="Marcador de fecha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19" y="6332220"/>
            <a:ext cx="1711685" cy="247651"/>
          </a:xfrm>
        </p:spPr>
        <p:txBody>
          <a:bodyPr rtlCol="0"/>
          <a:lstStyle/>
          <a:p>
            <a:pPr rtl="0"/>
            <a:fld id="{9C19623A-D1CB-489B-B10B-2831ED3418E4}" type="datetime4">
              <a:rPr lang="es-ES" smtClean="0"/>
              <a:t>9 de mayo de 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es-ES" dirty="0"/>
              <a:t>Escala de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T1. Jul - Sep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684324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  <a:p>
            <a:pPr rtl="0"/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T2. Oct - Dic	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684324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T3. Ene - Mar	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684324"/>
          </a:xfrm>
        </p:spPr>
        <p:txBody>
          <a:bodyPr rtlCol="0"/>
          <a:lstStyle/>
          <a:p>
            <a:pPr rtl="0"/>
            <a:r>
              <a:rPr lang="es-ES"/>
              <a:t>Lorem ipsum dolor sit amet, consectetuer adipiscing elit, sed diam nonummy nibh.</a:t>
            </a:r>
          </a:p>
          <a:p>
            <a:pPr rtl="0"/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T4. Abr - Jun	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684324"/>
          </a:xfrm>
        </p:spPr>
        <p:txBody>
          <a:bodyPr rtlCol="0"/>
          <a:lstStyle/>
          <a:p>
            <a:pPr rtl="0"/>
            <a:r>
              <a:rPr lang="es-ES"/>
              <a:t>Lorem ipsum dolor sit amet, consectetuer adipiscing elit, sed diam nonummy nibh.</a:t>
            </a:r>
          </a:p>
          <a:p>
            <a:pPr rtl="0"/>
            <a:endParaRPr lang="es-ES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11</a:t>
            </a:fld>
            <a:endParaRPr lang="es-ES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892918" cy="247651"/>
          </a:xfrm>
        </p:spPr>
        <p:txBody>
          <a:bodyPr rtlCol="0"/>
          <a:lstStyle/>
          <a:p>
            <a:pPr rtl="0"/>
            <a:fld id="{5AB82054-636D-40E7-AAD8-FC482DCE35E7}" type="datetime4">
              <a:rPr lang="es-ES" smtClean="0"/>
              <a:t>9 de mayo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832193" cy="6108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Objetivos para el T1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Prioridades de la empresa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/>
          <a:lstStyle/>
          <a:p>
            <a:pPr rtl="0"/>
            <a:r>
              <a:rPr lang="es-ES"/>
              <a:t>Aumentar la satisfacción del cliente en un 2 %</a:t>
            </a:r>
          </a:p>
          <a:p>
            <a:pPr rtl="0"/>
            <a:r>
              <a:rPr lang="es-ES"/>
              <a:t>Mantener el crecimiento</a:t>
            </a:r>
          </a:p>
          <a:p>
            <a:pPr rtl="0"/>
            <a:r>
              <a:rPr lang="es-ES"/>
              <a:t>Diversificar la inversión en el sector 2</a:t>
            </a:r>
          </a:p>
          <a:p>
            <a:pPr rtl="0"/>
            <a:r>
              <a:rPr lang="es-ES"/>
              <a:t>Iniciativa de asociación con organizaciones de terceros</a:t>
            </a:r>
          </a:p>
          <a:p>
            <a:pPr marL="0" indent="0" rtl="0">
              <a:buNone/>
            </a:pPr>
            <a:endParaRPr lang="es-ES"/>
          </a:p>
          <a:p>
            <a:pPr rt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s-ES"/>
              <a:t>Oportunidades para empleados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/>
            <a:r>
              <a:rPr lang="es-ES"/>
              <a:t>Celebración del final del año fiscal el 15 de julio </a:t>
            </a:r>
          </a:p>
          <a:p>
            <a:pPr rtl="0"/>
            <a:r>
              <a:rPr lang="es-ES"/>
              <a:t>Día de la formación del empleado el 14 de agosto </a:t>
            </a:r>
          </a:p>
          <a:p>
            <a:pPr rtl="0"/>
            <a:r>
              <a:rPr lang="es-ES"/>
              <a:t>Yoga para empleados el 3 de septiembre </a:t>
            </a:r>
          </a:p>
          <a:p>
            <a:pPr rtl="0"/>
            <a:r>
              <a:rPr lang="es-ES"/>
              <a:t>La serie de seminarios empieza el 10 de septiembre </a:t>
            </a:r>
          </a:p>
          <a:p>
            <a:pPr marL="0" indent="0" rtl="0">
              <a:buNone/>
            </a:pP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s-ES" smtClean="0"/>
              <a:pPr algn="l" rtl="0"/>
              <a:t>12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  <a:endParaRPr lang="es-ES" sz="110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983534" cy="247651"/>
          </a:xfrm>
        </p:spPr>
        <p:txBody>
          <a:bodyPr rtlCol="0"/>
          <a:lstStyle/>
          <a:p>
            <a:pPr rtl="0"/>
            <a:fld id="{9A44C474-0A33-4DD6-BB57-5EFA2EEF8299}" type="datetime4">
              <a:rPr lang="es-ES" sz="1100" smtClean="0"/>
              <a:t>9 de mayo de 2023</a:t>
            </a:fld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716863" cy="6108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Objetivos para el T2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Prioridades de la empresa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 rtlCol="0"/>
          <a:lstStyle/>
          <a:p>
            <a:pPr rtl="0"/>
            <a:r>
              <a:rPr lang="es-ES" dirty="0"/>
              <a:t>Aumentar la satisfacción del cliente en un 2 %</a:t>
            </a:r>
          </a:p>
          <a:p>
            <a:pPr rtl="0"/>
            <a:r>
              <a:rPr lang="es-ES" dirty="0"/>
              <a:t>Mantener el crecimiento</a:t>
            </a:r>
          </a:p>
          <a:p>
            <a:pPr marL="0" indent="0" rtl="0">
              <a:buNone/>
            </a:pPr>
            <a:endParaRPr lang="es-ES" dirty="0"/>
          </a:p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s-ES"/>
              <a:t>Prioridades agregadas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 rtlCol="0"/>
          <a:lstStyle/>
          <a:p>
            <a:pPr rtl="0"/>
            <a:r>
              <a:rPr lang="es-ES" dirty="0"/>
              <a:t>Disminuir el número de rotaciones en al menos 2</a:t>
            </a:r>
          </a:p>
          <a:p>
            <a:pPr rtl="0"/>
            <a:r>
              <a:rPr lang="es-ES" dirty="0"/>
              <a:t>Asegurar que el coste de desarrollo se mantiene por debajo del presupuesto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s-ES"/>
              <a:t>Oportunidades para empleados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/>
              <a:t>Inicio de trabajadores en prácticas</a:t>
            </a:r>
          </a:p>
          <a:p>
            <a:pPr rtl="0"/>
            <a:r>
              <a:rPr lang="es-ES"/>
              <a:t>Ligas recreativas en interiores</a:t>
            </a:r>
          </a:p>
          <a:p>
            <a:pPr rtl="0"/>
            <a:r>
              <a:rPr lang="es-ES"/>
              <a:t>Torneos de ajedrez</a:t>
            </a:r>
          </a:p>
          <a:p>
            <a:pPr rtl="0"/>
            <a:r>
              <a:rPr lang="es-ES"/>
              <a:t>Fiesta para ver el gran partido</a:t>
            </a:r>
          </a:p>
          <a:p>
            <a:pPr rtl="0"/>
            <a:r>
              <a:rPr lang="es-ES"/>
              <a:t>Colecta de alimentos</a:t>
            </a:r>
          </a:p>
          <a:p>
            <a:pPr marL="0" indent="0" rtl="0">
              <a:buNone/>
            </a:pPr>
            <a:endParaRPr lang="es-ES"/>
          </a:p>
          <a:p>
            <a:pPr marL="0" indent="0" rtl="0">
              <a:buNone/>
            </a:pPr>
            <a:endParaRPr lang="es-ES"/>
          </a:p>
          <a:p>
            <a:pPr rtl="0"/>
            <a:endParaRPr lang="es-ES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s-ES" smtClean="0"/>
              <a:pPr algn="l" rtl="0"/>
              <a:t>13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  <a:endParaRPr lang="es-ES" sz="110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19" y="6332220"/>
            <a:ext cx="1843491" cy="247651"/>
          </a:xfrm>
        </p:spPr>
        <p:txBody>
          <a:bodyPr rtlCol="0"/>
          <a:lstStyle/>
          <a:p>
            <a:pPr rtl="0"/>
            <a:fld id="{4302424A-3555-4767-979E-219834CB4554}" type="datetime4">
              <a:rPr lang="es-ES" sz="1100" smtClean="0"/>
              <a:t>9 de mayo de 2023</a:t>
            </a:fld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/>
              <a:t>Gracias a su compromiso y sólida ética de trabajo, sabemos que el próximo año será incluso mejor que el anterior. </a:t>
            </a:r>
          </a:p>
          <a:p>
            <a:pPr rtl="0"/>
            <a:r>
              <a:rPr lang="es-ES"/>
              <a:t>Esperamos trabajar juntos. </a:t>
            </a:r>
          </a:p>
          <a:p>
            <a:pPr rtl="0"/>
            <a:endParaRPr lang="es-ES"/>
          </a:p>
        </p:txBody>
      </p:sp>
      <p:pic>
        <p:nvPicPr>
          <p:cNvPr id="13" name="Marcador de posición de imagen 12" descr="Retrato de un miembro del equipo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 b="1"/>
              <a:t>Contoso  </a:t>
            </a:r>
            <a:r>
              <a:rPr lang="es-ES"/>
              <a:t>  </a:t>
            </a:r>
          </a:p>
          <a:p>
            <a:pPr rtl="0"/>
            <a:r>
              <a:rPr lang="es-ES"/>
              <a:t>ventas@contoso.com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BO" dirty="0"/>
              <a:t>Objetivos</a:t>
            </a:r>
            <a:endParaRPr lang="es-ES" dirty="0"/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454100"/>
            <a:ext cx="8527060" cy="610863"/>
          </a:xfrm>
        </p:spPr>
        <p:txBody>
          <a:bodyPr rtlCol="0"/>
          <a:lstStyle/>
          <a:p>
            <a:r>
              <a:rPr lang="es-BO" dirty="0"/>
              <a:t>En base a una dirección obtener los datos de las pizzerías de la ciudad de Toronto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2</a:t>
            </a:fld>
            <a:endParaRPr lang="es-ES"/>
          </a:p>
        </p:txBody>
      </p:sp>
      <p:sp>
        <p:nvSpPr>
          <p:cNvPr id="24" name="Marcador de texto 44">
            <a:extLst>
              <a:ext uri="{FF2B5EF4-FFF2-40B4-BE49-F238E27FC236}">
                <a16:creationId xmlns:a16="http://schemas.microsoft.com/office/drawing/2014/main" id="{F557A440-4CCD-BACA-D63B-A040AB5D9742}"/>
              </a:ext>
            </a:extLst>
          </p:cNvPr>
          <p:cNvSpPr txBox="1">
            <a:spLocks/>
          </p:cNvSpPr>
          <p:nvPr/>
        </p:nvSpPr>
        <p:spPr>
          <a:xfrm>
            <a:off x="971550" y="3182175"/>
            <a:ext cx="8527060" cy="61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dirty="0"/>
              <a:t>Analizar las distancias de los </a:t>
            </a:r>
            <a:r>
              <a:rPr lang="es-BO" dirty="0" err="1"/>
              <a:t>pizzerias</a:t>
            </a:r>
            <a:r>
              <a:rPr lang="es-BO" dirty="0"/>
              <a:t> en base a las direcciones</a:t>
            </a:r>
          </a:p>
        </p:txBody>
      </p:sp>
      <p:sp>
        <p:nvSpPr>
          <p:cNvPr id="25" name="Marcador de texto 44">
            <a:extLst>
              <a:ext uri="{FF2B5EF4-FFF2-40B4-BE49-F238E27FC236}">
                <a16:creationId xmlns:a16="http://schemas.microsoft.com/office/drawing/2014/main" id="{C191BE4D-4D4F-86BB-1226-6D902E7896B0}"/>
              </a:ext>
            </a:extLst>
          </p:cNvPr>
          <p:cNvSpPr txBox="1">
            <a:spLocks/>
          </p:cNvSpPr>
          <p:nvPr/>
        </p:nvSpPr>
        <p:spPr>
          <a:xfrm>
            <a:off x="952500" y="3910250"/>
            <a:ext cx="8527060" cy="61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dirty="0"/>
              <a:t>Hacer un análisis de reseñas de las </a:t>
            </a:r>
            <a:r>
              <a:rPr lang="es-BO" dirty="0" err="1"/>
              <a:t>pizzerias</a:t>
            </a:r>
            <a:endParaRPr lang="es-BO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BO" dirty="0"/>
              <a:t>Ubiquemos </a:t>
            </a:r>
            <a:r>
              <a:rPr lang="es-BO" dirty="0" err="1"/>
              <a:t>Pizzerias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5" name="Marcador de texto 44">
            <a:extLst>
              <a:ext uri="{FF2B5EF4-FFF2-40B4-BE49-F238E27FC236}">
                <a16:creationId xmlns:a16="http://schemas.microsoft.com/office/drawing/2014/main" id="{C191BE4D-4D4F-86BB-1226-6D902E7896B0}"/>
              </a:ext>
            </a:extLst>
          </p:cNvPr>
          <p:cNvSpPr txBox="1">
            <a:spLocks/>
          </p:cNvSpPr>
          <p:nvPr/>
        </p:nvSpPr>
        <p:spPr>
          <a:xfrm>
            <a:off x="859735" y="2121206"/>
            <a:ext cx="8527060" cy="1907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Creamos la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funcion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 para buscar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pizzerias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1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Definifion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 de la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direccion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7CA655"/>
              </a:solidFill>
              <a:effectLst/>
              <a:uLnTx/>
              <a:uFillTx/>
              <a:latin typeface="Franklin Gothic Dem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2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Definicion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 de que es lo que se busca.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3 Radio de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busqueda</a:t>
            </a: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srgbClr val="7CA655"/>
              </a:solidFill>
              <a:effectLst/>
              <a:uLnTx/>
              <a:uFillTx/>
              <a:latin typeface="Franklin Gothic Demi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177AB5-1EE7-10B6-1D38-F9999F1D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371" y="3591339"/>
            <a:ext cx="8013424" cy="29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7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649890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BO" dirty="0"/>
              <a:t>Función –obtención de reseñas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47BBFA-D7E0-E97B-F9B9-859BEC9F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06" y="1969128"/>
            <a:ext cx="600158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649890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BO" dirty="0"/>
              <a:t>Función –Análisis de sentimiento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C5DC73-A050-25C8-8E9E-B86C4FDC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3" y="2077827"/>
            <a:ext cx="7204040" cy="44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119271"/>
            <a:ext cx="8481391" cy="170953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BO" dirty="0"/>
              <a:t>Función –Cantidad de </a:t>
            </a:r>
            <a:r>
              <a:rPr lang="es-BO" dirty="0" err="1"/>
              <a:t>pizzerias</a:t>
            </a:r>
            <a:r>
              <a:rPr lang="es-BO" dirty="0"/>
              <a:t> en relación a la distancia desde una dirección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49E8C5-A9C5-C8B6-9C71-F992F13D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42" y="2623939"/>
            <a:ext cx="4677428" cy="283884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F290CA0-D5D9-2617-CAB1-82362745E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695" y="2247625"/>
            <a:ext cx="6496957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8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68518" cy="610863"/>
          </a:xfrm>
        </p:spPr>
        <p:txBody>
          <a:bodyPr rtlCol="0"/>
          <a:lstStyle/>
          <a:p>
            <a:pPr rtl="0"/>
            <a:r>
              <a:rPr lang="es-ES" dirty="0"/>
              <a:t>Gráfico de crecimiento por sector</a:t>
            </a:r>
          </a:p>
        </p:txBody>
      </p:sp>
      <p:graphicFrame>
        <p:nvGraphicFramePr>
          <p:cNvPr id="24" name="Marcador de posición de gráfico 23" descr="Gráfico de crecimiento por sector">
            <a:extLst>
              <a:ext uri="{FF2B5EF4-FFF2-40B4-BE49-F238E27FC236}">
                <a16:creationId xmlns:a16="http://schemas.microsoft.com/office/drawing/2014/main" id="{1036F083-5B62-486F-9167-3421FCA694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97642679"/>
              </p:ext>
            </p:extLst>
          </p:nvPr>
        </p:nvGraphicFramePr>
        <p:xfrm>
          <a:off x="952500" y="1938338"/>
          <a:ext cx="103520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 dirty="0"/>
              <a:t>Revisión anual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86972" cy="247651"/>
          </a:xfrm>
        </p:spPr>
        <p:txBody>
          <a:bodyPr rtlCol="0"/>
          <a:lstStyle/>
          <a:p>
            <a:pPr rtl="0"/>
            <a:fld id="{C32C7DAF-4C3F-4D3D-BDD3-D4887BBE9C4C}" type="datetime4">
              <a:rPr lang="es-ES" smtClean="0"/>
              <a:t>9 de mayo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666009" cy="610863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/>
              <a:t>Tabla de crecimiento por sector</a:t>
            </a:r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137014240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 rtl="0"/>
                      <a:endParaRPr lang="es-ES" b="1" i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Serie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bg1"/>
                          </a:solidFill>
                          <a:latin typeface="+mn-lt"/>
                        </a:rPr>
                        <a:t>4.3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2.5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3.5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4.5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Serie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bg1"/>
                          </a:solidFill>
                          <a:latin typeface="+mn-lt"/>
                        </a:rPr>
                        <a:t>2.4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4.4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1.8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2.8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Serie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 dirty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1719923" cy="247651"/>
          </a:xfrm>
        </p:spPr>
        <p:txBody>
          <a:bodyPr rtlCol="0"/>
          <a:lstStyle/>
          <a:p>
            <a:pPr rtl="0"/>
            <a:fld id="{2CA2D4CC-6F97-442A-8CF9-D11207499A66}" type="datetime4">
              <a:rPr lang="es-ES" smtClean="0"/>
              <a:t>9 de mayo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rtl="0"/>
            <a:r>
              <a:rPr lang="es-ES" dirty="0"/>
              <a:t>Fue genial trabajar con Contoso. </a:t>
            </a:r>
            <a:br>
              <a:rPr lang="es-ES" dirty="0"/>
            </a:br>
            <a:r>
              <a:rPr lang="es-ES" dirty="0"/>
              <a:t>Elvira fue mi representante y se anticipó a mis necesidades y trabajó diligentemente para solucionar mi problema.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F85094AE-F951-45B6-B003-F9F3B4BD38C5}" vid="{E124D037-8587-41C3-AB02-2A120C8407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{BA582CFB-E074-4B87-BBE2-C29D5803E12D}tf78853419_win32</Template>
  <TotalTime>3709</TotalTime>
  <Words>474</Words>
  <Application>Microsoft Office PowerPoint</Application>
  <PresentationFormat>Panorámica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Wingdings</vt:lpstr>
      <vt:lpstr>Tema1</vt:lpstr>
      <vt:lpstr>Análisis de negocios de Pizzerias  en Toronto</vt:lpstr>
      <vt:lpstr>Objetivos</vt:lpstr>
      <vt:lpstr>Ubiquemos Pizzerias</vt:lpstr>
      <vt:lpstr>Función –obtención de reseñas</vt:lpstr>
      <vt:lpstr>Función –Análisis de sentimiento</vt:lpstr>
      <vt:lpstr>Función –Cantidad de pizzerias en relación a la distancia desde una dirección</vt:lpstr>
      <vt:lpstr>Gráfico de crecimiento por sector</vt:lpstr>
      <vt:lpstr>Tabla de crecimiento por sector</vt:lpstr>
      <vt:lpstr>Fue genial trabajar con Contoso.  Elvira fue mi representante y se anticipó a mis necesidades y trabajó diligentemente para solucionar mi problema. </vt:lpstr>
      <vt:lpstr>Nuestro equipo</vt:lpstr>
      <vt:lpstr>Escala de tiempo</vt:lpstr>
      <vt:lpstr>Objetivos para el T1</vt:lpstr>
      <vt:lpstr>Objetivos para el T2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negocios de Pizzerias  en </dc:title>
  <dc:creator>David Vargas Maida</dc:creator>
  <cp:lastModifiedBy>David Vargas Maida</cp:lastModifiedBy>
  <cp:revision>2</cp:revision>
  <dcterms:created xsi:type="dcterms:W3CDTF">2023-05-07T13:31:06Z</dcterms:created>
  <dcterms:modified xsi:type="dcterms:W3CDTF">2023-05-10T03:21:29Z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