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57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80" d="100"/>
          <a:sy n="80" d="100"/>
        </p:scale>
        <p:origin x="78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668C2-39A3-42B4-8BFF-0D15DFC62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A7380C-39DB-425F-9768-F2C358929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fr-F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3C922E-A121-4E68-9460-83A9DDF71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C2EDF-D05C-4168-A160-B29149013BC2}" type="datetimeFigureOut">
              <a:rPr lang="fr-FR" smtClean="0"/>
              <a:t>17/04/2021</a:t>
            </a:fld>
            <a:endParaRPr lang="fr-F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3F2015-3323-4AA6-A662-3B8ABAF6C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82204F-562D-456D-9279-FD787EB07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49278-A3DE-4D6C-9957-7E214D110B6B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047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A44AA1-B7C2-4409-B9C0-4944C5927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984EB83-351A-4C5A-8722-8F340AE20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BED142-91D9-485A-A7B0-BFB6A1B6D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C2EDF-D05C-4168-A160-B29149013BC2}" type="datetimeFigureOut">
              <a:rPr lang="fr-FR" smtClean="0"/>
              <a:t>17/04/2021</a:t>
            </a:fld>
            <a:endParaRPr lang="fr-F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B614D1-D604-4A31-8E4E-8A424AC3C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1EA034-9A29-4F0F-8CFB-57610E51B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49278-A3DE-4D6C-9957-7E214D110B6B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4641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7C1BFAF-7661-4740-96FB-A3D442CE0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48B832-52C7-4B24-B906-6DAC504FD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726C30-F36A-4C33-BD6D-0834A6A5E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C2EDF-D05C-4168-A160-B29149013BC2}" type="datetimeFigureOut">
              <a:rPr lang="fr-FR" smtClean="0"/>
              <a:t>17/04/2021</a:t>
            </a:fld>
            <a:endParaRPr lang="fr-F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64451E-84FF-4D8D-A239-8C20B3ECB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7884BE-1A4E-4ECB-B7DD-CB9B1E349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49278-A3DE-4D6C-9957-7E214D110B6B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3746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BD754-7FD2-4142-B217-77831BF7C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AA19A4-D616-4BE4-866F-AFDDC4AB4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2B1C50-F4E5-4ABC-93D0-E2AB05CF7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C2EDF-D05C-4168-A160-B29149013BC2}" type="datetimeFigureOut">
              <a:rPr lang="fr-FR" smtClean="0"/>
              <a:t>17/04/2021</a:t>
            </a:fld>
            <a:endParaRPr lang="fr-F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25F21F-AF29-4675-93BB-B0615BCFE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C73B1A-60D8-4247-B450-98E656200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49278-A3DE-4D6C-9957-7E214D110B6B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87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3E7C6-9803-491B-972E-08D6FCECD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3ED7F8-9246-48E7-B83F-36F0132BB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43C065-754D-4365-9E88-B8A931E3A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C2EDF-D05C-4168-A160-B29149013BC2}" type="datetimeFigureOut">
              <a:rPr lang="fr-FR" smtClean="0"/>
              <a:t>17/04/2021</a:t>
            </a:fld>
            <a:endParaRPr lang="fr-F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3E7763-024C-436F-BFF1-483DD84C0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6DFD91-D33D-496B-A468-1772153D7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49278-A3DE-4D6C-9957-7E214D110B6B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55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98FD1-6B94-42E7-A5D1-7D6F013CF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26BAD7-E445-4EE2-A8F4-926AA5E1E9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D099BC0-DBED-49BC-9F44-780F4FF40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DE3DB3-6767-4BDE-9B8B-732E800B8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C2EDF-D05C-4168-A160-B29149013BC2}" type="datetimeFigureOut">
              <a:rPr lang="fr-FR" smtClean="0"/>
              <a:t>17/04/2021</a:t>
            </a:fld>
            <a:endParaRPr lang="fr-F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9DE26CA-FAE3-4A48-8F9C-4AE4720A7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137D58-7CF2-43DB-A8D6-D228981E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49278-A3DE-4D6C-9957-7E214D110B6B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1380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7F8EC-FA6C-4B57-9DA1-0D2A165A4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D48CFE-495E-440F-A285-EF7F4E41E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D60493E-AEEC-4D6D-9B06-A2D8FB7C0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84AF5AF-47B5-4DA7-B615-622AFC0047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B712ECA-A060-4FF2-9EA1-829A3F8D2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4E3BEF6-B8EB-4B4E-AFC9-C625B34F8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C2EDF-D05C-4168-A160-B29149013BC2}" type="datetimeFigureOut">
              <a:rPr lang="fr-FR" smtClean="0"/>
              <a:t>17/04/2021</a:t>
            </a:fld>
            <a:endParaRPr lang="fr-F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D99C67C-5646-4406-863E-BD9092A7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33E69E6-67BA-417D-81FE-33559B5C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49278-A3DE-4D6C-9957-7E214D110B6B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115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B95A0-86F9-4A61-BAFA-22D78A380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3592206-DADC-47B7-83B8-FD6565F40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C2EDF-D05C-4168-A160-B29149013BC2}" type="datetimeFigureOut">
              <a:rPr lang="fr-FR" smtClean="0"/>
              <a:t>17/04/2021</a:t>
            </a:fld>
            <a:endParaRPr lang="fr-F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CB62EE3-BD6D-4915-885F-A0CBD9608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1D1F765-B262-4A1E-A369-622D29E8D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49278-A3DE-4D6C-9957-7E214D110B6B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5630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2216735-90A5-4AFF-ADFB-CF3F8CDD0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C2EDF-D05C-4168-A160-B29149013BC2}" type="datetimeFigureOut">
              <a:rPr lang="fr-FR" smtClean="0"/>
              <a:t>17/04/2021</a:t>
            </a:fld>
            <a:endParaRPr lang="fr-F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44C7123-38A7-4E91-A165-4045713FA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D4DEF1D-6ADA-4076-A608-AD45BAC65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49278-A3DE-4D6C-9957-7E214D110B6B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0631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40B33F-64DD-476E-A0C0-E4CEE43B8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349CF2-7FFC-43F7-BC3A-505C76E4F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D316BB8-87F8-4DF8-AF6B-F03E4F450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F5B9F4-15C4-4295-887D-84C231E08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C2EDF-D05C-4168-A160-B29149013BC2}" type="datetimeFigureOut">
              <a:rPr lang="fr-FR" smtClean="0"/>
              <a:t>17/04/2021</a:t>
            </a:fld>
            <a:endParaRPr lang="fr-F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210638-701B-45C7-8A0F-80BA6F954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6ABBD0-7657-4519-8EB2-45A04862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49278-A3DE-4D6C-9957-7E214D110B6B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8293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3D4E69-3A04-4AB6-A283-431BC8C53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48893FA-1FA5-4DD6-A897-3C9C5A9B9B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C88263-BA4C-4C6D-A575-5BAFBE8C7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90B631-C8F9-44FB-8E40-65E6BADD7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C2EDF-D05C-4168-A160-B29149013BC2}" type="datetimeFigureOut">
              <a:rPr lang="fr-FR" smtClean="0"/>
              <a:t>17/04/2021</a:t>
            </a:fld>
            <a:endParaRPr lang="fr-F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4AD2EA-C9B4-4FF9-836C-85F6A2451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283EC0-E574-404A-8885-310515CCE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49278-A3DE-4D6C-9957-7E214D110B6B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676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FEF2A6A-1305-4327-833A-86722DB5E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4045F8-D88C-45FC-9D89-745F0D8DC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C27381-6677-452F-9398-6272E1FAC1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C2EDF-D05C-4168-A160-B29149013BC2}" type="datetimeFigureOut">
              <a:rPr lang="fr-FR" smtClean="0"/>
              <a:t>17/04/2021</a:t>
            </a:fld>
            <a:endParaRPr lang="fr-F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B87C7F-AFD0-4C2A-AA3F-2C7CA03E1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B6CC1F-D274-4DA8-9D68-F9F6621DCC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49278-A3DE-4D6C-9957-7E214D110B6B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586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8283D3-DCCE-476A-92D2-0C2D64C79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fr-FR" sz="3600">
                <a:solidFill>
                  <a:srgbClr val="080808"/>
                </a:solidFill>
              </a:rPr>
              <a:t>Propuesta IBM: Sistema para elecciones electorales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3C71FE-F2B8-4C89-BBD6-95F94F9EF6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endParaRPr lang="fr-FR" sz="2000">
              <a:solidFill>
                <a:srgbClr val="080808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09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C56D68-872C-415E-B2EE-179635D85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804064" cy="5571065"/>
          </a:xfrm>
        </p:spPr>
        <p:txBody>
          <a:bodyPr>
            <a:normAutofit/>
          </a:bodyPr>
          <a:lstStyle/>
          <a:p>
            <a:r>
              <a:rPr lang="es-MX" sz="3600"/>
              <a:t>Criterios de Evaluación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600F7010-4A0A-434D-80E1-8F2EA08DD1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8848822"/>
              </p:ext>
            </p:extLst>
          </p:nvPr>
        </p:nvGraphicFramePr>
        <p:xfrm>
          <a:off x="6091238" y="1255677"/>
          <a:ext cx="5457826" cy="4346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626">
                  <a:extLst>
                    <a:ext uri="{9D8B030D-6E8A-4147-A177-3AD203B41FA5}">
                      <a16:colId xmlns:a16="http://schemas.microsoft.com/office/drawing/2014/main" val="4088401222"/>
                    </a:ext>
                  </a:extLst>
                </a:gridCol>
                <a:gridCol w="1345304">
                  <a:extLst>
                    <a:ext uri="{9D8B030D-6E8A-4147-A177-3AD203B41FA5}">
                      <a16:colId xmlns:a16="http://schemas.microsoft.com/office/drawing/2014/main" val="1187006937"/>
                    </a:ext>
                  </a:extLst>
                </a:gridCol>
                <a:gridCol w="992889">
                  <a:extLst>
                    <a:ext uri="{9D8B030D-6E8A-4147-A177-3AD203B41FA5}">
                      <a16:colId xmlns:a16="http://schemas.microsoft.com/office/drawing/2014/main" val="4172208288"/>
                    </a:ext>
                  </a:extLst>
                </a:gridCol>
                <a:gridCol w="1759007">
                  <a:extLst>
                    <a:ext uri="{9D8B030D-6E8A-4147-A177-3AD203B41FA5}">
                      <a16:colId xmlns:a16="http://schemas.microsoft.com/office/drawing/2014/main" val="661727982"/>
                    </a:ext>
                  </a:extLst>
                </a:gridCol>
              </a:tblGrid>
              <a:tr h="485413">
                <a:tc>
                  <a:txBody>
                    <a:bodyPr/>
                    <a:lstStyle/>
                    <a:p>
                      <a:r>
                        <a:rPr lang="es-MX" sz="2200"/>
                        <a:t>Función</a:t>
                      </a:r>
                    </a:p>
                  </a:txBody>
                  <a:tcPr marL="110321" marR="110321" marT="55160" marB="55160"/>
                </a:tc>
                <a:tc>
                  <a:txBody>
                    <a:bodyPr/>
                    <a:lstStyle/>
                    <a:p>
                      <a:r>
                        <a:rPr lang="es-MX" sz="2200"/>
                        <a:t>Criterio </a:t>
                      </a:r>
                    </a:p>
                  </a:txBody>
                  <a:tcPr marL="110321" marR="110321" marT="55160" marB="55160"/>
                </a:tc>
                <a:tc>
                  <a:txBody>
                    <a:bodyPr/>
                    <a:lstStyle/>
                    <a:p>
                      <a:r>
                        <a:rPr lang="es-MX" sz="2200"/>
                        <a:t>Nivel</a:t>
                      </a:r>
                    </a:p>
                  </a:txBody>
                  <a:tcPr marL="110321" marR="110321" marT="55160" marB="55160"/>
                </a:tc>
                <a:tc>
                  <a:txBody>
                    <a:bodyPr/>
                    <a:lstStyle/>
                    <a:p>
                      <a:r>
                        <a:rPr lang="es-MX" sz="2200"/>
                        <a:t>Flexibilidad</a:t>
                      </a:r>
                    </a:p>
                  </a:txBody>
                  <a:tcPr marL="110321" marR="110321" marT="55160" marB="55160"/>
                </a:tc>
                <a:extLst>
                  <a:ext uri="{0D108BD9-81ED-4DB2-BD59-A6C34878D82A}">
                    <a16:rowId xmlns:a16="http://schemas.microsoft.com/office/drawing/2014/main" val="1307983162"/>
                  </a:ext>
                </a:extLst>
              </a:tr>
              <a:tr h="551605">
                <a:tc>
                  <a:txBody>
                    <a:bodyPr/>
                    <a:lstStyle/>
                    <a:p>
                      <a:endParaRPr lang="es-MX" sz="2200" dirty="0"/>
                    </a:p>
                  </a:txBody>
                  <a:tcPr marL="110321" marR="110321" marT="55160" marB="55160"/>
                </a:tc>
                <a:tc>
                  <a:txBody>
                    <a:bodyPr/>
                    <a:lstStyle/>
                    <a:p>
                      <a:endParaRPr lang="es-MX" sz="2200"/>
                    </a:p>
                  </a:txBody>
                  <a:tcPr marL="110321" marR="110321" marT="55160" marB="55160"/>
                </a:tc>
                <a:tc>
                  <a:txBody>
                    <a:bodyPr/>
                    <a:lstStyle/>
                    <a:p>
                      <a:endParaRPr lang="es-MX" sz="2200"/>
                    </a:p>
                  </a:txBody>
                  <a:tcPr marL="110321" marR="110321" marT="55160" marB="55160"/>
                </a:tc>
                <a:tc>
                  <a:txBody>
                    <a:bodyPr/>
                    <a:lstStyle/>
                    <a:p>
                      <a:endParaRPr lang="es-MX" sz="2200"/>
                    </a:p>
                  </a:txBody>
                  <a:tcPr marL="110321" marR="110321" marT="55160" marB="55160"/>
                </a:tc>
                <a:extLst>
                  <a:ext uri="{0D108BD9-81ED-4DB2-BD59-A6C34878D82A}">
                    <a16:rowId xmlns:a16="http://schemas.microsoft.com/office/drawing/2014/main" val="7877067"/>
                  </a:ext>
                </a:extLst>
              </a:tr>
              <a:tr h="551605">
                <a:tc>
                  <a:txBody>
                    <a:bodyPr/>
                    <a:lstStyle/>
                    <a:p>
                      <a:endParaRPr lang="es-MX" sz="2200"/>
                    </a:p>
                  </a:txBody>
                  <a:tcPr marL="110321" marR="110321" marT="55160" marB="55160"/>
                </a:tc>
                <a:tc>
                  <a:txBody>
                    <a:bodyPr/>
                    <a:lstStyle/>
                    <a:p>
                      <a:endParaRPr lang="es-MX" sz="2200"/>
                    </a:p>
                  </a:txBody>
                  <a:tcPr marL="110321" marR="110321" marT="55160" marB="55160"/>
                </a:tc>
                <a:tc>
                  <a:txBody>
                    <a:bodyPr/>
                    <a:lstStyle/>
                    <a:p>
                      <a:endParaRPr lang="es-MX" sz="2200"/>
                    </a:p>
                  </a:txBody>
                  <a:tcPr marL="110321" marR="110321" marT="55160" marB="55160"/>
                </a:tc>
                <a:tc>
                  <a:txBody>
                    <a:bodyPr/>
                    <a:lstStyle/>
                    <a:p>
                      <a:endParaRPr lang="es-MX" sz="2200"/>
                    </a:p>
                  </a:txBody>
                  <a:tcPr marL="110321" marR="110321" marT="55160" marB="55160"/>
                </a:tc>
                <a:extLst>
                  <a:ext uri="{0D108BD9-81ED-4DB2-BD59-A6C34878D82A}">
                    <a16:rowId xmlns:a16="http://schemas.microsoft.com/office/drawing/2014/main" val="627233165"/>
                  </a:ext>
                </a:extLst>
              </a:tr>
              <a:tr h="551605">
                <a:tc>
                  <a:txBody>
                    <a:bodyPr/>
                    <a:lstStyle/>
                    <a:p>
                      <a:endParaRPr lang="es-MX" sz="2200"/>
                    </a:p>
                  </a:txBody>
                  <a:tcPr marL="110321" marR="110321" marT="55160" marB="55160"/>
                </a:tc>
                <a:tc>
                  <a:txBody>
                    <a:bodyPr/>
                    <a:lstStyle/>
                    <a:p>
                      <a:endParaRPr lang="es-MX" sz="2200"/>
                    </a:p>
                  </a:txBody>
                  <a:tcPr marL="110321" marR="110321" marT="55160" marB="55160"/>
                </a:tc>
                <a:tc>
                  <a:txBody>
                    <a:bodyPr/>
                    <a:lstStyle/>
                    <a:p>
                      <a:endParaRPr lang="es-MX" sz="2200"/>
                    </a:p>
                  </a:txBody>
                  <a:tcPr marL="110321" marR="110321" marT="55160" marB="55160"/>
                </a:tc>
                <a:tc>
                  <a:txBody>
                    <a:bodyPr/>
                    <a:lstStyle/>
                    <a:p>
                      <a:endParaRPr lang="es-MX" sz="2200"/>
                    </a:p>
                  </a:txBody>
                  <a:tcPr marL="110321" marR="110321" marT="55160" marB="55160"/>
                </a:tc>
                <a:extLst>
                  <a:ext uri="{0D108BD9-81ED-4DB2-BD59-A6C34878D82A}">
                    <a16:rowId xmlns:a16="http://schemas.microsoft.com/office/drawing/2014/main" val="4075736110"/>
                  </a:ext>
                </a:extLst>
              </a:tr>
              <a:tr h="551605">
                <a:tc>
                  <a:txBody>
                    <a:bodyPr/>
                    <a:lstStyle/>
                    <a:p>
                      <a:endParaRPr lang="es-MX" sz="2200"/>
                    </a:p>
                  </a:txBody>
                  <a:tcPr marL="110321" marR="110321" marT="55160" marB="55160"/>
                </a:tc>
                <a:tc>
                  <a:txBody>
                    <a:bodyPr/>
                    <a:lstStyle/>
                    <a:p>
                      <a:endParaRPr lang="es-MX" sz="2200"/>
                    </a:p>
                  </a:txBody>
                  <a:tcPr marL="110321" marR="110321" marT="55160" marB="55160"/>
                </a:tc>
                <a:tc>
                  <a:txBody>
                    <a:bodyPr/>
                    <a:lstStyle/>
                    <a:p>
                      <a:endParaRPr lang="es-MX" sz="2200"/>
                    </a:p>
                  </a:txBody>
                  <a:tcPr marL="110321" marR="110321" marT="55160" marB="55160"/>
                </a:tc>
                <a:tc>
                  <a:txBody>
                    <a:bodyPr/>
                    <a:lstStyle/>
                    <a:p>
                      <a:endParaRPr lang="es-MX" sz="2200"/>
                    </a:p>
                  </a:txBody>
                  <a:tcPr marL="110321" marR="110321" marT="55160" marB="55160"/>
                </a:tc>
                <a:extLst>
                  <a:ext uri="{0D108BD9-81ED-4DB2-BD59-A6C34878D82A}">
                    <a16:rowId xmlns:a16="http://schemas.microsoft.com/office/drawing/2014/main" val="156797307"/>
                  </a:ext>
                </a:extLst>
              </a:tr>
              <a:tr h="551605">
                <a:tc>
                  <a:txBody>
                    <a:bodyPr/>
                    <a:lstStyle/>
                    <a:p>
                      <a:endParaRPr lang="es-MX" sz="2200"/>
                    </a:p>
                  </a:txBody>
                  <a:tcPr marL="110321" marR="110321" marT="55160" marB="55160"/>
                </a:tc>
                <a:tc>
                  <a:txBody>
                    <a:bodyPr/>
                    <a:lstStyle/>
                    <a:p>
                      <a:endParaRPr lang="es-MX" sz="2200"/>
                    </a:p>
                  </a:txBody>
                  <a:tcPr marL="110321" marR="110321" marT="55160" marB="55160"/>
                </a:tc>
                <a:tc>
                  <a:txBody>
                    <a:bodyPr/>
                    <a:lstStyle/>
                    <a:p>
                      <a:endParaRPr lang="es-MX" sz="2200"/>
                    </a:p>
                  </a:txBody>
                  <a:tcPr marL="110321" marR="110321" marT="55160" marB="55160"/>
                </a:tc>
                <a:tc>
                  <a:txBody>
                    <a:bodyPr/>
                    <a:lstStyle/>
                    <a:p>
                      <a:endParaRPr lang="es-MX" sz="2200"/>
                    </a:p>
                  </a:txBody>
                  <a:tcPr marL="110321" marR="110321" marT="55160" marB="55160"/>
                </a:tc>
                <a:extLst>
                  <a:ext uri="{0D108BD9-81ED-4DB2-BD59-A6C34878D82A}">
                    <a16:rowId xmlns:a16="http://schemas.microsoft.com/office/drawing/2014/main" val="1242956656"/>
                  </a:ext>
                </a:extLst>
              </a:tr>
              <a:tr h="551605">
                <a:tc>
                  <a:txBody>
                    <a:bodyPr/>
                    <a:lstStyle/>
                    <a:p>
                      <a:endParaRPr lang="es-MX" sz="2200"/>
                    </a:p>
                  </a:txBody>
                  <a:tcPr marL="110321" marR="110321" marT="55160" marB="55160"/>
                </a:tc>
                <a:tc>
                  <a:txBody>
                    <a:bodyPr/>
                    <a:lstStyle/>
                    <a:p>
                      <a:endParaRPr lang="es-MX" sz="2200"/>
                    </a:p>
                  </a:txBody>
                  <a:tcPr marL="110321" marR="110321" marT="55160" marB="55160"/>
                </a:tc>
                <a:tc>
                  <a:txBody>
                    <a:bodyPr/>
                    <a:lstStyle/>
                    <a:p>
                      <a:endParaRPr lang="es-MX" sz="2200"/>
                    </a:p>
                  </a:txBody>
                  <a:tcPr marL="110321" marR="110321" marT="55160" marB="55160"/>
                </a:tc>
                <a:tc>
                  <a:txBody>
                    <a:bodyPr/>
                    <a:lstStyle/>
                    <a:p>
                      <a:endParaRPr lang="es-MX" sz="2200"/>
                    </a:p>
                  </a:txBody>
                  <a:tcPr marL="110321" marR="110321" marT="55160" marB="55160"/>
                </a:tc>
                <a:extLst>
                  <a:ext uri="{0D108BD9-81ED-4DB2-BD59-A6C34878D82A}">
                    <a16:rowId xmlns:a16="http://schemas.microsoft.com/office/drawing/2014/main" val="4213081069"/>
                  </a:ext>
                </a:extLst>
              </a:tr>
              <a:tr h="551605">
                <a:tc>
                  <a:txBody>
                    <a:bodyPr/>
                    <a:lstStyle/>
                    <a:p>
                      <a:endParaRPr lang="es-MX" sz="2200"/>
                    </a:p>
                  </a:txBody>
                  <a:tcPr marL="110321" marR="110321" marT="55160" marB="55160"/>
                </a:tc>
                <a:tc>
                  <a:txBody>
                    <a:bodyPr/>
                    <a:lstStyle/>
                    <a:p>
                      <a:endParaRPr lang="es-MX" sz="2200"/>
                    </a:p>
                  </a:txBody>
                  <a:tcPr marL="110321" marR="110321" marT="55160" marB="55160"/>
                </a:tc>
                <a:tc>
                  <a:txBody>
                    <a:bodyPr/>
                    <a:lstStyle/>
                    <a:p>
                      <a:endParaRPr lang="es-MX" sz="2200"/>
                    </a:p>
                  </a:txBody>
                  <a:tcPr marL="110321" marR="110321" marT="55160" marB="55160"/>
                </a:tc>
                <a:tc>
                  <a:txBody>
                    <a:bodyPr/>
                    <a:lstStyle/>
                    <a:p>
                      <a:endParaRPr lang="es-MX" sz="2200" dirty="0"/>
                    </a:p>
                  </a:txBody>
                  <a:tcPr marL="110321" marR="110321" marT="55160" marB="55160"/>
                </a:tc>
                <a:extLst>
                  <a:ext uri="{0D108BD9-81ED-4DB2-BD59-A6C34878D82A}">
                    <a16:rowId xmlns:a16="http://schemas.microsoft.com/office/drawing/2014/main" val="2867785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1191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A4CC73-B546-4F23-A65D-3C997A563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Sistema de análisis de funciones técnicas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296580-6E19-44E8-9781-5ED1177B8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1277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F84E6C60-EF88-4255-909F-3BA448DC24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931" b="43333"/>
          <a:stretch/>
        </p:blipFill>
        <p:spPr bwMode="auto">
          <a:xfrm>
            <a:off x="3413937" y="643467"/>
            <a:ext cx="5364125" cy="557106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71E5A572-E089-459B-BF80-89E1478C8C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924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C14C6D5-C295-4AE7-9EBC-A7D891451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9">
            <a:extLst>
              <a:ext uri="{FF2B5EF4-FFF2-40B4-BE49-F238E27FC236}">
                <a16:creationId xmlns:a16="http://schemas.microsoft.com/office/drawing/2014/main" id="{A8DE0E0C-D349-42F5-9A39-823BED9EB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71500" y="2376240"/>
            <a:ext cx="2105519" cy="210551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11">
            <a:extLst>
              <a:ext uri="{FF2B5EF4-FFF2-40B4-BE49-F238E27FC236}">
                <a16:creationId xmlns:a16="http://schemas.microsoft.com/office/drawing/2014/main" id="{FFEC4229-734E-4FC2-B6A0-6DA9B8B1A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036665" y="67603"/>
            <a:ext cx="6972591" cy="6826263"/>
          </a:xfrm>
          <a:custGeom>
            <a:avLst/>
            <a:gdLst>
              <a:gd name="connsiteX0" fmla="*/ 0 w 6972591"/>
              <a:gd name="connsiteY0" fmla="*/ 1976924 h 6826263"/>
              <a:gd name="connsiteX1" fmla="*/ 1976924 w 6972591"/>
              <a:gd name="connsiteY1" fmla="*/ 0 h 6826263"/>
              <a:gd name="connsiteX2" fmla="*/ 6972591 w 6972591"/>
              <a:gd name="connsiteY2" fmla="*/ 0 h 6826263"/>
              <a:gd name="connsiteX3" fmla="*/ 6972590 w 6972591"/>
              <a:gd name="connsiteY3" fmla="*/ 4703010 h 6826263"/>
              <a:gd name="connsiteX4" fmla="*/ 4849338 w 6972591"/>
              <a:gd name="connsiteY4" fmla="*/ 6826263 h 682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72591" h="6826263">
                <a:moveTo>
                  <a:pt x="0" y="1976924"/>
                </a:moveTo>
                <a:lnTo>
                  <a:pt x="1976924" y="0"/>
                </a:lnTo>
                <a:lnTo>
                  <a:pt x="6972591" y="0"/>
                </a:lnTo>
                <a:lnTo>
                  <a:pt x="6972590" y="4703010"/>
                </a:lnTo>
                <a:lnTo>
                  <a:pt x="4849338" y="682626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01FF70-2FFE-4A99-9E3F-9699B085CA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39100" y="1809291"/>
            <a:ext cx="3790670" cy="421457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FA8D7CA-01D6-49EC-955B-6E51F6FB6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DAA6A52-6F71-45C6-A3A3-8F4104091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6 w 5353835"/>
              <a:gd name="connsiteY0" fmla="*/ 5273742 h 5353835"/>
              <a:gd name="connsiteX1" fmla="*/ 4927602 w 5353835"/>
              <a:gd name="connsiteY1" fmla="*/ 5273742 h 5353835"/>
              <a:gd name="connsiteX2" fmla="*/ 4847509 w 5353835"/>
              <a:gd name="connsiteY2" fmla="*/ 5353835 h 5353835"/>
              <a:gd name="connsiteX3" fmla="*/ 770599 w 5353835"/>
              <a:gd name="connsiteY3" fmla="*/ 5353835 h 5353835"/>
              <a:gd name="connsiteX4" fmla="*/ 422575 w 5353835"/>
              <a:gd name="connsiteY4" fmla="*/ 80093 h 5353835"/>
              <a:gd name="connsiteX5" fmla="*/ 50266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47509 h 5353835"/>
              <a:gd name="connsiteX8" fmla="*/ 5273742 w 5353835"/>
              <a:gd name="connsiteY8" fmla="*/ 4927602 h 5353835"/>
              <a:gd name="connsiteX9" fmla="*/ 5273742 w 5353835"/>
              <a:gd name="connsiteY9" fmla="*/ 80093 h 5353835"/>
              <a:gd name="connsiteX10" fmla="*/ 0 w 5353835"/>
              <a:gd name="connsiteY10" fmla="*/ 502667 h 5353835"/>
              <a:gd name="connsiteX11" fmla="*/ 80093 w 5353835"/>
              <a:gd name="connsiteY11" fmla="*/ 422574 h 5353835"/>
              <a:gd name="connsiteX12" fmla="*/ 80093 w 5353835"/>
              <a:gd name="connsiteY12" fmla="*/ 4663329 h 5353835"/>
              <a:gd name="connsiteX13" fmla="*/ 0 w 5353835"/>
              <a:gd name="connsiteY13" fmla="*/ 4583236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6" y="5273742"/>
                </a:moveTo>
                <a:lnTo>
                  <a:pt x="4927602" y="5273742"/>
                </a:lnTo>
                <a:lnTo>
                  <a:pt x="4847509" y="5353835"/>
                </a:lnTo>
                <a:lnTo>
                  <a:pt x="770599" y="5353835"/>
                </a:lnTo>
                <a:close/>
                <a:moveTo>
                  <a:pt x="422575" y="80093"/>
                </a:moveTo>
                <a:lnTo>
                  <a:pt x="502668" y="0"/>
                </a:lnTo>
                <a:lnTo>
                  <a:pt x="5353835" y="0"/>
                </a:lnTo>
                <a:lnTo>
                  <a:pt x="5353835" y="4847509"/>
                </a:lnTo>
                <a:lnTo>
                  <a:pt x="5273742" y="4927602"/>
                </a:lnTo>
                <a:lnTo>
                  <a:pt x="5273742" y="80093"/>
                </a:lnTo>
                <a:close/>
                <a:moveTo>
                  <a:pt x="0" y="502667"/>
                </a:moveTo>
                <a:lnTo>
                  <a:pt x="80093" y="422574"/>
                </a:lnTo>
                <a:lnTo>
                  <a:pt x="80093" y="4663329"/>
                </a:lnTo>
                <a:lnTo>
                  <a:pt x="0" y="4583236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76350C0-D13E-4C72-934A-2284C5168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701" y="2452526"/>
            <a:ext cx="4248318" cy="195294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Analisis Funcional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D64BEE-88F7-4D21-99D2-37778DD07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91745" y="4557900"/>
            <a:ext cx="2442690" cy="915772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000" kern="1200">
              <a:solidFill>
                <a:srgbClr val="08080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BD14339-4332-4769-B35F-FDA39761E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298702" y="-1"/>
            <a:ext cx="2158854" cy="107942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D2F742-54E7-4C62-98C5-F8990E2A0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69144" y="523673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23">
            <a:extLst>
              <a:ext uri="{FF2B5EF4-FFF2-40B4-BE49-F238E27FC236}">
                <a16:creationId xmlns:a16="http://schemas.microsoft.com/office/drawing/2014/main" id="{A176DD56-124E-424A-869A-5281743F2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624288" y="1584143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5">
            <a:extLst>
              <a:ext uri="{FF2B5EF4-FFF2-40B4-BE49-F238E27FC236}">
                <a16:creationId xmlns:a16="http://schemas.microsoft.com/office/drawing/2014/main" id="{2401BDF6-9398-44DA-B3E3-5E3E9D80A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934212" y="4355671"/>
            <a:ext cx="1981336" cy="2736866"/>
          </a:xfrm>
          <a:custGeom>
            <a:avLst/>
            <a:gdLst>
              <a:gd name="connsiteX0" fmla="*/ 0 w 1981336"/>
              <a:gd name="connsiteY0" fmla="*/ 0 h 2736866"/>
              <a:gd name="connsiteX1" fmla="*/ 1981336 w 1981336"/>
              <a:gd name="connsiteY1" fmla="*/ 1981336 h 2736866"/>
              <a:gd name="connsiteX2" fmla="*/ 1225806 w 1981336"/>
              <a:gd name="connsiteY2" fmla="*/ 2736866 h 2736866"/>
              <a:gd name="connsiteX3" fmla="*/ 0 w 1981336"/>
              <a:gd name="connsiteY3" fmla="*/ 2736866 h 2736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1336" h="2736866">
                <a:moveTo>
                  <a:pt x="0" y="0"/>
                </a:moveTo>
                <a:lnTo>
                  <a:pt x="1981336" y="1981336"/>
                </a:lnTo>
                <a:lnTo>
                  <a:pt x="1225806" y="2736866"/>
                </a:lnTo>
                <a:lnTo>
                  <a:pt x="0" y="273686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Isosceles Triangle 27">
            <a:extLst>
              <a:ext uri="{FF2B5EF4-FFF2-40B4-BE49-F238E27FC236}">
                <a16:creationId xmlns:a16="http://schemas.microsoft.com/office/drawing/2014/main" id="{90BDA9F5-1E5C-404B-9A6C-5D5C8E0D1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75436" y="3687690"/>
            <a:ext cx="6325510" cy="317030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29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FD77D3-935F-4BDB-8153-43D782D01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4989890" cy="5413248"/>
          </a:xfrm>
        </p:spPr>
        <p:txBody>
          <a:bodyPr>
            <a:normAutofit/>
          </a:bodyPr>
          <a:lstStyle/>
          <a:p>
            <a:r>
              <a:rPr lang="es-MX" sz="3600"/>
              <a:t>Análisis de Necesidad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4B2C40-CAEC-455A-A3E3-34DB4A75F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43466"/>
            <a:ext cx="5452532" cy="5571065"/>
          </a:xfrm>
          <a:noFill/>
        </p:spPr>
        <p:txBody>
          <a:bodyPr anchor="ctr">
            <a:normAutofit/>
          </a:bodyPr>
          <a:lstStyle/>
          <a:p>
            <a:r>
              <a:rPr lang="es-MX" sz="2000" dirty="0"/>
              <a:t>¿A quien sirve el producto?</a:t>
            </a:r>
          </a:p>
          <a:p>
            <a:pPr marL="0" indent="0">
              <a:buNone/>
            </a:pPr>
            <a:r>
              <a:rPr lang="es-MX" sz="2000" dirty="0"/>
              <a:t>Los votantes, al gobierno que organiza las elecciones y a las instituciones que lo coordinan</a:t>
            </a:r>
          </a:p>
          <a:p>
            <a:r>
              <a:rPr lang="es-MX" sz="2000" dirty="0"/>
              <a:t>¿En que actúa el producto?</a:t>
            </a:r>
          </a:p>
          <a:p>
            <a:pPr marL="0" indent="0">
              <a:buNone/>
            </a:pPr>
            <a:r>
              <a:rPr lang="es-MX" sz="2000" dirty="0"/>
              <a:t>Aplicación web, celulares y computadoras.</a:t>
            </a:r>
          </a:p>
          <a:p>
            <a:r>
              <a:rPr lang="es-MX" sz="2000" dirty="0"/>
              <a:t>¿Para que propósito?</a:t>
            </a:r>
          </a:p>
          <a:p>
            <a:pPr marL="0" indent="0">
              <a:buNone/>
            </a:pPr>
            <a:r>
              <a:rPr lang="es-MX" sz="2000" dirty="0"/>
              <a:t>Permitir asegurar mayor participación de los votantes mediante el uso de las herramientas digitales asegurando la seguridad, confiabilidad y respeto de su voto.</a:t>
            </a:r>
          </a:p>
          <a:p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2050012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627329-969B-4A05-B94A-F1D05EC90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522" y="-202606"/>
            <a:ext cx="10515600" cy="1325563"/>
          </a:xfrm>
        </p:spPr>
        <p:txBody>
          <a:bodyPr/>
          <a:lstStyle/>
          <a:p>
            <a:r>
              <a:rPr lang="es-MX" dirty="0"/>
              <a:t>Diagrama de Necesidad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AB939B56-FEA8-4DDC-BF4A-6EDF037E6411}"/>
              </a:ext>
            </a:extLst>
          </p:cNvPr>
          <p:cNvSpPr/>
          <p:nvPr/>
        </p:nvSpPr>
        <p:spPr>
          <a:xfrm>
            <a:off x="2053332" y="1470581"/>
            <a:ext cx="2552700" cy="123348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s-MX" sz="1200" dirty="0">
                <a:solidFill>
                  <a:schemeClr val="tx1"/>
                </a:solidFill>
              </a:rPr>
              <a:t>Los votantes, al gobierno que organiza las elecciones y a las instituciones que lo coordinan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F423F2F6-3C27-4373-87AC-B8DEB90C4E1C}"/>
              </a:ext>
            </a:extLst>
          </p:cNvPr>
          <p:cNvSpPr/>
          <p:nvPr/>
        </p:nvSpPr>
        <p:spPr>
          <a:xfrm>
            <a:off x="7158732" y="1582547"/>
            <a:ext cx="2552700" cy="123348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s-MX" sz="1800" dirty="0">
                <a:solidFill>
                  <a:schemeClr val="tx1"/>
                </a:solidFill>
              </a:rPr>
              <a:t>Aplicación web, celulares y computadoras.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7EB65B4-0D07-48D7-813D-941327715EFF}"/>
              </a:ext>
            </a:extLst>
          </p:cNvPr>
          <p:cNvSpPr/>
          <p:nvPr/>
        </p:nvSpPr>
        <p:spPr>
          <a:xfrm>
            <a:off x="2606522" y="4470748"/>
            <a:ext cx="6551720" cy="10120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s-MX" sz="1800" dirty="0">
                <a:solidFill>
                  <a:schemeClr val="tx1"/>
                </a:solidFill>
              </a:rPr>
              <a:t>Permitir asegurar mayor participación de los votantes mediante el uso de las herramientas digitales asegurando la seguridad, confiabilidad y respeto de su voto.</a:t>
            </a:r>
          </a:p>
        </p:txBody>
      </p:sp>
      <p:cxnSp>
        <p:nvCxnSpPr>
          <p:cNvPr id="9" name="Conector: curvado 8">
            <a:extLst>
              <a:ext uri="{FF2B5EF4-FFF2-40B4-BE49-F238E27FC236}">
                <a16:creationId xmlns:a16="http://schemas.microsoft.com/office/drawing/2014/main" id="{CE320321-3370-4A31-B24D-7E8423F72911}"/>
              </a:ext>
            </a:extLst>
          </p:cNvPr>
          <p:cNvCxnSpPr>
            <a:stCxn id="4" idx="4"/>
            <a:endCxn id="6" idx="4"/>
          </p:cNvCxnSpPr>
          <p:nvPr/>
        </p:nvCxnSpPr>
        <p:spPr>
          <a:xfrm rot="16200000" flipH="1">
            <a:off x="5826399" y="207351"/>
            <a:ext cx="111966" cy="5105400"/>
          </a:xfrm>
          <a:prstGeom prst="curvedConnector3">
            <a:avLst>
              <a:gd name="adj1" fmla="val 304169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>
            <a:extLst>
              <a:ext uri="{FF2B5EF4-FFF2-40B4-BE49-F238E27FC236}">
                <a16:creationId xmlns:a16="http://schemas.microsoft.com/office/drawing/2014/main" id="{94E114B7-80C6-4510-A9DD-FD04685C47F6}"/>
              </a:ext>
            </a:extLst>
          </p:cNvPr>
          <p:cNvSpPr/>
          <p:nvPr/>
        </p:nvSpPr>
        <p:spPr>
          <a:xfrm>
            <a:off x="4606032" y="2816034"/>
            <a:ext cx="2552700" cy="123348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Aplicación web con APIS de validación</a:t>
            </a:r>
          </a:p>
        </p:txBody>
      </p:sp>
      <p:cxnSp>
        <p:nvCxnSpPr>
          <p:cNvPr id="14" name="Conector: curvado 13">
            <a:extLst>
              <a:ext uri="{FF2B5EF4-FFF2-40B4-BE49-F238E27FC236}">
                <a16:creationId xmlns:a16="http://schemas.microsoft.com/office/drawing/2014/main" id="{094E8568-D454-4595-A285-497D6BE81CED}"/>
              </a:ext>
            </a:extLst>
          </p:cNvPr>
          <p:cNvCxnSpPr>
            <a:cxnSpLocks/>
          </p:cNvCxnSpPr>
          <p:nvPr/>
        </p:nvCxnSpPr>
        <p:spPr>
          <a:xfrm rot="5400000">
            <a:off x="6882213" y="3320982"/>
            <a:ext cx="1544718" cy="767519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056DBBF-9535-4501-962E-BA60F14EA221}"/>
              </a:ext>
            </a:extLst>
          </p:cNvPr>
          <p:cNvSpPr txBox="1"/>
          <p:nvPr/>
        </p:nvSpPr>
        <p:spPr>
          <a:xfrm>
            <a:off x="408373" y="5830427"/>
            <a:ext cx="110438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La a</a:t>
            </a:r>
            <a:r>
              <a:rPr lang="es-MX" dirty="0">
                <a:solidFill>
                  <a:schemeClr val="tx1"/>
                </a:solidFill>
              </a:rPr>
              <a:t>plicación web con APIS de validación sirv</a:t>
            </a:r>
            <a:r>
              <a:rPr lang="es-MX" dirty="0"/>
              <a:t>e a l</a:t>
            </a:r>
            <a:r>
              <a:rPr lang="es-MX" sz="1800" dirty="0">
                <a:solidFill>
                  <a:schemeClr val="tx1"/>
                </a:solidFill>
              </a:rPr>
              <a:t>os votantes, al gobierno que organiza las elecciones y a las instituciones que lo permiten para satisfacer el permitir asegurar mayor participación de los votantes mediante el uso de las herramientas digitales asegurando la seguridad, confiabilidad y respeto de su voto.</a:t>
            </a:r>
          </a:p>
          <a:p>
            <a:endParaRPr lang="es-MX" sz="1800" dirty="0">
              <a:solidFill>
                <a:schemeClr val="tx1"/>
              </a:solidFill>
            </a:endParaRPr>
          </a:p>
          <a:p>
            <a:endParaRPr lang="es-MX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88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B8B602-B6CC-4097-9FF9-48320778F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s-MX" sz="3600"/>
              <a:t>Validación de la necesidad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55886A-013E-4EDD-A6E7-E80F9F700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s-MX" sz="2000"/>
              <a:t>¿Para que el producto existe?</a:t>
            </a:r>
          </a:p>
          <a:p>
            <a:pPr marL="0" indent="0">
              <a:buNone/>
            </a:pPr>
            <a:r>
              <a:rPr lang="es-MX" sz="2000"/>
              <a:t>Existe para mejorar los procesos electorales e impulsar la participación ciudadana</a:t>
            </a:r>
          </a:p>
          <a:p>
            <a:r>
              <a:rPr lang="es-MX" sz="2000"/>
              <a:t>¿Qué podría cambiar la necesidad?</a:t>
            </a:r>
          </a:p>
          <a:p>
            <a:pPr marL="0" indent="0">
              <a:buNone/>
            </a:pPr>
            <a:r>
              <a:rPr lang="es-MX" sz="2000"/>
              <a:t>Una modificación en el sistema electoral y/o cambio en el uso de la tecnología actual (internet,celular)</a:t>
            </a:r>
          </a:p>
          <a:p>
            <a:r>
              <a:rPr lang="es-MX" sz="2000"/>
              <a:t>¿Qué podría hacer que la necesidad desaparezca?</a:t>
            </a:r>
          </a:p>
          <a:p>
            <a:pPr marL="0" indent="0">
              <a:buNone/>
            </a:pPr>
            <a:r>
              <a:rPr lang="es-MX" sz="2000"/>
              <a:t>Modelo electoral completamente distinto o inutilización de la tecnología web</a:t>
            </a:r>
          </a:p>
          <a:p>
            <a:r>
              <a:rPr lang="es-MX" sz="2000"/>
              <a:t>¿Durante cuanto tiempo puede perdurar la necesidad?</a:t>
            </a:r>
          </a:p>
          <a:p>
            <a:pPr marL="0" indent="0">
              <a:buNone/>
            </a:pPr>
            <a:r>
              <a:rPr lang="es-MX" sz="2000"/>
              <a:t>Mientras se mantenga el modelo electoral actual y el internet siga siendo una tecnología fundamental.</a:t>
            </a:r>
          </a:p>
          <a:p>
            <a:pPr marL="0" indent="0">
              <a:buNone/>
            </a:pPr>
            <a:endParaRPr lang="es-MX" sz="2000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7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7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A7E5C0-1CA4-4FEA-9889-CA5C75D85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4989890" cy="5413248"/>
          </a:xfrm>
        </p:spPr>
        <p:txBody>
          <a:bodyPr>
            <a:normAutofit/>
          </a:bodyPr>
          <a:lstStyle/>
          <a:p>
            <a:r>
              <a:rPr lang="es-MX" sz="3600" dirty="0"/>
              <a:t>Funciones de Servicio</a:t>
            </a:r>
          </a:p>
        </p:txBody>
      </p:sp>
      <p:sp>
        <p:nvSpPr>
          <p:cNvPr id="31" name="Freeform: Shape 9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11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3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15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17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Rectangle 19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E37693-B662-451E-A125-E47EAA9E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43466"/>
            <a:ext cx="5452532" cy="5571065"/>
          </a:xfrm>
          <a:noFill/>
        </p:spPr>
        <p:txBody>
          <a:bodyPr anchor="ctr">
            <a:normAutofit/>
          </a:bodyPr>
          <a:lstStyle/>
          <a:p>
            <a:r>
              <a:rPr lang="es-MX" sz="2000" dirty="0"/>
              <a:t>Principales</a:t>
            </a:r>
          </a:p>
          <a:p>
            <a:pPr marL="0" indent="0">
              <a:buNone/>
            </a:pPr>
            <a:r>
              <a:rPr lang="es-MX" sz="2000" dirty="0"/>
              <a:t>Permitir a los votantes elegir a su mejor representante</a:t>
            </a:r>
          </a:p>
          <a:p>
            <a:pPr marL="0" indent="0">
              <a:buNone/>
            </a:pPr>
            <a:r>
              <a:rPr lang="es-MX" sz="2000" dirty="0"/>
              <a:t>Obtener el recuento de las votaciones generadas </a:t>
            </a:r>
          </a:p>
          <a:p>
            <a:r>
              <a:rPr lang="es-MX" sz="2000" dirty="0"/>
              <a:t>Complementarias </a:t>
            </a:r>
          </a:p>
          <a:p>
            <a:pPr marL="0" indent="0">
              <a:buNone/>
            </a:pPr>
            <a:r>
              <a:rPr lang="es-MX" sz="2000" dirty="0"/>
              <a:t>Garantizar la fiabilidad de las elecciones </a:t>
            </a:r>
          </a:p>
          <a:p>
            <a:pPr marL="0" indent="0">
              <a:buNone/>
            </a:pPr>
            <a:r>
              <a:rPr lang="es-MX" sz="2000" dirty="0"/>
              <a:t>Aumentar la participación ciudadana </a:t>
            </a:r>
          </a:p>
          <a:p>
            <a:pPr marL="0" indent="0">
              <a:buNone/>
            </a:pPr>
            <a:r>
              <a:rPr lang="es-MX" sz="2000" dirty="0"/>
              <a:t>Verificar que se cumpla los principios de voto “Libre y secreto”</a:t>
            </a:r>
          </a:p>
          <a:p>
            <a:pPr marL="0" indent="0">
              <a:buNone/>
            </a:pPr>
            <a:r>
              <a:rPr lang="es-MX" sz="2000" dirty="0"/>
              <a:t>Mostrar los resultados una vez terminado el ejercicio electoral</a:t>
            </a:r>
          </a:p>
          <a:p>
            <a:r>
              <a:rPr lang="es-MX" sz="2000" dirty="0"/>
              <a:t>Restrictivas</a:t>
            </a:r>
          </a:p>
          <a:p>
            <a:pPr marL="0" indent="0">
              <a:buNone/>
            </a:pPr>
            <a:r>
              <a:rPr lang="es-MX" sz="2000" dirty="0"/>
              <a:t>Debe ser funcional en dispositivos móviles</a:t>
            </a:r>
          </a:p>
          <a:p>
            <a:pPr marL="0" indent="0">
              <a:buNone/>
            </a:pPr>
            <a:r>
              <a:rPr lang="es-MX" sz="2000" dirty="0"/>
              <a:t>Ser funcional también para los usuarios asistentes presencialmente a la casilla</a:t>
            </a:r>
          </a:p>
          <a:p>
            <a:pPr marL="0" indent="0">
              <a:buNone/>
            </a:pPr>
            <a:endParaRPr lang="es-MX" sz="2000" dirty="0"/>
          </a:p>
          <a:p>
            <a:pPr marL="0" indent="0">
              <a:buNone/>
            </a:pP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623982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760F25-9982-47A2-9FDA-3F4B19D6D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A474A7-FB24-4C4D-9CD4-7190A138F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FEB0937-6EBC-4A00-B594-F6268B7E021A}"/>
              </a:ext>
            </a:extLst>
          </p:cNvPr>
          <p:cNvSpPr/>
          <p:nvPr/>
        </p:nvSpPr>
        <p:spPr>
          <a:xfrm>
            <a:off x="1269507" y="861134"/>
            <a:ext cx="5894773" cy="49359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9CA9468-C60D-41F6-B089-8C797998B3C0}"/>
              </a:ext>
            </a:extLst>
          </p:cNvPr>
          <p:cNvSpPr/>
          <p:nvPr/>
        </p:nvSpPr>
        <p:spPr>
          <a:xfrm>
            <a:off x="7705818" y="861134"/>
            <a:ext cx="3647982" cy="22815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3359B6D-5BF3-4CD8-91BB-874C0D5FDF42}"/>
              </a:ext>
            </a:extLst>
          </p:cNvPr>
          <p:cNvSpPr/>
          <p:nvPr/>
        </p:nvSpPr>
        <p:spPr>
          <a:xfrm>
            <a:off x="7705818" y="3497802"/>
            <a:ext cx="3647982" cy="2499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3ACBA5C-A767-45EB-8089-738F02E88D44}"/>
              </a:ext>
            </a:extLst>
          </p:cNvPr>
          <p:cNvSpPr/>
          <p:nvPr/>
        </p:nvSpPr>
        <p:spPr>
          <a:xfrm>
            <a:off x="7945515" y="3715305"/>
            <a:ext cx="3169328" cy="812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Base de </a:t>
            </a:r>
            <a:r>
              <a:rPr lang="fr-FR" dirty="0" err="1"/>
              <a:t>datos</a:t>
            </a:r>
            <a:r>
              <a:rPr lang="fr-FR" dirty="0"/>
              <a:t> INE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8ECA8C1-1485-4974-AD80-0C4EE5BED8D4}"/>
              </a:ext>
            </a:extLst>
          </p:cNvPr>
          <p:cNvSpPr/>
          <p:nvPr/>
        </p:nvSpPr>
        <p:spPr>
          <a:xfrm>
            <a:off x="8060924" y="4745115"/>
            <a:ext cx="3053919" cy="9365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Base de </a:t>
            </a:r>
            <a:r>
              <a:rPr lang="fr-FR" dirty="0" err="1"/>
              <a:t>datos</a:t>
            </a:r>
            <a:r>
              <a:rPr lang="fr-FR" dirty="0"/>
              <a:t> </a:t>
            </a:r>
            <a:r>
              <a:rPr lang="fr-FR" dirty="0" err="1"/>
              <a:t>votaciones</a:t>
            </a:r>
            <a:endParaRPr lang="fr-FR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19E659E-1BF5-4D2C-892E-DBDE049EB23D}"/>
              </a:ext>
            </a:extLst>
          </p:cNvPr>
          <p:cNvSpPr/>
          <p:nvPr/>
        </p:nvSpPr>
        <p:spPr>
          <a:xfrm>
            <a:off x="8118629" y="2186697"/>
            <a:ext cx="3053919" cy="764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Camara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5A8A556-15F2-4C10-9D16-49372BDE1355}"/>
              </a:ext>
            </a:extLst>
          </p:cNvPr>
          <p:cNvSpPr/>
          <p:nvPr/>
        </p:nvSpPr>
        <p:spPr>
          <a:xfrm>
            <a:off x="8265111" y="1127341"/>
            <a:ext cx="2938509" cy="764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</a:t>
            </a:r>
            <a:r>
              <a:rPr lang="fr-FR" dirty="0" err="1"/>
              <a:t>Dactilar</a:t>
            </a:r>
            <a:endParaRPr lang="fr-FR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5918B07-4C5F-4446-8142-10E41AD35155}"/>
              </a:ext>
            </a:extLst>
          </p:cNvPr>
          <p:cNvSpPr/>
          <p:nvPr/>
        </p:nvSpPr>
        <p:spPr>
          <a:xfrm>
            <a:off x="1393794" y="1269507"/>
            <a:ext cx="5406501" cy="3986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3EE0C17-9B3F-4D47-9866-2670A6274A83}"/>
              </a:ext>
            </a:extLst>
          </p:cNvPr>
          <p:cNvSpPr/>
          <p:nvPr/>
        </p:nvSpPr>
        <p:spPr>
          <a:xfrm>
            <a:off x="1677880" y="1602419"/>
            <a:ext cx="1589103" cy="29251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Sesion</a:t>
            </a:r>
            <a:r>
              <a:rPr lang="fr-FR" dirty="0"/>
              <a:t> de </a:t>
            </a:r>
          </a:p>
          <a:p>
            <a:pPr algn="ctr"/>
            <a:r>
              <a:rPr lang="fr-FR" dirty="0" err="1"/>
              <a:t>Funcionario</a:t>
            </a:r>
            <a:r>
              <a:rPr lang="fr-FR" dirty="0"/>
              <a:t> de </a:t>
            </a:r>
            <a:r>
              <a:rPr lang="fr-FR" dirty="0" err="1"/>
              <a:t>casilla</a:t>
            </a:r>
            <a:endParaRPr lang="fr-FR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B7570F1-41A4-496C-9C8D-801345D0E37D}"/>
              </a:ext>
            </a:extLst>
          </p:cNvPr>
          <p:cNvSpPr/>
          <p:nvPr/>
        </p:nvSpPr>
        <p:spPr>
          <a:xfrm>
            <a:off x="3506680" y="1602419"/>
            <a:ext cx="1589103" cy="29251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Votante </a:t>
            </a:r>
            <a:r>
              <a:rPr lang="fr-FR" dirty="0" err="1"/>
              <a:t>presencial</a:t>
            </a:r>
            <a:endParaRPr lang="fr-FR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ACFDA7D3-64BA-48F2-B170-97765C5BEE69}"/>
              </a:ext>
            </a:extLst>
          </p:cNvPr>
          <p:cNvSpPr/>
          <p:nvPr/>
        </p:nvSpPr>
        <p:spPr>
          <a:xfrm>
            <a:off x="5237825" y="1602419"/>
            <a:ext cx="1464816" cy="292519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Votante en </a:t>
            </a:r>
            <a:r>
              <a:rPr lang="fr-FR" dirty="0" err="1"/>
              <a:t>linea</a:t>
            </a:r>
            <a:endParaRPr lang="fr-FR" dirty="0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E52F3984-2E91-4E45-847B-9D0E7C7CAA73}"/>
              </a:ext>
            </a:extLst>
          </p:cNvPr>
          <p:cNvSpPr/>
          <p:nvPr/>
        </p:nvSpPr>
        <p:spPr>
          <a:xfrm>
            <a:off x="6702641" y="1398681"/>
            <a:ext cx="1464816" cy="29200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A508981C-C2F7-4C11-A22B-168E955DC26F}"/>
              </a:ext>
            </a:extLst>
          </p:cNvPr>
          <p:cNvSpPr/>
          <p:nvPr/>
        </p:nvSpPr>
        <p:spPr>
          <a:xfrm>
            <a:off x="6800295" y="2158537"/>
            <a:ext cx="1137082" cy="34496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echa: hacia abajo 17">
            <a:extLst>
              <a:ext uri="{FF2B5EF4-FFF2-40B4-BE49-F238E27FC236}">
                <a16:creationId xmlns:a16="http://schemas.microsoft.com/office/drawing/2014/main" id="{8F2EAF4C-9F44-4FFF-B338-F7347349EA12}"/>
              </a:ext>
            </a:extLst>
          </p:cNvPr>
          <p:cNvSpPr/>
          <p:nvPr/>
        </p:nvSpPr>
        <p:spPr>
          <a:xfrm>
            <a:off x="9587883" y="3047962"/>
            <a:ext cx="408373" cy="667343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5786BC3C-F71A-4541-AE8E-DB6295EB96A6}"/>
              </a:ext>
            </a:extLst>
          </p:cNvPr>
          <p:cNvSpPr/>
          <p:nvPr/>
        </p:nvSpPr>
        <p:spPr>
          <a:xfrm>
            <a:off x="6096000" y="4953740"/>
            <a:ext cx="1849515" cy="22194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echa: hacia la izquierda 19">
            <a:extLst>
              <a:ext uri="{FF2B5EF4-FFF2-40B4-BE49-F238E27FC236}">
                <a16:creationId xmlns:a16="http://schemas.microsoft.com/office/drawing/2014/main" id="{A5CAA920-850A-4EF0-AB85-2E60402305AA}"/>
              </a:ext>
            </a:extLst>
          </p:cNvPr>
          <p:cNvSpPr/>
          <p:nvPr/>
        </p:nvSpPr>
        <p:spPr>
          <a:xfrm>
            <a:off x="6587971" y="3638704"/>
            <a:ext cx="1117847" cy="365125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0145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604767-DCFB-4D9A-8281-E440D2085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17" y="248889"/>
            <a:ext cx="10515600" cy="1325563"/>
          </a:xfrm>
        </p:spPr>
        <p:txBody>
          <a:bodyPr/>
          <a:lstStyle/>
          <a:p>
            <a:r>
              <a:rPr lang="es-MX" dirty="0"/>
              <a:t>Diagrama de Interacciones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1477041C-1B72-4DE7-9539-96A4CC6F73BB}"/>
              </a:ext>
            </a:extLst>
          </p:cNvPr>
          <p:cNvSpPr/>
          <p:nvPr/>
        </p:nvSpPr>
        <p:spPr>
          <a:xfrm>
            <a:off x="4943474" y="3854649"/>
            <a:ext cx="2109788" cy="9564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Sistema WEB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26E26300-552A-447C-B39E-A2193AD68455}"/>
              </a:ext>
            </a:extLst>
          </p:cNvPr>
          <p:cNvSpPr/>
          <p:nvPr/>
        </p:nvSpPr>
        <p:spPr>
          <a:xfrm>
            <a:off x="5388768" y="2739429"/>
            <a:ext cx="1219200" cy="72112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/>
              <a:t>Servidor</a:t>
            </a:r>
            <a:endParaRPr lang="es-MX" sz="1400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06A2D46E-21ED-4304-9630-20A5491CCCCC}"/>
              </a:ext>
            </a:extLst>
          </p:cNvPr>
          <p:cNvSpPr/>
          <p:nvPr/>
        </p:nvSpPr>
        <p:spPr>
          <a:xfrm>
            <a:off x="2936081" y="3252291"/>
            <a:ext cx="1828800" cy="72112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/>
              <a:t>Computadoras</a:t>
            </a:r>
            <a:endParaRPr lang="es-MX" sz="1400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8A9CCE1D-3097-4119-B191-A65A03459586}"/>
              </a:ext>
            </a:extLst>
          </p:cNvPr>
          <p:cNvSpPr/>
          <p:nvPr/>
        </p:nvSpPr>
        <p:spPr>
          <a:xfrm>
            <a:off x="3374231" y="4656137"/>
            <a:ext cx="1219200" cy="72112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/>
              <a:t>Celulares</a:t>
            </a:r>
            <a:endParaRPr lang="es-MX" sz="1400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2DA770B5-F80F-4F6C-ABA5-61994621EB6F}"/>
              </a:ext>
            </a:extLst>
          </p:cNvPr>
          <p:cNvSpPr/>
          <p:nvPr/>
        </p:nvSpPr>
        <p:spPr>
          <a:xfrm>
            <a:off x="6443662" y="1755776"/>
            <a:ext cx="1219200" cy="72112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/>
              <a:t>Base de datos INE elección</a:t>
            </a:r>
            <a:endParaRPr lang="es-MX" sz="1200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CD5C8C6E-B679-45F8-AB62-3A6F6DE7977D}"/>
              </a:ext>
            </a:extLst>
          </p:cNvPr>
          <p:cNvSpPr/>
          <p:nvPr/>
        </p:nvSpPr>
        <p:spPr>
          <a:xfrm>
            <a:off x="4593431" y="1676945"/>
            <a:ext cx="1219200" cy="72112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/>
              <a:t>Base de datos INE usuarios</a:t>
            </a:r>
            <a:endParaRPr lang="es-MX" sz="1200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9416CF7A-B8A8-424F-806F-D2F858243D56}"/>
              </a:ext>
            </a:extLst>
          </p:cNvPr>
          <p:cNvSpPr/>
          <p:nvPr/>
        </p:nvSpPr>
        <p:spPr>
          <a:xfrm>
            <a:off x="1716881" y="5104011"/>
            <a:ext cx="1219200" cy="72112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/>
              <a:t>Sensor de huella digital</a:t>
            </a:r>
            <a:endParaRPr lang="es-MX" sz="1400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948D54E8-4E86-4E45-95A7-A840221FD780}"/>
              </a:ext>
            </a:extLst>
          </p:cNvPr>
          <p:cNvSpPr/>
          <p:nvPr/>
        </p:nvSpPr>
        <p:spPr>
          <a:xfrm>
            <a:off x="1559719" y="4064992"/>
            <a:ext cx="1219200" cy="72112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600"/>
              <a:t>Cámara</a:t>
            </a:r>
            <a:endParaRPr lang="es-MX" sz="1600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5DDDEF84-F3A2-4FE1-B92E-A32439EF137C}"/>
              </a:ext>
            </a:extLst>
          </p:cNvPr>
          <p:cNvSpPr/>
          <p:nvPr/>
        </p:nvSpPr>
        <p:spPr>
          <a:xfrm>
            <a:off x="7422356" y="3973413"/>
            <a:ext cx="1219200" cy="72112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dirty="0"/>
              <a:t>Usuarios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3C6176F2-C7FD-4AF6-9723-232EF8837D2C}"/>
              </a:ext>
            </a:extLst>
          </p:cNvPr>
          <p:cNvSpPr/>
          <p:nvPr/>
        </p:nvSpPr>
        <p:spPr>
          <a:xfrm>
            <a:off x="3625453" y="2357883"/>
            <a:ext cx="1219200" cy="72112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/>
              <a:t>Sistema eléctrico</a:t>
            </a:r>
            <a:endParaRPr lang="es-MX" sz="1400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602BC96C-BE05-4BD0-BD83-AA3882484076}"/>
              </a:ext>
            </a:extLst>
          </p:cNvPr>
          <p:cNvSpPr/>
          <p:nvPr/>
        </p:nvSpPr>
        <p:spPr>
          <a:xfrm>
            <a:off x="5460228" y="5205215"/>
            <a:ext cx="1219200" cy="72112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/>
              <a:t>Servicio de Internet</a:t>
            </a:r>
            <a:endParaRPr lang="es-MX" sz="1400" dirty="0"/>
          </a:p>
        </p:txBody>
      </p:sp>
      <p:cxnSp>
        <p:nvCxnSpPr>
          <p:cNvPr id="22" name="Conector: curvado 21">
            <a:extLst>
              <a:ext uri="{FF2B5EF4-FFF2-40B4-BE49-F238E27FC236}">
                <a16:creationId xmlns:a16="http://schemas.microsoft.com/office/drawing/2014/main" id="{3B8D69E9-1301-4009-9923-05FC379A1691}"/>
              </a:ext>
            </a:extLst>
          </p:cNvPr>
          <p:cNvCxnSpPr>
            <a:stCxn id="4" idx="0"/>
            <a:endCxn id="8" idx="4"/>
          </p:cNvCxnSpPr>
          <p:nvPr/>
        </p:nvCxnSpPr>
        <p:spPr>
          <a:xfrm rot="5400000" flipH="1" flipV="1">
            <a:off x="5801319" y="3657600"/>
            <a:ext cx="394098" cy="12700"/>
          </a:xfrm>
          <a:prstGeom prst="curvedConnector3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curvado 23">
            <a:extLst>
              <a:ext uri="{FF2B5EF4-FFF2-40B4-BE49-F238E27FC236}">
                <a16:creationId xmlns:a16="http://schemas.microsoft.com/office/drawing/2014/main" id="{585B8746-4D8E-401F-B556-EAEA92618286}"/>
              </a:ext>
            </a:extLst>
          </p:cNvPr>
          <p:cNvCxnSpPr>
            <a:stCxn id="4" idx="6"/>
            <a:endCxn id="16" idx="2"/>
          </p:cNvCxnSpPr>
          <p:nvPr/>
        </p:nvCxnSpPr>
        <p:spPr>
          <a:xfrm>
            <a:off x="7053262" y="4332883"/>
            <a:ext cx="369094" cy="1091"/>
          </a:xfrm>
          <a:prstGeom prst="curvedConnector3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curvado 25">
            <a:extLst>
              <a:ext uri="{FF2B5EF4-FFF2-40B4-BE49-F238E27FC236}">
                <a16:creationId xmlns:a16="http://schemas.microsoft.com/office/drawing/2014/main" id="{7F7923BF-8867-453A-95DB-8D13CC22B0F2}"/>
              </a:ext>
            </a:extLst>
          </p:cNvPr>
          <p:cNvCxnSpPr>
            <a:stCxn id="4" idx="3"/>
            <a:endCxn id="10" idx="6"/>
          </p:cNvCxnSpPr>
          <p:nvPr/>
        </p:nvCxnSpPr>
        <p:spPr>
          <a:xfrm rot="5400000">
            <a:off x="4750112" y="4514365"/>
            <a:ext cx="345652" cy="659014"/>
          </a:xfrm>
          <a:prstGeom prst="curvedConnector2">
            <a:avLst/>
          </a:prstGeom>
          <a:ln w="3810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curvado 27">
            <a:extLst>
              <a:ext uri="{FF2B5EF4-FFF2-40B4-BE49-F238E27FC236}">
                <a16:creationId xmlns:a16="http://schemas.microsoft.com/office/drawing/2014/main" id="{4DFAA84E-E2B2-41D3-B750-D1ADC879F34F}"/>
              </a:ext>
            </a:extLst>
          </p:cNvPr>
          <p:cNvCxnSpPr>
            <a:stCxn id="4" idx="1"/>
            <a:endCxn id="9" idx="6"/>
          </p:cNvCxnSpPr>
          <p:nvPr/>
        </p:nvCxnSpPr>
        <p:spPr>
          <a:xfrm rot="16200000" flipV="1">
            <a:off x="4817729" y="3560004"/>
            <a:ext cx="381868" cy="487564"/>
          </a:xfrm>
          <a:prstGeom prst="curvedConnector2">
            <a:avLst/>
          </a:prstGeom>
          <a:ln w="3810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ado 29">
            <a:extLst>
              <a:ext uri="{FF2B5EF4-FFF2-40B4-BE49-F238E27FC236}">
                <a16:creationId xmlns:a16="http://schemas.microsoft.com/office/drawing/2014/main" id="{23C1F6CF-B9C1-4D46-AEDA-85D6F2469D91}"/>
              </a:ext>
            </a:extLst>
          </p:cNvPr>
          <p:cNvCxnSpPr>
            <a:stCxn id="8" idx="7"/>
            <a:endCxn id="11" idx="4"/>
          </p:cNvCxnSpPr>
          <p:nvPr/>
        </p:nvCxnSpPr>
        <p:spPr>
          <a:xfrm rot="5400000" flipH="1" flipV="1">
            <a:off x="6557273" y="2349046"/>
            <a:ext cx="368137" cy="623842"/>
          </a:xfrm>
          <a:prstGeom prst="curvedConnector3">
            <a:avLst>
              <a:gd name="adj1" fmla="val 31888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curvado 31">
            <a:extLst>
              <a:ext uri="{FF2B5EF4-FFF2-40B4-BE49-F238E27FC236}">
                <a16:creationId xmlns:a16="http://schemas.microsoft.com/office/drawing/2014/main" id="{6A479635-6E30-4FD9-981E-DA80946A980D}"/>
              </a:ext>
            </a:extLst>
          </p:cNvPr>
          <p:cNvCxnSpPr>
            <a:stCxn id="8" idx="1"/>
            <a:endCxn id="12" idx="4"/>
          </p:cNvCxnSpPr>
          <p:nvPr/>
        </p:nvCxnSpPr>
        <p:spPr>
          <a:xfrm rot="16200000" flipV="1">
            <a:off x="5161690" y="2439408"/>
            <a:ext cx="446968" cy="364285"/>
          </a:xfrm>
          <a:prstGeom prst="curvedConnector3">
            <a:avLst>
              <a:gd name="adj1" fmla="val 84096"/>
            </a:avLst>
          </a:prstGeom>
          <a:ln w="38100">
            <a:solidFill>
              <a:srgbClr val="FFC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curvado 33">
            <a:extLst>
              <a:ext uri="{FF2B5EF4-FFF2-40B4-BE49-F238E27FC236}">
                <a16:creationId xmlns:a16="http://schemas.microsoft.com/office/drawing/2014/main" id="{CD14380D-67AB-4C4D-B35D-0217C0F7BB47}"/>
              </a:ext>
            </a:extLst>
          </p:cNvPr>
          <p:cNvCxnSpPr>
            <a:cxnSpLocks/>
            <a:stCxn id="9" idx="7"/>
            <a:endCxn id="17" idx="5"/>
          </p:cNvCxnSpPr>
          <p:nvPr/>
        </p:nvCxnSpPr>
        <p:spPr>
          <a:xfrm rot="5400000" flipH="1" flipV="1">
            <a:off x="4389333" y="3081125"/>
            <a:ext cx="384498" cy="169046"/>
          </a:xfrm>
          <a:prstGeom prst="curvedConnector3">
            <a:avLst>
              <a:gd name="adj1" fmla="val 67341"/>
            </a:avLst>
          </a:prstGeom>
          <a:ln w="38100">
            <a:solidFill>
              <a:srgbClr val="FFC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curvado 38">
            <a:extLst>
              <a:ext uri="{FF2B5EF4-FFF2-40B4-BE49-F238E27FC236}">
                <a16:creationId xmlns:a16="http://schemas.microsoft.com/office/drawing/2014/main" id="{702563AD-950C-4424-A18E-6C2654EB4670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4844653" y="2718444"/>
            <a:ext cx="544115" cy="381546"/>
          </a:xfrm>
          <a:prstGeom prst="curvedConnector3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: curvado 45">
            <a:extLst>
              <a:ext uri="{FF2B5EF4-FFF2-40B4-BE49-F238E27FC236}">
                <a16:creationId xmlns:a16="http://schemas.microsoft.com/office/drawing/2014/main" id="{25C2FCFD-C823-42A3-B932-5DBF64854C29}"/>
              </a:ext>
            </a:extLst>
          </p:cNvPr>
          <p:cNvCxnSpPr>
            <a:stCxn id="9" idx="2"/>
            <a:endCxn id="15" idx="7"/>
          </p:cNvCxnSpPr>
          <p:nvPr/>
        </p:nvCxnSpPr>
        <p:spPr>
          <a:xfrm rot="10800000" flipV="1">
            <a:off x="2600371" y="3612852"/>
            <a:ext cx="335710" cy="557746"/>
          </a:xfrm>
          <a:prstGeom prst="curvedConnector2">
            <a:avLst/>
          </a:prstGeom>
          <a:ln w="3810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: curvado 47">
            <a:extLst>
              <a:ext uri="{FF2B5EF4-FFF2-40B4-BE49-F238E27FC236}">
                <a16:creationId xmlns:a16="http://schemas.microsoft.com/office/drawing/2014/main" id="{CA5BBE5C-C595-4637-AD1F-8FAA553AF8C7}"/>
              </a:ext>
            </a:extLst>
          </p:cNvPr>
          <p:cNvCxnSpPr>
            <a:stCxn id="10" idx="2"/>
            <a:endCxn id="15" idx="6"/>
          </p:cNvCxnSpPr>
          <p:nvPr/>
        </p:nvCxnSpPr>
        <p:spPr>
          <a:xfrm rot="10800000">
            <a:off x="2778919" y="4425554"/>
            <a:ext cx="595312" cy="591145"/>
          </a:xfrm>
          <a:prstGeom prst="curvedConnector3">
            <a:avLst>
              <a:gd name="adj1" fmla="val 91600"/>
            </a:avLst>
          </a:prstGeom>
          <a:ln w="38100">
            <a:solidFill>
              <a:srgbClr val="FFC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: curvado 52">
            <a:extLst>
              <a:ext uri="{FF2B5EF4-FFF2-40B4-BE49-F238E27FC236}">
                <a16:creationId xmlns:a16="http://schemas.microsoft.com/office/drawing/2014/main" id="{9B8485EF-FE3F-4EC1-B277-7B1CEEBF4D48}"/>
              </a:ext>
            </a:extLst>
          </p:cNvPr>
          <p:cNvCxnSpPr>
            <a:stCxn id="14" idx="5"/>
            <a:endCxn id="10" idx="4"/>
          </p:cNvCxnSpPr>
          <p:nvPr/>
        </p:nvCxnSpPr>
        <p:spPr>
          <a:xfrm rot="5400000" flipH="1" flipV="1">
            <a:off x="3199548" y="4935244"/>
            <a:ext cx="342268" cy="1226298"/>
          </a:xfrm>
          <a:prstGeom prst="curvedConnector3">
            <a:avLst>
              <a:gd name="adj1" fmla="val 30369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: curvado 56">
            <a:extLst>
              <a:ext uri="{FF2B5EF4-FFF2-40B4-BE49-F238E27FC236}">
                <a16:creationId xmlns:a16="http://schemas.microsoft.com/office/drawing/2014/main" id="{832C005F-A93F-4530-8AFE-F48592032D8C}"/>
              </a:ext>
            </a:extLst>
          </p:cNvPr>
          <p:cNvCxnSpPr>
            <a:stCxn id="4" idx="4"/>
            <a:endCxn id="18" idx="0"/>
          </p:cNvCxnSpPr>
          <p:nvPr/>
        </p:nvCxnSpPr>
        <p:spPr>
          <a:xfrm rot="16200000" flipH="1">
            <a:off x="5837049" y="4972436"/>
            <a:ext cx="394098" cy="71460"/>
          </a:xfrm>
          <a:prstGeom prst="curvedConnector3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7473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419</Words>
  <Application>Microsoft Office PowerPoint</Application>
  <PresentationFormat>Panorámica</PresentationFormat>
  <Paragraphs>62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Propuesta IBM: Sistema para elecciones electorales</vt:lpstr>
      <vt:lpstr>Presentación de PowerPoint</vt:lpstr>
      <vt:lpstr>Analisis Funcional</vt:lpstr>
      <vt:lpstr>Análisis de Necesidad</vt:lpstr>
      <vt:lpstr>Diagrama de Necesidad</vt:lpstr>
      <vt:lpstr>Validación de la necesidad</vt:lpstr>
      <vt:lpstr>Funciones de Servicio</vt:lpstr>
      <vt:lpstr>Presentación de PowerPoint</vt:lpstr>
      <vt:lpstr>Diagrama de Interacciones</vt:lpstr>
      <vt:lpstr>Criterios de Evaluación</vt:lpstr>
      <vt:lpstr>Sistema de análisis de funciones técnicas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Propuesta IBM: Sistema para elecciones electorales</dc:title>
  <dc:creator>David Bautista Lazaro</dc:creator>
  <cp:lastModifiedBy>David Bautista Lazaro</cp:lastModifiedBy>
  <cp:revision>1</cp:revision>
  <dcterms:created xsi:type="dcterms:W3CDTF">2021-04-18T00:06:53Z</dcterms:created>
  <dcterms:modified xsi:type="dcterms:W3CDTF">2021-04-18T01:32:45Z</dcterms:modified>
</cp:coreProperties>
</file>