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6" r:id="rId2"/>
    <p:sldId id="267" r:id="rId3"/>
    <p:sldId id="257" r:id="rId4"/>
    <p:sldId id="269" r:id="rId5"/>
    <p:sldId id="260" r:id="rId6"/>
    <p:sldId id="270" r:id="rId7"/>
    <p:sldId id="271" r:id="rId8"/>
    <p:sldId id="272" r:id="rId9"/>
    <p:sldId id="264" r:id="rId10"/>
    <p:sldId id="265" r:id="rId11"/>
    <p:sldId id="259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/>
    <p:restoredTop sz="84554"/>
  </p:normalViewPr>
  <p:slideViewPr>
    <p:cSldViewPr snapToGrid="0" snapToObjects="1">
      <p:cViewPr varScale="1">
        <p:scale>
          <a:sx n="66" d="100"/>
          <a:sy n="66" d="100"/>
        </p:scale>
        <p:origin x="3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68BA8-4871-8942-B7C6-4F30AE87B18E}" type="datetimeFigureOut"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BDF32-11C0-3F45-869C-FB67B85FF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4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3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8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BDF32-11C0-3F45-869C-FB67B85FFD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F01E-D2A7-A24D-B542-50C9E583545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6042-7632-2843-B0F5-A79915AF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Section 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141317"/>
            <a:ext cx="7886700" cy="4035646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/>
              <a:t>HW4 questions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HW5: modeling translation start sites (TSSs)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977127" cy="4351338"/>
          </a:xfrm>
        </p:spPr>
        <p:txBody>
          <a:bodyPr/>
          <a:lstStyle/>
          <a:p>
            <a:r>
              <a:rPr lang="en-US" dirty="0" smtClean="0"/>
              <a:t>List of </a:t>
            </a:r>
            <a:r>
              <a:rPr lang="en-US" i="1" dirty="0" smtClean="0"/>
              <a:t>non-CDS</a:t>
            </a:r>
            <a:r>
              <a:rPr lang="en-US" dirty="0" smtClean="0"/>
              <a:t> positions with a motif score &gt;= 10</a:t>
            </a:r>
          </a:p>
          <a:p>
            <a:r>
              <a:rPr lang="en-US" dirty="0" smtClean="0"/>
              <a:t>Format – three columns:</a:t>
            </a:r>
          </a:p>
          <a:p>
            <a:pPr lvl="1"/>
            <a:r>
              <a:rPr lang="en-US" dirty="0" smtClean="0"/>
              <a:t>1-indexed genome position (on forward strand)</a:t>
            </a:r>
          </a:p>
          <a:p>
            <a:pPr lvl="1"/>
            <a:r>
              <a:rPr lang="en-US" dirty="0" smtClean="0"/>
              <a:t>Strand indicator (0 for forward, 1 for reverse)</a:t>
            </a:r>
          </a:p>
          <a:p>
            <a:pPr lvl="1"/>
            <a:r>
              <a:rPr lang="en-US" dirty="0" smtClean="0"/>
              <a:t>Score (to four decimal places)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9931" y="411294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 List: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1899 0 10.1167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2274 0 10.1923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2502 0 10.1098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4646 0 10.5886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5252 0 10.5534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6127 0 11.0669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7250 1 10.0453 </a:t>
            </a:r>
          </a:p>
          <a:p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11016 1 10.1616 </a:t>
            </a:r>
            <a:b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b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HW5 output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Nucleotide histogram</a:t>
            </a:r>
          </a:p>
          <a:p>
            <a:r>
              <a:rPr lang="en-US" dirty="0"/>
              <a:t>Background </a:t>
            </a:r>
            <a:r>
              <a:rPr lang="en-US" dirty="0" err="1" smtClean="0"/>
              <a:t>nt</a:t>
            </a:r>
            <a:r>
              <a:rPr lang="en-US" dirty="0" smtClean="0"/>
              <a:t> frequencies (based on both strands)</a:t>
            </a:r>
            <a:endParaRPr lang="en-US" dirty="0"/>
          </a:p>
          <a:p>
            <a:r>
              <a:rPr lang="en-US" dirty="0"/>
              <a:t>Count matrix </a:t>
            </a:r>
            <a:r>
              <a:rPr lang="en-US" dirty="0" smtClean="0"/>
              <a:t>(-</a:t>
            </a:r>
            <a:r>
              <a:rPr lang="en-US" dirty="0"/>
              <a:t>10 to </a:t>
            </a:r>
            <a:r>
              <a:rPr lang="en-US" dirty="0" smtClean="0"/>
              <a:t>+10 nucleotides)</a:t>
            </a:r>
            <a:endParaRPr lang="en-US" dirty="0"/>
          </a:p>
          <a:p>
            <a:r>
              <a:rPr lang="en-US" dirty="0"/>
              <a:t>Frequency matrix </a:t>
            </a:r>
            <a:r>
              <a:rPr lang="en-US" dirty="0" smtClean="0"/>
              <a:t>(-</a:t>
            </a:r>
            <a:r>
              <a:rPr lang="en-US" dirty="0"/>
              <a:t>10 to </a:t>
            </a:r>
            <a:r>
              <a:rPr lang="en-US" dirty="0" smtClean="0"/>
              <a:t>+</a:t>
            </a:r>
            <a:r>
              <a:rPr lang="en-US" dirty="0"/>
              <a:t>10 nucleotides)</a:t>
            </a:r>
            <a:endParaRPr lang="en-US" dirty="0"/>
          </a:p>
          <a:p>
            <a:r>
              <a:rPr lang="en-US" dirty="0"/>
              <a:t>Weight matrix </a:t>
            </a:r>
            <a:r>
              <a:rPr lang="en-US" dirty="0" smtClean="0"/>
              <a:t>(-</a:t>
            </a:r>
            <a:r>
              <a:rPr lang="en-US" dirty="0"/>
              <a:t>10 to </a:t>
            </a:r>
            <a:r>
              <a:rPr lang="en-US" dirty="0"/>
              <a:t>+10 nucleotides)</a:t>
            </a:r>
            <a:endParaRPr lang="en-US" dirty="0"/>
          </a:p>
          <a:p>
            <a:r>
              <a:rPr lang="en-US" dirty="0"/>
              <a:t>Maximum score</a:t>
            </a:r>
          </a:p>
          <a:p>
            <a:r>
              <a:rPr lang="en-US" dirty="0"/>
              <a:t>Score histogram </a:t>
            </a:r>
            <a:r>
              <a:rPr lang="en-US" dirty="0" smtClean="0"/>
              <a:t>for annotated CDS TSSs</a:t>
            </a:r>
            <a:endParaRPr lang="en-US" dirty="0"/>
          </a:p>
          <a:p>
            <a:r>
              <a:rPr lang="en-US" dirty="0"/>
              <a:t>Score histogram for </a:t>
            </a:r>
            <a:r>
              <a:rPr lang="en-US" dirty="0" smtClean="0"/>
              <a:t>all positions</a:t>
            </a:r>
            <a:endParaRPr lang="en-US" dirty="0"/>
          </a:p>
          <a:p>
            <a:r>
              <a:rPr lang="en-US" dirty="0" smtClean="0"/>
              <a:t>List of non-CDS positions with score &gt;=10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HW5 </a:t>
            </a:r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93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Looking only for ‘CDS’ features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consider positions where location is certain (no &lt; or </a:t>
            </a:r>
            <a:r>
              <a:rPr lang="en-US" dirty="0" smtClean="0"/>
              <a:t>&gt;)</a:t>
            </a:r>
          </a:p>
          <a:p>
            <a:pPr>
              <a:spcBef>
                <a:spcPts val="1800"/>
              </a:spcBef>
            </a:pPr>
            <a:r>
              <a:rPr lang="en-US" dirty="0"/>
              <a:t>Positions downstream of the translation start site could be noncontiguous</a:t>
            </a:r>
          </a:p>
          <a:p>
            <a:pPr lvl="1"/>
            <a:r>
              <a:rPr lang="en-US" dirty="0"/>
              <a:t>join(1000…10008, 1200…1500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Also watch out for multi-line joins (c.f. examples 2 &amp; 3 in slide 5)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Precision matters! (use doubles over floats)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Make sure outputs make sense (ATG</a:t>
            </a:r>
            <a:r>
              <a:rPr lang="is-I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56535" cy="1325563"/>
          </a:xfrm>
        </p:spPr>
        <p:txBody>
          <a:bodyPr/>
          <a:lstStyle/>
          <a:p>
            <a:r>
              <a:rPr lang="en-US" dirty="0" smtClean="0"/>
              <a:t>HW5: create a motif model for TSSs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8324"/>
          </a:xfrm>
        </p:spPr>
        <p:txBody>
          <a:bodyPr/>
          <a:lstStyle/>
          <a:p>
            <a:r>
              <a:rPr lang="en-US" dirty="0" smtClean="0"/>
              <a:t>Due 11:59pm on Sunday, Feb. 11</a:t>
            </a:r>
            <a:r>
              <a:rPr lang="en-US" baseline="30000" dirty="0" smtClean="0"/>
              <a:t>th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Assignment:</a:t>
            </a:r>
          </a:p>
          <a:p>
            <a:pPr lvl="1"/>
            <a:r>
              <a:rPr lang="en-US" dirty="0" smtClean="0"/>
              <a:t>Parse a </a:t>
            </a:r>
            <a:r>
              <a:rPr lang="en-US" dirty="0" err="1" smtClean="0"/>
              <a:t>Genbank</a:t>
            </a:r>
            <a:r>
              <a:rPr lang="en-US" dirty="0" smtClean="0"/>
              <a:t> file (</a:t>
            </a:r>
            <a:r>
              <a:rPr lang="en-US" dirty="0" err="1" smtClean="0"/>
              <a:t>gbff</a:t>
            </a:r>
            <a:r>
              <a:rPr lang="en-US" dirty="0" smtClean="0"/>
              <a:t> format) with sequence info and annotated CDS locations</a:t>
            </a:r>
          </a:p>
          <a:p>
            <a:pPr lvl="2"/>
            <a:r>
              <a:rPr lang="en-US" dirty="0" smtClean="0"/>
              <a:t>Write your own code to parse the file! Do not use a third-party </a:t>
            </a:r>
            <a:r>
              <a:rPr lang="en-US" dirty="0" err="1" smtClean="0"/>
              <a:t>Genbank</a:t>
            </a:r>
            <a:r>
              <a:rPr lang="en-US" dirty="0" smtClean="0"/>
              <a:t> file parser.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the CDS information, compute a site weight matrix for a 21bp motif centered at the translation start site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Using the weight matrix, compute scores for annotated CDS translation start sites and for non-annotated positions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Genbank</a:t>
            </a:r>
            <a:r>
              <a:rPr lang="en-US" sz="3600" dirty="0" smtClean="0"/>
              <a:t> flat file format (.</a:t>
            </a:r>
            <a:r>
              <a:rPr lang="en-US" sz="3600" dirty="0" err="1" smtClean="0"/>
              <a:t>gbff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9823"/>
            <a:ext cx="7982915" cy="4267140"/>
          </a:xfrm>
        </p:spPr>
        <p:txBody>
          <a:bodyPr>
            <a:normAutofit/>
          </a:bodyPr>
          <a:lstStyle/>
          <a:p>
            <a:r>
              <a:rPr lang="en-US" dirty="0" smtClean="0"/>
              <a:t>Feature list</a:t>
            </a:r>
            <a:endParaRPr lang="en-US" dirty="0"/>
          </a:p>
          <a:p>
            <a:pPr lvl="1"/>
            <a:r>
              <a:rPr lang="en-US" dirty="0" smtClean="0"/>
              <a:t>Each locus has entries for gene, mRNA, and CDS</a:t>
            </a:r>
          </a:p>
          <a:p>
            <a:pPr lvl="1"/>
            <a:r>
              <a:rPr lang="en-US" dirty="0" smtClean="0"/>
              <a:t>CDS </a:t>
            </a:r>
            <a:r>
              <a:rPr lang="en-US" dirty="0"/>
              <a:t>features are coding </a:t>
            </a:r>
            <a:r>
              <a:rPr lang="en-US" dirty="0" smtClean="0"/>
              <a:t>sequences (these are the entries we care about)</a:t>
            </a:r>
            <a:endParaRPr lang="en-US" dirty="0"/>
          </a:p>
          <a:p>
            <a:pPr lvl="1"/>
            <a:r>
              <a:rPr lang="en-US" dirty="0" smtClean="0"/>
              <a:t>‘c</a:t>
            </a:r>
            <a:r>
              <a:rPr lang="en-US" dirty="0" smtClean="0"/>
              <a:t>omplement’ </a:t>
            </a:r>
            <a:r>
              <a:rPr lang="en-US" dirty="0"/>
              <a:t>indicates </a:t>
            </a:r>
            <a:r>
              <a:rPr lang="en-US" dirty="0" smtClean="0"/>
              <a:t>the </a:t>
            </a:r>
            <a:r>
              <a:rPr lang="en-US" dirty="0"/>
              <a:t>reverse </a:t>
            </a:r>
            <a:r>
              <a:rPr lang="en-US" dirty="0" smtClean="0"/>
              <a:t>complement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Located after the feature list, at the end of the file</a:t>
            </a:r>
          </a:p>
          <a:p>
            <a:pPr lvl="1"/>
            <a:r>
              <a:rPr lang="en-US" dirty="0" smtClean="0"/>
              <a:t>Contains the genome sequence </a:t>
            </a:r>
          </a:p>
        </p:txBody>
      </p:sp>
    </p:spTree>
    <p:extLst>
      <p:ext uri="{BB962C8B-B14F-4D97-AF65-F5344CB8AC3E}">
        <p14:creationId xmlns:p14="http://schemas.microsoft.com/office/powerpoint/2010/main" val="14620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Genbank</a:t>
            </a:r>
            <a:r>
              <a:rPr lang="en-US" sz="3600" dirty="0" smtClean="0"/>
              <a:t> flat file format (.</a:t>
            </a:r>
            <a:r>
              <a:rPr lang="en-US" sz="3600" dirty="0" err="1" smtClean="0"/>
              <a:t>gbff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5"/>
            <a:ext cx="7982915" cy="47803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FEATURES             Location/Qualifiers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source          1..2895605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/organism="Plasmodium falciparum 3D7"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mol_type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="genomic DNA"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/isolate="3D7"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="taxon:36329"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/chromosome="13"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gene            21467..28890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/gene="VAR"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locus_tag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="MAL13P1.1"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="GeneID:813647"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mRNA            join(&lt;21467..26641,27577..&gt;28890)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/gene="VAR"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locus_tag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="MAL13P1.1"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transcript_id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="XM_001349702.1"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="GI:124512763"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="GeneID:813647"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CDS             join(21467..26641,27577..28890)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/gene="VAR"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locus_tag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="MAL13P1.1"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codon_start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/product="erythrocyte membrane protein 1, PfEMP1"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protein_id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="XP_001349738.1"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="GI:124512764"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="GOA:Q8IEV1"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="InterPro:IPR008602"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UniProtKB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/TrEMBL:Q8IEV1"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db_xref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="GeneID:813647"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             /translation="MGPPGITGTQGETAKHMFDRIGKQVYETVKNEAENYISELEGKL                   </a:t>
            </a: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	        SQATLLGERVSSLKTCQLVEDYRSKANGDVKRYPCANRSPVRFSDESRSQCTYNRIKD…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"</a:t>
            </a:r>
            <a:endParaRPr lang="en-US" sz="900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ORIGIN      </a:t>
            </a:r>
            <a:endParaRPr lang="en-US" sz="900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 1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taaaccctga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accctaaacc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ctaaaccctg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aaccctaaac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cctaaaccct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aaacctaaac</a:t>
            </a:r>
            <a:endParaRPr lang="en-US" sz="900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   61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ctaaaccctg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aaccctaaac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cctgaaccct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gaaccctaaa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ccctaaaccc</a:t>
            </a:r>
            <a:r>
              <a:rPr lang="en-US" sz="900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sz="900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tgaaccctaa</a:t>
            </a:r>
            <a:r>
              <a:rPr lang="en-US" sz="900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…</a:t>
            </a:r>
            <a:endParaRPr lang="en-US" sz="900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5850" y="2822839"/>
            <a:ext cx="682942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CDS             join(10183..10943,11138..11246,11408..11525,11697..11815,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12006..12056,12284..12445,12661..12792,12989..13135,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13293..13400,13597..13661,13848..13957,14104..14208,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14364..14440,14606..14773,14909..15013)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/locus_tag="PTSG_00005"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/codon_start=1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/product="hypothetical protein"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/protein_id="EGD71989.1"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/db_xref="GI:326426419"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/translation="MMMMMMMMRPCCSLPSTWWLVVVVLAAACCAATPTAAAVPAAAP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AEAADPSVVNVGQFVVSLDEDGVLSAVRNPAQMPNPHLAWHSTGEILEVAASKMYLHG...“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5850" y="4503489"/>
            <a:ext cx="6557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CDS             complement(join(15291..15934,16108..16234,16358..16394,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16582..16790,17086..17196,17376..17456,17810..17877,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18020..18060,18199..18256,18556..18598,18767..19187,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19334..19410,19552..19631,19795..19917,20098..20183,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20449..20577,20789..20904,21261..21449,21667..21787,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21936..22108,22453..22549,22808..22934,23895..23970,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24140..24246,24389..27209))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/locus_tag="PTSG_11525"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/codon_start=1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/product="hypothetical protein"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/protein_id="EGD71990.1"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/db_xref="GI:326426420"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/translation="MWRSWRHGEVGSGVAGGENGKDAQQASSNSHGSHGSHGSNHPNG</a:t>
            </a:r>
          </a:p>
          <a:p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NHGGSSDNVGSSHDERSSSDREQERGQVQRRKRRHARMHEKHASNHAASSVARPSRLT...“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850" y="1499703"/>
            <a:ext cx="6557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CDS             96094..97215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/locus_tag="PTSG_00022"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/codon_start=1</a:t>
            </a: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/product="hypothetical protein"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/protein_id="EGD72006.1"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/db_xref="GI:326426436"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/translation="MVVAAGSGGASRPTNAPSCPLCPGGSVGGAVLMVVPLLVCIALL</a:t>
            </a:r>
          </a:p>
          <a:p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AGCLSVSSLWRRNKRQRHAPQYASTCASGRAKPNKRAAPRVQPDLRLPHQQQQPQHPQ...“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CDS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27598" cy="1325563"/>
          </a:xfrm>
        </p:spPr>
        <p:txBody>
          <a:bodyPr/>
          <a:lstStyle/>
          <a:p>
            <a:r>
              <a:rPr lang="en-US" dirty="0" smtClean="0"/>
              <a:t>Computing a TSS site weight matrix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059084" y="2911034"/>
            <a:ext cx="70408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ent-Up Arrow 6"/>
          <p:cNvSpPr/>
          <p:nvPr/>
        </p:nvSpPr>
        <p:spPr>
          <a:xfrm rot="16200000">
            <a:off x="1990742" y="2124286"/>
            <a:ext cx="537175" cy="731520"/>
          </a:xfrm>
          <a:prstGeom prst="bentUpArrow">
            <a:avLst>
              <a:gd name="adj1" fmla="val 9524"/>
              <a:gd name="adj2" fmla="val 2381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6259667" y="3186914"/>
            <a:ext cx="537175" cy="731520"/>
          </a:xfrm>
          <a:prstGeom prst="bentUpArrow">
            <a:avLst>
              <a:gd name="adj1" fmla="val 9524"/>
              <a:gd name="adj2" fmla="val 2381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45523" y="1897454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3074" y="1897454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9740" y="189718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41070" y="2398163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88621" y="2398163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66233" y="2389964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059084" y="3112420"/>
            <a:ext cx="70408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89760" y="2758634"/>
            <a:ext cx="2037806" cy="5252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758634"/>
            <a:ext cx="1563189" cy="52527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0678" y="2651937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678" y="297497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23592" y="2651937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3592" y="297497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478183" y="2908278"/>
            <a:ext cx="91440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480358" y="3103692"/>
            <a:ext cx="91440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28650" y="3783539"/>
                <a:ext cx="8264530" cy="3028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Step 0</a:t>
                </a:r>
                <a:r>
                  <a:rPr lang="en-US" dirty="0" smtClean="0"/>
                  <a:t>: Compute background nucleotide frequencies (genome + reverse complement).</a:t>
                </a:r>
                <a:endParaRPr lang="en-US" b="1" dirty="0" smtClean="0"/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Step 1</a:t>
                </a:r>
                <a:r>
                  <a:rPr lang="en-US" dirty="0" smtClean="0"/>
                  <a:t>: Count matrix – record the number of times each nucleotide shows up at each motif position (-10 to +10).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Step 2</a:t>
                </a:r>
                <a:r>
                  <a:rPr lang="en-US" dirty="0" smtClean="0"/>
                  <a:t>: Frequency matrix – proportion of times each nucleotide shows up at each motif position (-10 to +10).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 smtClean="0"/>
                  <a:t>Step 3</a:t>
                </a:r>
                <a:r>
                  <a:rPr lang="en-US" dirty="0" smtClean="0"/>
                  <a:t>: Weight matrix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weight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frequency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motif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position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background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frequency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a </a:t>
                </a:r>
                <a:r>
                  <a:rPr lang="en-US" dirty="0" err="1" smtClean="0"/>
                  <a:t>nt</a:t>
                </a:r>
                <a:r>
                  <a:rPr lang="en-US" dirty="0" smtClean="0"/>
                  <a:t> has frequency zero, assign a weight of -99.0 (</a:t>
                </a:r>
                <a:r>
                  <a:rPr lang="en-US" dirty="0"/>
                  <a:t>2</a:t>
                </a:r>
                <a:r>
                  <a:rPr lang="en-US" baseline="30000" dirty="0"/>
                  <a:t>-99</a:t>
                </a:r>
                <a:r>
                  <a:rPr lang="en-US" dirty="0"/>
                  <a:t> = </a:t>
                </a:r>
                <a:r>
                  <a:rPr lang="en-US" dirty="0" smtClean="0"/>
                  <a:t>1.6x10</a:t>
                </a:r>
                <a:r>
                  <a:rPr lang="en-US" baseline="30000" dirty="0" smtClean="0"/>
                  <a:t>-30</a:t>
                </a:r>
                <a:r>
                  <a:rPr lang="en-US" dirty="0"/>
                  <a:t> </a:t>
                </a:r>
                <a:r>
                  <a:rPr lang="en-US" dirty="0" smtClean="0"/>
                  <a:t>≈ 0)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83539"/>
                <a:ext cx="8264530" cy="3028971"/>
              </a:xfrm>
              <a:prstGeom prst="rect">
                <a:avLst/>
              </a:prstGeom>
              <a:blipFill rotWithShape="0">
                <a:blip r:embed="rId3"/>
                <a:stretch>
                  <a:fillRect l="-590" t="-1207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2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/>
      <p:bldP spid="12" grpId="0"/>
      <p:bldP spid="13" grpId="0"/>
      <p:bldP spid="14" grpId="0"/>
      <p:bldP spid="1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site scores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059084" y="2911034"/>
            <a:ext cx="70408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ent-Up Arrow 3"/>
          <p:cNvSpPr/>
          <p:nvPr/>
        </p:nvSpPr>
        <p:spPr>
          <a:xfrm rot="16200000">
            <a:off x="1990742" y="2124286"/>
            <a:ext cx="537175" cy="731520"/>
          </a:xfrm>
          <a:prstGeom prst="bentUpArrow">
            <a:avLst>
              <a:gd name="adj1" fmla="val 9524"/>
              <a:gd name="adj2" fmla="val 2381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-Up Arrow 4"/>
          <p:cNvSpPr/>
          <p:nvPr/>
        </p:nvSpPr>
        <p:spPr>
          <a:xfrm rot="5400000">
            <a:off x="6259667" y="3186914"/>
            <a:ext cx="537175" cy="731520"/>
          </a:xfrm>
          <a:prstGeom prst="bentUpArrow">
            <a:avLst>
              <a:gd name="adj1" fmla="val 9524"/>
              <a:gd name="adj2" fmla="val 2381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45523" y="1897454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074" y="1897454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9740" y="1897181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1070" y="2398163"/>
            <a:ext cx="2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8621" y="2398163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233" y="2389964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59084" y="3112420"/>
            <a:ext cx="704088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89760" y="2758634"/>
            <a:ext cx="2037806" cy="5252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2758634"/>
            <a:ext cx="1563189" cy="52527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0678" y="2651937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0678" y="297497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23592" y="2651937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23592" y="2974972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478183" y="2908278"/>
            <a:ext cx="91440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480358" y="3103692"/>
            <a:ext cx="91440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078" y="4036027"/>
            <a:ext cx="8142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Score for a position = sum of the weights for each nucleotide in the 21bp motif </a:t>
            </a:r>
            <a:r>
              <a:rPr lang="en-US" sz="2400" i="1" dirty="0" smtClean="0"/>
              <a:t>centered at</a:t>
            </a:r>
            <a:r>
              <a:rPr lang="en-US" sz="2400" dirty="0" smtClean="0"/>
              <a:t> that position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Scores for a position are strand-specific (different for forward vs. reverse)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Compute scores for </a:t>
            </a:r>
            <a:r>
              <a:rPr lang="en-US" sz="2400" i="1" dirty="0" smtClean="0"/>
              <a:t>all </a:t>
            </a:r>
            <a:r>
              <a:rPr lang="en-US" sz="2400" dirty="0" smtClean="0"/>
              <a:t>possible positions (both strands)</a:t>
            </a:r>
          </a:p>
        </p:txBody>
      </p:sp>
    </p:spTree>
    <p:extLst>
      <p:ext uri="{BB962C8B-B14F-4D97-AF65-F5344CB8AC3E}">
        <p14:creationId xmlns:p14="http://schemas.microsoft.com/office/powerpoint/2010/main" val="37155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Noncontiguous CDSs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Positions downstream of the translation start site could be noncontiguous</a:t>
            </a:r>
          </a:p>
          <a:p>
            <a:pPr lvl="1"/>
            <a:r>
              <a:rPr lang="en-US" dirty="0" smtClean="0"/>
              <a:t>join(1000…10008, 1200…1500)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How would you construct the TSS motif?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5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score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159902" cy="45925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histograms:</a:t>
            </a:r>
          </a:p>
          <a:p>
            <a:pPr lvl="1"/>
            <a:r>
              <a:rPr lang="en-US" dirty="0" smtClean="0"/>
              <a:t>All genomic positions</a:t>
            </a:r>
          </a:p>
          <a:p>
            <a:pPr lvl="1"/>
            <a:r>
              <a:rPr lang="en-US" dirty="0" smtClean="0"/>
              <a:t>Positions that are annotated CDS TSSs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Group scores into bins of size 1 (round down to nearest integer)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Format – two columns:</a:t>
            </a:r>
          </a:p>
          <a:p>
            <a:pPr lvl="1"/>
            <a:r>
              <a:rPr lang="en-US" dirty="0" smtClean="0"/>
              <a:t>Score bin</a:t>
            </a:r>
          </a:p>
          <a:p>
            <a:pPr lvl="1"/>
            <a:r>
              <a:rPr lang="en-US" dirty="0" smtClean="0"/>
              <a:t>Number of sites with that score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Print all bins with at least one count</a:t>
            </a:r>
          </a:p>
          <a:p>
            <a:pPr>
              <a:spcBef>
                <a:spcPts val="1800"/>
              </a:spcBef>
            </a:pPr>
            <a:r>
              <a:rPr lang="en-US" dirty="0"/>
              <a:t>Put all scores less than -50 into one bin</a:t>
            </a:r>
          </a:p>
        </p:txBody>
      </p:sp>
      <p:sp>
        <p:nvSpPr>
          <p:cNvPr id="4" name="Rectangle 3"/>
          <p:cNvSpPr/>
          <p:nvPr/>
        </p:nvSpPr>
        <p:spPr>
          <a:xfrm>
            <a:off x="6481867" y="1598124"/>
            <a:ext cx="234961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Score Histogram All: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-5 101880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-4 76413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-3 54704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-2 38081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-1 27202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0 21440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1 18671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2 18825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3 19072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4 18675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5 17308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6 14429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7 10595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8 6915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9 3886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10 1850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11 699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12 225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13 46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14 4 </a:t>
            </a:r>
          </a:p>
          <a:p>
            <a: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  <a:t>lt-50 6132782 </a:t>
            </a:r>
            <a:br>
              <a:rPr lang="it-IT" sz="1400" dirty="0"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ea typeface="Monaco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1853</TotalTime>
  <Words>1077</Words>
  <Application>Microsoft Office PowerPoint</Application>
  <PresentationFormat>On-screen Show (4:3)</PresentationFormat>
  <Paragraphs>198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Ebrima</vt:lpstr>
      <vt:lpstr>Monaco</vt:lpstr>
      <vt:lpstr>Office Theme</vt:lpstr>
      <vt:lpstr>Discussion Section 5</vt:lpstr>
      <vt:lpstr>HW5: create a motif model for TSSs</vt:lpstr>
      <vt:lpstr>Genbank flat file format (.gbff)</vt:lpstr>
      <vt:lpstr>Genbank flat file format (.gbff)</vt:lpstr>
      <vt:lpstr>Some more CDS examples</vt:lpstr>
      <vt:lpstr>Computing a TSS site weight matrix</vt:lpstr>
      <vt:lpstr>Computing site scores</vt:lpstr>
      <vt:lpstr>Noncontiguous CDSs</vt:lpstr>
      <vt:lpstr>Reporting score histograms</vt:lpstr>
      <vt:lpstr>Position list</vt:lpstr>
      <vt:lpstr>HW5 output summary</vt:lpstr>
      <vt:lpstr>HW5 Tips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E. Clark</dc:creator>
  <cp:lastModifiedBy>Serena Liu</cp:lastModifiedBy>
  <cp:revision>131</cp:revision>
  <dcterms:created xsi:type="dcterms:W3CDTF">2016-02-03T17:18:26Z</dcterms:created>
  <dcterms:modified xsi:type="dcterms:W3CDTF">2018-02-01T12:35:13Z</dcterms:modified>
</cp:coreProperties>
</file>