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2" r:id="rId6"/>
    <p:sldId id="258" r:id="rId7"/>
    <p:sldId id="262" r:id="rId8"/>
    <p:sldId id="270" r:id="rId9"/>
    <p:sldId id="259" r:id="rId10"/>
    <p:sldId id="261" r:id="rId11"/>
    <p:sldId id="264" r:id="rId12"/>
    <p:sldId id="275" r:id="rId13"/>
    <p:sldId id="260" r:id="rId14"/>
    <p:sldId id="265" r:id="rId15"/>
    <p:sldId id="276"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83" d="100"/>
          <a:sy n="83" d="100"/>
        </p:scale>
        <p:origin x="86" y="24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ctr"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Ride</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1400" spc="50" baseline="0" dirty="0">
              <a:latin typeface="+mn-lt"/>
            </a:rPr>
            <a:t>Distance</a:t>
          </a:r>
        </a:p>
        <a:p>
          <a:pPr marL="0" algn="ctr">
            <a:lnSpc>
              <a:spcPct val="100000"/>
            </a:lnSpc>
          </a:pPr>
          <a:r>
            <a:rPr lang="en-US" sz="1400" spc="50" baseline="0" dirty="0">
              <a:latin typeface="+mn-lt"/>
            </a:rPr>
            <a:t>Surge Multiplier</a:t>
          </a:r>
        </a:p>
        <a:p>
          <a:pPr marL="0" algn="ctr">
            <a:lnSpc>
              <a:spcPct val="100000"/>
            </a:lnSpc>
          </a:pPr>
          <a:r>
            <a:rPr lang="en-US" sz="1400" spc="50" baseline="0" dirty="0">
              <a:latin typeface="+mn-lt"/>
            </a:rPr>
            <a:t>Timestamp</a:t>
          </a:r>
        </a:p>
        <a:p>
          <a:pPr marL="0" algn="ctr">
            <a:lnSpc>
              <a:spcPct val="100000"/>
            </a:lnSpc>
          </a:pPr>
          <a:r>
            <a:rPr lang="en-US" sz="1400" spc="50" baseline="0" dirty="0">
              <a:latin typeface="+mn-lt"/>
            </a:rPr>
            <a:t>Vehicle Type</a:t>
          </a:r>
        </a:p>
        <a:p>
          <a:pPr marL="0" algn="ctr">
            <a:lnSpc>
              <a:spcPct val="100000"/>
            </a:lnSpc>
          </a:pPr>
          <a:r>
            <a:rPr lang="en-US" sz="1400" b="1" spc="50" baseline="0" dirty="0">
              <a:latin typeface="+mn-lt"/>
            </a:rPr>
            <a:t>Price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Weather</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1400" spc="50" baseline="0" dirty="0">
              <a:latin typeface="+mn-lt"/>
            </a:rPr>
            <a:t>Temperature</a:t>
          </a:r>
        </a:p>
        <a:p>
          <a:pPr marL="0" algn="ctr">
            <a:lnSpc>
              <a:spcPct val="100000"/>
            </a:lnSpc>
          </a:pPr>
          <a:r>
            <a:rPr lang="en-US" sz="1400" spc="50" baseline="0" dirty="0">
              <a:latin typeface="+mn-lt"/>
            </a:rPr>
            <a:t>Precipitation</a:t>
          </a:r>
        </a:p>
        <a:p>
          <a:pPr marL="0" algn="ctr">
            <a:lnSpc>
              <a:spcPct val="100000"/>
            </a:lnSpc>
          </a:pPr>
          <a:r>
            <a:rPr lang="en-US" sz="1400" spc="50" baseline="0" dirty="0">
              <a:latin typeface="+mn-lt"/>
            </a:rPr>
            <a:t>Humidity</a:t>
          </a:r>
        </a:p>
        <a:p>
          <a:pPr marL="0" algn="ctr">
            <a:lnSpc>
              <a:spcPct val="100000"/>
            </a:lnSpc>
          </a:pPr>
          <a:r>
            <a:rPr lang="en-US" sz="1400" spc="50" baseline="0" dirty="0">
              <a:latin typeface="+mn-lt"/>
            </a:rPr>
            <a:t>Wind Speed</a:t>
          </a:r>
        </a:p>
        <a:p>
          <a:pPr marL="0" algn="ctr">
            <a:lnSpc>
              <a:spcPct val="100000"/>
            </a:lnSpc>
          </a:pPr>
          <a:r>
            <a:rPr lang="en-US" sz="1400" spc="50" baseline="0" dirty="0">
              <a:latin typeface="+mn-lt"/>
            </a:rPr>
            <a:t>Moon Phase</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Service</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0" presStyleCnt="3">
        <dgm:presLayoutVars>
          <dgm:chMax val="0"/>
          <dgm:chPref val="0"/>
        </dgm:presLayoutVars>
      </dgm:prSet>
      <dgm:spPr/>
    </dgm:pt>
    <dgm:pt modelId="{C8429E68-36DD-4F6A-A2F4-7CCDADCEFAD1}" type="pres">
      <dgm:prSet presAssocID="{A2322D3A-7AC2-4C5C-9D7E-EAB2313D47D4}" presName="desTx" presStyleLbl="alignAccFollowNode1" presStyleIdx="0" presStyleCnt="3">
        <dgm:presLayoutVars/>
      </dgm:prSet>
      <dgm:spPr/>
    </dgm:pt>
    <dgm:pt modelId="{B57BF359-5818-46F7-AF5B-D14998FD404F}" type="pres">
      <dgm:prSet presAssocID="{84DE1C3A-3FC7-4DB3-88ED-33F65A71557A}" presName="space" presStyleCnt="0"/>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1" presStyleCnt="3">
        <dgm:presLayoutVars>
          <dgm:chMax val="0"/>
          <dgm:chPref val="0"/>
        </dgm:presLayoutVars>
      </dgm:prSet>
      <dgm:spPr/>
    </dgm:pt>
    <dgm:pt modelId="{22359DD7-1BFB-4900-BAE6-6084F2F57988}" type="pres">
      <dgm:prSet presAssocID="{73D947E0-108F-4D20-A71E-3CF329F97212}" presName="desTx" presStyleLbl="alignAccFollowNode1" presStyleIdx="1"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2" presStyleCnt="3">
        <dgm:presLayoutVars>
          <dgm:chMax val="0"/>
          <dgm:chPref val="0"/>
        </dgm:presLayoutVars>
      </dgm:prSet>
      <dgm:spPr/>
    </dgm:pt>
    <dgm:pt modelId="{4FEB85EB-D046-4CDB-8A62-BBCE260C4490}" type="pres">
      <dgm:prSet presAssocID="{B1AFA1AF-0FF8-45B3-A6D0-0E255A2F637D}" presName="desTx" presStyleLbl="alignAccFollowNode1" presStyleIdx="2" presStyleCnt="3">
        <dgm:presLayoutVars/>
      </dgm:prSet>
      <dgm:spPr/>
    </dgm:pt>
  </dgm:ptLst>
  <dgm:cxnLst>
    <dgm:cxn modelId="{F28D7702-2FC3-49BD-BB13-C989E5EE622A}" srcId="{0DD8915E-DC14-41D6-9BB5-F49E1C265163}" destId="{B1AFA1AF-0FF8-45B3-A6D0-0E255A2F637D}" srcOrd="2" destOrd="0" parTransId="{10C68AF5-481C-45AA-A216-8BBBB04515B9}" sibTransId="{88649F7A-400B-4056-965D-C9AC0B3AD942}"/>
    <dgm:cxn modelId="{A0077D09-C12C-46D0-8DF7-194B6911362A}" srcId="{0DD8915E-DC14-41D6-9BB5-F49E1C265163}" destId="{73D947E0-108F-4D20-A71E-3CF329F97212}" srcOrd="1"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4F4D3328-62BF-4803-B4E8-3BDDF13A807F}" type="presOf" srcId="{50418D2B-9486-42DE-AFDD-1D31420040FF}" destId="{4FEB85EB-D046-4CDB-8A62-BBCE260C4490}" srcOrd="0" destOrd="0" presId="urn:microsoft.com/office/officeart/2016/7/layout/HorizontalActionList"/>
    <dgm:cxn modelId="{ACF5002D-326C-4D5D-B96A-FDF634C93A2C}" type="presOf" srcId="{B1AFA1AF-0FF8-45B3-A6D0-0E255A2F637D}" destId="{C4F84DEA-2002-4D32-8E80-70EEE05E345A}" srcOrd="0" destOrd="0" presId="urn:microsoft.com/office/officeart/2016/7/layout/HorizontalActionList"/>
    <dgm:cxn modelId="{8B36FC3A-28C7-4730-A185-99D56CB5E49D}" type="presOf" srcId="{8FE81FEC-2664-411F-AEB3-065F29F52751}" destId="{C8429E68-36DD-4F6A-A2F4-7CCDADCEFAD1}" srcOrd="0" destOrd="0" presId="urn:microsoft.com/office/officeart/2016/7/layout/HorizontalActionList"/>
    <dgm:cxn modelId="{711E093C-AD42-45A4-8D40-A2D39702062E}" srcId="{A2322D3A-7AC2-4C5C-9D7E-EAB2313D47D4}" destId="{8FE81FEC-2664-411F-AEB3-065F29F52751}" srcOrd="0" destOrd="0" parTransId="{BCBC007E-0269-421B-9C41-DE26D5C3A822}" sibTransId="{80230EB7-7230-4881-A631-309C07417378}"/>
    <dgm:cxn modelId="{716A195C-78C2-45A1-9417-0153881E875B}" type="presOf" srcId="{A2322D3A-7AC2-4C5C-9D7E-EAB2313D47D4}" destId="{59606EB9-9F10-4D12-A33F-A242FDCC0D0F}" srcOrd="0" destOrd="0"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0" destOrd="0" parTransId="{4A8C15D4-B36F-4764-B4FF-F2AF790D3E17}" sibTransId="{84DE1C3A-3FC7-4DB3-88ED-33F65A71557A}"/>
    <dgm:cxn modelId="{16DADAD5-DBC6-4154-A528-FBA2BD395D33}" type="presOf" srcId="{30A490C8-22B4-4D68-875C-0F0DE2FF864D}" destId="{22359DD7-1BFB-4900-BAE6-6084F2F57988}"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22D7C7FC-2F7C-47DF-B8DE-D96F75BE38B3}" type="presOf" srcId="{73D947E0-108F-4D20-A71E-3CF329F97212}" destId="{BDBD7220-3F85-45D2-BED6-5BBFBC23EAE3}" srcOrd="0" destOrd="0" presId="urn:microsoft.com/office/officeart/2016/7/layout/HorizontalActionList"/>
    <dgm:cxn modelId="{CA08632D-B7FE-49D5-BED7-23E14E33C6DB}" type="presParOf" srcId="{E4B4F7C4-5024-45F0-9FD7-C5068A1AE6C4}" destId="{647B2244-AC3A-441A-A6FB-6136FA04F429}" srcOrd="0" destOrd="0" presId="urn:microsoft.com/office/officeart/2016/7/layout/HorizontalActionList"/>
    <dgm:cxn modelId="{C25E2C2A-F059-4B06-88E2-FC1A56781C7A}" type="presParOf" srcId="{647B2244-AC3A-441A-A6FB-6136FA04F429}" destId="{59606EB9-9F10-4D12-A33F-A242FDCC0D0F}" srcOrd="0" destOrd="0" presId="urn:microsoft.com/office/officeart/2016/7/layout/HorizontalActionList"/>
    <dgm:cxn modelId="{8B52BA3D-36C4-417B-ABDA-F0FB7B4A75A6}" type="presParOf" srcId="{647B2244-AC3A-441A-A6FB-6136FA04F429}" destId="{C8429E68-36DD-4F6A-A2F4-7CCDADCEFAD1}" srcOrd="1" destOrd="0" presId="urn:microsoft.com/office/officeart/2016/7/layout/HorizontalActionList"/>
    <dgm:cxn modelId="{4268BA0A-D608-4A65-99B7-094316D12364}" type="presParOf" srcId="{E4B4F7C4-5024-45F0-9FD7-C5068A1AE6C4}" destId="{B57BF359-5818-46F7-AF5B-D14998FD404F}" srcOrd="1" destOrd="0" presId="urn:microsoft.com/office/officeart/2016/7/layout/HorizontalActionList"/>
    <dgm:cxn modelId="{EF2D177F-B2A6-4540-8E9A-134538EDD6C0}" type="presParOf" srcId="{E4B4F7C4-5024-45F0-9FD7-C5068A1AE6C4}" destId="{473E2436-1BC1-4A6C-8568-5C38418F52D1}" srcOrd="2" destOrd="0" presId="urn:microsoft.com/office/officeart/2016/7/layout/HorizontalActionList"/>
    <dgm:cxn modelId="{000973CD-4D81-4F10-8040-DF8E03147200}" type="presParOf" srcId="{473E2436-1BC1-4A6C-8568-5C38418F52D1}" destId="{BDBD7220-3F85-45D2-BED6-5BBFBC23EAE3}" srcOrd="0" destOrd="0" presId="urn:microsoft.com/office/officeart/2016/7/layout/HorizontalActionList"/>
    <dgm:cxn modelId="{A9BD6EE6-5150-44BF-94A8-A1489B8DBFCD}" type="presParOf" srcId="{473E2436-1BC1-4A6C-8568-5C38418F52D1}" destId="{22359DD7-1BFB-4900-BAE6-6084F2F57988}" srcOrd="1" destOrd="0" presId="urn:microsoft.com/office/officeart/2016/7/layout/HorizontalActionList"/>
    <dgm:cxn modelId="{15ABB4AB-4A14-41C6-A009-E24D61135524}" type="presParOf" srcId="{E4B4F7C4-5024-45F0-9FD7-C5068A1AE6C4}" destId="{38C65349-0C40-499F-9765-B6F38C2DC3C3}" srcOrd="3" destOrd="0" presId="urn:microsoft.com/office/officeart/2016/7/layout/HorizontalActionList"/>
    <dgm:cxn modelId="{EADF540D-FA2B-48D7-8ADE-81CC56AEC9DD}" type="presParOf" srcId="{E4B4F7C4-5024-45F0-9FD7-C5068A1AE6C4}" destId="{C6650FDC-3601-45F5-9125-6E3F90A53F8A}" srcOrd="4" destOrd="0" presId="urn:microsoft.com/office/officeart/2016/7/layout/HorizontalActionList"/>
    <dgm:cxn modelId="{9C8C31ED-E2A7-4F13-B1E2-F0B7A83F37F1}" type="presParOf" srcId="{C6650FDC-3601-45F5-9125-6E3F90A53F8A}" destId="{C4F84DEA-2002-4D32-8E80-70EEE05E345A}" srcOrd="0" destOrd="0" presId="urn:microsoft.com/office/officeart/2016/7/layout/HorizontalActionList"/>
    <dgm:cxn modelId="{A4031E51-EF8D-46C6-A863-F339C000C6FE}" type="presParOf" srcId="{C6650FDC-3601-45F5-9125-6E3F90A53F8A}" destId="{4FEB85EB-D046-4CDB-8A62-BBCE260C449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b="1" u="sng" kern="1200" spc="50" baseline="0" dirty="0">
              <a:solidFill>
                <a:prstClr val="black">
                  <a:hueOff val="0"/>
                  <a:satOff val="0"/>
                  <a:lumOff val="0"/>
                  <a:alphaOff val="0"/>
                </a:prstClr>
              </a:solidFill>
              <a:latin typeface="Tenorite"/>
              <a:ea typeface="+mn-ea"/>
              <a:cs typeface="+mn-cs"/>
            </a:rPr>
            <a:t>Uber</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30A490C8-22B4-4D68-875C-0F0DE2FF864D}">
      <dgm:prSet phldr="0" custT="1"/>
      <dgm:spPr/>
      <dgm:t>
        <a:bodyPr anchor="ctr"/>
        <a:lstStyle/>
        <a:p>
          <a:pPr marL="0" algn="ctr">
            <a:lnSpc>
              <a:spcPct val="100000"/>
            </a:lnSpc>
            <a:buFontTx/>
            <a:buNone/>
          </a:pPr>
          <a:r>
            <a:rPr lang="en-US" sz="1400" b="0" spc="50" baseline="0" dirty="0">
              <a:latin typeface="+mn-lt"/>
            </a:rPr>
            <a:t>Type (Black XL) +$14.56</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Predictive Accuracy</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nchor="ctr"/>
        <a:lstStyle/>
        <a:p>
          <a:pPr marL="0" lvl="0" algn="ctr" defTabSz="622300">
            <a:lnSpc>
              <a:spcPct val="100000"/>
            </a:lnSpc>
            <a:spcBef>
              <a:spcPct val="0"/>
            </a:spcBef>
            <a:spcAft>
              <a:spcPct val="35000"/>
            </a:spcAft>
            <a:buNone/>
          </a:pPr>
          <a:r>
            <a:rPr lang="en-US" sz="1400" b="1" u="sng" kern="1200" spc="50" baseline="0" dirty="0">
              <a:latin typeface="+mn-lt"/>
            </a:rPr>
            <a:t>Uber</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Significant Variables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C60FC8EC-FAF8-42AB-B045-6E9C8376D24E}">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Type of vehicle</a:t>
          </a:r>
        </a:p>
      </dgm:t>
    </dgm:pt>
    <dgm:pt modelId="{EAA26F22-9AA9-4544-AC76-EEBE5C5E4A95}" type="parTrans" cxnId="{42AADE48-CF2C-4AEE-A8AC-DB750FAB02E4}">
      <dgm:prSet/>
      <dgm:spPr/>
      <dgm:t>
        <a:bodyPr/>
        <a:lstStyle/>
        <a:p>
          <a:endParaRPr lang="en-US"/>
        </a:p>
      </dgm:t>
    </dgm:pt>
    <dgm:pt modelId="{369721D9-0E38-4FE9-88C7-83C66BAAF6FE}" type="sibTrans" cxnId="{42AADE48-CF2C-4AEE-A8AC-DB750FAB02E4}">
      <dgm:prSet/>
      <dgm:spPr/>
      <dgm:t>
        <a:bodyPr/>
        <a:lstStyle/>
        <a:p>
          <a:endParaRPr lang="en-US"/>
        </a:p>
      </dgm:t>
    </dgm:pt>
    <dgm:pt modelId="{E156ADE4-80FF-45F1-814E-6FB2BF59D30F}">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Day of week</a:t>
          </a:r>
        </a:p>
      </dgm:t>
    </dgm:pt>
    <dgm:pt modelId="{7B249E63-77DE-46BC-9FE4-30B7CA29309D}" type="parTrans" cxnId="{9507C05A-D675-4493-AE1A-99F44515AEFA}">
      <dgm:prSet/>
      <dgm:spPr/>
      <dgm:t>
        <a:bodyPr/>
        <a:lstStyle/>
        <a:p>
          <a:endParaRPr lang="en-US"/>
        </a:p>
      </dgm:t>
    </dgm:pt>
    <dgm:pt modelId="{44CB7BFC-9CFA-4840-AD0C-63A7C9B2EC4C}" type="sibTrans" cxnId="{9507C05A-D675-4493-AE1A-99F44515AEFA}">
      <dgm:prSet/>
      <dgm:spPr/>
      <dgm:t>
        <a:bodyPr/>
        <a:lstStyle/>
        <a:p>
          <a:endParaRPr lang="en-US"/>
        </a:p>
      </dgm:t>
    </dgm:pt>
    <dgm:pt modelId="{802E7DDA-984F-4BA1-97F6-4425FE2D66E4}">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Distance</a:t>
          </a:r>
        </a:p>
      </dgm:t>
    </dgm:pt>
    <dgm:pt modelId="{277A17A3-FDC0-4258-993B-453C83B94976}" type="parTrans" cxnId="{19944D0F-4525-4B0D-8361-684FED1ADA88}">
      <dgm:prSet/>
      <dgm:spPr/>
      <dgm:t>
        <a:bodyPr/>
        <a:lstStyle/>
        <a:p>
          <a:endParaRPr lang="en-US"/>
        </a:p>
      </dgm:t>
    </dgm:pt>
    <dgm:pt modelId="{938C00D0-A50A-4EBC-A155-E23F1867C80B}" type="sibTrans" cxnId="{19944D0F-4525-4B0D-8361-684FED1ADA88}">
      <dgm:prSet/>
      <dgm:spPr/>
      <dgm:t>
        <a:bodyPr/>
        <a:lstStyle/>
        <a:p>
          <a:endParaRPr lang="en-US"/>
        </a:p>
      </dgm:t>
    </dgm:pt>
    <dgm:pt modelId="{2D7A1BC4-8D5C-4DE8-BB82-35CACCE4A784}">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b="1" u="sng" kern="1200" spc="50" baseline="0" dirty="0">
              <a:solidFill>
                <a:prstClr val="black">
                  <a:hueOff val="0"/>
                  <a:satOff val="0"/>
                  <a:lumOff val="0"/>
                  <a:alphaOff val="0"/>
                </a:prstClr>
              </a:solidFill>
              <a:latin typeface="Tenorite"/>
              <a:ea typeface="+mn-ea"/>
              <a:cs typeface="+mn-cs"/>
            </a:rPr>
            <a:t>Lyft</a:t>
          </a:r>
        </a:p>
      </dgm:t>
    </dgm:pt>
    <dgm:pt modelId="{49F95079-F98B-4DC1-BFBF-77C3EE551A29}" type="parTrans" cxnId="{D371CF71-8B1B-4168-8443-417DB6FFA094}">
      <dgm:prSet/>
      <dgm:spPr/>
      <dgm:t>
        <a:bodyPr/>
        <a:lstStyle/>
        <a:p>
          <a:endParaRPr lang="en-US"/>
        </a:p>
      </dgm:t>
    </dgm:pt>
    <dgm:pt modelId="{E5610015-F6EA-46D8-BDD8-180C3E40A1A7}" type="sibTrans" cxnId="{D371CF71-8B1B-4168-8443-417DB6FFA094}">
      <dgm:prSet/>
      <dgm:spPr/>
      <dgm:t>
        <a:bodyPr/>
        <a:lstStyle/>
        <a:p>
          <a:endParaRPr lang="en-US"/>
        </a:p>
      </dgm:t>
    </dgm:pt>
    <dgm:pt modelId="{3529E559-5C07-450D-A607-5DE3E0AFC36D}">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Type of vehicle</a:t>
          </a:r>
        </a:p>
      </dgm:t>
    </dgm:pt>
    <dgm:pt modelId="{BEADC5D4-0B7E-4722-8003-3D96D1978FFC}" type="parTrans" cxnId="{7A7C0EC7-E45C-4B04-9DF4-831BAA915C1F}">
      <dgm:prSet/>
      <dgm:spPr/>
      <dgm:t>
        <a:bodyPr/>
        <a:lstStyle/>
        <a:p>
          <a:endParaRPr lang="en-US"/>
        </a:p>
      </dgm:t>
    </dgm:pt>
    <dgm:pt modelId="{45820651-47B9-4BA9-AA09-1C70BCCFE4DE}" type="sibTrans" cxnId="{7A7C0EC7-E45C-4B04-9DF4-831BAA915C1F}">
      <dgm:prSet/>
      <dgm:spPr/>
      <dgm:t>
        <a:bodyPr/>
        <a:lstStyle/>
        <a:p>
          <a:endParaRPr lang="en-US"/>
        </a:p>
      </dgm:t>
    </dgm:pt>
    <dgm:pt modelId="{221B942E-D403-4E74-81AB-FE5D2A1AF86F}">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Surge multiplier</a:t>
          </a:r>
        </a:p>
      </dgm:t>
    </dgm:pt>
    <dgm:pt modelId="{30BE7D69-3039-4ED5-9A5F-7811876CD0C7}" type="parTrans" cxnId="{E6E70838-87D9-407D-A76A-53DD77C50F87}">
      <dgm:prSet/>
      <dgm:spPr/>
      <dgm:t>
        <a:bodyPr/>
        <a:lstStyle/>
        <a:p>
          <a:endParaRPr lang="en-US"/>
        </a:p>
      </dgm:t>
    </dgm:pt>
    <dgm:pt modelId="{860B18BC-E09A-48D2-8581-D698BB899CBB}" type="sibTrans" cxnId="{E6E70838-87D9-407D-A76A-53DD77C50F87}">
      <dgm:prSet/>
      <dgm:spPr/>
      <dgm:t>
        <a:bodyPr/>
        <a:lstStyle/>
        <a:p>
          <a:endParaRPr lang="en-US"/>
        </a:p>
      </dgm:t>
    </dgm:pt>
    <dgm:pt modelId="{2FF4E600-B918-49F6-870B-8B266022123C}">
      <dgm:prSet custT="1"/>
      <dgm:spPr/>
      <dgm:t>
        <a:bodyPr lIns="182880" tIns="182880" rIns="182880" bIns="182880" anchor="ct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Distance</a:t>
          </a:r>
        </a:p>
      </dgm:t>
    </dgm:pt>
    <dgm:pt modelId="{6C551AA7-496A-4AD1-8E2A-EEFB23CBC0A1}" type="parTrans" cxnId="{26FDCC08-8E05-4728-9B48-C33CCF1D0E5C}">
      <dgm:prSet/>
      <dgm:spPr/>
      <dgm:t>
        <a:bodyPr/>
        <a:lstStyle/>
        <a:p>
          <a:endParaRPr lang="en-US"/>
        </a:p>
      </dgm:t>
    </dgm:pt>
    <dgm:pt modelId="{3F5B3450-0C8A-4355-B98E-EFF7A64648B8}" type="sibTrans" cxnId="{26FDCC08-8E05-4728-9B48-C33CCF1D0E5C}">
      <dgm:prSet/>
      <dgm:spPr/>
      <dgm:t>
        <a:bodyPr/>
        <a:lstStyle/>
        <a:p>
          <a:endParaRPr lang="en-US"/>
        </a:p>
      </dgm:t>
    </dgm:pt>
    <dgm:pt modelId="{89ECDF2D-A72C-41D5-A815-2F6BF7D9B37A}">
      <dgm:prSet custT="1"/>
      <dgm:spPr/>
      <dgm:t>
        <a:bodyPr lIns="182880" tIns="182880" rIns="182880" bIns="182880" anchor="ctr"/>
        <a:lstStyle/>
        <a:p>
          <a:pPr marL="0" lvl="0" indent="0" algn="ctr"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8C5B8C9E-0127-4AD4-80ED-A4ED35089428}" type="parTrans" cxnId="{EA4EB8E4-C00C-4C70-A54E-CD8C4DD15A04}">
      <dgm:prSet/>
      <dgm:spPr/>
      <dgm:t>
        <a:bodyPr/>
        <a:lstStyle/>
        <a:p>
          <a:endParaRPr lang="en-US"/>
        </a:p>
      </dgm:t>
    </dgm:pt>
    <dgm:pt modelId="{BE282722-2B62-4DBD-9816-F70241CE280A}" type="sibTrans" cxnId="{EA4EB8E4-C00C-4C70-A54E-CD8C4DD15A04}">
      <dgm:prSet/>
      <dgm:spPr/>
      <dgm:t>
        <a:bodyPr/>
        <a:lstStyle/>
        <a:p>
          <a:endParaRPr lang="en-US"/>
        </a:p>
      </dgm:t>
    </dgm:pt>
    <dgm:pt modelId="{63165774-9B2C-4581-A50E-526198A63744}">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Largest Coefficients</a:t>
          </a:r>
        </a:p>
      </dgm:t>
    </dgm:pt>
    <dgm:pt modelId="{F92C85FC-921E-4F1A-849B-69281067DF47}" type="parTrans" cxnId="{6F7861E1-D9D2-41DF-9322-B4E125E9D703}">
      <dgm:prSet/>
      <dgm:spPr/>
      <dgm:t>
        <a:bodyPr/>
        <a:lstStyle/>
        <a:p>
          <a:endParaRPr lang="en-US"/>
        </a:p>
      </dgm:t>
    </dgm:pt>
    <dgm:pt modelId="{771F0ECA-D088-418B-8CEF-38704B4D321B}" type="sibTrans" cxnId="{6F7861E1-D9D2-41DF-9322-B4E125E9D703}">
      <dgm:prSet/>
      <dgm:spPr/>
      <dgm:t>
        <a:bodyPr/>
        <a:lstStyle/>
        <a:p>
          <a:endParaRPr lang="en-US"/>
        </a:p>
      </dgm:t>
    </dgm:pt>
    <dgm:pt modelId="{42AC3888-8FC3-4328-A4E7-350C52A826A8}">
      <dgm:prSet phldr="0" custT="1"/>
      <dgm:spPr/>
      <dgm:t>
        <a:bodyPr anchor="ctr"/>
        <a:lstStyle/>
        <a:p>
          <a:pPr marL="0" algn="ctr">
            <a:lnSpc>
              <a:spcPct val="100000"/>
            </a:lnSpc>
            <a:buNone/>
          </a:pPr>
          <a:r>
            <a:rPr lang="en-US" sz="1400" b="1" u="sng" spc="50" baseline="0" dirty="0">
              <a:latin typeface="+mn-lt"/>
            </a:rPr>
            <a:t>Lyft</a:t>
          </a:r>
        </a:p>
      </dgm:t>
    </dgm:pt>
    <dgm:pt modelId="{22FC5CF2-0C2D-423F-95F5-D9F31E06DC03}" type="parTrans" cxnId="{9E195B40-DA23-4216-BA04-9F0431B0F779}">
      <dgm:prSet/>
      <dgm:spPr/>
      <dgm:t>
        <a:bodyPr/>
        <a:lstStyle/>
        <a:p>
          <a:endParaRPr lang="en-US"/>
        </a:p>
      </dgm:t>
    </dgm:pt>
    <dgm:pt modelId="{7061981C-9E07-43D8-BE66-51B0644D0F4B}" type="sibTrans" cxnId="{9E195B40-DA23-4216-BA04-9F0431B0F779}">
      <dgm:prSet/>
      <dgm:spPr/>
      <dgm:t>
        <a:bodyPr/>
        <a:lstStyle/>
        <a:p>
          <a:endParaRPr lang="en-US"/>
        </a:p>
      </dgm:t>
    </dgm:pt>
    <dgm:pt modelId="{1F247F25-9B96-492F-8841-CFAA02A08147}">
      <dgm:prSet phldr="0" custT="1"/>
      <dgm:spPr/>
      <dgm:t>
        <a:bodyPr anchor="ctr"/>
        <a:lstStyle/>
        <a:p>
          <a:pPr marL="0" algn="ctr">
            <a:lnSpc>
              <a:spcPct val="100000"/>
            </a:lnSpc>
            <a:buFontTx/>
            <a:buNone/>
          </a:pPr>
          <a:r>
            <a:rPr lang="en-US" sz="1400" b="0" spc="50" baseline="0" dirty="0">
              <a:latin typeface="+mn-lt"/>
            </a:rPr>
            <a:t>Type (Shared) -$11.07</a:t>
          </a:r>
        </a:p>
      </dgm:t>
    </dgm:pt>
    <dgm:pt modelId="{5BC9412B-F4E5-410A-B263-01541CA95B66}" type="parTrans" cxnId="{7109367B-0E4A-41E0-AB0B-8972DF4FB5F7}">
      <dgm:prSet/>
      <dgm:spPr/>
      <dgm:t>
        <a:bodyPr/>
        <a:lstStyle/>
        <a:p>
          <a:endParaRPr lang="en-US"/>
        </a:p>
      </dgm:t>
    </dgm:pt>
    <dgm:pt modelId="{72643341-5808-49AA-998B-AAC818E811D7}" type="sibTrans" cxnId="{7109367B-0E4A-41E0-AB0B-8972DF4FB5F7}">
      <dgm:prSet/>
      <dgm:spPr/>
      <dgm:t>
        <a:bodyPr/>
        <a:lstStyle/>
        <a:p>
          <a:endParaRPr lang="en-US"/>
        </a:p>
      </dgm:t>
    </dgm:pt>
    <dgm:pt modelId="{2D25D715-A36B-4690-AD1F-8A779B6C8C76}">
      <dgm:prSet phldr="0" custT="1"/>
      <dgm:spPr/>
      <dgm:t>
        <a:bodyPr anchor="ctr"/>
        <a:lstStyle/>
        <a:p>
          <a:pPr marL="0" algn="ctr">
            <a:lnSpc>
              <a:spcPct val="100000"/>
            </a:lnSpc>
            <a:buFontTx/>
            <a:buNone/>
          </a:pPr>
          <a:r>
            <a:rPr lang="en-US" sz="1400" b="0" spc="50" baseline="0" dirty="0">
              <a:latin typeface="+mn-lt"/>
            </a:rPr>
            <a:t>Surge (1-3) x$18.22</a:t>
          </a:r>
        </a:p>
      </dgm:t>
    </dgm:pt>
    <dgm:pt modelId="{53BE1BC9-0D17-4791-BBE9-C844B570265F}" type="parTrans" cxnId="{F5FC30E6-CB2D-4889-9899-FB4A56E8CCCA}">
      <dgm:prSet/>
      <dgm:spPr/>
      <dgm:t>
        <a:bodyPr/>
        <a:lstStyle/>
        <a:p>
          <a:endParaRPr lang="en-US"/>
        </a:p>
      </dgm:t>
    </dgm:pt>
    <dgm:pt modelId="{3B0619D9-7F0D-40A3-9E1B-333702BA3256}" type="sibTrans" cxnId="{F5FC30E6-CB2D-4889-9899-FB4A56E8CCCA}">
      <dgm:prSet/>
      <dgm:spPr/>
      <dgm:t>
        <a:bodyPr/>
        <a:lstStyle/>
        <a:p>
          <a:endParaRPr lang="en-US"/>
        </a:p>
      </dgm:t>
    </dgm:pt>
    <dgm:pt modelId="{BF9DE93D-244E-4163-9B67-120A5A774FD4}">
      <dgm:prSet phldr="0" custT="1"/>
      <dgm:spPr/>
      <dgm:t>
        <a:bodyPr anchor="ctr"/>
        <a:lstStyle/>
        <a:p>
          <a:pPr marL="0" algn="ctr">
            <a:lnSpc>
              <a:spcPct val="100000"/>
            </a:lnSpc>
            <a:buNone/>
          </a:pPr>
          <a:r>
            <a:rPr lang="en-US" sz="1400" b="1" u="sng" spc="50" baseline="0" dirty="0">
              <a:latin typeface="+mn-lt"/>
            </a:rPr>
            <a:t>Uber</a:t>
          </a:r>
        </a:p>
      </dgm:t>
    </dgm:pt>
    <dgm:pt modelId="{F4F35B07-7FA4-42C4-9ED4-4865B939D98B}" type="parTrans" cxnId="{92F42D91-ADC2-4428-8501-F39D857122D6}">
      <dgm:prSet/>
      <dgm:spPr/>
      <dgm:t>
        <a:bodyPr/>
        <a:lstStyle/>
        <a:p>
          <a:endParaRPr lang="en-US"/>
        </a:p>
      </dgm:t>
    </dgm:pt>
    <dgm:pt modelId="{0FF02717-9B8B-43DB-BF6B-F23AE83A082E}" type="sibTrans" cxnId="{92F42D91-ADC2-4428-8501-F39D857122D6}">
      <dgm:prSet/>
      <dgm:spPr/>
      <dgm:t>
        <a:bodyPr/>
        <a:lstStyle/>
        <a:p>
          <a:endParaRPr lang="en-US"/>
        </a:p>
      </dgm:t>
    </dgm:pt>
    <dgm:pt modelId="{F128D615-0374-4791-8118-3E056E0E709B}">
      <dgm:prSet phldr="0" custT="1"/>
      <dgm:spPr/>
      <dgm:t>
        <a:bodyPr anchor="ctr"/>
        <a:lstStyle/>
        <a:p>
          <a:pPr marL="0" algn="ctr">
            <a:lnSpc>
              <a:spcPct val="100000"/>
            </a:lnSpc>
            <a:buNone/>
          </a:pPr>
          <a:r>
            <a:rPr lang="en-US" sz="1400" b="0" u="none" spc="50" baseline="0" dirty="0">
              <a:latin typeface="+mn-lt"/>
            </a:rPr>
            <a:t>Type (</a:t>
          </a:r>
          <a:r>
            <a:rPr lang="en-US" sz="1400" b="0" u="none" spc="50" baseline="0" dirty="0" err="1">
              <a:latin typeface="+mn-lt"/>
            </a:rPr>
            <a:t>UberPool</a:t>
          </a:r>
          <a:r>
            <a:rPr lang="en-US" sz="1400" b="0" u="none" spc="50" baseline="0" dirty="0">
              <a:latin typeface="+mn-lt"/>
            </a:rPr>
            <a:t>) -$11.76</a:t>
          </a:r>
        </a:p>
      </dgm:t>
    </dgm:pt>
    <dgm:pt modelId="{AA7E6821-D76A-4B6E-8350-4E8A9F77E030}" type="parTrans" cxnId="{5A44EDE2-6B7B-4193-ACCB-B9E565D1DC4E}">
      <dgm:prSet/>
      <dgm:spPr/>
      <dgm:t>
        <a:bodyPr/>
        <a:lstStyle/>
        <a:p>
          <a:endParaRPr lang="en-US"/>
        </a:p>
      </dgm:t>
    </dgm:pt>
    <dgm:pt modelId="{0C6DCC34-271B-4723-9B1C-B4850B6C67DD}" type="sibTrans" cxnId="{5A44EDE2-6B7B-4193-ACCB-B9E565D1DC4E}">
      <dgm:prSet/>
      <dgm:spPr/>
      <dgm:t>
        <a:bodyPr/>
        <a:lstStyle/>
        <a:p>
          <a:endParaRPr lang="en-US"/>
        </a:p>
      </dgm:t>
    </dgm:pt>
    <dgm:pt modelId="{41ED4908-2356-43DF-9D53-8FE3C1A974D5}">
      <dgm:prSet phldr="0" custT="1"/>
      <dgm:spPr/>
      <dgm:t>
        <a:bodyPr anchor="ctr"/>
        <a:lstStyle/>
        <a:p>
          <a:pPr marL="0" algn="ctr">
            <a:lnSpc>
              <a:spcPct val="100000"/>
            </a:lnSpc>
            <a:buNone/>
          </a:pPr>
          <a:r>
            <a:rPr lang="en-US" sz="1400" b="0" u="none" spc="50" baseline="0" dirty="0">
              <a:latin typeface="+mn-lt"/>
            </a:rPr>
            <a:t>Type (Black SUV) +$9.77</a:t>
          </a:r>
        </a:p>
      </dgm:t>
    </dgm:pt>
    <dgm:pt modelId="{8D2BF655-0BA5-4D5A-A741-5E6575D96711}" type="parTrans" cxnId="{E76E3E5F-8526-4494-B51D-5146C8657387}">
      <dgm:prSet/>
      <dgm:spPr/>
      <dgm:t>
        <a:bodyPr/>
        <a:lstStyle/>
        <a:p>
          <a:endParaRPr lang="en-US"/>
        </a:p>
      </dgm:t>
    </dgm:pt>
    <dgm:pt modelId="{0059BAB2-098C-44AB-B1A9-7C4D16C6747A}" type="sibTrans" cxnId="{E76E3E5F-8526-4494-B51D-5146C8657387}">
      <dgm:prSet/>
      <dgm:spPr/>
      <dgm:t>
        <a:bodyPr/>
        <a:lstStyle/>
        <a:p>
          <a:endParaRPr lang="en-US"/>
        </a:p>
      </dgm:t>
    </dgm:pt>
    <dgm:pt modelId="{E05C36FC-6818-4022-8B48-0BAB58AACEF1}">
      <dgm:prSet phldr="0" custT="1"/>
      <dgm:spPr/>
      <dgm:t>
        <a:bodyPr anchor="ctr"/>
        <a:lstStyle/>
        <a:p>
          <a:pPr marL="0" algn="ctr">
            <a:lnSpc>
              <a:spcPct val="100000"/>
            </a:lnSpc>
            <a:buNone/>
          </a:pPr>
          <a:r>
            <a:rPr lang="en-US" sz="1400" b="0" u="none" spc="50" baseline="0" dirty="0">
              <a:latin typeface="+mn-lt"/>
            </a:rPr>
            <a:t>Distance (miles) x$2.44</a:t>
          </a:r>
        </a:p>
      </dgm:t>
    </dgm:pt>
    <dgm:pt modelId="{15F1A324-C98D-4208-B92B-29C515BC9539}" type="parTrans" cxnId="{264E6652-C387-447D-854C-AEB32194A51E}">
      <dgm:prSet/>
      <dgm:spPr/>
      <dgm:t>
        <a:bodyPr/>
        <a:lstStyle/>
        <a:p>
          <a:endParaRPr lang="en-US"/>
        </a:p>
      </dgm:t>
    </dgm:pt>
    <dgm:pt modelId="{30AF613A-7E88-4D7F-A179-3F59E675B085}" type="sibTrans" cxnId="{264E6652-C387-447D-854C-AEB32194A51E}">
      <dgm:prSet/>
      <dgm:spPr/>
      <dgm:t>
        <a:bodyPr/>
        <a:lstStyle/>
        <a:p>
          <a:endParaRPr lang="en-US"/>
        </a:p>
      </dgm:t>
    </dgm:pt>
    <dgm:pt modelId="{F3960BE0-344B-4655-886B-E13F16136B2B}">
      <dgm:prSet phldr="0" custT="1"/>
      <dgm:spPr/>
      <dgm:t>
        <a:bodyPr anchor="ctr"/>
        <a:lstStyle/>
        <a:p>
          <a:pPr marL="0" algn="ctr">
            <a:lnSpc>
              <a:spcPct val="100000"/>
            </a:lnSpc>
            <a:buNone/>
          </a:pPr>
          <a:endParaRPr lang="en-US" sz="1400" b="0" u="none" spc="50" baseline="0" dirty="0">
            <a:latin typeface="+mn-lt"/>
          </a:endParaRPr>
        </a:p>
      </dgm:t>
    </dgm:pt>
    <dgm:pt modelId="{008AA09D-85BE-4AFE-84C6-6BEFEAD16BB2}" type="parTrans" cxnId="{CDB02122-27B6-4E56-BCE4-6293F309261F}">
      <dgm:prSet/>
      <dgm:spPr/>
      <dgm:t>
        <a:bodyPr/>
        <a:lstStyle/>
        <a:p>
          <a:endParaRPr lang="en-US"/>
        </a:p>
      </dgm:t>
    </dgm:pt>
    <dgm:pt modelId="{07DAF331-AE63-455D-A8A9-7E165D5158B9}" type="sibTrans" cxnId="{CDB02122-27B6-4E56-BCE4-6293F309261F}">
      <dgm:prSet/>
      <dgm:spPr/>
      <dgm:t>
        <a:bodyPr/>
        <a:lstStyle/>
        <a:p>
          <a:endParaRPr lang="en-US"/>
        </a:p>
      </dgm:t>
    </dgm:pt>
    <dgm:pt modelId="{AFE94E45-7BA2-497E-9BC5-1B2A61B07CDB}">
      <dgm:prSet phldr="0" custT="1"/>
      <dgm:spPr/>
      <dgm:t>
        <a:bodyPr anchor="ctr"/>
        <a:lstStyle/>
        <a:p>
          <a:pPr marL="0" lvl="1" indent="0" algn="ctr" defTabSz="622300">
            <a:lnSpc>
              <a:spcPct val="100000"/>
            </a:lnSpc>
            <a:spcBef>
              <a:spcPct val="0"/>
            </a:spcBef>
            <a:spcAft>
              <a:spcPct val="15000"/>
            </a:spcAft>
            <a:buFontTx/>
            <a:buNone/>
          </a:pPr>
          <a:r>
            <a:rPr lang="en-US" sz="1400" kern="1200" spc="50" baseline="0" dirty="0">
              <a:latin typeface="+mn-lt"/>
            </a:rPr>
            <a:t>Standard error (RMSE): $2.43</a:t>
          </a:r>
        </a:p>
      </dgm:t>
    </dgm:pt>
    <dgm:pt modelId="{DE180CE3-0FDC-4747-A9FC-948C5BC84BE5}" type="parTrans" cxnId="{C6EDBE5C-4FCB-49A2-A969-A56D450B8874}">
      <dgm:prSet/>
      <dgm:spPr/>
      <dgm:t>
        <a:bodyPr/>
        <a:lstStyle/>
        <a:p>
          <a:endParaRPr lang="en-US"/>
        </a:p>
      </dgm:t>
    </dgm:pt>
    <dgm:pt modelId="{DE722B5C-DF1F-4D0C-A6E8-189F5BE4EEBB}" type="sibTrans" cxnId="{C6EDBE5C-4FCB-49A2-A969-A56D450B8874}">
      <dgm:prSet/>
      <dgm:spPr/>
      <dgm:t>
        <a:bodyPr/>
        <a:lstStyle/>
        <a:p>
          <a:endParaRPr lang="en-US"/>
        </a:p>
      </dgm:t>
    </dgm:pt>
    <dgm:pt modelId="{2271AD61-3A99-415D-91A2-296BA077E2AF}">
      <dgm:prSet phldr="0" custT="1"/>
      <dgm:spPr/>
      <dgm:t>
        <a:bodyPr anchor="ctr"/>
        <a:lstStyle/>
        <a:p>
          <a:pPr marL="0" lvl="1" indent="0" algn="ctr" defTabSz="622300">
            <a:lnSpc>
              <a:spcPct val="100000"/>
            </a:lnSpc>
            <a:spcBef>
              <a:spcPct val="0"/>
            </a:spcBef>
            <a:spcAft>
              <a:spcPct val="15000"/>
            </a:spcAft>
            <a:buFontTx/>
            <a:buNone/>
          </a:pPr>
          <a:r>
            <a:rPr lang="en-US" sz="1400" kern="1200" spc="50" baseline="0" dirty="0">
              <a:latin typeface="+mn-lt"/>
            </a:rPr>
            <a:t>Variance explained(R</a:t>
          </a:r>
          <a:r>
            <a:rPr lang="en-US" sz="1400" kern="1200" spc="50" baseline="30000" dirty="0">
              <a:latin typeface="+mn-lt"/>
            </a:rPr>
            <a:t>2</a:t>
          </a:r>
          <a:r>
            <a:rPr lang="en-US" sz="1400" kern="1200" spc="50" baseline="0" dirty="0">
              <a:latin typeface="+mn-lt"/>
            </a:rPr>
            <a:t>): 91.92%</a:t>
          </a:r>
        </a:p>
      </dgm:t>
    </dgm:pt>
    <dgm:pt modelId="{FF11E6FC-35D3-48E2-9E00-58351E087A3D}" type="parTrans" cxnId="{03A12F3C-51BE-4EB3-AEDD-EF0F45E6E937}">
      <dgm:prSet/>
      <dgm:spPr/>
      <dgm:t>
        <a:bodyPr/>
        <a:lstStyle/>
        <a:p>
          <a:endParaRPr lang="en-US"/>
        </a:p>
      </dgm:t>
    </dgm:pt>
    <dgm:pt modelId="{B8C8A1E1-FFDE-424E-9022-841A577233E1}" type="sibTrans" cxnId="{03A12F3C-51BE-4EB3-AEDD-EF0F45E6E937}">
      <dgm:prSet/>
      <dgm:spPr/>
      <dgm:t>
        <a:bodyPr/>
        <a:lstStyle/>
        <a:p>
          <a:endParaRPr lang="en-US"/>
        </a:p>
      </dgm:t>
    </dgm:pt>
    <dgm:pt modelId="{AC58357E-3E56-43F6-8D82-3E498A66F1B5}">
      <dgm:prSet phldr="0" custT="1"/>
      <dgm:spPr/>
      <dgm:t>
        <a:bodyPr anchor="ctr"/>
        <a:lstStyle/>
        <a:p>
          <a:pPr marL="0" lvl="0" algn="ctr" defTabSz="622300">
            <a:lnSpc>
              <a:spcPct val="100000"/>
            </a:lnSpc>
            <a:spcBef>
              <a:spcPct val="0"/>
            </a:spcBef>
            <a:spcAft>
              <a:spcPct val="35000"/>
            </a:spcAft>
            <a:buFontTx/>
            <a:buNone/>
          </a:pPr>
          <a:r>
            <a:rPr lang="en-US" sz="1400" b="1" u="sng" kern="1200" spc="50" baseline="0" dirty="0">
              <a:latin typeface="+mn-lt"/>
            </a:rPr>
            <a:t>Lyft</a:t>
          </a:r>
        </a:p>
      </dgm:t>
    </dgm:pt>
    <dgm:pt modelId="{F5CB1064-CD01-4722-86C4-05925E9C0D27}" type="parTrans" cxnId="{185B2F89-FFD1-4024-882E-11B22E7C8690}">
      <dgm:prSet/>
      <dgm:spPr/>
      <dgm:t>
        <a:bodyPr/>
        <a:lstStyle/>
        <a:p>
          <a:endParaRPr lang="en-US"/>
        </a:p>
      </dgm:t>
    </dgm:pt>
    <dgm:pt modelId="{4EAA0DC1-C3F2-40E0-BCF3-4145BD358A6E}" type="sibTrans" cxnId="{185B2F89-FFD1-4024-882E-11B22E7C8690}">
      <dgm:prSet/>
      <dgm:spPr/>
      <dgm:t>
        <a:bodyPr/>
        <a:lstStyle/>
        <a:p>
          <a:endParaRPr lang="en-US"/>
        </a:p>
      </dgm:t>
    </dgm:pt>
    <dgm:pt modelId="{259224C2-9C74-4E30-B78C-744D15EA011B}">
      <dgm:prSet phldr="0" custT="1"/>
      <dgm:spPr/>
      <dgm:t>
        <a:bodyPr anchor="ctr"/>
        <a:lstStyle/>
        <a:p>
          <a:pPr marL="0" lvl="1" indent="0" algn="ctr" defTabSz="622300">
            <a:lnSpc>
              <a:spcPct val="100000"/>
            </a:lnSpc>
            <a:spcBef>
              <a:spcPct val="0"/>
            </a:spcBef>
            <a:spcAft>
              <a:spcPct val="15000"/>
            </a:spcAft>
            <a:buFontTx/>
            <a:buNone/>
          </a:pPr>
          <a:endParaRPr lang="en-US" sz="1400" kern="1200" spc="50" baseline="0" dirty="0">
            <a:latin typeface="+mn-lt"/>
          </a:endParaRPr>
        </a:p>
      </dgm:t>
    </dgm:pt>
    <dgm:pt modelId="{8CF50D09-F4EE-4FB7-9DF2-3A859BAF13F5}" type="parTrans" cxnId="{A2C027AF-598D-4A94-A10B-0357E093FA7B}">
      <dgm:prSet/>
      <dgm:spPr/>
      <dgm:t>
        <a:bodyPr/>
        <a:lstStyle/>
        <a:p>
          <a:endParaRPr lang="en-US"/>
        </a:p>
      </dgm:t>
    </dgm:pt>
    <dgm:pt modelId="{F4EB0820-6084-4026-8364-BF7734D13B86}" type="sibTrans" cxnId="{A2C027AF-598D-4A94-A10B-0357E093FA7B}">
      <dgm:prSet/>
      <dgm:spPr/>
      <dgm:t>
        <a:bodyPr/>
        <a:lstStyle/>
        <a:p>
          <a:endParaRPr lang="en-US"/>
        </a:p>
      </dgm:t>
    </dgm:pt>
    <dgm:pt modelId="{7501839D-BB75-43DE-A53D-4D60D7C29A4D}">
      <dgm:prSet phldr="0" custT="1"/>
      <dgm:spPr/>
      <dgm:t>
        <a:bodyPr anchor="ctr"/>
        <a:lstStyle/>
        <a:p>
          <a:pPr marL="0" lvl="1" indent="0" algn="ctr" defTabSz="622300">
            <a:lnSpc>
              <a:spcPct val="100000"/>
            </a:lnSpc>
            <a:spcBef>
              <a:spcPct val="0"/>
            </a:spcBef>
            <a:spcAft>
              <a:spcPct val="15000"/>
            </a:spcAft>
            <a:buFontTx/>
            <a:buNone/>
          </a:pPr>
          <a:r>
            <a:rPr lang="en-US" sz="1400" kern="1200" spc="50" baseline="0" dirty="0">
              <a:latin typeface="+mn-lt"/>
            </a:rPr>
            <a:t>Standard error (RMSE): $2.52</a:t>
          </a:r>
          <a:endParaRPr lang="en-US" sz="1400" b="1" u="sng" kern="1200" spc="50" baseline="0" dirty="0">
            <a:latin typeface="+mn-lt"/>
          </a:endParaRPr>
        </a:p>
      </dgm:t>
    </dgm:pt>
    <dgm:pt modelId="{BF2B5C81-DA41-419F-969D-41D1683DBC58}" type="parTrans" cxnId="{7BD5AA86-A7C3-43FA-9FEB-CDEFE2579D82}">
      <dgm:prSet/>
      <dgm:spPr/>
      <dgm:t>
        <a:bodyPr/>
        <a:lstStyle/>
        <a:p>
          <a:endParaRPr lang="en-US"/>
        </a:p>
      </dgm:t>
    </dgm:pt>
    <dgm:pt modelId="{4A9532C7-09C4-4765-9EB6-268EAEFD82C1}" type="sibTrans" cxnId="{7BD5AA86-A7C3-43FA-9FEB-CDEFE2579D82}">
      <dgm:prSet/>
      <dgm:spPr/>
      <dgm:t>
        <a:bodyPr/>
        <a:lstStyle/>
        <a:p>
          <a:endParaRPr lang="en-US"/>
        </a:p>
      </dgm:t>
    </dgm:pt>
    <dgm:pt modelId="{CD8682D3-2B24-494B-A0A9-F018D5CDAB90}">
      <dgm:prSet phldr="0" custT="1"/>
      <dgm:spPr/>
      <dgm:t>
        <a:bodyPr anchor="ctr"/>
        <a:lstStyle/>
        <a:p>
          <a:pPr marL="0" lvl="1" indent="0" algn="ctr" defTabSz="622300">
            <a:lnSpc>
              <a:spcPct val="100000"/>
            </a:lnSpc>
            <a:spcBef>
              <a:spcPct val="0"/>
            </a:spcBef>
            <a:spcAft>
              <a:spcPct val="15000"/>
            </a:spcAft>
            <a:buFontTx/>
            <a:buNone/>
          </a:pPr>
          <a:r>
            <a:rPr lang="en-US" sz="1400" kern="1200" spc="50" baseline="0" dirty="0">
              <a:solidFill>
                <a:prstClr val="black">
                  <a:hueOff val="0"/>
                  <a:satOff val="0"/>
                  <a:lumOff val="0"/>
                  <a:alphaOff val="0"/>
                </a:prstClr>
              </a:solidFill>
              <a:latin typeface="Tenorite"/>
              <a:ea typeface="+mn-ea"/>
              <a:cs typeface="+mn-cs"/>
            </a:rPr>
            <a:t>Variance explained(R</a:t>
          </a:r>
          <a:r>
            <a:rPr lang="en-US" sz="1400" kern="1200" spc="50" baseline="30000" dirty="0">
              <a:solidFill>
                <a:prstClr val="black">
                  <a:hueOff val="0"/>
                  <a:satOff val="0"/>
                  <a:lumOff val="0"/>
                  <a:alphaOff val="0"/>
                </a:prstClr>
              </a:solidFill>
              <a:latin typeface="Tenorite"/>
              <a:ea typeface="+mn-ea"/>
              <a:cs typeface="+mn-cs"/>
            </a:rPr>
            <a:t>2</a:t>
          </a:r>
          <a:r>
            <a:rPr lang="en-US" sz="1400" kern="1200" spc="50" baseline="0" dirty="0">
              <a:solidFill>
                <a:prstClr val="black">
                  <a:hueOff val="0"/>
                  <a:satOff val="0"/>
                  <a:lumOff val="0"/>
                  <a:alphaOff val="0"/>
                </a:prstClr>
              </a:solidFill>
              <a:latin typeface="Tenorite"/>
              <a:ea typeface="+mn-ea"/>
              <a:cs typeface="+mn-cs"/>
            </a:rPr>
            <a:t>): 93.67%</a:t>
          </a:r>
          <a:endParaRPr lang="en-US" sz="1400" b="1" u="sng" kern="1200" spc="50" baseline="0" dirty="0">
            <a:latin typeface="+mn-lt"/>
          </a:endParaRPr>
        </a:p>
      </dgm:t>
    </dgm:pt>
    <dgm:pt modelId="{70F3A5A5-8D45-4E98-B4D2-9B485257D30A}" type="parTrans" cxnId="{FC5F5F53-7E2E-48DB-A0E4-7C834B6D9122}">
      <dgm:prSet/>
      <dgm:spPr/>
      <dgm:t>
        <a:bodyPr/>
        <a:lstStyle/>
        <a:p>
          <a:endParaRPr lang="en-US"/>
        </a:p>
      </dgm:t>
    </dgm:pt>
    <dgm:pt modelId="{0AEFA600-21D9-41B3-B0CC-209EDDC3DCB8}" type="sibTrans" cxnId="{FC5F5F53-7E2E-48DB-A0E4-7C834B6D9122}">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0" presStyleCnt="3">
        <dgm:presLayoutVars>
          <dgm:chMax val="0"/>
          <dgm:chPref val="0"/>
        </dgm:presLayoutVars>
      </dgm:prSet>
      <dgm:spPr/>
    </dgm:pt>
    <dgm:pt modelId="{C8429E68-36DD-4F6A-A2F4-7CCDADCEFAD1}" type="pres">
      <dgm:prSet presAssocID="{A2322D3A-7AC2-4C5C-9D7E-EAB2313D47D4}" presName="desTx" presStyleLbl="alignAccFollowNode1" presStyleIdx="0" presStyleCnt="3">
        <dgm:presLayoutVars/>
      </dgm:prSet>
      <dgm:spPr/>
    </dgm:pt>
    <dgm:pt modelId="{B57BF359-5818-46F7-AF5B-D14998FD404F}" type="pres">
      <dgm:prSet presAssocID="{84DE1C3A-3FC7-4DB3-88ED-33F65A71557A}" presName="space" presStyleCnt="0"/>
      <dgm:spPr/>
    </dgm:pt>
    <dgm:pt modelId="{0B623435-5C1C-4FDE-AEB3-6E36B17A8376}" type="pres">
      <dgm:prSet presAssocID="{63165774-9B2C-4581-A50E-526198A63744}" presName="composite" presStyleCnt="0"/>
      <dgm:spPr/>
    </dgm:pt>
    <dgm:pt modelId="{17CD7E6E-C1EF-42F3-82C6-5D7BAF1ECDDC}" type="pres">
      <dgm:prSet presAssocID="{63165774-9B2C-4581-A50E-526198A63744}" presName="parTx" presStyleLbl="alignNode1" presStyleIdx="1" presStyleCnt="3">
        <dgm:presLayoutVars>
          <dgm:chMax val="0"/>
          <dgm:chPref val="0"/>
        </dgm:presLayoutVars>
      </dgm:prSet>
      <dgm:spPr/>
    </dgm:pt>
    <dgm:pt modelId="{A18868B3-66E3-4C76-8A9E-99C755AE5EED}" type="pres">
      <dgm:prSet presAssocID="{63165774-9B2C-4581-A50E-526198A63744}" presName="desTx" presStyleLbl="alignAccFollowNode1" presStyleIdx="1" presStyleCnt="3">
        <dgm:presLayoutVars/>
      </dgm:prSet>
      <dgm:spPr/>
    </dgm:pt>
    <dgm:pt modelId="{2A13365C-C6E5-4FC2-A4A6-0EDAC12BD5DD}" type="pres">
      <dgm:prSet presAssocID="{771F0ECA-D088-418B-8CEF-38704B4D321B}"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2" presStyleCnt="3">
        <dgm:presLayoutVars>
          <dgm:chMax val="0"/>
          <dgm:chPref val="0"/>
        </dgm:presLayoutVars>
      </dgm:prSet>
      <dgm:spPr/>
    </dgm:pt>
    <dgm:pt modelId="{4FEB85EB-D046-4CDB-8A62-BBCE260C4490}" type="pres">
      <dgm:prSet presAssocID="{B1AFA1AF-0FF8-45B3-A6D0-0E255A2F637D}" presName="desTx" presStyleLbl="alignAccFollowNode1" presStyleIdx="2" presStyleCnt="3">
        <dgm:presLayoutVars/>
      </dgm:prSet>
      <dgm:spPr/>
    </dgm:pt>
  </dgm:ptLst>
  <dgm:cxnLst>
    <dgm:cxn modelId="{F28D7702-2FC3-49BD-BB13-C989E5EE622A}" srcId="{0DD8915E-DC14-41D6-9BB5-F49E1C265163}" destId="{B1AFA1AF-0FF8-45B3-A6D0-0E255A2F637D}" srcOrd="2" destOrd="0" parTransId="{10C68AF5-481C-45AA-A216-8BBBB04515B9}" sibTransId="{88649F7A-400B-4056-965D-C9AC0B3AD942}"/>
    <dgm:cxn modelId="{B630D704-7F5C-4DEA-B655-DC35EA522208}" type="presOf" srcId="{63165774-9B2C-4581-A50E-526198A63744}" destId="{17CD7E6E-C1EF-42F3-82C6-5D7BAF1ECDDC}" srcOrd="0" destOrd="0" presId="urn:microsoft.com/office/officeart/2016/7/layout/HorizontalActionList"/>
    <dgm:cxn modelId="{26FDCC08-8E05-4728-9B48-C33CCF1D0E5C}" srcId="{A2322D3A-7AC2-4C5C-9D7E-EAB2313D47D4}" destId="{2FF4E600-B918-49F6-870B-8B266022123C}" srcOrd="4" destOrd="0" parTransId="{6C551AA7-496A-4AD1-8E2A-EEFB23CBC0A1}" sibTransId="{3F5B3450-0C8A-4355-B98E-EFF7A64648B8}"/>
    <dgm:cxn modelId="{19944D0F-4525-4B0D-8361-684FED1ADA88}" srcId="{8FE81FEC-2664-411F-AEB3-065F29F52751}" destId="{802E7DDA-984F-4BA1-97F6-4425FE2D66E4}" srcOrd="2" destOrd="0" parTransId="{277A17A3-FDC0-4258-993B-453C83B94976}" sibTransId="{938C00D0-A50A-4EBC-A155-E23F1867C80B}"/>
    <dgm:cxn modelId="{4A95F912-2E23-41C2-8106-0A8E81E320D0}" type="presOf" srcId="{7501839D-BB75-43DE-A53D-4D60D7C29A4D}" destId="{4FEB85EB-D046-4CDB-8A62-BBCE260C4490}" srcOrd="0" destOrd="5" presId="urn:microsoft.com/office/officeart/2016/7/layout/HorizontalActionList"/>
    <dgm:cxn modelId="{26B5D613-4EA7-4A87-9FF8-91C926EDF472}" type="presOf" srcId="{AFE94E45-7BA2-497E-9BC5-1B2A61B07CDB}" destId="{4FEB85EB-D046-4CDB-8A62-BBCE260C4490}" srcOrd="0" destOrd="1" presId="urn:microsoft.com/office/officeart/2016/7/layout/HorizontalActionList"/>
    <dgm:cxn modelId="{2BF1B917-9E65-428A-A0BF-3A5802F3FBE7}" type="presOf" srcId="{2271AD61-3A99-415D-91A2-296BA077E2AF}" destId="{4FEB85EB-D046-4CDB-8A62-BBCE260C4490}" srcOrd="0" destOrd="2" presId="urn:microsoft.com/office/officeart/2016/7/layout/HorizontalActionList"/>
    <dgm:cxn modelId="{B877EC1E-3820-4529-8542-00B05F5CEA73}" type="presOf" srcId="{2D25D715-A36B-4690-AD1F-8A779B6C8C76}" destId="{A18868B3-66E3-4C76-8A9E-99C755AE5EED}" srcOrd="0" destOrd="8" presId="urn:microsoft.com/office/officeart/2016/7/layout/HorizontalActionList"/>
    <dgm:cxn modelId="{CDB02122-27B6-4E56-BCE4-6293F309261F}" srcId="{BF9DE93D-244E-4163-9B67-120A5A774FD4}" destId="{F3960BE0-344B-4655-886B-E13F16136B2B}" srcOrd="3" destOrd="0" parTransId="{008AA09D-85BE-4AFE-84C6-6BEFEAD16BB2}" sibTransId="{07DAF331-AE63-455D-A8A9-7E165D5158B9}"/>
    <dgm:cxn modelId="{5A5BA622-5DEB-48B9-88D9-C1DE36C711E5}" srcId="{B1AFA1AF-0FF8-45B3-A6D0-0E255A2F637D}" destId="{50418D2B-9486-42DE-AFDD-1D31420040FF}" srcOrd="0" destOrd="0" parTransId="{D5A17F6B-93F5-442B-938A-0F38C281BE88}" sibTransId="{1D87A0A5-8024-4710-846B-D5BFAC785107}"/>
    <dgm:cxn modelId="{4F4D3328-62BF-4803-B4E8-3BDDF13A807F}" type="presOf" srcId="{50418D2B-9486-42DE-AFDD-1D31420040FF}" destId="{4FEB85EB-D046-4CDB-8A62-BBCE260C4490}" srcOrd="0" destOrd="0" presId="urn:microsoft.com/office/officeart/2016/7/layout/HorizontalActionList"/>
    <dgm:cxn modelId="{83B5232B-F292-4A62-A892-D421788DCA56}" type="presOf" srcId="{F128D615-0374-4791-8118-3E056E0E709B}" destId="{A18868B3-66E3-4C76-8A9E-99C755AE5EED}" srcOrd="0" destOrd="1" presId="urn:microsoft.com/office/officeart/2016/7/layout/HorizontalActionList"/>
    <dgm:cxn modelId="{ACF5002D-326C-4D5D-B96A-FDF634C93A2C}" type="presOf" srcId="{B1AFA1AF-0FF8-45B3-A6D0-0E255A2F637D}" destId="{C4F84DEA-2002-4D32-8E80-70EEE05E345A}" srcOrd="0" destOrd="0" presId="urn:microsoft.com/office/officeart/2016/7/layout/HorizontalActionList"/>
    <dgm:cxn modelId="{BCBE1E37-F2F0-4BE2-B717-0873EB957222}" type="presOf" srcId="{89ECDF2D-A72C-41D5-A815-2F6BF7D9B37A}" destId="{C8429E68-36DD-4F6A-A2F4-7CCDADCEFAD1}" srcOrd="0" destOrd="4" presId="urn:microsoft.com/office/officeart/2016/7/layout/HorizontalActionList"/>
    <dgm:cxn modelId="{E6E70838-87D9-407D-A76A-53DD77C50F87}" srcId="{A2322D3A-7AC2-4C5C-9D7E-EAB2313D47D4}" destId="{221B942E-D403-4E74-81AB-FE5D2A1AF86F}" srcOrd="3" destOrd="0" parTransId="{30BE7D69-3039-4ED5-9A5F-7811876CD0C7}" sibTransId="{860B18BC-E09A-48D2-8581-D698BB899CBB}"/>
    <dgm:cxn modelId="{8B36FC3A-28C7-4730-A185-99D56CB5E49D}" type="presOf" srcId="{8FE81FEC-2664-411F-AEB3-065F29F52751}" destId="{C8429E68-36DD-4F6A-A2F4-7CCDADCEFAD1}" srcOrd="0" destOrd="0" presId="urn:microsoft.com/office/officeart/2016/7/layout/HorizontalActionList"/>
    <dgm:cxn modelId="{3B4ADF3B-4E2C-4B28-8295-392A1984F61D}" type="presOf" srcId="{E05C36FC-6818-4022-8B48-0BAB58AACEF1}" destId="{A18868B3-66E3-4C76-8A9E-99C755AE5EED}" srcOrd="0" destOrd="3" presId="urn:microsoft.com/office/officeart/2016/7/layout/HorizontalActionList"/>
    <dgm:cxn modelId="{28BBEB3B-BD62-43AA-B574-0FFA5F4A84F9}" type="presOf" srcId="{BF9DE93D-244E-4163-9B67-120A5A774FD4}" destId="{A18868B3-66E3-4C76-8A9E-99C755AE5EED}" srcOrd="0" destOrd="0" presId="urn:microsoft.com/office/officeart/2016/7/layout/HorizontalActionList"/>
    <dgm:cxn modelId="{711E093C-AD42-45A4-8D40-A2D39702062E}" srcId="{A2322D3A-7AC2-4C5C-9D7E-EAB2313D47D4}" destId="{8FE81FEC-2664-411F-AEB3-065F29F52751}" srcOrd="0" destOrd="0" parTransId="{BCBC007E-0269-421B-9C41-DE26D5C3A822}" sibTransId="{80230EB7-7230-4881-A631-309C07417378}"/>
    <dgm:cxn modelId="{03A12F3C-51BE-4EB3-AEDD-EF0F45E6E937}" srcId="{50418D2B-9486-42DE-AFDD-1D31420040FF}" destId="{2271AD61-3A99-415D-91A2-296BA077E2AF}" srcOrd="1" destOrd="0" parTransId="{FF11E6FC-35D3-48E2-9E00-58351E087A3D}" sibTransId="{B8C8A1E1-FFDE-424E-9022-841A577233E1}"/>
    <dgm:cxn modelId="{9E195B40-DA23-4216-BA04-9F0431B0F779}" srcId="{63165774-9B2C-4581-A50E-526198A63744}" destId="{42AC3888-8FC3-4328-A4E7-350C52A826A8}" srcOrd="1" destOrd="0" parTransId="{22FC5CF2-0C2D-423F-95F5-D9F31E06DC03}" sibTransId="{7061981C-9E07-43D8-BE66-51B0644D0F4B}"/>
    <dgm:cxn modelId="{716A195C-78C2-45A1-9417-0153881E875B}" type="presOf" srcId="{A2322D3A-7AC2-4C5C-9D7E-EAB2313D47D4}" destId="{59606EB9-9F10-4D12-A33F-A242FDCC0D0F}" srcOrd="0" destOrd="0" presId="urn:microsoft.com/office/officeart/2016/7/layout/HorizontalActionList"/>
    <dgm:cxn modelId="{C6EDBE5C-4FCB-49A2-A969-A56D450B8874}" srcId="{50418D2B-9486-42DE-AFDD-1D31420040FF}" destId="{AFE94E45-7BA2-497E-9BC5-1B2A61B07CDB}" srcOrd="0" destOrd="0" parTransId="{DE180CE3-0FDC-4747-A9FC-948C5BC84BE5}" sibTransId="{DE722B5C-DF1F-4D0C-A6E8-189F5BE4EEBB}"/>
    <dgm:cxn modelId="{E76E3E5F-8526-4494-B51D-5146C8657387}" srcId="{BF9DE93D-244E-4163-9B67-120A5A774FD4}" destId="{41ED4908-2356-43DF-9D53-8FE3C1A974D5}" srcOrd="1" destOrd="0" parTransId="{8D2BF655-0BA5-4D5A-A741-5E6575D96711}" sibTransId="{0059BAB2-098C-44AB-B1A9-7C4D16C6747A}"/>
    <dgm:cxn modelId="{42AADE48-CF2C-4AEE-A8AC-DB750FAB02E4}" srcId="{8FE81FEC-2664-411F-AEB3-065F29F52751}" destId="{C60FC8EC-FAF8-42AB-B045-6E9C8376D24E}" srcOrd="0" destOrd="0" parTransId="{EAA26F22-9AA9-4544-AC76-EEBE5C5E4A95}" sibTransId="{369721D9-0E38-4FE9-88C7-83C66BAAF6FE}"/>
    <dgm:cxn modelId="{ECDBB06B-6231-4941-86D2-E0AA1A94458A}" type="presOf" srcId="{F3960BE0-344B-4655-886B-E13F16136B2B}" destId="{A18868B3-66E3-4C76-8A9E-99C755AE5EED}" srcOrd="0" destOrd="4" presId="urn:microsoft.com/office/officeart/2016/7/layout/HorizontalActionList"/>
    <dgm:cxn modelId="{D371CF71-8B1B-4168-8443-417DB6FFA094}" srcId="{A2322D3A-7AC2-4C5C-9D7E-EAB2313D47D4}" destId="{2D7A1BC4-8D5C-4DE8-BB82-35CACCE4A784}" srcOrd="1" destOrd="0" parTransId="{49F95079-F98B-4DC1-BFBF-77C3EE551A29}" sibTransId="{E5610015-F6EA-46D8-BDD8-180C3E40A1A7}"/>
    <dgm:cxn modelId="{264E6652-C387-447D-854C-AEB32194A51E}" srcId="{BF9DE93D-244E-4163-9B67-120A5A774FD4}" destId="{E05C36FC-6818-4022-8B48-0BAB58AACEF1}" srcOrd="2" destOrd="0" parTransId="{15F1A324-C98D-4208-B92B-29C515BC9539}" sibTransId="{30AF613A-7E88-4D7F-A179-3F59E675B085}"/>
    <dgm:cxn modelId="{FC5F5F53-7E2E-48DB-A0E4-7C834B6D9122}" srcId="{AC58357E-3E56-43F6-8D82-3E498A66F1B5}" destId="{CD8682D3-2B24-494B-A0A9-F018D5CDAB90}" srcOrd="1" destOrd="0" parTransId="{70F3A5A5-8D45-4E98-B4D2-9B485257D30A}" sibTransId="{0AEFA600-21D9-41B3-B0CC-209EDDC3DCB8}"/>
    <dgm:cxn modelId="{9507C05A-D675-4493-AE1A-99F44515AEFA}" srcId="{8FE81FEC-2664-411F-AEB3-065F29F52751}" destId="{E156ADE4-80FF-45F1-814E-6FB2BF59D30F}" srcOrd="1" destOrd="0" parTransId="{7B249E63-77DE-46BC-9FE4-30B7CA29309D}" sibTransId="{44CB7BFC-9CFA-4840-AD0C-63A7C9B2EC4C}"/>
    <dgm:cxn modelId="{3D4DE57A-3625-4479-98C5-28DCC6BC3192}" type="presOf" srcId="{C60FC8EC-FAF8-42AB-B045-6E9C8376D24E}" destId="{C8429E68-36DD-4F6A-A2F4-7CCDADCEFAD1}" srcOrd="0" destOrd="1" presId="urn:microsoft.com/office/officeart/2016/7/layout/HorizontalActionList"/>
    <dgm:cxn modelId="{7109367B-0E4A-41E0-AB0B-8972DF4FB5F7}" srcId="{42AC3888-8FC3-4328-A4E7-350C52A826A8}" destId="{1F247F25-9B96-492F-8841-CFAA02A08147}" srcOrd="1" destOrd="0" parTransId="{5BC9412B-F4E5-410A-B263-01541CA95B66}" sibTransId="{72643341-5808-49AA-998B-AAC818E811D7}"/>
    <dgm:cxn modelId="{0B925780-DCA9-4FEF-9748-831433FE8BDE}" type="presOf" srcId="{30A490C8-22B4-4D68-875C-0F0DE2FF864D}" destId="{A18868B3-66E3-4C76-8A9E-99C755AE5EED}" srcOrd="0" destOrd="6" presId="urn:microsoft.com/office/officeart/2016/7/layout/HorizontalActionList"/>
    <dgm:cxn modelId="{7BD5AA86-A7C3-43FA-9FEB-CDEFE2579D82}" srcId="{AC58357E-3E56-43F6-8D82-3E498A66F1B5}" destId="{7501839D-BB75-43DE-A53D-4D60D7C29A4D}" srcOrd="0" destOrd="0" parTransId="{BF2B5C81-DA41-419F-969D-41D1683DBC58}" sibTransId="{4A9532C7-09C4-4765-9EB6-268EAEFD82C1}"/>
    <dgm:cxn modelId="{185B2F89-FFD1-4024-882E-11B22E7C8690}" srcId="{B1AFA1AF-0FF8-45B3-A6D0-0E255A2F637D}" destId="{AC58357E-3E56-43F6-8D82-3E498A66F1B5}" srcOrd="1" destOrd="0" parTransId="{F5CB1064-CD01-4722-86C4-05925E9C0D27}" sibTransId="{4EAA0DC1-C3F2-40E0-BCF3-4145BD358A6E}"/>
    <dgm:cxn modelId="{75DE0490-A9E6-426C-AC59-6EA9E3B28166}" type="presOf" srcId="{802E7DDA-984F-4BA1-97F6-4425FE2D66E4}" destId="{C8429E68-36DD-4F6A-A2F4-7CCDADCEFAD1}" srcOrd="0" destOrd="3" presId="urn:microsoft.com/office/officeart/2016/7/layout/HorizontalActionList"/>
    <dgm:cxn modelId="{92F42D91-ADC2-4428-8501-F39D857122D6}" srcId="{63165774-9B2C-4581-A50E-526198A63744}" destId="{BF9DE93D-244E-4163-9B67-120A5A774FD4}" srcOrd="0" destOrd="0" parTransId="{F4F35B07-7FA4-42C4-9ED4-4865B939D98B}" sibTransId="{0FF02717-9B8B-43DB-BF6B-F23AE83A082E}"/>
    <dgm:cxn modelId="{C4A8989B-3C04-47DB-A08C-E52D0C23B082}" type="presOf" srcId="{2D7A1BC4-8D5C-4DE8-BB82-35CACCE4A784}" destId="{C8429E68-36DD-4F6A-A2F4-7CCDADCEFAD1}" srcOrd="0" destOrd="5" presId="urn:microsoft.com/office/officeart/2016/7/layout/HorizontalActionList"/>
    <dgm:cxn modelId="{39587FA2-58E5-496B-B2AB-0CE1507CEB85}" type="presOf" srcId="{41ED4908-2356-43DF-9D53-8FE3C1A974D5}" destId="{A18868B3-66E3-4C76-8A9E-99C755AE5EED}" srcOrd="0" destOrd="2" presId="urn:microsoft.com/office/officeart/2016/7/layout/HorizontalActionList"/>
    <dgm:cxn modelId="{DA7649AB-860D-4DBC-A57E-2BA85CB257AC}" type="presOf" srcId="{CD8682D3-2B24-494B-A0A9-F018D5CDAB90}" destId="{4FEB85EB-D046-4CDB-8A62-BBCE260C4490}" srcOrd="0" destOrd="6" presId="urn:microsoft.com/office/officeart/2016/7/layout/HorizontalActionList"/>
    <dgm:cxn modelId="{A2C027AF-598D-4A94-A10B-0357E093FA7B}" srcId="{50418D2B-9486-42DE-AFDD-1D31420040FF}" destId="{259224C2-9C74-4E30-B78C-744D15EA011B}" srcOrd="2" destOrd="0" parTransId="{8CF50D09-F4EE-4FB7-9DF2-3A859BAF13F5}" sibTransId="{F4EB0820-6084-4026-8364-BF7734D13B86}"/>
    <dgm:cxn modelId="{DC3989B2-8137-4F3B-A904-AA94915FC25C}" type="presOf" srcId="{AC58357E-3E56-43F6-8D82-3E498A66F1B5}" destId="{4FEB85EB-D046-4CDB-8A62-BBCE260C4490}" srcOrd="0" destOrd="4" presId="urn:microsoft.com/office/officeart/2016/7/layout/HorizontalActionList"/>
    <dgm:cxn modelId="{5B0352C2-D2C7-4DDD-8E15-6B0240D7DAAB}" type="presOf" srcId="{2FF4E600-B918-49F6-870B-8B266022123C}" destId="{C8429E68-36DD-4F6A-A2F4-7CCDADCEFAD1}" srcOrd="0" destOrd="8" presId="urn:microsoft.com/office/officeart/2016/7/layout/HorizontalActionList"/>
    <dgm:cxn modelId="{7A7C0EC7-E45C-4B04-9DF4-831BAA915C1F}" srcId="{A2322D3A-7AC2-4C5C-9D7E-EAB2313D47D4}" destId="{3529E559-5C07-450D-A607-5DE3E0AFC36D}" srcOrd="2" destOrd="0" parTransId="{BEADC5D4-0B7E-4722-8003-3D96D1978FFC}" sibTransId="{45820651-47B9-4BA9-AA09-1C70BCCFE4DE}"/>
    <dgm:cxn modelId="{7CB3C0C7-A5B6-46AD-994F-3A7A4002EE14}" type="presOf" srcId="{221B942E-D403-4E74-81AB-FE5D2A1AF86F}" destId="{C8429E68-36DD-4F6A-A2F4-7CCDADCEFAD1}" srcOrd="0" destOrd="7" presId="urn:microsoft.com/office/officeart/2016/7/layout/HorizontalActionList"/>
    <dgm:cxn modelId="{EBE9DACA-B2FE-4EA7-B2B8-0FDE892768DD}" type="presOf" srcId="{42AC3888-8FC3-4328-A4E7-350C52A826A8}" destId="{A18868B3-66E3-4C76-8A9E-99C755AE5EED}" srcOrd="0" destOrd="5" presId="urn:microsoft.com/office/officeart/2016/7/layout/HorizontalActionList"/>
    <dgm:cxn modelId="{381FE1CC-8184-4745-8EB3-6DE11655998D}" srcId="{42AC3888-8FC3-4328-A4E7-350C52A826A8}" destId="{30A490C8-22B4-4D68-875C-0F0DE2FF864D}" srcOrd="0" destOrd="0" parTransId="{035C64B0-4F0C-4FD1-BD23-B1D4C9887CBE}" sibTransId="{45495DA8-8707-41E3-A12B-FA5766269C44}"/>
    <dgm:cxn modelId="{179FAFCF-F878-464E-A8A6-1185EFA0E380}" srcId="{0DD8915E-DC14-41D6-9BB5-F49E1C265163}" destId="{A2322D3A-7AC2-4C5C-9D7E-EAB2313D47D4}" srcOrd="0" destOrd="0" parTransId="{4A8C15D4-B36F-4764-B4FF-F2AF790D3E17}" sibTransId="{84DE1C3A-3FC7-4DB3-88ED-33F65A71557A}"/>
    <dgm:cxn modelId="{3DAC53D2-81AD-44AF-8454-771805BB8E61}" type="presOf" srcId="{E156ADE4-80FF-45F1-814E-6FB2BF59D30F}" destId="{C8429E68-36DD-4F6A-A2F4-7CCDADCEFAD1}" srcOrd="0" destOrd="2" presId="urn:microsoft.com/office/officeart/2016/7/layout/HorizontalActionList"/>
    <dgm:cxn modelId="{B79928D3-2068-4C5D-AF7E-3A1977D24BAC}" type="presOf" srcId="{1F247F25-9B96-492F-8841-CFAA02A08147}" destId="{A18868B3-66E3-4C76-8A9E-99C755AE5EED}" srcOrd="0" destOrd="7"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838B13E1-0C5E-4BA4-A404-E1237BC48C29}" type="presOf" srcId="{259224C2-9C74-4E30-B78C-744D15EA011B}" destId="{4FEB85EB-D046-4CDB-8A62-BBCE260C4490}" srcOrd="0" destOrd="3" presId="urn:microsoft.com/office/officeart/2016/7/layout/HorizontalActionList"/>
    <dgm:cxn modelId="{6F7861E1-D9D2-41DF-9322-B4E125E9D703}" srcId="{0DD8915E-DC14-41D6-9BB5-F49E1C265163}" destId="{63165774-9B2C-4581-A50E-526198A63744}" srcOrd="1" destOrd="0" parTransId="{F92C85FC-921E-4F1A-849B-69281067DF47}" sibTransId="{771F0ECA-D088-418B-8CEF-38704B4D321B}"/>
    <dgm:cxn modelId="{5A44EDE2-6B7B-4193-ACCB-B9E565D1DC4E}" srcId="{BF9DE93D-244E-4163-9B67-120A5A774FD4}" destId="{F128D615-0374-4791-8118-3E056E0E709B}" srcOrd="0" destOrd="0" parTransId="{AA7E6821-D76A-4B6E-8350-4E8A9F77E030}" sibTransId="{0C6DCC34-271B-4723-9B1C-B4850B6C67DD}"/>
    <dgm:cxn modelId="{EA4EB8E4-C00C-4C70-A54E-CD8C4DD15A04}" srcId="{8FE81FEC-2664-411F-AEB3-065F29F52751}" destId="{89ECDF2D-A72C-41D5-A815-2F6BF7D9B37A}" srcOrd="3" destOrd="0" parTransId="{8C5B8C9E-0127-4AD4-80ED-A4ED35089428}" sibTransId="{BE282722-2B62-4DBD-9816-F70241CE280A}"/>
    <dgm:cxn modelId="{F5FC30E6-CB2D-4889-9899-FB4A56E8CCCA}" srcId="{42AC3888-8FC3-4328-A4E7-350C52A826A8}" destId="{2D25D715-A36B-4690-AD1F-8A779B6C8C76}" srcOrd="2" destOrd="0" parTransId="{53BE1BC9-0D17-4791-BBE9-C844B570265F}" sibTransId="{3B0619D9-7F0D-40A3-9E1B-333702BA3256}"/>
    <dgm:cxn modelId="{570D0CE7-6DB4-4A09-A733-A18D6832C684}" type="presOf" srcId="{3529E559-5C07-450D-A607-5DE3E0AFC36D}" destId="{C8429E68-36DD-4F6A-A2F4-7CCDADCEFAD1}" srcOrd="0" destOrd="6" presId="urn:microsoft.com/office/officeart/2016/7/layout/HorizontalActionList"/>
    <dgm:cxn modelId="{CA08632D-B7FE-49D5-BED7-23E14E33C6DB}" type="presParOf" srcId="{E4B4F7C4-5024-45F0-9FD7-C5068A1AE6C4}" destId="{647B2244-AC3A-441A-A6FB-6136FA04F429}" srcOrd="0" destOrd="0" presId="urn:microsoft.com/office/officeart/2016/7/layout/HorizontalActionList"/>
    <dgm:cxn modelId="{C25E2C2A-F059-4B06-88E2-FC1A56781C7A}" type="presParOf" srcId="{647B2244-AC3A-441A-A6FB-6136FA04F429}" destId="{59606EB9-9F10-4D12-A33F-A242FDCC0D0F}" srcOrd="0" destOrd="0" presId="urn:microsoft.com/office/officeart/2016/7/layout/HorizontalActionList"/>
    <dgm:cxn modelId="{8B52BA3D-36C4-417B-ABDA-F0FB7B4A75A6}" type="presParOf" srcId="{647B2244-AC3A-441A-A6FB-6136FA04F429}" destId="{C8429E68-36DD-4F6A-A2F4-7CCDADCEFAD1}" srcOrd="1" destOrd="0" presId="urn:microsoft.com/office/officeart/2016/7/layout/HorizontalActionList"/>
    <dgm:cxn modelId="{4268BA0A-D608-4A65-99B7-094316D12364}" type="presParOf" srcId="{E4B4F7C4-5024-45F0-9FD7-C5068A1AE6C4}" destId="{B57BF359-5818-46F7-AF5B-D14998FD404F}" srcOrd="1" destOrd="0" presId="urn:microsoft.com/office/officeart/2016/7/layout/HorizontalActionList"/>
    <dgm:cxn modelId="{0F2DFA33-197E-4593-A5E7-0C3B2FD96E0E}" type="presParOf" srcId="{E4B4F7C4-5024-45F0-9FD7-C5068A1AE6C4}" destId="{0B623435-5C1C-4FDE-AEB3-6E36B17A8376}" srcOrd="2" destOrd="0" presId="urn:microsoft.com/office/officeart/2016/7/layout/HorizontalActionList"/>
    <dgm:cxn modelId="{15770D14-4DB3-4450-B2D3-AE6D023424A7}" type="presParOf" srcId="{0B623435-5C1C-4FDE-AEB3-6E36B17A8376}" destId="{17CD7E6E-C1EF-42F3-82C6-5D7BAF1ECDDC}" srcOrd="0" destOrd="0" presId="urn:microsoft.com/office/officeart/2016/7/layout/HorizontalActionList"/>
    <dgm:cxn modelId="{626E4A3F-4AEB-4ABB-8458-964816641893}" type="presParOf" srcId="{0B623435-5C1C-4FDE-AEB3-6E36B17A8376}" destId="{A18868B3-66E3-4C76-8A9E-99C755AE5EED}" srcOrd="1" destOrd="0" presId="urn:microsoft.com/office/officeart/2016/7/layout/HorizontalActionList"/>
    <dgm:cxn modelId="{12075194-0AC9-4DF9-A650-733980554705}" type="presParOf" srcId="{E4B4F7C4-5024-45F0-9FD7-C5068A1AE6C4}" destId="{2A13365C-C6E5-4FC2-A4A6-0EDAC12BD5DD}" srcOrd="3" destOrd="0" presId="urn:microsoft.com/office/officeart/2016/7/layout/HorizontalActionList"/>
    <dgm:cxn modelId="{EADF540D-FA2B-48D7-8ADE-81CC56AEC9DD}" type="presParOf" srcId="{E4B4F7C4-5024-45F0-9FD7-C5068A1AE6C4}" destId="{C6650FDC-3601-45F5-9125-6E3F90A53F8A}" srcOrd="4" destOrd="0" presId="urn:microsoft.com/office/officeart/2016/7/layout/HorizontalActionList"/>
    <dgm:cxn modelId="{9C8C31ED-E2A7-4F13-B1E2-F0B7A83F37F1}" type="presParOf" srcId="{C6650FDC-3601-45F5-9125-6E3F90A53F8A}" destId="{C4F84DEA-2002-4D32-8E80-70EEE05E345A}" srcOrd="0" destOrd="0" presId="urn:microsoft.com/office/officeart/2016/7/layout/HorizontalActionList"/>
    <dgm:cxn modelId="{A4031E51-EF8D-46C6-A863-F339C000C6FE}" type="presParOf" srcId="{C6650FDC-3601-45F5-9125-6E3F90A53F8A}" destId="{4FEB85EB-D046-4CDB-8A62-BBCE260C449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06EB9-9F10-4D12-A33F-A242FDCC0D0F}">
      <dsp:nvSpPr>
        <dsp:cNvPr id="0" name=""/>
        <dsp:cNvSpPr/>
      </dsp:nvSpPr>
      <dsp:spPr>
        <a:xfrm>
          <a:off x="10090" y="329956"/>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Service</a:t>
          </a:r>
        </a:p>
      </dsp:txBody>
      <dsp:txXfrm>
        <a:off x="10090" y="329956"/>
        <a:ext cx="3426543" cy="1027963"/>
      </dsp:txXfrm>
    </dsp:sp>
    <dsp:sp modelId="{C8429E68-36DD-4F6A-A2F4-7CCDADCEFAD1}">
      <dsp:nvSpPr>
        <dsp:cNvPr id="0" name=""/>
        <dsp:cNvSpPr/>
      </dsp:nvSpPr>
      <dsp:spPr>
        <a:xfrm>
          <a:off x="10090" y="1357919"/>
          <a:ext cx="3426543" cy="20570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sp:txBody>
      <dsp:txXfrm>
        <a:off x="10090" y="1357919"/>
        <a:ext cx="3426543" cy="2057036"/>
      </dsp:txXfrm>
    </dsp:sp>
    <dsp:sp modelId="{BDBD7220-3F85-45D2-BED6-5BBFBC23EAE3}">
      <dsp:nvSpPr>
        <dsp:cNvPr id="0" name=""/>
        <dsp:cNvSpPr/>
      </dsp:nvSpPr>
      <dsp:spPr>
        <a:xfrm>
          <a:off x="3544528" y="329956"/>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Ride</a:t>
          </a:r>
        </a:p>
      </dsp:txBody>
      <dsp:txXfrm>
        <a:off x="3544528" y="329956"/>
        <a:ext cx="3426543" cy="1027963"/>
      </dsp:txXfrm>
    </dsp:sp>
    <dsp:sp modelId="{22359DD7-1BFB-4900-BAE6-6084F2F57988}">
      <dsp:nvSpPr>
        <dsp:cNvPr id="0" name=""/>
        <dsp:cNvSpPr/>
      </dsp:nvSpPr>
      <dsp:spPr>
        <a:xfrm>
          <a:off x="3544528" y="1357919"/>
          <a:ext cx="3426543" cy="20570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Distance</a:t>
          </a:r>
        </a:p>
        <a:p>
          <a:pPr marL="0" lvl="0" indent="0" algn="ctr" defTabSz="622300">
            <a:lnSpc>
              <a:spcPct val="100000"/>
            </a:lnSpc>
            <a:spcBef>
              <a:spcPct val="0"/>
            </a:spcBef>
            <a:spcAft>
              <a:spcPct val="35000"/>
            </a:spcAft>
            <a:buNone/>
          </a:pPr>
          <a:r>
            <a:rPr lang="en-US" sz="1400" kern="1200" spc="50" baseline="0" dirty="0">
              <a:latin typeface="+mn-lt"/>
            </a:rPr>
            <a:t>Surge Multiplier</a:t>
          </a:r>
        </a:p>
        <a:p>
          <a:pPr marL="0" lvl="0" indent="0" algn="ctr" defTabSz="622300">
            <a:lnSpc>
              <a:spcPct val="100000"/>
            </a:lnSpc>
            <a:spcBef>
              <a:spcPct val="0"/>
            </a:spcBef>
            <a:spcAft>
              <a:spcPct val="35000"/>
            </a:spcAft>
            <a:buNone/>
          </a:pPr>
          <a:r>
            <a:rPr lang="en-US" sz="1400" kern="1200" spc="50" baseline="0" dirty="0">
              <a:latin typeface="+mn-lt"/>
            </a:rPr>
            <a:t>Timestamp</a:t>
          </a:r>
        </a:p>
        <a:p>
          <a:pPr marL="0" lvl="0" indent="0" algn="ctr" defTabSz="622300">
            <a:lnSpc>
              <a:spcPct val="100000"/>
            </a:lnSpc>
            <a:spcBef>
              <a:spcPct val="0"/>
            </a:spcBef>
            <a:spcAft>
              <a:spcPct val="35000"/>
            </a:spcAft>
            <a:buNone/>
          </a:pPr>
          <a:r>
            <a:rPr lang="en-US" sz="1400" kern="1200" spc="50" baseline="0" dirty="0">
              <a:latin typeface="+mn-lt"/>
            </a:rPr>
            <a:t>Vehicle Type</a:t>
          </a:r>
        </a:p>
        <a:p>
          <a:pPr marL="0" lvl="0" indent="0" algn="ctr" defTabSz="622300">
            <a:lnSpc>
              <a:spcPct val="100000"/>
            </a:lnSpc>
            <a:spcBef>
              <a:spcPct val="0"/>
            </a:spcBef>
            <a:spcAft>
              <a:spcPct val="35000"/>
            </a:spcAft>
            <a:buNone/>
          </a:pPr>
          <a:r>
            <a:rPr lang="en-US" sz="1400" b="1" kern="1200" spc="50" baseline="0" dirty="0">
              <a:latin typeface="+mn-lt"/>
            </a:rPr>
            <a:t>Price</a:t>
          </a:r>
        </a:p>
      </dsp:txBody>
      <dsp:txXfrm>
        <a:off x="3544528" y="1357919"/>
        <a:ext cx="3426543" cy="2057036"/>
      </dsp:txXfrm>
    </dsp:sp>
    <dsp:sp modelId="{C4F84DEA-2002-4D32-8E80-70EEE05E345A}">
      <dsp:nvSpPr>
        <dsp:cNvPr id="0" name=""/>
        <dsp:cNvSpPr/>
      </dsp:nvSpPr>
      <dsp:spPr>
        <a:xfrm>
          <a:off x="7078966" y="329956"/>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Weather</a:t>
          </a:r>
        </a:p>
      </dsp:txBody>
      <dsp:txXfrm>
        <a:off x="7078966" y="329956"/>
        <a:ext cx="3426543" cy="1027963"/>
      </dsp:txXfrm>
    </dsp:sp>
    <dsp:sp modelId="{4FEB85EB-D046-4CDB-8A62-BBCE260C4490}">
      <dsp:nvSpPr>
        <dsp:cNvPr id="0" name=""/>
        <dsp:cNvSpPr/>
      </dsp:nvSpPr>
      <dsp:spPr>
        <a:xfrm>
          <a:off x="7078966" y="1357919"/>
          <a:ext cx="3426543" cy="20570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Temperature</a:t>
          </a:r>
        </a:p>
        <a:p>
          <a:pPr marL="0" lvl="0" indent="0" algn="ctr" defTabSz="622300">
            <a:lnSpc>
              <a:spcPct val="100000"/>
            </a:lnSpc>
            <a:spcBef>
              <a:spcPct val="0"/>
            </a:spcBef>
            <a:spcAft>
              <a:spcPct val="35000"/>
            </a:spcAft>
            <a:buNone/>
          </a:pPr>
          <a:r>
            <a:rPr lang="en-US" sz="1400" kern="1200" spc="50" baseline="0" dirty="0">
              <a:latin typeface="+mn-lt"/>
            </a:rPr>
            <a:t>Precipitation</a:t>
          </a:r>
        </a:p>
        <a:p>
          <a:pPr marL="0" lvl="0" indent="0" algn="ctr" defTabSz="622300">
            <a:lnSpc>
              <a:spcPct val="100000"/>
            </a:lnSpc>
            <a:spcBef>
              <a:spcPct val="0"/>
            </a:spcBef>
            <a:spcAft>
              <a:spcPct val="35000"/>
            </a:spcAft>
            <a:buNone/>
          </a:pPr>
          <a:r>
            <a:rPr lang="en-US" sz="1400" kern="1200" spc="50" baseline="0" dirty="0">
              <a:latin typeface="+mn-lt"/>
            </a:rPr>
            <a:t>Humidity</a:t>
          </a:r>
        </a:p>
        <a:p>
          <a:pPr marL="0" lvl="0" indent="0" algn="ctr" defTabSz="622300">
            <a:lnSpc>
              <a:spcPct val="100000"/>
            </a:lnSpc>
            <a:spcBef>
              <a:spcPct val="0"/>
            </a:spcBef>
            <a:spcAft>
              <a:spcPct val="35000"/>
            </a:spcAft>
            <a:buNone/>
          </a:pPr>
          <a:r>
            <a:rPr lang="en-US" sz="1400" kern="1200" spc="50" baseline="0" dirty="0">
              <a:latin typeface="+mn-lt"/>
            </a:rPr>
            <a:t>Wind Speed</a:t>
          </a:r>
        </a:p>
        <a:p>
          <a:pPr marL="0" lvl="0" indent="0" algn="ctr" defTabSz="622300">
            <a:lnSpc>
              <a:spcPct val="100000"/>
            </a:lnSpc>
            <a:spcBef>
              <a:spcPct val="0"/>
            </a:spcBef>
            <a:spcAft>
              <a:spcPct val="35000"/>
            </a:spcAft>
            <a:buNone/>
          </a:pPr>
          <a:r>
            <a:rPr lang="en-US" sz="1400" kern="1200" spc="50" baseline="0" dirty="0">
              <a:latin typeface="+mn-lt"/>
            </a:rPr>
            <a:t>Moon Phase</a:t>
          </a:r>
        </a:p>
      </dsp:txBody>
      <dsp:txXfrm>
        <a:off x="7078966" y="1357919"/>
        <a:ext cx="3426543" cy="2057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06EB9-9F10-4D12-A33F-A242FDCC0D0F}">
      <dsp:nvSpPr>
        <dsp:cNvPr id="0" name=""/>
        <dsp:cNvSpPr/>
      </dsp:nvSpPr>
      <dsp:spPr>
        <a:xfrm>
          <a:off x="15214" y="4461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Significant Variables</a:t>
          </a:r>
        </a:p>
      </dsp:txBody>
      <dsp:txXfrm>
        <a:off x="15214" y="44612"/>
        <a:ext cx="3423197" cy="1026959"/>
      </dsp:txXfrm>
    </dsp:sp>
    <dsp:sp modelId="{C8429E68-36DD-4F6A-A2F4-7CCDADCEFAD1}">
      <dsp:nvSpPr>
        <dsp:cNvPr id="0" name=""/>
        <dsp:cNvSpPr/>
      </dsp:nvSpPr>
      <dsp:spPr>
        <a:xfrm>
          <a:off x="15214" y="1071572"/>
          <a:ext cx="3423197" cy="27999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666750" rtl="0">
            <a:lnSpc>
              <a:spcPct val="100000"/>
            </a:lnSpc>
            <a:spcBef>
              <a:spcPct val="0"/>
            </a:spcBef>
            <a:spcAft>
              <a:spcPct val="35000"/>
            </a:spcAft>
            <a:buNone/>
          </a:pPr>
          <a:r>
            <a:rPr lang="en-US" sz="1400" b="1" u="sng" kern="1200" spc="50" baseline="0" dirty="0">
              <a:solidFill>
                <a:prstClr val="black">
                  <a:hueOff val="0"/>
                  <a:satOff val="0"/>
                  <a:lumOff val="0"/>
                  <a:alphaOff val="0"/>
                </a:prstClr>
              </a:solidFill>
              <a:latin typeface="Tenorite"/>
              <a:ea typeface="+mn-ea"/>
              <a:cs typeface="+mn-cs"/>
            </a:rPr>
            <a:t>Uber</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Type of vehicle</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Day of week</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Distance</a:t>
          </a:r>
        </a:p>
        <a:p>
          <a:pPr marL="0" lvl="0" indent="0" algn="ctr"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a:p>
          <a:pPr marL="0" lvl="0" indent="0" algn="ctr" defTabSz="666750" rtl="0">
            <a:lnSpc>
              <a:spcPct val="100000"/>
            </a:lnSpc>
            <a:spcBef>
              <a:spcPct val="0"/>
            </a:spcBef>
            <a:spcAft>
              <a:spcPct val="35000"/>
            </a:spcAft>
            <a:buNone/>
          </a:pPr>
          <a:r>
            <a:rPr lang="en-US" sz="1400" b="1" u="sng" kern="1200" spc="50" baseline="0" dirty="0">
              <a:solidFill>
                <a:prstClr val="black">
                  <a:hueOff val="0"/>
                  <a:satOff val="0"/>
                  <a:lumOff val="0"/>
                  <a:alphaOff val="0"/>
                </a:prstClr>
              </a:solidFill>
              <a:latin typeface="Tenorite"/>
              <a:ea typeface="+mn-ea"/>
              <a:cs typeface="+mn-cs"/>
            </a:rPr>
            <a:t>Lyft</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Type of vehicle</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Surge multiplier</a:t>
          </a:r>
        </a:p>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Distance</a:t>
          </a:r>
        </a:p>
      </dsp:txBody>
      <dsp:txXfrm>
        <a:off x="15214" y="1071572"/>
        <a:ext cx="3423197" cy="2799944"/>
      </dsp:txXfrm>
    </dsp:sp>
    <dsp:sp modelId="{17CD7E6E-C1EF-42F3-82C6-5D7BAF1ECDDC}">
      <dsp:nvSpPr>
        <dsp:cNvPr id="0" name=""/>
        <dsp:cNvSpPr/>
      </dsp:nvSpPr>
      <dsp:spPr>
        <a:xfrm>
          <a:off x="3546201" y="4461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Largest Coefficients</a:t>
          </a:r>
        </a:p>
      </dsp:txBody>
      <dsp:txXfrm>
        <a:off x="3546201" y="44612"/>
        <a:ext cx="3423197" cy="1026959"/>
      </dsp:txXfrm>
    </dsp:sp>
    <dsp:sp modelId="{A18868B3-66E3-4C76-8A9E-99C755AE5EED}">
      <dsp:nvSpPr>
        <dsp:cNvPr id="0" name=""/>
        <dsp:cNvSpPr/>
      </dsp:nvSpPr>
      <dsp:spPr>
        <a:xfrm>
          <a:off x="3546201" y="1071572"/>
          <a:ext cx="3423197" cy="27999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ctr" anchorCtr="0">
          <a:noAutofit/>
        </a:bodyPr>
        <a:lstStyle/>
        <a:p>
          <a:pPr marL="0" lvl="0" indent="0" algn="ctr" defTabSz="622300">
            <a:lnSpc>
              <a:spcPct val="100000"/>
            </a:lnSpc>
            <a:spcBef>
              <a:spcPct val="0"/>
            </a:spcBef>
            <a:spcAft>
              <a:spcPct val="35000"/>
            </a:spcAft>
            <a:buNone/>
          </a:pPr>
          <a:r>
            <a:rPr lang="en-US" sz="1400" b="1" u="sng" kern="1200" spc="50" baseline="0" dirty="0">
              <a:latin typeface="+mn-lt"/>
            </a:rPr>
            <a:t>Uber</a:t>
          </a:r>
        </a:p>
        <a:p>
          <a:pPr marL="0" lvl="1" indent="-114300" algn="ctr" defTabSz="622300">
            <a:lnSpc>
              <a:spcPct val="100000"/>
            </a:lnSpc>
            <a:spcBef>
              <a:spcPct val="0"/>
            </a:spcBef>
            <a:spcAft>
              <a:spcPct val="15000"/>
            </a:spcAft>
            <a:buNone/>
          </a:pPr>
          <a:r>
            <a:rPr lang="en-US" sz="1400" b="0" u="none" kern="1200" spc="50" baseline="0" dirty="0">
              <a:latin typeface="+mn-lt"/>
            </a:rPr>
            <a:t>Type (</a:t>
          </a:r>
          <a:r>
            <a:rPr lang="en-US" sz="1400" b="0" u="none" kern="1200" spc="50" baseline="0" dirty="0" err="1">
              <a:latin typeface="+mn-lt"/>
            </a:rPr>
            <a:t>UberPool</a:t>
          </a:r>
          <a:r>
            <a:rPr lang="en-US" sz="1400" b="0" u="none" kern="1200" spc="50" baseline="0" dirty="0">
              <a:latin typeface="+mn-lt"/>
            </a:rPr>
            <a:t>) -$11.76</a:t>
          </a:r>
        </a:p>
        <a:p>
          <a:pPr marL="0" lvl="1" indent="-114300" algn="ctr" defTabSz="622300">
            <a:lnSpc>
              <a:spcPct val="100000"/>
            </a:lnSpc>
            <a:spcBef>
              <a:spcPct val="0"/>
            </a:spcBef>
            <a:spcAft>
              <a:spcPct val="15000"/>
            </a:spcAft>
            <a:buNone/>
          </a:pPr>
          <a:r>
            <a:rPr lang="en-US" sz="1400" b="0" u="none" kern="1200" spc="50" baseline="0" dirty="0">
              <a:latin typeface="+mn-lt"/>
            </a:rPr>
            <a:t>Type (Black SUV) +$9.77</a:t>
          </a:r>
        </a:p>
        <a:p>
          <a:pPr marL="0" lvl="1" indent="-114300" algn="ctr" defTabSz="622300">
            <a:lnSpc>
              <a:spcPct val="100000"/>
            </a:lnSpc>
            <a:spcBef>
              <a:spcPct val="0"/>
            </a:spcBef>
            <a:spcAft>
              <a:spcPct val="15000"/>
            </a:spcAft>
            <a:buNone/>
          </a:pPr>
          <a:r>
            <a:rPr lang="en-US" sz="1400" b="0" u="none" kern="1200" spc="50" baseline="0" dirty="0">
              <a:latin typeface="+mn-lt"/>
            </a:rPr>
            <a:t>Distance (miles) x$2.44</a:t>
          </a:r>
        </a:p>
        <a:p>
          <a:pPr marL="0" lvl="1" indent="-114300" algn="ctr" defTabSz="622300">
            <a:lnSpc>
              <a:spcPct val="100000"/>
            </a:lnSpc>
            <a:spcBef>
              <a:spcPct val="0"/>
            </a:spcBef>
            <a:spcAft>
              <a:spcPct val="15000"/>
            </a:spcAft>
            <a:buNone/>
          </a:pPr>
          <a:endParaRPr lang="en-US" sz="1400" b="0" u="none" kern="1200" spc="50" baseline="0" dirty="0">
            <a:latin typeface="+mn-lt"/>
          </a:endParaRPr>
        </a:p>
        <a:p>
          <a:pPr marL="0" lvl="0" indent="0" algn="ctr" defTabSz="622300">
            <a:lnSpc>
              <a:spcPct val="100000"/>
            </a:lnSpc>
            <a:spcBef>
              <a:spcPct val="0"/>
            </a:spcBef>
            <a:spcAft>
              <a:spcPct val="35000"/>
            </a:spcAft>
            <a:buNone/>
          </a:pPr>
          <a:r>
            <a:rPr lang="en-US" sz="1400" b="1" u="sng" kern="1200" spc="50" baseline="0" dirty="0">
              <a:latin typeface="+mn-lt"/>
            </a:rPr>
            <a:t>Lyft</a:t>
          </a:r>
        </a:p>
        <a:p>
          <a:pPr marL="0" lvl="1" indent="-114300" algn="ctr" defTabSz="622300">
            <a:lnSpc>
              <a:spcPct val="100000"/>
            </a:lnSpc>
            <a:spcBef>
              <a:spcPct val="0"/>
            </a:spcBef>
            <a:spcAft>
              <a:spcPct val="15000"/>
            </a:spcAft>
            <a:buFontTx/>
            <a:buNone/>
          </a:pPr>
          <a:r>
            <a:rPr lang="en-US" sz="1400" b="0" kern="1200" spc="50" baseline="0" dirty="0">
              <a:latin typeface="+mn-lt"/>
            </a:rPr>
            <a:t>Type (Black XL) +$14.56</a:t>
          </a:r>
        </a:p>
        <a:p>
          <a:pPr marL="0" lvl="1" indent="-114300" algn="ctr" defTabSz="622300">
            <a:lnSpc>
              <a:spcPct val="100000"/>
            </a:lnSpc>
            <a:spcBef>
              <a:spcPct val="0"/>
            </a:spcBef>
            <a:spcAft>
              <a:spcPct val="15000"/>
            </a:spcAft>
            <a:buFontTx/>
            <a:buNone/>
          </a:pPr>
          <a:r>
            <a:rPr lang="en-US" sz="1400" b="0" kern="1200" spc="50" baseline="0" dirty="0">
              <a:latin typeface="+mn-lt"/>
            </a:rPr>
            <a:t>Type (Shared) -$11.07</a:t>
          </a:r>
        </a:p>
        <a:p>
          <a:pPr marL="0" lvl="1" indent="-114300" algn="ctr" defTabSz="622300">
            <a:lnSpc>
              <a:spcPct val="100000"/>
            </a:lnSpc>
            <a:spcBef>
              <a:spcPct val="0"/>
            </a:spcBef>
            <a:spcAft>
              <a:spcPct val="15000"/>
            </a:spcAft>
            <a:buFontTx/>
            <a:buNone/>
          </a:pPr>
          <a:r>
            <a:rPr lang="en-US" sz="1400" b="0" kern="1200" spc="50" baseline="0" dirty="0">
              <a:latin typeface="+mn-lt"/>
            </a:rPr>
            <a:t>Surge (1-3) x$18.22</a:t>
          </a:r>
        </a:p>
      </dsp:txBody>
      <dsp:txXfrm>
        <a:off x="3546201" y="1071572"/>
        <a:ext cx="3423197" cy="2799944"/>
      </dsp:txXfrm>
    </dsp:sp>
    <dsp:sp modelId="{C4F84DEA-2002-4D32-8E80-70EEE05E345A}">
      <dsp:nvSpPr>
        <dsp:cNvPr id="0" name=""/>
        <dsp:cNvSpPr/>
      </dsp:nvSpPr>
      <dsp:spPr>
        <a:xfrm>
          <a:off x="7077187" y="4461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Predictive Accuracy</a:t>
          </a:r>
        </a:p>
      </dsp:txBody>
      <dsp:txXfrm>
        <a:off x="7077187" y="44612"/>
        <a:ext cx="3423197" cy="1026959"/>
      </dsp:txXfrm>
    </dsp:sp>
    <dsp:sp modelId="{4FEB85EB-D046-4CDB-8A62-BBCE260C4490}">
      <dsp:nvSpPr>
        <dsp:cNvPr id="0" name=""/>
        <dsp:cNvSpPr/>
      </dsp:nvSpPr>
      <dsp:spPr>
        <a:xfrm>
          <a:off x="7077187" y="1071572"/>
          <a:ext cx="3423197" cy="27999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ctr" anchorCtr="0">
          <a:noAutofit/>
        </a:bodyPr>
        <a:lstStyle/>
        <a:p>
          <a:pPr marL="0" lvl="0" indent="0" algn="ctr" defTabSz="622300">
            <a:lnSpc>
              <a:spcPct val="100000"/>
            </a:lnSpc>
            <a:spcBef>
              <a:spcPct val="0"/>
            </a:spcBef>
            <a:spcAft>
              <a:spcPct val="35000"/>
            </a:spcAft>
            <a:buNone/>
          </a:pPr>
          <a:r>
            <a:rPr lang="en-US" sz="1400" b="1" u="sng" kern="1200" spc="50" baseline="0" dirty="0">
              <a:latin typeface="+mn-lt"/>
            </a:rPr>
            <a:t>Uber</a:t>
          </a:r>
        </a:p>
        <a:p>
          <a:pPr marL="0" lvl="1" indent="0" algn="ctr" defTabSz="622300">
            <a:lnSpc>
              <a:spcPct val="100000"/>
            </a:lnSpc>
            <a:spcBef>
              <a:spcPct val="0"/>
            </a:spcBef>
            <a:spcAft>
              <a:spcPct val="15000"/>
            </a:spcAft>
            <a:buFontTx/>
            <a:buNone/>
          </a:pPr>
          <a:r>
            <a:rPr lang="en-US" sz="1400" kern="1200" spc="50" baseline="0" dirty="0">
              <a:latin typeface="+mn-lt"/>
            </a:rPr>
            <a:t>Standard error (RMSE): $2.43</a:t>
          </a:r>
        </a:p>
        <a:p>
          <a:pPr marL="0" lvl="1" indent="0" algn="ctr" defTabSz="622300">
            <a:lnSpc>
              <a:spcPct val="100000"/>
            </a:lnSpc>
            <a:spcBef>
              <a:spcPct val="0"/>
            </a:spcBef>
            <a:spcAft>
              <a:spcPct val="15000"/>
            </a:spcAft>
            <a:buFontTx/>
            <a:buNone/>
          </a:pPr>
          <a:r>
            <a:rPr lang="en-US" sz="1400" kern="1200" spc="50" baseline="0" dirty="0">
              <a:latin typeface="+mn-lt"/>
            </a:rPr>
            <a:t>Variance explained(R</a:t>
          </a:r>
          <a:r>
            <a:rPr lang="en-US" sz="1400" kern="1200" spc="50" baseline="30000" dirty="0">
              <a:latin typeface="+mn-lt"/>
            </a:rPr>
            <a:t>2</a:t>
          </a:r>
          <a:r>
            <a:rPr lang="en-US" sz="1400" kern="1200" spc="50" baseline="0" dirty="0">
              <a:latin typeface="+mn-lt"/>
            </a:rPr>
            <a:t>): 91.92%</a:t>
          </a:r>
        </a:p>
        <a:p>
          <a:pPr marL="0" lvl="1" indent="0" algn="ctr" defTabSz="622300">
            <a:lnSpc>
              <a:spcPct val="100000"/>
            </a:lnSpc>
            <a:spcBef>
              <a:spcPct val="0"/>
            </a:spcBef>
            <a:spcAft>
              <a:spcPct val="15000"/>
            </a:spcAft>
            <a:buFontTx/>
            <a:buNone/>
          </a:pPr>
          <a:endParaRPr lang="en-US" sz="1400" kern="1200" spc="50" baseline="0" dirty="0">
            <a:latin typeface="+mn-lt"/>
          </a:endParaRPr>
        </a:p>
        <a:p>
          <a:pPr marL="0" lvl="0" indent="0" algn="ctr" defTabSz="622300">
            <a:lnSpc>
              <a:spcPct val="100000"/>
            </a:lnSpc>
            <a:spcBef>
              <a:spcPct val="0"/>
            </a:spcBef>
            <a:spcAft>
              <a:spcPct val="35000"/>
            </a:spcAft>
            <a:buFontTx/>
            <a:buNone/>
          </a:pPr>
          <a:r>
            <a:rPr lang="en-US" sz="1400" b="1" u="sng" kern="1200" spc="50" baseline="0" dirty="0">
              <a:latin typeface="+mn-lt"/>
            </a:rPr>
            <a:t>Lyft</a:t>
          </a:r>
        </a:p>
        <a:p>
          <a:pPr marL="0" lvl="1" indent="0" algn="ctr" defTabSz="622300">
            <a:lnSpc>
              <a:spcPct val="100000"/>
            </a:lnSpc>
            <a:spcBef>
              <a:spcPct val="0"/>
            </a:spcBef>
            <a:spcAft>
              <a:spcPct val="15000"/>
            </a:spcAft>
            <a:buFontTx/>
            <a:buNone/>
          </a:pPr>
          <a:r>
            <a:rPr lang="en-US" sz="1400" kern="1200" spc="50" baseline="0" dirty="0">
              <a:latin typeface="+mn-lt"/>
            </a:rPr>
            <a:t>Standard error (RMSE): $2.52</a:t>
          </a:r>
          <a:endParaRPr lang="en-US" sz="1400" b="1" u="sng" kern="1200" spc="50" baseline="0" dirty="0">
            <a:latin typeface="+mn-lt"/>
          </a:endParaRPr>
        </a:p>
        <a:p>
          <a:pPr marL="0" lvl="1" indent="0" algn="ctr" defTabSz="622300">
            <a:lnSpc>
              <a:spcPct val="100000"/>
            </a:lnSpc>
            <a:spcBef>
              <a:spcPct val="0"/>
            </a:spcBef>
            <a:spcAft>
              <a:spcPct val="15000"/>
            </a:spcAft>
            <a:buFontTx/>
            <a:buNone/>
          </a:pPr>
          <a:r>
            <a:rPr lang="en-US" sz="1400" kern="1200" spc="50" baseline="0" dirty="0">
              <a:solidFill>
                <a:prstClr val="black">
                  <a:hueOff val="0"/>
                  <a:satOff val="0"/>
                  <a:lumOff val="0"/>
                  <a:alphaOff val="0"/>
                </a:prstClr>
              </a:solidFill>
              <a:latin typeface="Tenorite"/>
              <a:ea typeface="+mn-ea"/>
              <a:cs typeface="+mn-cs"/>
            </a:rPr>
            <a:t>Variance explained(R</a:t>
          </a:r>
          <a:r>
            <a:rPr lang="en-US" sz="1400" kern="1200" spc="50" baseline="30000" dirty="0">
              <a:solidFill>
                <a:prstClr val="black">
                  <a:hueOff val="0"/>
                  <a:satOff val="0"/>
                  <a:lumOff val="0"/>
                  <a:alphaOff val="0"/>
                </a:prstClr>
              </a:solidFill>
              <a:latin typeface="Tenorite"/>
              <a:ea typeface="+mn-ea"/>
              <a:cs typeface="+mn-cs"/>
            </a:rPr>
            <a:t>2</a:t>
          </a:r>
          <a:r>
            <a:rPr lang="en-US" sz="1400" kern="1200" spc="50" baseline="0" dirty="0">
              <a:solidFill>
                <a:prstClr val="black">
                  <a:hueOff val="0"/>
                  <a:satOff val="0"/>
                  <a:lumOff val="0"/>
                  <a:alphaOff val="0"/>
                </a:prstClr>
              </a:solidFill>
              <a:latin typeface="Tenorite"/>
              <a:ea typeface="+mn-ea"/>
              <a:cs typeface="+mn-cs"/>
            </a:rPr>
            <a:t>): 93.67%</a:t>
          </a:r>
          <a:endParaRPr lang="en-US" sz="1400" b="1" u="sng" kern="1200" spc="50" baseline="0" dirty="0">
            <a:latin typeface="+mn-lt"/>
          </a:endParaRPr>
        </a:p>
      </dsp:txBody>
      <dsp:txXfrm>
        <a:off x="7077187" y="1071572"/>
        <a:ext cx="3423197" cy="279994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8/25/2021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atista.com/statistics/910704/market-share-of-rideshare-companies-united-states/" TargetMode="External"/><Relationship Id="rId2" Type="http://schemas.openxmlformats.org/officeDocument/2006/relationships/hyperlink" Target="https://www.statista.com/topics/4919/lyft/" TargetMode="External"/><Relationship Id="rId1" Type="http://schemas.openxmlformats.org/officeDocument/2006/relationships/slideLayout" Target="../slideLayouts/slideLayout10.xml"/><Relationship Id="rId4" Type="http://schemas.openxmlformats.org/officeDocument/2006/relationships/hyperlink" Target="https://secondmeasure.com/datapoints/rideshare-industry-overview/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Predicting ridesharing price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David Bailey</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Limitations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8420100" cy="823912"/>
          </a:xfrm>
        </p:spPr>
        <p:txBody>
          <a:bodyPr/>
          <a:lstStyle/>
          <a:p>
            <a:r>
              <a:rPr lang="en-US" dirty="0"/>
              <a:t>AVAILABILTY OF DATA</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3834606"/>
            <a:ext cx="8420099" cy="1997867"/>
          </a:xfrm>
        </p:spPr>
        <p:txBody>
          <a:bodyPr>
            <a:normAutofit/>
          </a:bodyPr>
          <a:lstStyle/>
          <a:p>
            <a:pPr marL="285750" indent="-285750">
              <a:buFont typeface="Arial" panose="020B0604020202020204" pitchFamily="34" charset="0"/>
              <a:buChar char="•"/>
            </a:pPr>
            <a:r>
              <a:rPr lang="en-US" dirty="0"/>
              <a:t>Additional variables might significantly affect ridesharing price.</a:t>
            </a:r>
          </a:p>
          <a:p>
            <a:pPr marL="285750" indent="-285750">
              <a:buFont typeface="Arial" panose="020B0604020202020204" pitchFamily="34" charset="0"/>
              <a:buChar char="•"/>
            </a:pPr>
            <a:r>
              <a:rPr lang="en-US" dirty="0"/>
              <a:t>A full year of observations would give more insight into weather’s effect on price.</a:t>
            </a:r>
          </a:p>
          <a:p>
            <a:pPr marL="285750" indent="-285750">
              <a:buFont typeface="Arial" panose="020B0604020202020204" pitchFamily="34" charset="0"/>
              <a:buChar char="•"/>
            </a:pPr>
            <a:r>
              <a:rPr lang="en-US" dirty="0"/>
              <a:t>Observations only available around Boston for the two-week period of Nov. ’18 – Dec. ‘19.</a:t>
            </a:r>
          </a:p>
          <a:p>
            <a:pPr marL="285750" indent="-285750">
              <a:buFont typeface="Arial" panose="020B0604020202020204" pitchFamily="34" charset="0"/>
              <a:buChar char="•"/>
            </a:pPr>
            <a:r>
              <a:rPr lang="en-US" dirty="0"/>
              <a:t>With more data, linear regression might not be the best model for prediction.</a:t>
            </a:r>
          </a:p>
          <a:p>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2021</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PREDICTING RIDESHARING PRICE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6637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p:txBody>
          <a:bodyPr/>
          <a:lstStyle/>
          <a:p>
            <a:r>
              <a:rPr lang="en-US" dirty="0"/>
              <a:t>Proposed actions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2021</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PREDICTING RIDESHARING PRICE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0" name="Text Placeholder 2">
            <a:extLst>
              <a:ext uri="{FF2B5EF4-FFF2-40B4-BE49-F238E27FC236}">
                <a16:creationId xmlns:a16="http://schemas.microsoft.com/office/drawing/2014/main" id="{4D0A0648-4907-48CB-898C-D255C6C2EC12}"/>
              </a:ext>
            </a:extLst>
          </p:cNvPr>
          <p:cNvSpPr>
            <a:spLocks noGrp="1"/>
          </p:cNvSpPr>
          <p:nvPr>
            <p:ph type="body" idx="1"/>
          </p:nvPr>
        </p:nvSpPr>
        <p:spPr>
          <a:xfrm>
            <a:off x="1885156" y="2211569"/>
            <a:ext cx="8421688" cy="2925892"/>
          </a:xfrm>
        </p:spPr>
        <p:txBody>
          <a:bodyPr/>
          <a:lstStyle/>
          <a:p>
            <a:pPr marL="285750" indent="-285750">
              <a:buFont typeface="Arial" panose="020B0604020202020204" pitchFamily="34" charset="0"/>
              <a:buChar char="•"/>
            </a:pPr>
            <a:r>
              <a:rPr lang="en-US" dirty="0"/>
              <a:t>Gather more data using the API to include other cities and states. Urban, suburban, and rural areas might share similar pricing even across state lines. </a:t>
            </a:r>
          </a:p>
          <a:p>
            <a:pPr marL="285750" indent="-285750">
              <a:buFont typeface="Arial" panose="020B0604020202020204" pitchFamily="34" charset="0"/>
              <a:buChar char="•"/>
            </a:pPr>
            <a:r>
              <a:rPr lang="en-US" dirty="0"/>
              <a:t>Run a similar regression model on recent observations since the outbreak of COVID-19. It is likely that average price saw a large drop and then a rise in 2021 (Yeo, 2021).</a:t>
            </a:r>
          </a:p>
          <a:p>
            <a:pPr marL="285750" indent="-285750">
              <a:buFont typeface="Arial" panose="020B0604020202020204" pitchFamily="34" charset="0"/>
              <a:buChar char="•"/>
            </a:pPr>
            <a:r>
              <a:rPr lang="en-US" dirty="0"/>
              <a:t>Determine if other data points are available, such as number of people currently seeking a ride and number of drivers currently available. These factors might also be significant.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055558"/>
            <a:ext cx="5111750" cy="1204912"/>
          </a:xfrm>
        </p:spPr>
        <p:txBody>
          <a:bodyPr/>
          <a:lstStyle/>
          <a:p>
            <a:r>
              <a:rPr lang="en-US" dirty="0"/>
              <a:t>Benefits of the study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60470"/>
            <a:ext cx="5111750" cy="2925892"/>
          </a:xfrm>
        </p:spPr>
        <p:txBody>
          <a:bodyPr/>
          <a:lstStyle/>
          <a:p>
            <a:pPr marL="285750" indent="-285750">
              <a:buFont typeface="Arial" panose="020B0604020202020204" pitchFamily="34" charset="0"/>
              <a:buChar char="•"/>
            </a:pPr>
            <a:r>
              <a:rPr lang="en-US" dirty="0"/>
              <a:t>Analysts at ridesharing services can use these models to predict competitor price in the Boston area and could deploy them with current observations, should they become available. This could help determine best day of the week for promotions, which vehicle types to promote, and distance priority.</a:t>
            </a:r>
          </a:p>
          <a:p>
            <a:pPr marL="285750" indent="-285750">
              <a:buFont typeface="Arial" panose="020B0604020202020204" pitchFamily="34" charset="0"/>
              <a:buChar char="•"/>
            </a:pPr>
            <a:r>
              <a:rPr lang="en-US" dirty="0"/>
              <a:t>Ridesharing users in the Boston area can use the linear model to predict pricing within $2.53, on average based on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2021</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PREDICTING RIDESHARING PRICE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7062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3C40A0-55A0-4FC1-AD02-EC65363DF67F}"/>
              </a:ext>
            </a:extLst>
          </p:cNvPr>
          <p:cNvSpPr txBox="1"/>
          <p:nvPr/>
        </p:nvSpPr>
        <p:spPr>
          <a:xfrm>
            <a:off x="838200" y="2111375"/>
            <a:ext cx="10515600" cy="4185761"/>
          </a:xfrm>
          <a:prstGeom prst="rect">
            <a:avLst/>
          </a:prstGeom>
          <a:noFill/>
        </p:spPr>
        <p:txBody>
          <a:bodyPr wrap="square" rtlCol="0">
            <a:spAutoFit/>
          </a:bodyPr>
          <a:lstStyle/>
          <a:p>
            <a:pPr marL="227013" indent="-227013">
              <a:buFont typeface="Arial" panose="020B0604020202020204" pitchFamily="34" charset="0"/>
              <a:buChar char="•"/>
            </a:pPr>
            <a:r>
              <a:rPr lang="en-US" sz="1400" dirty="0" err="1"/>
              <a:t>Mazareanu</a:t>
            </a:r>
            <a:r>
              <a:rPr lang="en-US" sz="1400" dirty="0"/>
              <a:t>, E. (2020, November 6). Statistics and facts on Lyft. Statista. </a:t>
            </a:r>
            <a:r>
              <a:rPr lang="en-US" sz="1400" dirty="0">
                <a:hlinkClick r:id="rId2"/>
              </a:rPr>
              <a:t>https://www.statista.com/topics/4919/lyft/</a:t>
            </a:r>
            <a:r>
              <a:rPr lang="en-US" sz="1400" dirty="0"/>
              <a:t> </a:t>
            </a:r>
          </a:p>
          <a:p>
            <a:pPr marL="227013" indent="-227013">
              <a:buFont typeface="Arial" panose="020B0604020202020204" pitchFamily="34" charset="0"/>
              <a:buChar char="•"/>
            </a:pPr>
            <a:r>
              <a:rPr lang="en-US" sz="1400" dirty="0"/>
              <a:t>Wong, S. (2021, July 20). Leading ride-hailing companies in U.S. by market share 2017-2021. Statista. 	</a:t>
            </a:r>
            <a:r>
              <a:rPr lang="en-US" sz="1400" dirty="0">
                <a:hlinkClick r:id="rId3"/>
              </a:rPr>
              <a:t>https://www.statista.com/statistics/910704/market-share-of-rideshare-companies-united-states/</a:t>
            </a:r>
            <a:endParaRPr lang="en-US" sz="1400" dirty="0"/>
          </a:p>
          <a:p>
            <a:pPr marL="227013" indent="-227013">
              <a:buFont typeface="Arial" panose="020B0604020202020204" pitchFamily="34" charset="0"/>
              <a:buChar char="•"/>
            </a:pPr>
            <a:r>
              <a:rPr lang="en-US" sz="1400" dirty="0"/>
              <a:t>Yeo, L. (2021, July 14). Uber vs. Lyft: Who’s tops in the battle of U.S. rideshare companies. Bloomberg Second Measure. 	</a:t>
            </a:r>
            <a:r>
              <a:rPr lang="en-US" sz="1400" dirty="0">
                <a:hlinkClick r:id="rId4"/>
              </a:rPr>
              <a:t>https://secondmeasure.com/datapoints/rideshare-industry-overview/d</a:t>
            </a:r>
            <a:r>
              <a:rPr lang="en-US" sz="1400" dirty="0"/>
              <a:t> </a:t>
            </a:r>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marL="227013" indent="-227013">
              <a:buFont typeface="Arial" panose="020B0604020202020204" pitchFamily="34" charset="0"/>
              <a:buChar char="•"/>
            </a:pPr>
            <a:endParaRPr lang="en-US" sz="1400" dirty="0"/>
          </a:p>
          <a:p>
            <a:pPr algn="ctr"/>
            <a:r>
              <a:rPr lang="en-US" sz="1200" dirty="0"/>
              <a:t>Refer to my complete research paper, “Regression Analysis on Competitor Pricing for Ridesharing Market Leaders,” for more sources and in-depth explanations.</a:t>
            </a:r>
          </a:p>
        </p:txBody>
      </p:sp>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Sources</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2021</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RIDESHARING PRICE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6411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David Bailey</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2021</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PREDICTING RIDESHARING PRICE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David Bailey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429000"/>
            <a:ext cx="5111750" cy="1757362"/>
          </a:xfrm>
        </p:spPr>
        <p:txBody>
          <a:bodyPr/>
          <a:lstStyle/>
          <a:p>
            <a:pPr marL="285750" indent="-285750">
              <a:buFont typeface="Arial" panose="020B0604020202020204" pitchFamily="34" charset="0"/>
              <a:buChar char="•"/>
            </a:pPr>
            <a:r>
              <a:rPr lang="en-US" dirty="0"/>
              <a:t>M.S. Data Analytics student at WGU.</a:t>
            </a:r>
          </a:p>
          <a:p>
            <a:pPr marL="285750" indent="-285750">
              <a:buFont typeface="Arial" panose="020B0604020202020204" pitchFamily="34" charset="0"/>
              <a:buChar char="•"/>
            </a:pPr>
            <a:r>
              <a:rPr lang="en-US" dirty="0"/>
              <a:t>Director of operations and analytics, CBQ &amp; co.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2021</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PREDICTING RIDESHARING PRICE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06747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429000"/>
            <a:ext cx="5111750" cy="1757362"/>
          </a:xfrm>
        </p:spPr>
        <p:txBody>
          <a:bodyPr/>
          <a:lstStyle/>
          <a:p>
            <a:pPr marL="285750" indent="-285750">
              <a:buFont typeface="Arial" panose="020B0604020202020204" pitchFamily="34" charset="0"/>
              <a:buChar char="•"/>
            </a:pPr>
            <a:r>
              <a:rPr lang="en-US" dirty="0"/>
              <a:t>Uber and Lyft are market leaders (Wong, 2021).</a:t>
            </a:r>
          </a:p>
          <a:p>
            <a:pPr marL="285750" indent="-285750">
              <a:buFont typeface="Arial" panose="020B0604020202020204" pitchFamily="34" charset="0"/>
              <a:buChar char="•"/>
            </a:pPr>
            <a:r>
              <a:rPr lang="en-US" dirty="0"/>
              <a:t>4.2 billion rides in the U.S. in 2018 (</a:t>
            </a:r>
            <a:r>
              <a:rPr lang="en-US" dirty="0" err="1"/>
              <a:t>Mazareanu</a:t>
            </a:r>
            <a:r>
              <a:rPr lang="en-US" dirty="0"/>
              <a:t>, 2020).</a:t>
            </a:r>
          </a:p>
          <a:p>
            <a:pPr marL="285750" indent="-285750">
              <a:buFont typeface="Arial" panose="020B0604020202020204" pitchFamily="34" charset="0"/>
              <a:buChar char="•"/>
            </a:pPr>
            <a:r>
              <a:rPr lang="en-US" dirty="0"/>
              <a:t>87% of users exclusively use only one service (Yeo, 2021).</a:t>
            </a:r>
          </a:p>
          <a:p>
            <a:pPr marL="285750" indent="-285750">
              <a:buFont typeface="Arial" panose="020B0604020202020204" pitchFamily="34" charset="0"/>
              <a:buChar char="•"/>
            </a:pPr>
            <a:r>
              <a:rPr lang="en-US" dirty="0"/>
              <a:t>Predicting competitor’s price would be an important competitive advantage.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2021</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PREDICTING RIDESHARING PRICE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descr="Logo, icon&#10;&#10;Description automatically generated">
            <a:extLst>
              <a:ext uri="{FF2B5EF4-FFF2-40B4-BE49-F238E27FC236}">
                <a16:creationId xmlns:a16="http://schemas.microsoft.com/office/drawing/2014/main" id="{E6322822-64C1-485D-B435-5CDB5E2B0D71}"/>
              </a:ext>
            </a:extLst>
          </p:cNvPr>
          <p:cNvPicPr>
            <a:picLocks noChangeAspect="1"/>
          </p:cNvPicPr>
          <p:nvPr/>
        </p:nvPicPr>
        <p:blipFill>
          <a:blip r:embed="rId2"/>
          <a:stretch>
            <a:fillRect/>
          </a:stretch>
        </p:blipFill>
        <p:spPr>
          <a:xfrm>
            <a:off x="4813367" y="391768"/>
            <a:ext cx="1786165" cy="1265200"/>
          </a:xfrm>
          <a:prstGeom prst="rect">
            <a:avLst/>
          </a:prstGeom>
        </p:spPr>
      </p:pic>
      <p:pic>
        <p:nvPicPr>
          <p:cNvPr id="10" name="Graphic 9">
            <a:extLst>
              <a:ext uri="{FF2B5EF4-FFF2-40B4-BE49-F238E27FC236}">
                <a16:creationId xmlns:a16="http://schemas.microsoft.com/office/drawing/2014/main" id="{691303F5-BA9D-4064-B277-FFA19F8C9B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7800" y="576466"/>
            <a:ext cx="2578916" cy="895805"/>
          </a:xfrm>
          <a:prstGeom prst="rect">
            <a:avLst/>
          </a:prstGeom>
        </p:spPr>
      </p:pic>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Can Price be predicted from available factors?</a:t>
            </a:r>
          </a:p>
        </p:txBody>
      </p:sp>
      <p:sp>
        <p:nvSpPr>
          <p:cNvPr id="5" name="Subtitle 4">
            <a:extLst>
              <a:ext uri="{FF2B5EF4-FFF2-40B4-BE49-F238E27FC236}">
                <a16:creationId xmlns:a16="http://schemas.microsoft.com/office/drawing/2014/main" id="{0C5076BD-D297-4D0E-A891-9F27ECED9CC8}"/>
              </a:ext>
            </a:extLst>
          </p:cNvPr>
          <p:cNvSpPr>
            <a:spLocks noGrp="1"/>
          </p:cNvSpPr>
          <p:nvPr>
            <p:ph type="subTitle" idx="1"/>
          </p:nvPr>
        </p:nvSpPr>
        <p:spPr>
          <a:xfrm>
            <a:off x="6991032" y="4196894"/>
            <a:ext cx="4417996" cy="727443"/>
          </a:xfrm>
        </p:spPr>
        <p:txBody>
          <a:bodyPr>
            <a:normAutofit fontScale="92500"/>
          </a:bodyPr>
          <a:lstStyle/>
          <a:p>
            <a:r>
              <a:rPr lang="en-US" dirty="0"/>
              <a:t>H</a:t>
            </a:r>
            <a:r>
              <a:rPr lang="en-US" baseline="-25000" dirty="0"/>
              <a:t>0</a:t>
            </a:r>
            <a:r>
              <a:rPr lang="en-US" dirty="0"/>
              <a:t> – Factors do not affect and can’t predict price</a:t>
            </a:r>
          </a:p>
          <a:p>
            <a:r>
              <a:rPr lang="en-US" sz="1700" b="1" dirty="0"/>
              <a:t>H</a:t>
            </a:r>
            <a:r>
              <a:rPr lang="en-US" sz="1700" b="1" baseline="-25000" dirty="0"/>
              <a:t>1</a:t>
            </a:r>
            <a:r>
              <a:rPr lang="en-US" sz="1700" b="1" dirty="0"/>
              <a:t> – Factors do affect and can predict price</a:t>
            </a:r>
          </a:p>
        </p:txBody>
      </p:sp>
    </p:spTree>
    <p:extLst>
      <p:ext uri="{BB962C8B-B14F-4D97-AF65-F5344CB8AC3E}">
        <p14:creationId xmlns:p14="http://schemas.microsoft.com/office/powerpoint/2010/main" val="3797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Available data</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405516742"/>
              </p:ext>
            </p:extLst>
          </p:nvPr>
        </p:nvGraphicFramePr>
        <p:xfrm>
          <a:off x="838200" y="1838719"/>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2021</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RIDESHARING PRICE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9" name="Picture 8" descr="Logo, icon&#10;&#10;Description automatically generated">
            <a:extLst>
              <a:ext uri="{FF2B5EF4-FFF2-40B4-BE49-F238E27FC236}">
                <a16:creationId xmlns:a16="http://schemas.microsoft.com/office/drawing/2014/main" id="{35264FFF-7634-43AC-BF96-0B812DC049B1}"/>
              </a:ext>
            </a:extLst>
          </p:cNvPr>
          <p:cNvPicPr>
            <a:picLocks noChangeAspect="1"/>
          </p:cNvPicPr>
          <p:nvPr/>
        </p:nvPicPr>
        <p:blipFill>
          <a:blip r:embed="rId7"/>
          <a:stretch>
            <a:fillRect/>
          </a:stretch>
        </p:blipFill>
        <p:spPr>
          <a:xfrm>
            <a:off x="2199097" y="4283547"/>
            <a:ext cx="762191" cy="539885"/>
          </a:xfrm>
          <a:prstGeom prst="rect">
            <a:avLst/>
          </a:prstGeom>
        </p:spPr>
      </p:pic>
      <p:pic>
        <p:nvPicPr>
          <p:cNvPr id="10" name="Graphic 9">
            <a:extLst>
              <a:ext uri="{FF2B5EF4-FFF2-40B4-BE49-F238E27FC236}">
                <a16:creationId xmlns:a16="http://schemas.microsoft.com/office/drawing/2014/main" id="{D4CA8526-54E9-416D-8DCA-831E6F641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73908" y="3623411"/>
            <a:ext cx="1012571" cy="351724"/>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Data Cleaning</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Load the dataset into the statistical software, R.</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Remove the 55,095 observations with no recorded price.</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Remove variables that are duplicates or too similar.</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Split the remaining 637,976 records into two data frames. </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2021</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PREDICTING RIDESHARING PRICE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3210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2" grpId="0" build="p"/>
      <p:bldP spid="13" grpId="0" build="p"/>
      <p:bldP spid="14" grpId="0" build="p"/>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Analysis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ASSESS VARIABLES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Which variables have a statistically significant effect on price and should be included in the model?</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BUILD MODELS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How much does each variable effect price?</a:t>
            </a:r>
          </a:p>
          <a:p>
            <a:r>
              <a:rPr lang="en-US" dirty="0"/>
              <a:t>For example, how much does price go up for each mile?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TEST MODEL PREDICTION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Test models on 30% of the datasets to compare predicted to actual prices.</a:t>
            </a:r>
          </a:p>
          <a:p>
            <a:r>
              <a:rPr lang="en-US" dirty="0"/>
              <a:t>How close are the predictions to actual values?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4294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uiExpand="1" build="p"/>
      <p:bldP spid="7" grpId="0" build="p"/>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136525"/>
            <a:ext cx="8421688" cy="1325563"/>
          </a:xfrm>
        </p:spPr>
        <p:txBody>
          <a:bodyPr/>
          <a:lstStyle/>
          <a:p>
            <a:r>
              <a:rPr lang="en-US" dirty="0"/>
              <a:t>R Output</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2021</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PREDICTING RIDESHARING PRICE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3" name="Picture 42" descr="Text&#10;&#10;Description automatically generated with medium confidence">
            <a:extLst>
              <a:ext uri="{FF2B5EF4-FFF2-40B4-BE49-F238E27FC236}">
                <a16:creationId xmlns:a16="http://schemas.microsoft.com/office/drawing/2014/main" id="{9D02A307-63DD-4983-953C-272BDD699A9D}"/>
              </a:ext>
            </a:extLst>
          </p:cNvPr>
          <p:cNvPicPr>
            <a:picLocks noChangeAspect="1"/>
          </p:cNvPicPr>
          <p:nvPr/>
        </p:nvPicPr>
        <p:blipFill>
          <a:blip r:embed="rId2"/>
          <a:stretch>
            <a:fillRect/>
          </a:stretch>
        </p:blipFill>
        <p:spPr>
          <a:xfrm>
            <a:off x="1476056" y="1462088"/>
            <a:ext cx="4210688" cy="4760828"/>
          </a:xfrm>
          <a:prstGeom prst="rect">
            <a:avLst/>
          </a:prstGeom>
          <a:ln>
            <a:solidFill>
              <a:schemeClr val="tx1"/>
            </a:solidFill>
          </a:ln>
        </p:spPr>
      </p:pic>
      <p:pic>
        <p:nvPicPr>
          <p:cNvPr id="44" name="Picture 43">
            <a:extLst>
              <a:ext uri="{FF2B5EF4-FFF2-40B4-BE49-F238E27FC236}">
                <a16:creationId xmlns:a16="http://schemas.microsoft.com/office/drawing/2014/main" id="{13A90FC2-5DB0-47A5-8D23-526CC5565514}"/>
              </a:ext>
            </a:extLst>
          </p:cNvPr>
          <p:cNvPicPr>
            <a:picLocks noChangeAspect="1"/>
          </p:cNvPicPr>
          <p:nvPr/>
        </p:nvPicPr>
        <p:blipFill>
          <a:blip r:embed="rId3"/>
          <a:srcRect/>
          <a:stretch/>
        </p:blipFill>
        <p:spPr>
          <a:xfrm>
            <a:off x="6355933" y="1591638"/>
            <a:ext cx="4509333" cy="4501728"/>
          </a:xfrm>
          <a:prstGeom prst="rect">
            <a:avLst/>
          </a:prstGeom>
          <a:ln>
            <a:solidFill>
              <a:schemeClr val="tx1"/>
            </a:solidFill>
          </a:ln>
        </p:spPr>
      </p:pic>
    </p:spTree>
    <p:extLst>
      <p:ext uri="{BB962C8B-B14F-4D97-AF65-F5344CB8AC3E}">
        <p14:creationId xmlns:p14="http://schemas.microsoft.com/office/powerpoint/2010/main" val="261930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Findings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389956392"/>
              </p:ext>
            </p:extLst>
          </p:nvPr>
        </p:nvGraphicFramePr>
        <p:xfrm>
          <a:off x="838200" y="1838719"/>
          <a:ext cx="10515600" cy="391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2021</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RIDESHARING PRICE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37740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229</TotalTime>
  <Words>779</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Predicting ridesharing price</vt:lpstr>
      <vt:lpstr>David Bailey</vt:lpstr>
      <vt:lpstr>INTRODUCTION</vt:lpstr>
      <vt:lpstr>Can Price be predicted from available factors?</vt:lpstr>
      <vt:lpstr>Available data</vt:lpstr>
      <vt:lpstr>Data Cleaning</vt:lpstr>
      <vt:lpstr>Analysis</vt:lpstr>
      <vt:lpstr>R Output</vt:lpstr>
      <vt:lpstr>Findings</vt:lpstr>
      <vt:lpstr>Limitations</vt:lpstr>
      <vt:lpstr>Proposed actions</vt:lpstr>
      <vt:lpstr>Benefits of the study</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ridesharing price</dc:title>
  <dc:creator>David Bailey</dc:creator>
  <cp:lastModifiedBy>David Bailey</cp:lastModifiedBy>
  <cp:revision>16</cp:revision>
  <dcterms:created xsi:type="dcterms:W3CDTF">2021-08-26T00:25:35Z</dcterms:created>
  <dcterms:modified xsi:type="dcterms:W3CDTF">2021-08-26T04:15:16Z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