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</p:sldMasterIdLst>
  <p:notesMasterIdLst>
    <p:notesMasterId r:id="rId3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4375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143503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4143401" y="3500478"/>
            <a:ext cx="4286250" cy="357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2107406" y="-435769"/>
            <a:ext cx="49291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14421"/>
            <a:ext cx="8229600" cy="492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8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14375" y="4500562"/>
            <a:ext cx="15001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1357312" y="561975"/>
            <a:ext cx="1071561" cy="6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Universitatea Tehnică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Cluj Napoca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3995737" y="536575"/>
            <a:ext cx="1327149" cy="6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Facultatea de Automatică şi Calculatoare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7643811" y="550862"/>
            <a:ext cx="1249361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Departamentul 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Calculatoare</a:t>
            </a:r>
          </a:p>
        </p:txBody>
      </p:sp>
      <p:cxnSp>
        <p:nvCxnSpPr>
          <p:cNvPr id="14" name="Shape 14"/>
          <p:cNvCxnSpPr/>
          <p:nvPr/>
        </p:nvCxnSpPr>
        <p:spPr>
          <a:xfrm>
            <a:off x="3500437" y="35004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5143500" y="4500562"/>
            <a:ext cx="357187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Coordonator Ştiinţific 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6" y="561975"/>
            <a:ext cx="819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587" y="636587"/>
            <a:ext cx="720724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260350"/>
            <a:ext cx="720724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654050" y="2003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ChessEngine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Juc</a:t>
            </a:r>
            <a:r>
              <a:rPr lang="ro-RO" dirty="0" smtClean="0">
                <a:solidFill>
                  <a:schemeClr val="dk1"/>
                </a:solidFill>
              </a:rPr>
              <a:t>ător virtual de șah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9450" y="4852987"/>
            <a:ext cx="3500436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o-R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Balazs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s.l. ing. Cosmina Ivan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250" cy="357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Sesiunea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Iulie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o-RO" sz="1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lang="en-US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Opţiuni tehnologice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10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conceptuală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11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software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12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(1)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13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(2)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14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(3)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15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...Dificultăţi-Rezolvări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16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 de testare 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17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 de evaluare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18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Concluzii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19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Conţinut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prezentare</a:t>
            </a:r>
            <a:endParaRPr lang="en-US"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Contextul proiectului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dirty="0" smtClean="0"/>
              <a:t>Obiective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Studiu bibliografic – soluții existente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dirty="0" smtClean="0"/>
              <a:t>Soluția propusă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Analiză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dirty="0" smtClean="0"/>
              <a:t>Proiectare de detaliu și implementare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Testare și validare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o-RO" dirty="0" smtClean="0"/>
              <a:t>Concluzii și dezvoltări ulterioare</a:t>
            </a:r>
            <a:endParaRPr lang="ro-RO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Titlu/Autor- Sesiunea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2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Dezvoltări viitoare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20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Referinţe bibliografice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21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Contextul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proiectului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 err="1" smtClean="0"/>
              <a:t>Gradul</a:t>
            </a:r>
            <a:r>
              <a:rPr lang="ro-RO" dirty="0" smtClean="0"/>
              <a:t> </a:t>
            </a:r>
            <a:r>
              <a:rPr lang="en-US" dirty="0" err="1" smtClean="0"/>
              <a:t>ridicat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interes</a:t>
            </a:r>
            <a:r>
              <a:rPr lang="ro-RO" dirty="0" smtClean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juc</a:t>
            </a:r>
            <a:r>
              <a:rPr lang="ro-RO" dirty="0" smtClean="0"/>
              <a:t>ă</a:t>
            </a:r>
            <a:r>
              <a:rPr lang="en-US" dirty="0" err="1" smtClean="0"/>
              <a:t>torilor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ro-RO" dirty="0" smtClean="0"/>
              <a:t>ș</a:t>
            </a:r>
            <a:r>
              <a:rPr lang="en-US" dirty="0" smtClean="0"/>
              <a:t>ah</a:t>
            </a:r>
            <a:r>
              <a:rPr lang="ro-RO" dirty="0" smtClean="0"/>
              <a:t> </a:t>
            </a:r>
            <a:r>
              <a:rPr lang="en-US" dirty="0" err="1" smtClean="0"/>
              <a:t>pentru</a:t>
            </a:r>
            <a:r>
              <a:rPr lang="ro-RO" dirty="0" smtClean="0"/>
              <a:t> </a:t>
            </a:r>
            <a:r>
              <a:rPr lang="en-US" dirty="0" err="1" smtClean="0"/>
              <a:t>folosirea</a:t>
            </a:r>
            <a:r>
              <a:rPr lang="ro-RO" dirty="0" smtClean="0"/>
              <a:t> </a:t>
            </a:r>
            <a:r>
              <a:rPr lang="en-US" dirty="0" err="1" smtClean="0"/>
              <a:t>tehnologiei</a:t>
            </a:r>
            <a:r>
              <a:rPr lang="ro-RO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antrenamentele</a:t>
            </a:r>
            <a:r>
              <a:rPr lang="ro-RO" dirty="0" smtClean="0"/>
              <a:t> </a:t>
            </a:r>
            <a:r>
              <a:rPr lang="en-US" dirty="0" err="1" smtClean="0"/>
              <a:t>lor</a:t>
            </a:r>
            <a:endParaRPr lang="en-US" dirty="0" smtClean="0"/>
          </a:p>
          <a:p>
            <a:pPr indent="-342900">
              <a:spcBef>
                <a:spcPts val="0"/>
              </a:spcBef>
            </a:pPr>
            <a:r>
              <a:rPr lang="en-US" dirty="0" err="1" smtClean="0"/>
              <a:t>Interesul</a:t>
            </a:r>
            <a:r>
              <a:rPr lang="ro-RO" dirty="0" smtClean="0"/>
              <a:t> jucătorilor ocazionali </a:t>
            </a:r>
            <a:r>
              <a:rPr lang="en-US" dirty="0" smtClean="0"/>
              <a:t>de a-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en-US" dirty="0" err="1" smtClean="0"/>
              <a:t>dezvolta</a:t>
            </a:r>
            <a:r>
              <a:rPr lang="ro-RO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, </a:t>
            </a:r>
            <a:r>
              <a:rPr lang="en-US" dirty="0" err="1" smtClean="0"/>
              <a:t>imagina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ro-RO" dirty="0" smtClean="0"/>
              <a:t> ș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en-US" dirty="0" err="1" smtClean="0"/>
              <a:t>spiritul</a:t>
            </a:r>
            <a:r>
              <a:rPr lang="ro-RO" dirty="0" smtClean="0"/>
              <a:t> </a:t>
            </a:r>
            <a:r>
              <a:rPr lang="en-US" dirty="0" err="1" smtClean="0"/>
              <a:t>analitic</a:t>
            </a:r>
            <a:endParaRPr lang="en-US" dirty="0" smtClean="0"/>
          </a:p>
          <a:p>
            <a:pPr indent="-342900">
              <a:spcBef>
                <a:spcPts val="0"/>
              </a:spcBef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3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</a:t>
            </a:r>
            <a:r>
              <a:rPr lang="ro-RO" dirty="0" smtClean="0">
                <a:solidFill>
                  <a:schemeClr val="dk1"/>
                </a:solidFill>
              </a:rPr>
              <a:t> </a:t>
            </a:r>
            <a:r>
              <a:rPr lang="ro-RO" dirty="0" smtClean="0">
                <a:solidFill>
                  <a:schemeClr val="dk1"/>
                </a:solidFill>
              </a:rPr>
              <a:t>principal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Realizarea</a:t>
            </a:r>
            <a:r>
              <a:rPr lang="ro-RO" dirty="0" smtClean="0"/>
              <a:t> </a:t>
            </a:r>
            <a:r>
              <a:rPr lang="en-US" dirty="0" err="1" smtClean="0"/>
              <a:t>unui</a:t>
            </a:r>
            <a:r>
              <a:rPr lang="ro-RO" dirty="0" smtClean="0"/>
              <a:t> </a:t>
            </a:r>
            <a:r>
              <a:rPr lang="en-US" dirty="0" err="1" smtClean="0"/>
              <a:t>sistem</a:t>
            </a:r>
            <a:r>
              <a:rPr lang="ro-RO" dirty="0" smtClean="0"/>
              <a:t> </a:t>
            </a:r>
            <a:r>
              <a:rPr lang="en-US" dirty="0" err="1" smtClean="0"/>
              <a:t>ce</a:t>
            </a:r>
            <a:r>
              <a:rPr lang="ro-RO" dirty="0" smtClean="0"/>
              <a:t> </a:t>
            </a:r>
            <a:r>
              <a:rPr lang="en-US" dirty="0" err="1" smtClean="0"/>
              <a:t>ofer</a:t>
            </a:r>
            <a:r>
              <a:rPr lang="ro-RO" dirty="0" smtClean="0"/>
              <a:t>ă </a:t>
            </a:r>
            <a:r>
              <a:rPr lang="en-US" dirty="0" err="1" smtClean="0"/>
              <a:t>suport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antrenament</a:t>
            </a:r>
            <a:r>
              <a:rPr lang="ro-RO" dirty="0" smtClean="0"/>
              <a:t> </a:t>
            </a:r>
            <a:r>
              <a:rPr lang="en-US" dirty="0" err="1" smtClean="0"/>
              <a:t>juc</a:t>
            </a:r>
            <a:r>
              <a:rPr lang="ro-RO" dirty="0" smtClean="0"/>
              <a:t>ă</a:t>
            </a:r>
            <a:r>
              <a:rPr lang="en-US" dirty="0" err="1" smtClean="0"/>
              <a:t>torilor</a:t>
            </a:r>
            <a:r>
              <a:rPr lang="ro-RO" dirty="0" smtClean="0"/>
              <a:t> profesioniști </a:t>
            </a:r>
            <a:r>
              <a:rPr lang="en-US" dirty="0" smtClean="0"/>
              <a:t>de </a:t>
            </a:r>
            <a:r>
              <a:rPr lang="ro-RO" dirty="0" err="1" smtClean="0"/>
              <a:t>ș</a:t>
            </a:r>
            <a:r>
              <a:rPr lang="en-US" dirty="0" smtClean="0"/>
              <a:t>ah</a:t>
            </a:r>
            <a:r>
              <a:rPr lang="en-US" dirty="0" smtClean="0"/>
              <a:t>, </a:t>
            </a:r>
            <a:r>
              <a:rPr lang="ro-RO" dirty="0" smtClean="0"/>
              <a:t> dar și mijloc de divertisment jucătorilor ocazionali, </a:t>
            </a:r>
            <a:r>
              <a:rPr lang="en-US" dirty="0" err="1" smtClean="0"/>
              <a:t>sistem</a:t>
            </a:r>
            <a:r>
              <a:rPr lang="ro-RO" dirty="0" smtClean="0"/>
              <a:t> </a:t>
            </a:r>
            <a:r>
              <a:rPr lang="en-US" dirty="0" err="1" smtClean="0"/>
              <a:t>ce</a:t>
            </a:r>
            <a:r>
              <a:rPr lang="ro-RO" dirty="0" smtClean="0"/>
              <a:t> </a:t>
            </a:r>
            <a:r>
              <a:rPr lang="en-US" dirty="0" smtClean="0"/>
              <a:t>respect</a:t>
            </a:r>
            <a:r>
              <a:rPr lang="ro-RO" dirty="0" smtClean="0"/>
              <a:t>ă </a:t>
            </a:r>
            <a:r>
              <a:rPr lang="en-US" dirty="0" err="1" smtClean="0"/>
              <a:t>noile</a:t>
            </a:r>
            <a:r>
              <a:rPr lang="ro-RO" dirty="0" smtClean="0"/>
              <a:t> </a:t>
            </a:r>
            <a:r>
              <a:rPr lang="en-US" dirty="0" err="1" smtClean="0"/>
              <a:t>tehnologii</a:t>
            </a:r>
            <a:r>
              <a:rPr lang="ro-RO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en-US" dirty="0" err="1" smtClean="0"/>
              <a:t>abord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ro-RO" dirty="0" smtClean="0"/>
              <a:t> </a:t>
            </a:r>
            <a:r>
              <a:rPr lang="en-US" dirty="0" smtClean="0"/>
              <a:t>din </a:t>
            </a:r>
            <a:r>
              <a:rPr lang="en-US" dirty="0" err="1" smtClean="0"/>
              <a:t>domeniul</a:t>
            </a:r>
            <a:r>
              <a:rPr lang="ro-RO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iilor</a:t>
            </a:r>
            <a:r>
              <a:rPr lang="ro-RO" dirty="0" smtClean="0"/>
              <a:t> </a:t>
            </a:r>
            <a:r>
              <a:rPr lang="en-US" dirty="0" smtClean="0"/>
              <a:t>WEB</a:t>
            </a:r>
            <a:r>
              <a:rPr lang="en-US" dirty="0" smtClean="0"/>
              <a:t>.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4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o-RO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Obiective principale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ro-RO" dirty="0" smtClean="0"/>
              <a:t>Definirea, proiectarea și construirea unui sistem capabil să ofere suport de antrenament jucătorilor profesioniști de șah</a:t>
            </a:r>
          </a:p>
          <a:p>
            <a:pPr indent="-342900">
              <a:spcBef>
                <a:spcPts val="0"/>
              </a:spcBef>
            </a:pPr>
            <a:r>
              <a:rPr lang="ro-RO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Mijloc de divertisment pentru jucătorii de șah ocazionali</a:t>
            </a:r>
          </a:p>
          <a:p>
            <a:pPr indent="-342900">
              <a:spcBef>
                <a:spcPts val="0"/>
              </a:spcBef>
            </a:pPr>
            <a:r>
              <a:rPr lang="ro-RO" dirty="0" smtClean="0"/>
              <a:t>Implementarea unui jucător virtual de șah de a juca un meci la un anumit nivel de dificultate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5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o-RO" dirty="0" smtClean="0">
                <a:solidFill>
                  <a:schemeClr val="dk1"/>
                </a:solidFill>
              </a:rPr>
              <a:t>    Soluții existente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6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447800"/>
          <a:ext cx="8534400" cy="461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666"/>
                <a:gridCol w="1617134"/>
                <a:gridCol w="1676400"/>
                <a:gridCol w="1981200"/>
              </a:tblGrid>
              <a:tr h="509707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Criteriu de evaluare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i="0" u="sng" dirty="0" smtClean="0">
                          <a:solidFill>
                            <a:schemeClr val="bg1"/>
                          </a:solidFill>
                        </a:rPr>
                        <a:t>ChessEngine</a:t>
                      </a:r>
                      <a:endParaRPr lang="en-US" b="1" i="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Chess.com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Chess</a:t>
                      </a:r>
                      <a:r>
                        <a:rPr lang="ro-RO" baseline="0" dirty="0" smtClean="0"/>
                        <a:t> Master</a:t>
                      </a:r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Aplicație</a:t>
                      </a:r>
                      <a:r>
                        <a:rPr lang="ro-RO" baseline="0" dirty="0" smtClean="0"/>
                        <a:t>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Jucător 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Oferă tutoriale pentru jocul</a:t>
                      </a:r>
                      <a:r>
                        <a:rPr lang="ro-RO" baseline="0" dirty="0" smtClean="0"/>
                        <a:t> de șah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Oferă strategii de joc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Posibilitatea de a rezolva probleme</a:t>
                      </a:r>
                      <a:r>
                        <a:rPr lang="ro-RO" baseline="0" dirty="0" smtClean="0"/>
                        <a:t> de șah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Interfață</a:t>
                      </a:r>
                      <a:r>
                        <a:rPr lang="ro-RO" baseline="0" dirty="0" smtClean="0"/>
                        <a:t> intuitivă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Vizualizare</a:t>
                      </a:r>
                      <a:r>
                        <a:rPr lang="ro-RO" baseline="0" dirty="0" smtClean="0"/>
                        <a:t> de statistici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Performanța</a:t>
                      </a:r>
                      <a:r>
                        <a:rPr lang="ro-RO" baseline="0" dirty="0" smtClean="0"/>
                        <a:t> platformei este independenta de sistemul clientului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Nu necesită instalare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790">
                <a:tc>
                  <a:txBody>
                    <a:bodyPr/>
                    <a:lstStyle/>
                    <a:p>
                      <a:r>
                        <a:rPr lang="ro-RO" dirty="0" smtClean="0"/>
                        <a:t>Modul</a:t>
                      </a:r>
                      <a:r>
                        <a:rPr lang="ro-RO" baseline="0" dirty="0" smtClean="0"/>
                        <a:t> multiplayer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91200"/>
            <a:ext cx="218980" cy="261938"/>
          </a:xfrm>
          <a:prstGeom prst="rect">
            <a:avLst/>
          </a:prstGeom>
          <a:noFill/>
        </p:spPr>
      </p:pic>
      <p:pic>
        <p:nvPicPr>
          <p:cNvPr id="1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236848" cy="261938"/>
          </a:xfrm>
          <a:prstGeom prst="rect">
            <a:avLst/>
          </a:prstGeom>
          <a:noFill/>
        </p:spPr>
      </p:pic>
      <p:pic>
        <p:nvPicPr>
          <p:cNvPr id="1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236848" cy="261938"/>
          </a:xfrm>
          <a:prstGeom prst="rect">
            <a:avLst/>
          </a:prstGeom>
          <a:noFill/>
        </p:spPr>
      </p:pic>
      <p:pic>
        <p:nvPicPr>
          <p:cNvPr id="1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743200"/>
            <a:ext cx="236848" cy="261938"/>
          </a:xfrm>
          <a:prstGeom prst="rect">
            <a:avLst/>
          </a:prstGeom>
          <a:noFill/>
        </p:spPr>
      </p:pic>
      <p:pic>
        <p:nvPicPr>
          <p:cNvPr id="1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124200"/>
            <a:ext cx="236848" cy="261938"/>
          </a:xfrm>
          <a:prstGeom prst="rect">
            <a:avLst/>
          </a:prstGeom>
          <a:noFill/>
        </p:spPr>
      </p:pic>
      <p:pic>
        <p:nvPicPr>
          <p:cNvPr id="1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581400"/>
            <a:ext cx="236848" cy="261938"/>
          </a:xfrm>
          <a:prstGeom prst="rect">
            <a:avLst/>
          </a:prstGeom>
          <a:noFill/>
        </p:spPr>
      </p:pic>
      <p:pic>
        <p:nvPicPr>
          <p:cNvPr id="1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236848" cy="261938"/>
          </a:xfrm>
          <a:prstGeom prst="rect">
            <a:avLst/>
          </a:prstGeom>
          <a:noFill/>
        </p:spPr>
      </p:pic>
      <p:pic>
        <p:nvPicPr>
          <p:cNvPr id="1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495800"/>
            <a:ext cx="236848" cy="261938"/>
          </a:xfrm>
          <a:prstGeom prst="rect">
            <a:avLst/>
          </a:prstGeom>
          <a:noFill/>
        </p:spPr>
      </p:pic>
      <p:pic>
        <p:nvPicPr>
          <p:cNvPr id="1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953000"/>
            <a:ext cx="236848" cy="261938"/>
          </a:xfrm>
          <a:prstGeom prst="rect">
            <a:avLst/>
          </a:prstGeom>
          <a:noFill/>
        </p:spPr>
      </p:pic>
      <p:pic>
        <p:nvPicPr>
          <p:cNvPr id="1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410200"/>
            <a:ext cx="236848" cy="261938"/>
          </a:xfrm>
          <a:prstGeom prst="rect">
            <a:avLst/>
          </a:prstGeom>
          <a:noFill/>
        </p:spPr>
      </p:pic>
      <p:pic>
        <p:nvPicPr>
          <p:cNvPr id="19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410200"/>
            <a:ext cx="218980" cy="261938"/>
          </a:xfrm>
          <a:prstGeom prst="rect">
            <a:avLst/>
          </a:prstGeom>
          <a:noFill/>
        </p:spPr>
      </p:pic>
      <p:pic>
        <p:nvPicPr>
          <p:cNvPr id="20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953000"/>
            <a:ext cx="218980" cy="261938"/>
          </a:xfrm>
          <a:prstGeom prst="rect">
            <a:avLst/>
          </a:prstGeom>
          <a:noFill/>
        </p:spPr>
      </p:pic>
      <p:pic>
        <p:nvPicPr>
          <p:cNvPr id="21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581400"/>
            <a:ext cx="218980" cy="261938"/>
          </a:xfrm>
          <a:prstGeom prst="rect">
            <a:avLst/>
          </a:prstGeom>
          <a:noFill/>
        </p:spPr>
      </p:pic>
      <p:pic>
        <p:nvPicPr>
          <p:cNvPr id="22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981200"/>
            <a:ext cx="218980" cy="261938"/>
          </a:xfrm>
          <a:prstGeom prst="rect">
            <a:avLst/>
          </a:prstGeom>
          <a:noFill/>
        </p:spPr>
      </p:pic>
      <p:pic>
        <p:nvPicPr>
          <p:cNvPr id="2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410200"/>
            <a:ext cx="236848" cy="261938"/>
          </a:xfrm>
          <a:prstGeom prst="rect">
            <a:avLst/>
          </a:prstGeom>
          <a:noFill/>
        </p:spPr>
      </p:pic>
      <p:pic>
        <p:nvPicPr>
          <p:cNvPr id="2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715000"/>
            <a:ext cx="236848" cy="261938"/>
          </a:xfrm>
          <a:prstGeom prst="rect">
            <a:avLst/>
          </a:prstGeom>
          <a:noFill/>
        </p:spPr>
      </p:pic>
      <p:pic>
        <p:nvPicPr>
          <p:cNvPr id="2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791200"/>
            <a:ext cx="236848" cy="261938"/>
          </a:xfrm>
          <a:prstGeom prst="rect">
            <a:avLst/>
          </a:prstGeom>
          <a:noFill/>
        </p:spPr>
      </p:pic>
      <p:pic>
        <p:nvPicPr>
          <p:cNvPr id="2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953000"/>
            <a:ext cx="236848" cy="261938"/>
          </a:xfrm>
          <a:prstGeom prst="rect">
            <a:avLst/>
          </a:prstGeom>
          <a:noFill/>
        </p:spPr>
      </p:pic>
      <p:pic>
        <p:nvPicPr>
          <p:cNvPr id="2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95800"/>
            <a:ext cx="236848" cy="261938"/>
          </a:xfrm>
          <a:prstGeom prst="rect">
            <a:avLst/>
          </a:prstGeom>
          <a:noFill/>
        </p:spPr>
      </p:pic>
      <p:pic>
        <p:nvPicPr>
          <p:cNvPr id="2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038600"/>
            <a:ext cx="236848" cy="261938"/>
          </a:xfrm>
          <a:prstGeom prst="rect">
            <a:avLst/>
          </a:prstGeom>
          <a:noFill/>
        </p:spPr>
      </p:pic>
      <p:pic>
        <p:nvPicPr>
          <p:cNvPr id="3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495800"/>
            <a:ext cx="236848" cy="261938"/>
          </a:xfrm>
          <a:prstGeom prst="rect">
            <a:avLst/>
          </a:prstGeom>
          <a:noFill/>
        </p:spPr>
      </p:pic>
      <p:pic>
        <p:nvPicPr>
          <p:cNvPr id="3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038600"/>
            <a:ext cx="236848" cy="261938"/>
          </a:xfrm>
          <a:prstGeom prst="rect">
            <a:avLst/>
          </a:prstGeom>
          <a:noFill/>
        </p:spPr>
      </p:pic>
      <p:pic>
        <p:nvPicPr>
          <p:cNvPr id="3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124200"/>
            <a:ext cx="236848" cy="261938"/>
          </a:xfrm>
          <a:prstGeom prst="rect">
            <a:avLst/>
          </a:prstGeom>
          <a:noFill/>
        </p:spPr>
      </p:pic>
      <p:pic>
        <p:nvPicPr>
          <p:cNvPr id="3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36848" cy="261938"/>
          </a:xfrm>
          <a:prstGeom prst="rect">
            <a:avLst/>
          </a:prstGeom>
          <a:noFill/>
        </p:spPr>
      </p:pic>
      <p:pic>
        <p:nvPicPr>
          <p:cNvPr id="3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362200"/>
            <a:ext cx="236848" cy="261938"/>
          </a:xfrm>
          <a:prstGeom prst="rect">
            <a:avLst/>
          </a:prstGeom>
          <a:noFill/>
        </p:spPr>
      </p:pic>
      <p:pic>
        <p:nvPicPr>
          <p:cNvPr id="3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981200"/>
            <a:ext cx="236848" cy="261938"/>
          </a:xfrm>
          <a:prstGeom prst="rect">
            <a:avLst/>
          </a:prstGeom>
          <a:noFill/>
        </p:spPr>
      </p:pic>
      <p:pic>
        <p:nvPicPr>
          <p:cNvPr id="3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362200"/>
            <a:ext cx="236848" cy="261938"/>
          </a:xfrm>
          <a:prstGeom prst="rect">
            <a:avLst/>
          </a:prstGeom>
          <a:noFill/>
        </p:spPr>
      </p:pic>
      <p:pic>
        <p:nvPicPr>
          <p:cNvPr id="3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743200"/>
            <a:ext cx="236848" cy="261938"/>
          </a:xfrm>
          <a:prstGeom prst="rect">
            <a:avLst/>
          </a:prstGeom>
          <a:noFill/>
        </p:spPr>
      </p:pic>
      <p:pic>
        <p:nvPicPr>
          <p:cNvPr id="3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3124200"/>
            <a:ext cx="236848" cy="261938"/>
          </a:xfrm>
          <a:prstGeom prst="rect">
            <a:avLst/>
          </a:prstGeom>
          <a:noFill/>
        </p:spPr>
      </p:pic>
      <p:pic>
        <p:nvPicPr>
          <p:cNvPr id="40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581400"/>
            <a:ext cx="218980" cy="2619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funcţionale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7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funcţionale-use case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8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nefuncţionale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9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376</Words>
  <Application>Microsoft Office PowerPoint</Application>
  <PresentationFormat>On-screen Show (4:3)</PresentationFormat>
  <Paragraphs>113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1_Office Theme</vt:lpstr>
      <vt:lpstr>2_Office Theme</vt:lpstr>
      <vt:lpstr>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ChessEngine –  Jucător virtual de șah</vt:lpstr>
      <vt:lpstr>    Conţinut prezentare</vt:lpstr>
      <vt:lpstr>    Contextul proiectului</vt:lpstr>
      <vt:lpstr>    Scop principal</vt:lpstr>
      <vt:lpstr>    Obiective principale</vt:lpstr>
      <vt:lpstr>    Soluții existente</vt:lpstr>
      <vt:lpstr>Cerinţe funcţionale</vt:lpstr>
      <vt:lpstr>Cerinţe funcţionale-use case</vt:lpstr>
      <vt:lpstr>Cerinţe nefuncţionale</vt:lpstr>
      <vt:lpstr>Opţiuni tehnologice</vt:lpstr>
      <vt:lpstr>Arhitectura conceptuală</vt:lpstr>
      <vt:lpstr>Arhitectura software</vt:lpstr>
      <vt:lpstr>Detalii de implementare (1)</vt:lpstr>
      <vt:lpstr>Detalii de implementare (2)</vt:lpstr>
      <vt:lpstr>Detalii de implementare (3)</vt:lpstr>
      <vt:lpstr>...Dificultăţi-Rezolvări</vt:lpstr>
      <vt:lpstr>Elemente de testare </vt:lpstr>
      <vt:lpstr>Elemente de evaluare</vt:lpstr>
      <vt:lpstr>Concluzii</vt:lpstr>
      <vt:lpstr>Dezvoltări viitoare</vt:lpstr>
      <vt:lpstr>Referinţe bibliografice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ChessEngine –  Jucător virtual de șah</dc:title>
  <cp:lastModifiedBy>David</cp:lastModifiedBy>
  <cp:revision>5</cp:revision>
  <dcterms:modified xsi:type="dcterms:W3CDTF">2016-07-02T09:27:40Z</dcterms:modified>
</cp:coreProperties>
</file>