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/>
        </p:nvSpPr>
        <p:spPr>
          <a:xfrm>
            <a:off x="714375" y="4500562"/>
            <a:ext cx="15001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1357312" y="561975"/>
            <a:ext cx="1071561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Universitatea Tehnică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Cluj Napoca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3995737" y="536575"/>
            <a:ext cx="1327149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Facultatea de Automatică şi Calculatoare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643813" y="550862"/>
            <a:ext cx="1249361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Departamentul de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Calculatoare</a:t>
            </a:r>
          </a:p>
        </p:txBody>
      </p:sp>
      <p:cxnSp>
        <p:nvCxnSpPr>
          <p:cNvPr id="20" name="Shape 20"/>
          <p:cNvCxnSpPr/>
          <p:nvPr/>
        </p:nvCxnSpPr>
        <p:spPr>
          <a:xfrm>
            <a:off x="3500437" y="35004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/>
        </p:nvSpPr>
        <p:spPr>
          <a:xfrm>
            <a:off x="5143500" y="4500562"/>
            <a:ext cx="3571874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Coordonator Ştiinţific </a:t>
            </a: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8488" y="561975"/>
            <a:ext cx="8191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87" y="636587"/>
            <a:ext cx="720724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x="657252" y="200028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14375" y="4869901"/>
            <a:ext cx="3500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143503" y="4869901"/>
            <a:ext cx="3500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143401" y="3500478"/>
            <a:ext cx="4286250" cy="35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chemeClr val="lt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2143125" y="6357937"/>
            <a:ext cx="4929188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2107406" y="-435768"/>
            <a:ext cx="492918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>
            <a:off x="2143125" y="6357937"/>
            <a:ext cx="4929188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Shape 10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chemeClr val="lt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2143125" y="6357937"/>
            <a:ext cx="4929188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825" y="260350"/>
            <a:ext cx="720724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14421"/>
            <a:ext cx="8229600" cy="492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2143125" y="6357937"/>
            <a:ext cx="4929188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chemeClr val="lt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2143125" y="6357937"/>
            <a:ext cx="4929188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85859"/>
            <a:ext cx="4038599" cy="4840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648200" y="1285859"/>
            <a:ext cx="4038599" cy="4840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chemeClr val="lt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2143125" y="6357937"/>
            <a:ext cx="4929188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chemeClr val="lt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Shape 72"/>
          <p:cNvCxnSpPr/>
          <p:nvPr/>
        </p:nvCxnSpPr>
        <p:spPr>
          <a:xfrm>
            <a:off x="2143125" y="6357937"/>
            <a:ext cx="4929188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hape 79"/>
          <p:cNvCxnSpPr/>
          <p:nvPr/>
        </p:nvCxnSpPr>
        <p:spPr>
          <a:xfrm>
            <a:off x="2143125" y="6357937"/>
            <a:ext cx="4929188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>
            <a:off x="2143125" y="6357937"/>
            <a:ext cx="4929188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14437" y="71438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0" Type="http://schemas.openxmlformats.org/officeDocument/2006/relationships/image" Target="../media/image19.png"/><Relationship Id="rId9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57252" y="200028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14375" y="4869901"/>
            <a:ext cx="3500437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Adrian- Tudor Vlas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vlas.tudor@gmail.com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225969" y="4851435"/>
            <a:ext cx="3500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Ș. l. ing. Cosmina Ivan</a:t>
            </a:r>
          </a:p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4143401" y="3500478"/>
            <a:ext cx="4286250" cy="35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Sesiunea  Iunie,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Cerinţe nefuncţionale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Utilizabilitatea 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ușurința de utilizare, învățarea rapidă, eficienta navigării, mesaje feedback finalizare task-uri sau mesaje de eroare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Disponibilitatea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sistemul disponibil tot timpul utilizatorilor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timpul de revenire într-o stare stabilă să nu depășească 30 de minute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susținută de siguranța acestuia și de toleranța la erori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Performanță 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adăugarea de note/absențe – importanța ridicată, posibilitatea de adăugare a acestora în mai puțin de 10 secunde.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Suportabilitatea 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facilitarea dezvoltarii ulterioară a sistemului 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Securitatea 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accesul autorizat în aplicație, privarea utilizatorilor neautentificați sau fără drepturi de vizualizare a resurselor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utilizarea sesiunii care conține date despre utilizator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cazul compromiterii bazei de date, parolele utilizatorilor sunt criptate utilizând Salted Password Hashing.</a:t>
            </a:r>
          </a:p>
        </p:txBody>
      </p:sp>
      <p:sp>
        <p:nvSpPr>
          <p:cNvPr id="196" name="Shape 196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Opţiuni tehnologice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și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PrimeFaces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interfața grafică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EJB – modularitate – logica de business și data access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Componente EJB utilizate :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Beans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comunicarea între Entități și JSF Managed Beans.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Driven Beans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JMS listener – evitarea unei stări de așteptare prin transmiterea de mesaje asincron către o coadă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Beans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clase care modelează tabelele din baza de date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JAX-WS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componentă a Java EE utilizată pentru construirea serviciului web Simple Object Access Protocol necesar pentru furnizarea datelor aplicației mobile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Mail API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expedierea de e-mailuri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Baza de date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relațională – tehnologii Microsoft SQL</a:t>
            </a:r>
          </a:p>
        </p:txBody>
      </p:sp>
      <p:sp>
        <p:nvSpPr>
          <p:cNvPr id="205" name="Shape 205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Arhitectura aplicației web</a:t>
            </a:r>
          </a:p>
        </p:txBody>
      </p:sp>
      <p:pic>
        <p:nvPicPr>
          <p:cNvPr id="213" name="Shape 2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154" y="1000125"/>
            <a:ext cx="7358063" cy="502541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15" name="Shape 215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Arhitectura aplicației mobile</a:t>
            </a:r>
          </a:p>
        </p:txBody>
      </p:sp>
      <p:pic>
        <p:nvPicPr>
          <p:cNvPr id="222" name="Shape 2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1" y="1028116"/>
            <a:ext cx="4521101" cy="492740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Detalii de implementare (1)	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80372" y="565943"/>
            <a:ext cx="2562775" cy="528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Comunicarea între aplicația mobilă și serviciul web care rulează pe server prin interschimbarea de mesaje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SOAP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deployment a sistemului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8358" y="836712"/>
            <a:ext cx="5635607" cy="209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149" y="3284983"/>
            <a:ext cx="6400850" cy="270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Detalii de implementare (2)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Predicția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profilelor utilizând librăria WEKA, clasificator J48 – 2 modele construite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Securitatea parolelor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stocate în baza de date în cazul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comprimiterii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acesteia 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Cryptographically Secure Pseudo-Random Number Generator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generarea componentei salt, prefixarea la parola introdusă și aplicarea funcția de hashing criptografic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Password-Based Key Derivation Function 2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Evitarea SQL Injection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 utilizarea Managerului de entități cu care se crează interogări folosind createNativeQuery și setParameter  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Expedierea de e-mailuri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utilizând JavaMail API, conexiune Transport Layer Security către Gmail SMTP Server</a:t>
            </a:r>
          </a:p>
        </p:txBody>
      </p:sp>
      <p:sp>
        <p:nvSpPr>
          <p:cNvPr id="243" name="Shape 243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44" name="Shape 244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Testare și evaluare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 de dezvoltare iterativ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testare manuală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finalizarea implementării unei componente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Testarea componentei de predicție pe un set mic de date, îmbunătățire prin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colectarea de date noi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Chestionar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distribuit profesorilor care a vizat testare și evaluare a sistemului</a:t>
            </a:r>
          </a:p>
        </p:txBody>
      </p:sp>
      <p:sp>
        <p:nvSpPr>
          <p:cNvPr id="252" name="Shape 252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53" name="Shape 253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Concluzii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Sistemul reușește sa își atinga scopul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 a putea fi un sistem competitiv cu sistemele similare disponibile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Obiectivele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propuse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 fost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atinse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cerințele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funcționale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cât și cerințele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nefuncționale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 fost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îndeplinite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62" name="Shape 262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Dezvoltări viitoare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aplicație mobile pentru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restul utilizatorilor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noi roluri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diversificarea SO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dispozitivele mobile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introducerea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 funcționalități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aplicația web cât și mobilă existentă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optimizarea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aplicației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arhivarea datelor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într-un mod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actualizarea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datelor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baza de date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începerea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unui nou an școlar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predicția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profilelor se poate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îmbunătății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an la an prin colectarea de date noi.</a:t>
            </a:r>
          </a:p>
        </p:txBody>
      </p:sp>
      <p:sp>
        <p:nvSpPr>
          <p:cNvPr id="270" name="Shape 270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71" name="Shape 271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78" name="Shape 278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0" name="Shape 280"/>
          <p:cNvSpPr txBox="1"/>
          <p:nvPr/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Aplicația web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8720"/>
            <a:ext cx="4598315" cy="2242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7796" y="3501007"/>
            <a:ext cx="4506203" cy="219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0035" y="908720"/>
            <a:ext cx="4631909" cy="2242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800" y="3501007"/>
            <a:ext cx="4614850" cy="225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Overview-Conţinut prezentare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Contextul proiectului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 și obiective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Studiu bibliografi – soluții existente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Soluția propusă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 de utilizatori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Cerințe funcționale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Cerințe funcționale – UC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Cerințe nefuncționale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Opțiuni tehnologice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Arhitectura aplicației web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Arhitectura aplicației mobile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Detalii de implementare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Testare și evaluare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Concluzii și dezvoltări viitoare</a:t>
            </a:r>
          </a:p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291" name="Shape 291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3" name="Shape 293"/>
          <p:cNvSpPr txBox="1"/>
          <p:nvPr/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Aplicația mobilă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168" y="766714"/>
            <a:ext cx="1879236" cy="292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757833"/>
            <a:ext cx="1889635" cy="292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8023" y="757833"/>
            <a:ext cx="1879236" cy="293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2575" y="785304"/>
            <a:ext cx="1897265" cy="2909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0481" y="3784255"/>
            <a:ext cx="1879236" cy="291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86075" y="3774041"/>
            <a:ext cx="1848820" cy="291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23117" y="3789535"/>
            <a:ext cx="1853359" cy="290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52139" y="3774041"/>
            <a:ext cx="1898934" cy="291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Vă mulțumesc pentru 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atenția acordată!</a:t>
            </a:r>
          </a:p>
        </p:txBody>
      </p:sp>
      <p:sp>
        <p:nvSpPr>
          <p:cNvPr id="308" name="Shape 308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309" name="Shape 309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Contextul proiectului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Încadrarea sistemului în contextul DMS și MIS(SIMS)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Management System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Stocarea centralizată a documentelor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Construirea și arhivarea documentelor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Information System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Înglobarea cerințelor de management a informațiilor(indivizilor) dintr-o școală(organizație)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general, multe universități au un departament MIS responsabil cu eficientizarea procesului de management</a:t>
            </a:r>
          </a:p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 şi obiective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Realizarea unui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competitiv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sistemelor similare existente și oferirea unei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procesului administrativ și educativ desfășurat manual în școală.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Obiectiv Principal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Definirea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proiectarea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și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construirea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unui sistem capabil să ofere managementul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documentelor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importante dintr-o școală (Orar, Cataloage, Condică, Planificări, Regulament Școlar), al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evenimentelor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(întâlniri ale diverselor consilii) și capacitatea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evaluării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muncii elevilor și a profesorilor.</a:t>
            </a:r>
          </a:p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Studiu bibliografic-soluţii existente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Sisteme similare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Sistemul utilizat de C. N.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Emil Racoviță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catalog-scolar.ro 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complement.ro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Ekattor School Management System Pro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Aplicații web sau chiar mobile cu scopul principal de oferire a unui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notele și absențele elevilor. Prezența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calendarului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oferirea de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rapoarte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statistici  cu notele/ absențele elevilor. Prezentarea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orarului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notificarea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părinților la primirea unei note/ absențe.</a:t>
            </a:r>
          </a:p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Soluţia propusă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Formuri dedicate 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alternativa la întâlnirile consiliilor, întâlnirilor cu părinții, ore de dirigenție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Managementul Documentelor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problemelor administrative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Componenta de predicție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Aplicația mobilă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alternativă la carnetul de elev</a:t>
            </a:r>
          </a:p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 de utilizatori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Diriginte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Șef de catedră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Membru în consiliul de administrație al școlii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Membru în consiliul profesoral al școlii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Membru în consiliul profesoral al claselor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Membru în catedra materiei asociate acestuia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Membru în consiliul de elevi ai clasei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Membru în consiliul de elevi ai școlii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Părinte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Membru în consiliul de părinți ai clasei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Membru în consiliul de părinți ai școlii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Membru în consiliul de administrație al școlii</a:t>
            </a:r>
          </a:p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9" name="Shape 179"/>
          <p:cNvSpPr txBox="1"/>
          <p:nvPr/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Cerințe funcționale 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57200" y="908720"/>
            <a:ext cx="8363272" cy="547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Suportarea tuturor tipurile de utilizatori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subrolurile aferente, posibilitatea de autentificare – recuperare parolă – editare cont, contactarea administratorului</a:t>
            </a:r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Construirea de planificări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verificarea aplicării acestora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export PDF, CSV, XLS</a:t>
            </a:r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Construirea orarului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și posibilitatea de descărcare sau imprimare a acestuia</a:t>
            </a:r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de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votare a membrilor consiliilor</a:t>
            </a:r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Adăugarea de noi înregistrări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condicii școlii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statistici pe catedre</a:t>
            </a:r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Administratre: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utilizatori, materii, clase, alocarea de profesori la clase, dirigintilor la clase, alocarea normelor didactice  profesorilor</a:t>
            </a:r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Construirea Forumurilor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să substitue nevoia întâlnirilor consiliilor, a orelor de dirigenție și a întâlnirilor cu părinții.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Expedierea de e-mailuri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creearea unui nou topic tuturor membrilor, adăugarea de comentarii, prezentarea „întâlnirilor” în calendar.</a:t>
            </a:r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 online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note și absențe, motivarea absențelor precum și prezentarea de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grafice,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expedierea de e-mail părintelui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nota sau absența primită de elev.</a:t>
            </a:r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Predicția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profilului la finalul ciclurilor școlare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28625" y="131763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Cerinţe funcţionale-use case</a:t>
            </a:r>
          </a:p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21.06.2015</a:t>
            </a:r>
          </a:p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Sistem dedicat managementului documentelor, activităților și evaluărilor școlare/Adrian- Tudor VLAS – Iunie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7786688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318" y="833992"/>
            <a:ext cx="5380976" cy="559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