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B012-E420-4B95-AE63-A8D98F1E9FF8}" type="datetime1">
              <a:rPr lang="es-ES" smtClean="0"/>
              <a:t>29/05/2023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83E88-2765-4140-A04D-8B1D491FFF4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28893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EC11F6-780B-4A70-BC74-0ABACE79CAA5}" type="datetime1">
              <a:rPr lang="es-ES" noProof="0" smtClean="0"/>
              <a:t>29/05/2023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7270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1C7952-479D-4D4B-8F19-C6026F510D9E}" type="datetime1">
              <a:rPr lang="es-ES" noProof="0" smtClean="0"/>
              <a:t>29/05/2023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758912-430E-46D1-BA95-7CF218A879F9}" type="datetime1">
              <a:rPr lang="es-ES" noProof="0" smtClean="0"/>
              <a:t>29/05/2023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D604E1-623C-4365-B688-201238FB20C0}" type="datetime1">
              <a:rPr lang="es-ES" noProof="0" smtClean="0"/>
              <a:t>29/05/2023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ADFC75-E87D-46C2-9102-15C11F0259DB}" type="datetime1">
              <a:rPr lang="es-ES" noProof="0" smtClean="0"/>
              <a:t>29/05/2023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Cuadro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Cuadro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E54EC6-1219-49EE-8B80-3C24DE8E5A44}" type="datetime1">
              <a:rPr lang="es-ES" noProof="0" smtClean="0"/>
              <a:t>29/05/2023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4DCC15-8F35-48A3-948F-896E04D77AE9}" type="datetime1">
              <a:rPr lang="es-ES" noProof="0" smtClean="0"/>
              <a:t>29/05/2023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n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n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76F276-4198-468B-A622-B7B7E3766911}" type="datetime1">
              <a:rPr lang="es-ES" noProof="0" smtClean="0"/>
              <a:t>29/05/2023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F9175-B10B-4641-995C-12E45A3F36CD}" type="datetime1">
              <a:rPr lang="es-ES" noProof="0" smtClean="0"/>
              <a:t>29/05/2023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CEA549-D5CD-4EAF-92DD-F120BAE2B00B}" type="datetime1">
              <a:rPr lang="es-ES" noProof="0" smtClean="0"/>
              <a:t>29/05/2023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D2F8E-7231-4034-8D2D-3DE6DA3442B3}" type="datetime1">
              <a:rPr lang="es-ES" noProof="0" smtClean="0"/>
              <a:t>29/05/2023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n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E704EA-5CB1-494A-9524-E0FAE6BBE6C4}" type="datetime1">
              <a:rPr lang="es-ES" noProof="0" smtClean="0"/>
              <a:t>29/05/2023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842E49-C804-4EEC-9941-A438EC0B005D}" type="datetime1">
              <a:rPr lang="es-ES" noProof="0" smtClean="0"/>
              <a:t>29/05/2023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CB7135-DC88-46C5-8577-B4652D9D518F}" type="datetime1">
              <a:rPr lang="es-ES" noProof="0" smtClean="0"/>
              <a:t>29/05/2023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BDDAF-5FB4-4645-B812-33656A6F2B85}" type="datetime1">
              <a:rPr lang="es-ES" noProof="0" smtClean="0"/>
              <a:t>29/05/2023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3182DB-EE2B-4FEC-B9F5-C787A05118D2}" type="datetime1">
              <a:rPr lang="es-ES" noProof="0" smtClean="0"/>
              <a:t>29/05/2023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305C6AA-9D71-4080-8813-13E932244C60}" type="datetime1">
              <a:rPr lang="es-ES" noProof="0" smtClean="0"/>
              <a:t>29/05/2023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orma lib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es-ES" sz="4000" dirty="0"/>
              <a:t>Detección De Cáncer de Mama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 fontScale="70000" lnSpcReduction="20000"/>
          </a:bodyPr>
          <a:lstStyle/>
          <a:p>
            <a:pPr algn="l" rtl="0"/>
            <a:r>
              <a:rPr lang="es-ES" sz="2300" dirty="0"/>
              <a:t>David Barrera – 20002878</a:t>
            </a:r>
          </a:p>
          <a:p>
            <a:pPr algn="l" rtl="0"/>
            <a:r>
              <a:rPr lang="es-ES" sz="2300" dirty="0"/>
              <a:t>Pablo Rodríguez – 20002862</a:t>
            </a:r>
          </a:p>
          <a:p>
            <a:pPr algn="l" rtl="0"/>
            <a:r>
              <a:rPr lang="es-ES" sz="2300" dirty="0"/>
              <a:t>Jairo García - 2002864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DEB0A96-80D8-C797-69B9-EB6885E6E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anchor="ctr">
            <a:normAutofit/>
          </a:bodyPr>
          <a:lstStyle/>
          <a:p>
            <a:r>
              <a:rPr lang="es-GT" dirty="0"/>
              <a:t>Mejoras a Futuro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34E448B-9563-F08D-97E8-EFA9EA700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Añadir</a:t>
            </a:r>
            <a:r>
              <a:rPr lang="en-US" dirty="0"/>
              <a:t> mas campos </a:t>
            </a:r>
            <a:r>
              <a:rPr lang="en-US" dirty="0" err="1"/>
              <a:t>relevantes</a:t>
            </a:r>
            <a:r>
              <a:rPr lang="en-US" dirty="0"/>
              <a:t> al set de </a:t>
            </a:r>
            <a:r>
              <a:rPr lang="en-US" dirty="0" err="1"/>
              <a:t>datos</a:t>
            </a:r>
            <a:endParaRPr lang="en-US" dirty="0"/>
          </a:p>
          <a:p>
            <a:r>
              <a:rPr lang="en-US" dirty="0" err="1"/>
              <a:t>Experimentar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mayor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  <a:p>
            <a:r>
              <a:rPr lang="en-US" dirty="0"/>
              <a:t>Tener un dataset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entrenamiento</a:t>
            </a:r>
            <a:r>
              <a:rPr lang="en-US" dirty="0"/>
              <a:t> del </a:t>
            </a:r>
            <a:r>
              <a:rPr lang="en-US" dirty="0" err="1"/>
              <a:t>modelo</a:t>
            </a:r>
            <a:r>
              <a:rPr lang="en-US" dirty="0"/>
              <a:t> y </a:t>
            </a:r>
            <a:r>
              <a:rPr lang="en-US" dirty="0" err="1"/>
              <a:t>otro</a:t>
            </a:r>
            <a:r>
              <a:rPr lang="en-US" dirty="0"/>
              <a:t> para la </a:t>
            </a:r>
            <a:r>
              <a:rPr lang="en-US" dirty="0" err="1"/>
              <a:t>evaluacion</a:t>
            </a:r>
            <a:endParaRPr lang="en-US" dirty="0"/>
          </a:p>
          <a:p>
            <a:r>
              <a:rPr lang="en-US" dirty="0" err="1"/>
              <a:t>Implementacion</a:t>
            </a:r>
            <a:r>
              <a:rPr lang="en-US" dirty="0"/>
              <a:t> de “computer vision”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clasificar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tumores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imagenes</a:t>
            </a:r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95F43C0-D39E-954B-670A-F5F5A01D7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022" y="2076451"/>
            <a:ext cx="4830229" cy="36226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8924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E45BDD5-C457-E63D-5D9B-4414ED8A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Conclusiones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BAB429A-8D09-6733-BDC9-62435A3E9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Obtuvimos resultados satisfactorios</a:t>
            </a:r>
          </a:p>
          <a:p>
            <a:r>
              <a:rPr lang="es-GT" dirty="0"/>
              <a:t>Se pudo clasificar de una buena manera sin obtener falsos negativos</a:t>
            </a:r>
          </a:p>
          <a:p>
            <a:r>
              <a:rPr lang="es-GT" dirty="0"/>
              <a:t>Nuestro modelo propuesto se adaptó a las necesidades del problema</a:t>
            </a:r>
          </a:p>
          <a:p>
            <a:r>
              <a:rPr lang="es-GT" dirty="0"/>
              <a:t>Aún hay puntos de mejora en nuestro problema</a:t>
            </a:r>
          </a:p>
        </p:txBody>
      </p:sp>
    </p:spTree>
    <p:extLst>
      <p:ext uri="{BB962C8B-B14F-4D97-AF65-F5344CB8AC3E}">
        <p14:creationId xmlns:p14="http://schemas.microsoft.com/office/powerpoint/2010/main" val="2579363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E5C0878-294B-6A27-0236-89995853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/>
          <a:lstStyle/>
          <a:p>
            <a:r>
              <a:rPr lang="en-US" dirty="0"/>
              <a:t>Gracias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atencion</a:t>
            </a:r>
            <a:r>
              <a:rPr lang="en-US" dirty="0"/>
              <a:t>!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2AF2E33-F068-3AC0-FAAE-66F7E481F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2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á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es-ES" sz="4000" dirty="0"/>
              <a:t>Temas a Discutir</a:t>
            </a:r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pPr marL="494100" lvl="0" indent="-457200" rtl="0">
              <a:buFont typeface="+mj-lt"/>
              <a:buAutoNum type="arabicPeriod"/>
            </a:pPr>
            <a:r>
              <a:rPr lang="es-ES" sz="2400" dirty="0"/>
              <a:t>Introducción</a:t>
            </a:r>
          </a:p>
          <a:p>
            <a:pPr marL="494100" lvl="0" indent="-457200" rtl="0">
              <a:buFont typeface="+mj-lt"/>
              <a:buAutoNum type="arabicPeriod"/>
            </a:pPr>
            <a:r>
              <a:rPr lang="es-ES" sz="2400" dirty="0"/>
              <a:t>Descripción del </a:t>
            </a:r>
            <a:r>
              <a:rPr lang="es-ES" sz="2400" dirty="0" err="1"/>
              <a:t>Dataset</a:t>
            </a:r>
            <a:endParaRPr lang="es-ES" sz="2400" dirty="0"/>
          </a:p>
          <a:p>
            <a:pPr marL="494100" lvl="0" indent="-457200" rtl="0">
              <a:buFont typeface="+mj-lt"/>
              <a:buAutoNum type="arabicPeriod"/>
            </a:pPr>
            <a:r>
              <a:rPr lang="es-ES" sz="2400" dirty="0"/>
              <a:t>Metodología</a:t>
            </a:r>
          </a:p>
          <a:p>
            <a:pPr marL="494100" lvl="0" indent="-457200" rtl="0">
              <a:buFont typeface="+mj-lt"/>
              <a:buAutoNum type="arabicPeriod"/>
            </a:pPr>
            <a:r>
              <a:rPr lang="es-ES" sz="2400" dirty="0"/>
              <a:t>Resultados</a:t>
            </a:r>
          </a:p>
          <a:p>
            <a:pPr marL="494100" lvl="0" indent="-457200" rtl="0">
              <a:buFont typeface="+mj-lt"/>
              <a:buAutoNum type="arabicPeriod"/>
            </a:pPr>
            <a:r>
              <a:rPr lang="es-ES" sz="2400" dirty="0"/>
              <a:t>Conclusiones</a:t>
            </a:r>
          </a:p>
          <a:p>
            <a:pPr marL="494100" lvl="0" indent="-457200" rtl="0">
              <a:buFont typeface="+mj-lt"/>
              <a:buAutoNum type="arabicPeriod"/>
            </a:pPr>
            <a:r>
              <a:rPr lang="es-ES" sz="2400" dirty="0"/>
              <a:t>Mejoras a Futuro</a:t>
            </a:r>
          </a:p>
          <a:p>
            <a:pPr rtl="0"/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29145-8DC7-EAB1-3827-BF5ECEC69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anchor="ctr">
            <a:normAutofit/>
          </a:bodyPr>
          <a:lstStyle/>
          <a:p>
            <a:r>
              <a:rPr lang="es-GT" dirty="0"/>
              <a:t>Introducción </a:t>
            </a:r>
          </a:p>
        </p:txBody>
      </p:sp>
      <p:sp>
        <p:nvSpPr>
          <p:cNvPr id="1031" name="Content Placeholder 2">
            <a:extLst>
              <a:ext uri="{FF2B5EF4-FFF2-40B4-BE49-F238E27FC236}">
                <a16:creationId xmlns:a16="http://schemas.microsoft.com/office/drawing/2014/main" id="{42F458B9-6907-8002-723F-31B87FF89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/>
          <a:lstStyle/>
          <a:p>
            <a:pPr algn="just"/>
            <a:r>
              <a:rPr lang="en-US" dirty="0"/>
              <a:t>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distinguir</a:t>
            </a:r>
            <a:r>
              <a:rPr lang="en-US" dirty="0"/>
              <a:t> entre </a:t>
            </a:r>
            <a:r>
              <a:rPr lang="en-US" dirty="0" err="1"/>
              <a:t>tumores</a:t>
            </a:r>
            <a:r>
              <a:rPr lang="en-US" dirty="0"/>
              <a:t> </a:t>
            </a:r>
            <a:r>
              <a:rPr lang="en-US" dirty="0" err="1"/>
              <a:t>benignos</a:t>
            </a:r>
            <a:r>
              <a:rPr lang="en-US" dirty="0"/>
              <a:t> y </a:t>
            </a:r>
            <a:r>
              <a:rPr lang="en-US" dirty="0" err="1"/>
              <a:t>malignos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Se </a:t>
            </a:r>
            <a:r>
              <a:rPr lang="en-US" dirty="0" err="1"/>
              <a:t>utilizaron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estructurados</a:t>
            </a:r>
            <a:r>
              <a:rPr lang="en-US" dirty="0"/>
              <a:t>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entrenar</a:t>
            </a:r>
            <a:r>
              <a:rPr lang="en-US" dirty="0"/>
              <a:t> al </a:t>
            </a:r>
            <a:r>
              <a:rPr lang="en-US" dirty="0" err="1"/>
              <a:t>modelo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Buscamos</a:t>
            </a:r>
            <a:r>
              <a:rPr lang="en-US" dirty="0"/>
              <a:t> </a:t>
            </a:r>
            <a:r>
              <a:rPr lang="en-US" dirty="0" err="1"/>
              <a:t>evitar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falsos</a:t>
            </a:r>
            <a:r>
              <a:rPr lang="en-US" dirty="0"/>
              <a:t> </a:t>
            </a:r>
            <a:r>
              <a:rPr lang="en-US" dirty="0" err="1"/>
              <a:t>negativos</a:t>
            </a:r>
            <a:r>
              <a:rPr lang="en-US" dirty="0"/>
              <a:t>, es </a:t>
            </a:r>
            <a:r>
              <a:rPr lang="en-US" dirty="0" err="1"/>
              <a:t>decir</a:t>
            </a:r>
            <a:r>
              <a:rPr lang="en-US" dirty="0"/>
              <a:t> se </a:t>
            </a:r>
            <a:r>
              <a:rPr lang="en-US" dirty="0" err="1"/>
              <a:t>predice</a:t>
            </a:r>
            <a:r>
              <a:rPr lang="en-US" dirty="0"/>
              <a:t> un tumor </a:t>
            </a:r>
            <a:r>
              <a:rPr lang="en-US" dirty="0" err="1"/>
              <a:t>benigno</a:t>
            </a:r>
            <a:r>
              <a:rPr lang="en-US" dirty="0"/>
              <a:t> </a:t>
            </a:r>
            <a:r>
              <a:rPr lang="en-US" dirty="0" err="1"/>
              <a:t>pero</a:t>
            </a:r>
            <a:r>
              <a:rPr lang="en-US" dirty="0"/>
              <a:t> es </a:t>
            </a:r>
            <a:r>
              <a:rPr lang="en-US" dirty="0" err="1"/>
              <a:t>maligno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O que é o câncer? Tudo o que você precisa saber sobre essa doença">
            <a:extLst>
              <a:ext uri="{FF2B5EF4-FFF2-40B4-BE49-F238E27FC236}">
                <a16:creationId xmlns:a16="http://schemas.microsoft.com/office/drawing/2014/main" id="{212CF556-D30A-DDE7-A4B5-F421DAF22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0716" y="2521801"/>
            <a:ext cx="4856841" cy="273197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23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89C2C40E-B820-F69F-4F52-D1ADEBAE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Diferencias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DEFC7EA7-AD77-1313-FC2F-5B763B5995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Tumor Benigno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CAA07E86-E0D7-31AD-9F0C-BDC6EC57D3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GT" dirty="0"/>
              <a:t>Crecen lentamente</a:t>
            </a:r>
          </a:p>
          <a:p>
            <a:r>
              <a:rPr lang="es-GT" dirty="0"/>
              <a:t>Permanecen en una sola área</a:t>
            </a:r>
          </a:p>
          <a:p>
            <a:r>
              <a:rPr lang="es-GT" dirty="0"/>
              <a:t>No destruyen tejidos</a:t>
            </a:r>
          </a:p>
          <a:p>
            <a:r>
              <a:rPr lang="es-GT" dirty="0"/>
              <a:t>No se reproducen</a:t>
            </a:r>
          </a:p>
          <a:p>
            <a:r>
              <a:rPr lang="es-GT" dirty="0"/>
              <a:t>No son peligrosos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E832245C-7A9F-01BE-639F-AAAC93A28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GT" dirty="0"/>
              <a:t>Tumor Maligno</a:t>
            </a:r>
          </a:p>
        </p:txBody>
      </p:sp>
      <p:sp>
        <p:nvSpPr>
          <p:cNvPr id="16" name="Marcador de contenido 15">
            <a:extLst>
              <a:ext uri="{FF2B5EF4-FFF2-40B4-BE49-F238E27FC236}">
                <a16:creationId xmlns:a16="http://schemas.microsoft.com/office/drawing/2014/main" id="{A592E74E-C6B3-AB10-93A0-DF0BF53F40B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GT" dirty="0"/>
              <a:t>Crecen muy rápido</a:t>
            </a:r>
          </a:p>
          <a:p>
            <a:r>
              <a:rPr lang="es-GT" dirty="0"/>
              <a:t>Destruyen tejidos</a:t>
            </a:r>
          </a:p>
          <a:p>
            <a:r>
              <a:rPr lang="es-GT" dirty="0"/>
              <a:t>Pueden invadir más áreas del cuerpo</a:t>
            </a:r>
          </a:p>
          <a:p>
            <a:r>
              <a:rPr lang="es-GT" dirty="0"/>
              <a:t>Pueden producir metástasis</a:t>
            </a:r>
          </a:p>
          <a:p>
            <a:r>
              <a:rPr lang="es-GT" dirty="0"/>
              <a:t>Consistencia solida</a:t>
            </a:r>
          </a:p>
          <a:p>
            <a:r>
              <a:rPr lang="es-GT" dirty="0"/>
              <a:t>Amenaza la vida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726379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934C7-E816-3B99-175A-676A2DDA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anchor="ctr">
            <a:normAutofit/>
          </a:bodyPr>
          <a:lstStyle/>
          <a:p>
            <a:r>
              <a:rPr lang="es-GT" dirty="0"/>
              <a:t>Descripción del </a:t>
            </a:r>
            <a:r>
              <a:rPr lang="es-GT" dirty="0" err="1"/>
              <a:t>Dataset</a:t>
            </a:r>
            <a:endParaRPr lang="es-GT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C097A78-2630-C3D8-D290-146F952BF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estructurada</a:t>
            </a:r>
            <a:endParaRPr lang="en-US" dirty="0"/>
          </a:p>
          <a:p>
            <a:r>
              <a:rPr lang="en-US" dirty="0"/>
              <a:t>569 </a:t>
            </a:r>
            <a:r>
              <a:rPr lang="en-US" dirty="0" err="1"/>
              <a:t>diagnosticos</a:t>
            </a:r>
            <a:endParaRPr lang="en-US" dirty="0"/>
          </a:p>
          <a:p>
            <a:r>
              <a:rPr lang="en-US" dirty="0"/>
              <a:t>En base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proveidos</a:t>
            </a:r>
            <a:r>
              <a:rPr lang="en-US" dirty="0"/>
              <a:t>, </a:t>
            </a:r>
            <a:r>
              <a:rPr lang="en-US" dirty="0" err="1"/>
              <a:t>establece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es un tumor </a:t>
            </a:r>
            <a:r>
              <a:rPr lang="en-US" dirty="0" err="1"/>
              <a:t>benigno</a:t>
            </a:r>
            <a:r>
              <a:rPr lang="en-US" dirty="0"/>
              <a:t> o </a:t>
            </a:r>
            <a:r>
              <a:rPr lang="en-US" dirty="0" err="1"/>
              <a:t>maligno</a:t>
            </a:r>
            <a:endParaRPr lang="en-US" dirty="0"/>
          </a:p>
          <a:p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obtenidos</a:t>
            </a:r>
            <a:r>
              <a:rPr lang="en-US" dirty="0"/>
              <a:t> de </a:t>
            </a:r>
            <a:r>
              <a:rPr lang="en-US" dirty="0" err="1"/>
              <a:t>muestras</a:t>
            </a:r>
            <a:r>
              <a:rPr lang="en-US" dirty="0"/>
              <a:t> de </a:t>
            </a:r>
            <a:r>
              <a:rPr lang="en-US" dirty="0" err="1"/>
              <a:t>tejidos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DF3E7BF-5D99-F922-6D61-58DA2B134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716" y="2564298"/>
            <a:ext cx="4856841" cy="26469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3431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07EF9ED-D0FF-4F27-6A59-15E6E307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Campos del </a:t>
            </a:r>
            <a:r>
              <a:rPr lang="es-GT" dirty="0" err="1"/>
              <a:t>Dataset</a:t>
            </a:r>
            <a:endParaRPr lang="es-GT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3ACCD1C-2163-63BD-AF70-DE2AEE89A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00225"/>
            <a:ext cx="10353762" cy="4714875"/>
          </a:xfrm>
        </p:spPr>
        <p:txBody>
          <a:bodyPr>
            <a:normAutofit lnSpcReduction="10000"/>
          </a:bodyPr>
          <a:lstStyle/>
          <a:p>
            <a:r>
              <a:rPr lang="es-GT" dirty="0"/>
              <a:t>Los campos indican ciertas propiedades de los núcleos de las células </a:t>
            </a:r>
            <a:r>
              <a:rPr lang="es-GT" dirty="0" err="1"/>
              <a:t>extraidas</a:t>
            </a:r>
            <a:r>
              <a:rPr lang="es-GT" dirty="0"/>
              <a:t>, entre estas propiedades se incluyen: </a:t>
            </a:r>
          </a:p>
          <a:p>
            <a:pPr lvl="2"/>
            <a:r>
              <a:rPr lang="es-GT" dirty="0"/>
              <a:t>Radio 					</a:t>
            </a:r>
          </a:p>
          <a:p>
            <a:pPr lvl="2"/>
            <a:r>
              <a:rPr lang="es-GT" dirty="0"/>
              <a:t>Textura</a:t>
            </a:r>
          </a:p>
          <a:p>
            <a:pPr lvl="2"/>
            <a:r>
              <a:rPr lang="es-GT" dirty="0"/>
              <a:t>Perímetro</a:t>
            </a:r>
          </a:p>
          <a:p>
            <a:pPr lvl="2"/>
            <a:r>
              <a:rPr lang="es-GT" dirty="0"/>
              <a:t>Área</a:t>
            </a:r>
          </a:p>
          <a:p>
            <a:pPr lvl="2"/>
            <a:r>
              <a:rPr lang="es-GT" dirty="0"/>
              <a:t>Suavidad</a:t>
            </a:r>
          </a:p>
          <a:p>
            <a:pPr lvl="2"/>
            <a:r>
              <a:rPr lang="es-GT" dirty="0"/>
              <a:t>Compacidad</a:t>
            </a:r>
          </a:p>
          <a:p>
            <a:pPr lvl="2"/>
            <a:r>
              <a:rPr lang="es-GT" dirty="0"/>
              <a:t>Concavidad</a:t>
            </a:r>
          </a:p>
          <a:p>
            <a:pPr lvl="2"/>
            <a:r>
              <a:rPr lang="es-GT" dirty="0"/>
              <a:t>Puntos de concavidad</a:t>
            </a:r>
          </a:p>
          <a:p>
            <a:pPr lvl="2"/>
            <a:r>
              <a:rPr lang="es-GT" dirty="0"/>
              <a:t>Simetría</a:t>
            </a:r>
          </a:p>
          <a:p>
            <a:pPr lvl="2"/>
            <a:r>
              <a:rPr lang="es-GT" dirty="0"/>
              <a:t>Dimensión Fractal</a:t>
            </a:r>
          </a:p>
          <a:p>
            <a:pPr lvl="2"/>
            <a:endParaRPr lang="es-GT" dirty="0"/>
          </a:p>
          <a:p>
            <a:pPr lvl="2"/>
            <a:endParaRPr lang="es-GT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7A3F772-65EF-F7A0-B4D3-55D609761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275" y="2666999"/>
            <a:ext cx="2951230" cy="2219325"/>
          </a:xfrm>
          <a:prstGeom prst="rect">
            <a:avLst/>
          </a:prstGeom>
        </p:spPr>
      </p:pic>
      <p:pic>
        <p:nvPicPr>
          <p:cNvPr id="2050" name="Picture 2" descr="La conversión de células de cáncer de mama en células grasas impide la  formación de metástasis - El médico interactivo">
            <a:extLst>
              <a:ext uri="{FF2B5EF4-FFF2-40B4-BE49-F238E27FC236}">
                <a16:creationId xmlns:a16="http://schemas.microsoft.com/office/drawing/2014/main" id="{133E9FA5-1A34-44CA-2AE3-E27ACCB03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407" y="4400551"/>
            <a:ext cx="3020784" cy="211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30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98029-B6C9-A7E7-1068-7D11C70B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Observaciones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4424E9-5CF6-B63A-86D0-8B00AE186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9020318" cy="3714749"/>
          </a:xfrm>
        </p:spPr>
        <p:txBody>
          <a:bodyPr/>
          <a:lstStyle/>
          <a:p>
            <a:r>
              <a:rPr lang="es-GT" dirty="0"/>
              <a:t>Medidas calculadas a cuatro cifras significativas</a:t>
            </a:r>
          </a:p>
          <a:p>
            <a:r>
              <a:rPr lang="es-GT" dirty="0"/>
              <a:t>Campos asociados con su media, desviación estándar y peor medida.</a:t>
            </a:r>
          </a:p>
          <a:p>
            <a:r>
              <a:rPr lang="es-GT" dirty="0"/>
              <a:t>Campos que no se utilizan desde el principio: ID y “</a:t>
            </a:r>
            <a:r>
              <a:rPr lang="es-GT" dirty="0" err="1"/>
              <a:t>Unnamed</a:t>
            </a:r>
            <a:r>
              <a:rPr lang="es-GT" dirty="0"/>
              <a:t> 32”</a:t>
            </a:r>
          </a:p>
          <a:p>
            <a:r>
              <a:rPr lang="es-GT" dirty="0"/>
              <a:t>ID no es relevante durante el diagnostico, ya que solo identifica el número de muestra</a:t>
            </a:r>
          </a:p>
          <a:p>
            <a:endParaRPr lang="es-GT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E2DF7A-5096-9A2D-0D66-3A0C56DA8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113" y="906410"/>
            <a:ext cx="1333444" cy="47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18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12010-F2A1-6112-7D7F-3955423E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dirty="0"/>
              <a:t>Metodología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B2B79A-7D18-624B-99B1-5E3A0C3B6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6391880" cy="3714749"/>
          </a:xfrm>
        </p:spPr>
        <p:txBody>
          <a:bodyPr/>
          <a:lstStyle/>
          <a:p>
            <a:r>
              <a:rPr lang="es-GT" dirty="0"/>
              <a:t>Se utilizo una red neuronal para el modelo de IA</a:t>
            </a:r>
          </a:p>
          <a:p>
            <a:r>
              <a:rPr lang="es-GT" dirty="0"/>
              <a:t>Problema de clasificación con data estructurada</a:t>
            </a:r>
          </a:p>
          <a:p>
            <a:r>
              <a:rPr lang="es-GT" dirty="0"/>
              <a:t>Se realizaron dos modelos con diferentes metodologías</a:t>
            </a:r>
          </a:p>
          <a:p>
            <a:r>
              <a:rPr lang="es-GT" dirty="0"/>
              <a:t>En base a la matriz de correlación, se eliminaron datos que no contribuían mucho al diagnostico</a:t>
            </a:r>
          </a:p>
        </p:txBody>
      </p:sp>
      <p:pic>
        <p:nvPicPr>
          <p:cNvPr id="3074" name="Picture 2" descr="Qué son las redes neuronales y sus funciones | ATRIA Innovation">
            <a:extLst>
              <a:ext uri="{FF2B5EF4-FFF2-40B4-BE49-F238E27FC236}">
                <a16:creationId xmlns:a16="http://schemas.microsoft.com/office/drawing/2014/main" id="{1D4647AF-5E2C-F873-1019-8E3420607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108" y="1866900"/>
            <a:ext cx="3979963" cy="221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5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F7E24-9AA4-8AF3-B7FA-2B0661C7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anchor="ctr">
            <a:normAutofit/>
          </a:bodyPr>
          <a:lstStyle/>
          <a:p>
            <a:r>
              <a:rPr lang="es-GT" dirty="0"/>
              <a:t>Resultados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83ED47-1DA2-8F80-6FD1-B236748DC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880" y="2076450"/>
            <a:ext cx="3622671" cy="3622671"/>
          </a:xfrm>
          <a:prstGeom prst="rect">
            <a:avLst/>
          </a:prstGeom>
          <a:noFill/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1B0777-C388-D75E-87E6-5BDD6E753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r>
              <a:rPr lang="es-GT" dirty="0" err="1"/>
              <a:t>Precision</a:t>
            </a:r>
            <a:r>
              <a:rPr lang="es-GT" dirty="0"/>
              <a:t> de 92.98%</a:t>
            </a:r>
          </a:p>
          <a:p>
            <a:r>
              <a:rPr lang="es-GT" dirty="0"/>
              <a:t>Pocos casos de falsos negativos</a:t>
            </a:r>
          </a:p>
          <a:p>
            <a:r>
              <a:rPr lang="es-GT" dirty="0"/>
              <a:t>0 = “Tumor Maligno”</a:t>
            </a:r>
          </a:p>
          <a:p>
            <a:r>
              <a:rPr lang="es-GT" dirty="0"/>
              <a:t>1 = “Tumor Benigno”</a:t>
            </a:r>
          </a:p>
          <a:p>
            <a:r>
              <a:rPr lang="es-GT" dirty="0"/>
              <a:t>Resultados satisfactorios</a:t>
            </a:r>
          </a:p>
        </p:txBody>
      </p:sp>
    </p:spTree>
    <p:extLst>
      <p:ext uri="{BB962C8B-B14F-4D97-AF65-F5344CB8AC3E}">
        <p14:creationId xmlns:p14="http://schemas.microsoft.com/office/powerpoint/2010/main" val="3075503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2_TF55705232.potx" id="{48989EC3-9309-4897-8C0D-BDF2311BCEFB}" vid="{43797E30-B318-41B0-A673-A012DE2BDE9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{6C8F46CF-E5DC-4AA9-9EBE-69DF9D97C61D}tf55705232_win32</Template>
  <TotalTime>291</TotalTime>
  <Words>376</Words>
  <Application>Microsoft Office PowerPoint</Application>
  <PresentationFormat>Panorámica</PresentationFormat>
  <Paragraphs>75</Paragraphs>
  <Slides>12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Goudy Old Style</vt:lpstr>
      <vt:lpstr>Wingdings 2</vt:lpstr>
      <vt:lpstr>SlateVTI</vt:lpstr>
      <vt:lpstr>Detección De Cáncer de Mama</vt:lpstr>
      <vt:lpstr>Temas a Discutir</vt:lpstr>
      <vt:lpstr>Introducción </vt:lpstr>
      <vt:lpstr>Diferencias</vt:lpstr>
      <vt:lpstr>Descripción del Dataset</vt:lpstr>
      <vt:lpstr>Campos del Dataset</vt:lpstr>
      <vt:lpstr>Observaciones</vt:lpstr>
      <vt:lpstr>Metodología</vt:lpstr>
      <vt:lpstr>Resultados</vt:lpstr>
      <vt:lpstr>Mejoras a Futuro</vt:lpstr>
      <vt:lpstr>Conclusiones</vt:lpstr>
      <vt:lpstr>Gracias por su atencion!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Detección De Cáncer de Mama</dc:title>
  <dc:creator>David Isa? Barrera Mor?n</dc:creator>
  <cp:lastModifiedBy>David Isa? Barrera Mor?n</cp:lastModifiedBy>
  <cp:revision>1</cp:revision>
  <dcterms:created xsi:type="dcterms:W3CDTF">2023-05-29T17:26:25Z</dcterms:created>
  <dcterms:modified xsi:type="dcterms:W3CDTF">2023-05-29T22:18:07Z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