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29/05/2023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Detección De Cáncer de Mama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es-ES" sz="2300" dirty="0"/>
              <a:t>David Barrera – 20002878</a:t>
            </a:r>
          </a:p>
          <a:p>
            <a:pPr algn="l" rtl="0"/>
            <a:r>
              <a:rPr lang="es-ES" sz="2300" dirty="0"/>
              <a:t>Pablo Rodríguez – 20002862</a:t>
            </a:r>
          </a:p>
          <a:p>
            <a:pPr algn="l" rtl="0"/>
            <a:r>
              <a:rPr lang="es-ES" sz="2300" dirty="0"/>
              <a:t>Jairo García - 2002864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EB0A96-80D8-C797-69B9-EB6885E6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Mejoras a Futuro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4E448B-9563-F08D-97E8-EFA9EA70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Añadir</a:t>
            </a:r>
            <a:r>
              <a:rPr lang="en-US" dirty="0"/>
              <a:t> mas campos </a:t>
            </a:r>
            <a:r>
              <a:rPr lang="en-US" dirty="0" err="1"/>
              <a:t>relevantes</a:t>
            </a:r>
            <a:r>
              <a:rPr lang="en-US" dirty="0"/>
              <a:t> al set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Experimentar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Tener un dataset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entrenamiento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otro</a:t>
            </a:r>
            <a:r>
              <a:rPr lang="en-US" dirty="0"/>
              <a:t> para la </a:t>
            </a:r>
            <a:r>
              <a:rPr lang="en-US" dirty="0" err="1"/>
              <a:t>evaluacion</a:t>
            </a:r>
            <a:endParaRPr lang="en-US" dirty="0"/>
          </a:p>
          <a:p>
            <a:r>
              <a:rPr lang="en-US" dirty="0" err="1"/>
              <a:t>Implementacion</a:t>
            </a:r>
            <a:r>
              <a:rPr lang="en-US" dirty="0"/>
              <a:t> de “computer vision”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tumores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imagenes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95F43C0-D39E-954B-670A-F5F5A01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22" y="2076451"/>
            <a:ext cx="4830229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2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45BDD5-C457-E63D-5D9B-4414ED8A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B429A-8D09-6733-BDC9-62435A3E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Obtuvimos resultados satisfactorios</a:t>
            </a:r>
          </a:p>
          <a:p>
            <a:r>
              <a:rPr lang="es-GT" dirty="0"/>
              <a:t>Se pudo clasificar de una buena manera sin obtener falsos negativos</a:t>
            </a:r>
          </a:p>
          <a:p>
            <a:r>
              <a:rPr lang="es-GT" dirty="0"/>
              <a:t>Nuestro modelo propuesto se adaptó a las necesidades del problema</a:t>
            </a:r>
          </a:p>
          <a:p>
            <a:r>
              <a:rPr lang="es-GT" dirty="0"/>
              <a:t>Aún hay puntos de mejora en nuestro problema</a:t>
            </a:r>
          </a:p>
        </p:txBody>
      </p:sp>
    </p:spTree>
    <p:extLst>
      <p:ext uri="{BB962C8B-B14F-4D97-AF65-F5344CB8AC3E}">
        <p14:creationId xmlns:p14="http://schemas.microsoft.com/office/powerpoint/2010/main" val="25793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5C0878-294B-6A27-0236-89995853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AF2E33-F068-3AC0-FAAE-66F7E481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08CD16-0B96-6B6D-31B4-7C043E77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80" y="-129308"/>
            <a:ext cx="5060805" cy="38067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05EC2B-DD4A-F641-7F2F-40149286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580" y="3677436"/>
            <a:ext cx="5060805" cy="33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Temas a Discutir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Introducción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Descripción del </a:t>
            </a:r>
            <a:r>
              <a:rPr lang="es-ES" sz="2400" dirty="0" err="1"/>
              <a:t>Dataset</a:t>
            </a:r>
            <a:endParaRPr lang="es-ES" sz="2400" dirty="0"/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Metodología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Resultados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Conclusiones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Mejoras a Futuro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9145-8DC7-EAB1-3827-BF5ECEC6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Introducción 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42F458B9-6907-8002-723F-31B87FF8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pPr algn="just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distinguir</a:t>
            </a:r>
            <a:r>
              <a:rPr lang="en-US" dirty="0"/>
              <a:t> entre </a:t>
            </a:r>
            <a:r>
              <a:rPr lang="en-US" dirty="0" err="1"/>
              <a:t>tumores</a:t>
            </a:r>
            <a:r>
              <a:rPr lang="en-US" dirty="0"/>
              <a:t> </a:t>
            </a:r>
            <a:r>
              <a:rPr lang="en-US" dirty="0" err="1"/>
              <a:t>benignos</a:t>
            </a:r>
            <a:r>
              <a:rPr lang="en-US" dirty="0"/>
              <a:t> y </a:t>
            </a:r>
            <a:r>
              <a:rPr lang="en-US" dirty="0" err="1"/>
              <a:t>malignos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utilizaron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estructurados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entrenar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se </a:t>
            </a:r>
            <a:r>
              <a:rPr lang="en-US" dirty="0" err="1"/>
              <a:t>predice</a:t>
            </a:r>
            <a:r>
              <a:rPr lang="en-US" dirty="0"/>
              <a:t> un tumor </a:t>
            </a:r>
            <a:r>
              <a:rPr lang="en-US" dirty="0" err="1"/>
              <a:t>benigno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es </a:t>
            </a:r>
            <a:r>
              <a:rPr lang="en-US" dirty="0" err="1"/>
              <a:t>maligno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O que é o câncer? Tudo o que você precisa saber sobre essa doença">
            <a:extLst>
              <a:ext uri="{FF2B5EF4-FFF2-40B4-BE49-F238E27FC236}">
                <a16:creationId xmlns:a16="http://schemas.microsoft.com/office/drawing/2014/main" id="{212CF556-D30A-DDE7-A4B5-F421DAF22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521801"/>
            <a:ext cx="4856841" cy="27319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222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89C2C40E-B820-F69F-4F52-D1ADEBA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Diferencias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EFC7EA7-AD77-1313-FC2F-5B763B599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Tumor Benigno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CAA07E86-E0D7-31AD-9F0C-BDC6EC57D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Crecen lentamente</a:t>
            </a:r>
          </a:p>
          <a:p>
            <a:r>
              <a:rPr lang="es-GT" dirty="0"/>
              <a:t>Permanecen en una sola área</a:t>
            </a:r>
          </a:p>
          <a:p>
            <a:r>
              <a:rPr lang="es-GT" dirty="0"/>
              <a:t>No destruyen tejidos</a:t>
            </a:r>
          </a:p>
          <a:p>
            <a:r>
              <a:rPr lang="es-GT" dirty="0"/>
              <a:t>No se reproducen</a:t>
            </a:r>
          </a:p>
          <a:p>
            <a:r>
              <a:rPr lang="es-GT" dirty="0"/>
              <a:t>No son peligrosos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832245C-7A9F-01BE-639F-AAAC93A28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/>
              <a:t>Tumor Maligno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A592E74E-C6B3-AB10-93A0-DF0BF53F40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Crecen muy rápido</a:t>
            </a:r>
          </a:p>
          <a:p>
            <a:r>
              <a:rPr lang="es-GT" dirty="0"/>
              <a:t>Destruyen tejidos</a:t>
            </a:r>
          </a:p>
          <a:p>
            <a:r>
              <a:rPr lang="es-GT" dirty="0"/>
              <a:t>Pueden invadir más áreas del cuerpo</a:t>
            </a:r>
          </a:p>
          <a:p>
            <a:r>
              <a:rPr lang="es-GT" dirty="0"/>
              <a:t>Pueden producir metástasis</a:t>
            </a:r>
          </a:p>
          <a:p>
            <a:r>
              <a:rPr lang="es-GT" dirty="0"/>
              <a:t>Consistencia solida</a:t>
            </a:r>
          </a:p>
          <a:p>
            <a:r>
              <a:rPr lang="es-GT" dirty="0"/>
              <a:t>Amenaza la vida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263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34C7-E816-3B99-175A-676A2DD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Descripción del </a:t>
            </a:r>
            <a:r>
              <a:rPr lang="es-GT" dirty="0" err="1"/>
              <a:t>Dataset</a:t>
            </a:r>
            <a:endParaRPr lang="es-G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97A78-2630-C3D8-D290-146F952B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/>
              <a:t>569 </a:t>
            </a:r>
            <a:r>
              <a:rPr lang="en-US" dirty="0" err="1"/>
              <a:t>diagnosticos</a:t>
            </a:r>
            <a:endParaRPr lang="en-US" dirty="0"/>
          </a:p>
          <a:p>
            <a:r>
              <a:rPr lang="en-US" dirty="0"/>
              <a:t>En base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proveidos</a:t>
            </a:r>
            <a:r>
              <a:rPr lang="en-US" dirty="0"/>
              <a:t>,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un tumor </a:t>
            </a:r>
            <a:r>
              <a:rPr lang="en-US" dirty="0" err="1"/>
              <a:t>benigno</a:t>
            </a:r>
            <a:r>
              <a:rPr lang="en-US" dirty="0"/>
              <a:t> o </a:t>
            </a:r>
            <a:r>
              <a:rPr lang="en-US" dirty="0" err="1"/>
              <a:t>maligno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 de </a:t>
            </a:r>
            <a:r>
              <a:rPr lang="en-US" dirty="0" err="1"/>
              <a:t>tejidos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F3E7BF-5D99-F922-6D61-58DA2B1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16" y="2564298"/>
            <a:ext cx="4856841" cy="2646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3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7EF9ED-D0FF-4F27-6A59-15E6E30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Campos del </a:t>
            </a:r>
            <a:r>
              <a:rPr lang="es-GT" dirty="0" err="1"/>
              <a:t>Dataset</a:t>
            </a:r>
            <a:endParaRPr lang="es-GT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CCD1C-2163-63BD-AF70-DE2AEE89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225"/>
            <a:ext cx="10353762" cy="4714875"/>
          </a:xfrm>
        </p:spPr>
        <p:txBody>
          <a:bodyPr>
            <a:normAutofit lnSpcReduction="10000"/>
          </a:bodyPr>
          <a:lstStyle/>
          <a:p>
            <a:r>
              <a:rPr lang="es-GT" dirty="0"/>
              <a:t>Los campos indican ciertas propiedades de los núcleos de las células </a:t>
            </a:r>
            <a:r>
              <a:rPr lang="es-GT" dirty="0" err="1"/>
              <a:t>extraidas</a:t>
            </a:r>
            <a:r>
              <a:rPr lang="es-GT" dirty="0"/>
              <a:t>, entre estas propiedades se incluyen: </a:t>
            </a:r>
          </a:p>
          <a:p>
            <a:pPr lvl="2"/>
            <a:r>
              <a:rPr lang="es-GT" dirty="0"/>
              <a:t>Radio 					</a:t>
            </a:r>
          </a:p>
          <a:p>
            <a:pPr lvl="2"/>
            <a:r>
              <a:rPr lang="es-GT" dirty="0"/>
              <a:t>Textura</a:t>
            </a:r>
          </a:p>
          <a:p>
            <a:pPr lvl="2"/>
            <a:r>
              <a:rPr lang="es-GT" dirty="0"/>
              <a:t>Perímetro</a:t>
            </a:r>
          </a:p>
          <a:p>
            <a:pPr lvl="2"/>
            <a:r>
              <a:rPr lang="es-GT" dirty="0"/>
              <a:t>Área</a:t>
            </a:r>
          </a:p>
          <a:p>
            <a:pPr lvl="2"/>
            <a:r>
              <a:rPr lang="es-GT" dirty="0"/>
              <a:t>Suavidad</a:t>
            </a:r>
          </a:p>
          <a:p>
            <a:pPr lvl="2"/>
            <a:r>
              <a:rPr lang="es-GT" dirty="0"/>
              <a:t>Compacidad</a:t>
            </a:r>
          </a:p>
          <a:p>
            <a:pPr lvl="2"/>
            <a:r>
              <a:rPr lang="es-GT" dirty="0"/>
              <a:t>Concavidad</a:t>
            </a:r>
          </a:p>
          <a:p>
            <a:pPr lvl="2"/>
            <a:r>
              <a:rPr lang="es-GT" dirty="0"/>
              <a:t>Puntos de concavidad</a:t>
            </a:r>
          </a:p>
          <a:p>
            <a:pPr lvl="2"/>
            <a:r>
              <a:rPr lang="es-GT" dirty="0"/>
              <a:t>Simetría</a:t>
            </a:r>
          </a:p>
          <a:p>
            <a:pPr lvl="2"/>
            <a:r>
              <a:rPr lang="es-GT" dirty="0"/>
              <a:t>Dimensión Fractal</a:t>
            </a:r>
          </a:p>
          <a:p>
            <a:pPr lvl="2"/>
            <a:endParaRPr lang="es-GT" dirty="0"/>
          </a:p>
          <a:p>
            <a:pPr lvl="2"/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A3F772-65EF-F7A0-B4D3-55D6097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2666999"/>
            <a:ext cx="2951230" cy="2219325"/>
          </a:xfrm>
          <a:prstGeom prst="rect">
            <a:avLst/>
          </a:prstGeom>
        </p:spPr>
      </p:pic>
      <p:pic>
        <p:nvPicPr>
          <p:cNvPr id="2050" name="Picture 2" descr="La conversión de células de cáncer de mama en células grasas impide la  formación de metástasis - El médico interactivo">
            <a:extLst>
              <a:ext uri="{FF2B5EF4-FFF2-40B4-BE49-F238E27FC236}">
                <a16:creationId xmlns:a16="http://schemas.microsoft.com/office/drawing/2014/main" id="{133E9FA5-1A34-44CA-2AE3-E27ACCB0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07" y="4400551"/>
            <a:ext cx="3020784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0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8029-B6C9-A7E7-1068-7D11C70B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Observaciones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424E9-5CF6-B63A-86D0-8B00AE18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9020318" cy="3714749"/>
          </a:xfrm>
        </p:spPr>
        <p:txBody>
          <a:bodyPr/>
          <a:lstStyle/>
          <a:p>
            <a:r>
              <a:rPr lang="es-GT" dirty="0"/>
              <a:t>Medidas calculadas a cuatro cifras significativas</a:t>
            </a:r>
          </a:p>
          <a:p>
            <a:r>
              <a:rPr lang="es-GT" dirty="0"/>
              <a:t>Campos asociados con su media, desviación estándar y peor medida.</a:t>
            </a:r>
          </a:p>
          <a:p>
            <a:r>
              <a:rPr lang="es-GT" dirty="0"/>
              <a:t>Campos que no se utilizan desde el principio: ID y “</a:t>
            </a:r>
            <a:r>
              <a:rPr lang="es-GT" dirty="0" err="1"/>
              <a:t>Unnamed</a:t>
            </a:r>
            <a:r>
              <a:rPr lang="es-GT" dirty="0"/>
              <a:t> 32”</a:t>
            </a:r>
          </a:p>
          <a:p>
            <a:r>
              <a:rPr lang="es-GT" dirty="0"/>
              <a:t>ID no es relevante durante el diagnostico, ya que solo identifica el número de muestra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E2DF7A-5096-9A2D-0D66-3A0C56DA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113" y="906410"/>
            <a:ext cx="1333444" cy="47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1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12010-F2A1-6112-7D7F-3955423E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2B79A-7D18-624B-99B1-5E3A0C3B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391880" cy="3714749"/>
          </a:xfrm>
        </p:spPr>
        <p:txBody>
          <a:bodyPr/>
          <a:lstStyle/>
          <a:p>
            <a:r>
              <a:rPr lang="es-GT" dirty="0"/>
              <a:t>Se utilizo una red neuronal para el modelo de IA</a:t>
            </a:r>
          </a:p>
          <a:p>
            <a:r>
              <a:rPr lang="es-GT" dirty="0"/>
              <a:t>Problema de clasificación con data estructurada</a:t>
            </a:r>
          </a:p>
          <a:p>
            <a:r>
              <a:rPr lang="es-GT" dirty="0"/>
              <a:t>Se realizaron dos modelos con diferentes metodologías</a:t>
            </a:r>
          </a:p>
          <a:p>
            <a:r>
              <a:rPr lang="es-GT" dirty="0"/>
              <a:t>En base a la matriz de correlación, se eliminaron datos que no contribuían mucho al diagnostico</a:t>
            </a:r>
          </a:p>
        </p:txBody>
      </p:sp>
      <p:pic>
        <p:nvPicPr>
          <p:cNvPr id="3074" name="Picture 2" descr="Qué son las redes neuronales y sus funciones | ATRIA Innovation">
            <a:extLst>
              <a:ext uri="{FF2B5EF4-FFF2-40B4-BE49-F238E27FC236}">
                <a16:creationId xmlns:a16="http://schemas.microsoft.com/office/drawing/2014/main" id="{1D4647AF-5E2C-F873-1019-8E342060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08" y="1866900"/>
            <a:ext cx="3979963" cy="22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7E24-9AA4-8AF3-B7FA-2B0661C7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81" y="-190829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3ED47-1DA2-8F80-6FD1-B236748D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7" y="508388"/>
            <a:ext cx="3191883" cy="3191883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B0777-C388-D75E-87E6-5BDD6E75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33" y="3700272"/>
            <a:ext cx="3815316" cy="2845808"/>
          </a:xfrm>
        </p:spPr>
        <p:txBody>
          <a:bodyPr anchor="t">
            <a:normAutofit fontScale="77500" lnSpcReduction="20000"/>
          </a:bodyPr>
          <a:lstStyle/>
          <a:p>
            <a:pPr marL="36900" indent="0">
              <a:buNone/>
            </a:pPr>
            <a:r>
              <a:rPr lang="es-GT" dirty="0"/>
              <a:t>Modelo 1</a:t>
            </a:r>
          </a:p>
          <a:p>
            <a:r>
              <a:rPr lang="es-GT" dirty="0"/>
              <a:t>Precisión de 92.98%</a:t>
            </a:r>
          </a:p>
          <a:p>
            <a:r>
              <a:rPr lang="es-GT" dirty="0"/>
              <a:t>Ningún casos de falsos negativos</a:t>
            </a:r>
          </a:p>
          <a:p>
            <a:r>
              <a:rPr lang="es-GT" dirty="0"/>
              <a:t>Bastantes casos de falsos positivos</a:t>
            </a:r>
          </a:p>
          <a:p>
            <a:r>
              <a:rPr lang="es-GT" dirty="0"/>
              <a:t>0 = “Tumor Maligno”</a:t>
            </a:r>
          </a:p>
          <a:p>
            <a:r>
              <a:rPr lang="es-GT" dirty="0"/>
              <a:t>1 = “Tumor Benigno”</a:t>
            </a:r>
          </a:p>
          <a:p>
            <a:r>
              <a:rPr lang="es-GT" dirty="0"/>
              <a:t>Resultados satisfactorios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EA42912-9BA3-21D7-463E-DEDB13843D06}"/>
              </a:ext>
            </a:extLst>
          </p:cNvPr>
          <p:cNvSpPr txBox="1">
            <a:spLocks/>
          </p:cNvSpPr>
          <p:nvPr/>
        </p:nvSpPr>
        <p:spPr>
          <a:xfrm>
            <a:off x="7786103" y="4012133"/>
            <a:ext cx="3815316" cy="28458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GT" dirty="0"/>
              <a:t>Modelo 2</a:t>
            </a:r>
          </a:p>
          <a:p>
            <a:r>
              <a:rPr lang="es-GT" dirty="0"/>
              <a:t>Precisión de 93%</a:t>
            </a:r>
          </a:p>
          <a:p>
            <a:r>
              <a:rPr lang="es-GT" dirty="0"/>
              <a:t>Bastantes casos de falsos negativos</a:t>
            </a:r>
          </a:p>
          <a:p>
            <a:r>
              <a:rPr lang="es-GT" dirty="0"/>
              <a:t>Pocos casos de falsos positivos</a:t>
            </a:r>
          </a:p>
          <a:p>
            <a:r>
              <a:rPr lang="es-GT" dirty="0"/>
              <a:t>0 = “Tumor Maligno”</a:t>
            </a:r>
          </a:p>
          <a:p>
            <a:r>
              <a:rPr lang="es-GT" dirty="0"/>
              <a:t>1 = “Tumor Benigno”</a:t>
            </a:r>
          </a:p>
          <a:p>
            <a:r>
              <a:rPr lang="es-GT" dirty="0"/>
              <a:t>Resultados satisfactorios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947B56-8044-529C-2B8D-071FDFB4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03" y="414587"/>
            <a:ext cx="3533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3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{6C8F46CF-E5DC-4AA9-9EBE-69DF9D97C61D}tf55705232_win32</Template>
  <TotalTime>489</TotalTime>
  <Words>413</Words>
  <Application>Microsoft Office PowerPoint</Application>
  <PresentationFormat>Panorámica</PresentationFormat>
  <Paragraphs>84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Detección De Cáncer de Mama</vt:lpstr>
      <vt:lpstr>Temas a Discutir</vt:lpstr>
      <vt:lpstr>Introducción </vt:lpstr>
      <vt:lpstr>Diferencias</vt:lpstr>
      <vt:lpstr>Descripción del Dataset</vt:lpstr>
      <vt:lpstr>Campos del Dataset</vt:lpstr>
      <vt:lpstr>Observaciones</vt:lpstr>
      <vt:lpstr>Metodología</vt:lpstr>
      <vt:lpstr>Resultados</vt:lpstr>
      <vt:lpstr>Mejoras a Futuro</vt:lpstr>
      <vt:lpstr>Conclusiones</vt:lpstr>
      <vt:lpstr>Gracias por su atencion!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Cáncer de Mama</dc:title>
  <dc:creator>David Isa? Barrera Mor?n</dc:creator>
  <cp:lastModifiedBy>Pablo Rodrigúez</cp:lastModifiedBy>
  <cp:revision>4</cp:revision>
  <dcterms:created xsi:type="dcterms:W3CDTF">2023-05-29T17:26:25Z</dcterms:created>
  <dcterms:modified xsi:type="dcterms:W3CDTF">2023-05-30T03:30:07Z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